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27" r:id="rId1"/>
  </p:sldMasterIdLst>
  <p:notesMasterIdLst>
    <p:notesMasterId r:id="rId23"/>
  </p:notesMasterIdLst>
  <p:sldIdLst>
    <p:sldId id="339" r:id="rId2"/>
    <p:sldId id="361" r:id="rId3"/>
    <p:sldId id="362" r:id="rId4"/>
    <p:sldId id="369" r:id="rId5"/>
    <p:sldId id="368" r:id="rId6"/>
    <p:sldId id="367" r:id="rId7"/>
    <p:sldId id="366" r:id="rId8"/>
    <p:sldId id="365" r:id="rId9"/>
    <p:sldId id="364" r:id="rId10"/>
    <p:sldId id="363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41" r:id="rId2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26">
          <p15:clr>
            <a:srgbClr val="A4A3A4"/>
          </p15:clr>
        </p15:guide>
        <p15:guide id="2" orient="horz" pos="1121">
          <p15:clr>
            <a:srgbClr val="A4A3A4"/>
          </p15:clr>
        </p15:guide>
        <p15:guide id="3" orient="horz" pos="1902">
          <p15:clr>
            <a:srgbClr val="A4A3A4"/>
          </p15:clr>
        </p15:guide>
        <p15:guide id="4" orient="horz" pos="530">
          <p15:clr>
            <a:srgbClr val="A4A3A4"/>
          </p15:clr>
        </p15:guide>
        <p15:guide id="5" orient="horz" pos="1514">
          <p15:clr>
            <a:srgbClr val="A4A3A4"/>
          </p15:clr>
        </p15:guide>
        <p15:guide id="6" orient="horz" pos="1240">
          <p15:clr>
            <a:srgbClr val="A4A3A4"/>
          </p15:clr>
        </p15:guide>
        <p15:guide id="7" orient="horz" pos="569">
          <p15:clr>
            <a:srgbClr val="A4A3A4"/>
          </p15:clr>
        </p15:guide>
        <p15:guide id="8" orient="horz" pos="2783">
          <p15:clr>
            <a:srgbClr val="A4A3A4"/>
          </p15:clr>
        </p15:guide>
        <p15:guide id="9" pos="354">
          <p15:clr>
            <a:srgbClr val="A4A3A4"/>
          </p15:clr>
        </p15:guide>
        <p15:guide id="10" pos="2149">
          <p15:clr>
            <a:srgbClr val="A4A3A4"/>
          </p15:clr>
        </p15:guide>
        <p15:guide id="11" pos="5117">
          <p15:clr>
            <a:srgbClr val="A4A3A4"/>
          </p15:clr>
        </p15:guide>
        <p15:guide id="12" pos="5560">
          <p15:clr>
            <a:srgbClr val="A4A3A4"/>
          </p15:clr>
        </p15:guide>
        <p15:guide id="13" pos="177">
          <p15:clr>
            <a:srgbClr val="A4A3A4"/>
          </p15:clr>
        </p15:guide>
        <p15:guide id="14" pos="3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5B8FF"/>
    <a:srgbClr val="00A4E4"/>
    <a:srgbClr val="19AAEF"/>
    <a:srgbClr val="41454F"/>
    <a:srgbClr val="B93403"/>
    <a:srgbClr val="D75B00"/>
    <a:srgbClr val="0E8FD1"/>
    <a:srgbClr val="C3DD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253" autoAdjust="0"/>
  </p:normalViewPr>
  <p:slideViewPr>
    <p:cSldViewPr snapToGrid="0" snapToObjects="1">
      <p:cViewPr varScale="1">
        <p:scale>
          <a:sx n="146" d="100"/>
          <a:sy n="146" d="100"/>
        </p:scale>
        <p:origin x="-624" y="-96"/>
      </p:cViewPr>
      <p:guideLst>
        <p:guide orient="horz" pos="2926"/>
        <p:guide orient="horz" pos="1121"/>
        <p:guide orient="horz" pos="1902"/>
        <p:guide orient="horz" pos="530"/>
        <p:guide orient="horz" pos="1514"/>
        <p:guide orient="horz" pos="1240"/>
        <p:guide orient="horz" pos="569"/>
        <p:guide orient="horz" pos="2783"/>
        <p:guide pos="354"/>
        <p:guide pos="2149"/>
        <p:guide pos="5117"/>
        <p:guide pos="5560"/>
        <p:guide pos="177"/>
        <p:guide pos="38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24" charset="-128"/>
              </a:defRPr>
            </a:lvl1pPr>
          </a:lstStyle>
          <a:p>
            <a:pPr>
              <a:defRPr/>
            </a:pPr>
            <a:fld id="{1F42708F-6D97-458E-B52D-78ACD575C51A}" type="datetimeFigureOut">
              <a:rPr lang="en-US" altLang="en-US"/>
              <a:pPr>
                <a:defRPr/>
              </a:pPr>
              <a:t>28-May-18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0C2C4C-2C36-4EE4-BAE1-7031A50890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59338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 ar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025" y="3467648"/>
            <a:ext cx="6756001" cy="666333"/>
          </a:xfrm>
        </p:spPr>
        <p:txBody>
          <a:bodyPr anchor="t"/>
          <a:lstStyle>
            <a:lvl1pPr>
              <a:lnSpc>
                <a:spcPts val="384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25" y="4283773"/>
            <a:ext cx="6756001" cy="395287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205EB-41C7-40BC-9A07-23EA705AD690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93781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4AD41-4303-4F38-9FCF-8408F839BF74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89850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ection ar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922338"/>
            <a:ext cx="7772400" cy="1021556"/>
          </a:xfrm>
        </p:spPr>
        <p:txBody>
          <a:bodyPr anchor="t"/>
          <a:lstStyle>
            <a:lvl1pPr algn="l"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63" y="1819445"/>
            <a:ext cx="7772400" cy="1485730"/>
          </a:xfr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12EA2-6C49-4FE7-A9B5-60208033E9A7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28942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B801A-0912-414E-93A9-AEC12187D6C1}" type="slidenum">
              <a:rPr lang="en-US" altLang="en-US" smtClean="0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257730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bottom strip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640263"/>
            <a:ext cx="914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20675"/>
            <a:ext cx="86836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173163"/>
            <a:ext cx="86836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1588" y="4779963"/>
            <a:ext cx="1295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90B801A-0912-414E-93A9-AEC12187D6C1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2" r:id="rId2"/>
    <p:sldLayoutId id="2147484237" r:id="rId3"/>
    <p:sldLayoutId id="2147484238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B61A9"/>
          </a:solidFill>
          <a:latin typeface="Arial Narrow"/>
          <a:ea typeface="Geneva" charset="0"/>
          <a:cs typeface="Arial Narrow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B61A9"/>
          </a:solidFill>
          <a:latin typeface="Arial Narrow" charset="0"/>
          <a:ea typeface="Geneva" charset="0"/>
          <a:cs typeface="Arial Narrow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B61A9"/>
          </a:solidFill>
          <a:latin typeface="Arial Narrow" charset="0"/>
          <a:ea typeface="Geneva" charset="0"/>
          <a:cs typeface="Arial Narrow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B61A9"/>
          </a:solidFill>
          <a:latin typeface="Arial Narrow" charset="0"/>
          <a:ea typeface="Geneva" charset="0"/>
          <a:cs typeface="Arial Narrow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B61A9"/>
          </a:solidFill>
          <a:latin typeface="Arial Narrow" charset="0"/>
          <a:ea typeface="Geneva" charset="0"/>
          <a:cs typeface="Arial Narrow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24" charset="0"/>
          <a:ea typeface="ヒラギノ角ゴ Pro W3" pitchFamily="24" charset="-128"/>
          <a:cs typeface="ヒラギノ角ゴ Pro W3" pitchFamily="2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24" charset="0"/>
          <a:ea typeface="ヒラギノ角ゴ Pro W3" pitchFamily="24" charset="-128"/>
          <a:cs typeface="ヒラギノ角ゴ Pro W3" pitchFamily="2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24" charset="0"/>
          <a:ea typeface="ヒラギノ角ゴ Pro W3" pitchFamily="24" charset="-128"/>
          <a:cs typeface="ヒラギノ角ゴ Pro W3" pitchFamily="2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24" charset="0"/>
          <a:ea typeface="ヒラギノ角ゴ Pro W3" pitchFamily="24" charset="-128"/>
          <a:cs typeface="ヒラギノ角ゴ Pro W3" pitchFamily="24" charset="-128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rgbClr val="41444E"/>
          </a:solidFill>
          <a:latin typeface="Arial Narrow"/>
          <a:ea typeface="Geneva" charset="0"/>
          <a:cs typeface="Arial Narrow"/>
        </a:defRPr>
      </a:lvl1pPr>
      <a:lvl2pPr marL="517525" indent="-174625" algn="l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rgbClr val="41444E"/>
          </a:solidFill>
          <a:latin typeface="Arial Narrow"/>
          <a:ea typeface="Geneva" charset="0"/>
          <a:cs typeface="Arial Narrow"/>
        </a:defRPr>
      </a:lvl2pPr>
      <a:lvl3pPr marL="858838" indent="-174625" algn="l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rgbClr val="41444E"/>
          </a:solidFill>
          <a:latin typeface="Arial Narrow"/>
          <a:ea typeface="Geneva" charset="0"/>
          <a:cs typeface="Arial Narrow"/>
        </a:defRPr>
      </a:lvl3pPr>
      <a:lvl4pPr marL="1201738" indent="-174625" algn="l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rgbClr val="41444E"/>
          </a:solidFill>
          <a:latin typeface="Arial Narrow"/>
          <a:ea typeface="Geneva" charset="0"/>
          <a:cs typeface="Arial Narrow"/>
        </a:defRPr>
      </a:lvl4pPr>
      <a:lvl5pPr marL="1543050" indent="-174625" algn="l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rgbClr val="41444E"/>
          </a:solidFill>
          <a:latin typeface="Arial Narrow"/>
          <a:ea typeface="Geneva" charset="0"/>
          <a:cs typeface="Arial Narrow"/>
        </a:defRPr>
      </a:lvl5pPr>
      <a:lvl6pPr marL="2000250" indent="-174625" algn="l" rtl="0" eaLnBrk="1" fontAlgn="base" hangingPunct="1">
        <a:spcBef>
          <a:spcPct val="55000"/>
        </a:spcBef>
        <a:spcAft>
          <a:spcPct val="0"/>
        </a:spcAft>
        <a:buFont typeface="Times" pitchFamily="2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457450" indent="-174625" algn="l" rtl="0" eaLnBrk="1" fontAlgn="base" hangingPunct="1">
        <a:spcBef>
          <a:spcPct val="55000"/>
        </a:spcBef>
        <a:spcAft>
          <a:spcPct val="0"/>
        </a:spcAft>
        <a:buFont typeface="Times" pitchFamily="2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74625" algn="l" rtl="0" eaLnBrk="1" fontAlgn="base" hangingPunct="1">
        <a:spcBef>
          <a:spcPct val="55000"/>
        </a:spcBef>
        <a:spcAft>
          <a:spcPct val="0"/>
        </a:spcAft>
        <a:buFont typeface="Times" pitchFamily="2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371850" indent="-174625" algn="l" rtl="0" eaLnBrk="1" fontAlgn="base" hangingPunct="1">
        <a:spcBef>
          <a:spcPct val="55000"/>
        </a:spcBef>
        <a:spcAft>
          <a:spcPct val="0"/>
        </a:spcAft>
        <a:buFont typeface="Times" pitchFamily="2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ctrTitle"/>
          </p:nvPr>
        </p:nvSpPr>
        <p:spPr>
          <a:xfrm>
            <a:off x="454025" y="3467100"/>
            <a:ext cx="6756400" cy="666750"/>
          </a:xfrm>
        </p:spPr>
        <p:txBody>
          <a:bodyPr/>
          <a:lstStyle/>
          <a:p>
            <a:pPr eaLnBrk="1" hangingPunct="1">
              <a:lnSpc>
                <a:spcPts val="3838"/>
              </a:lnSpc>
            </a:pPr>
            <a:r>
              <a:rPr lang="en-US" altLang="en-US" sz="2800" dirty="0" smtClean="0">
                <a:latin typeface="Arial Narrow" panose="020B0606020202030204" pitchFamily="34" charset="0"/>
                <a:ea typeface="ヒラギノ角ゴ Pro W3" pitchFamily="24" charset="-128"/>
                <a:cs typeface="Arial Narrow" panose="020B0606020202030204" pitchFamily="34" charset="0"/>
              </a:rPr>
              <a:t>TALLINT</a:t>
            </a:r>
            <a:endParaRPr lang="en-US" altLang="en-US" sz="2800" dirty="0" smtClean="0">
              <a:latin typeface="Arial Narrow" panose="020B0606020202030204" pitchFamily="34" charset="0"/>
              <a:ea typeface="ヒラギノ角ゴ Pro W3" pitchFamily="24" charset="-128"/>
              <a:cs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BR/PR for GP/GPM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10</a:t>
            </a:fld>
            <a:endParaRPr lang="en-US" altLang="en-US" sz="14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77685"/>
            <a:ext cx="7772401" cy="233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67" y="215537"/>
            <a:ext cx="8683625" cy="412750"/>
          </a:xfrm>
        </p:spPr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11</a:t>
            </a:fld>
            <a:endParaRPr lang="en-US" altLang="en-US" sz="1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457" y="733425"/>
            <a:ext cx="5564777" cy="374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Notification Mailer to Candidates and 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12</a:t>
            </a:fld>
            <a:endParaRPr lang="en-US" altLang="en-US" sz="1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944880"/>
            <a:ext cx="7620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114300"/>
            <a:ext cx="8683625" cy="412750"/>
          </a:xfrm>
        </p:spPr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13</a:t>
            </a:fld>
            <a:endParaRPr lang="en-US" altLang="en-US" sz="1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733425"/>
            <a:ext cx="5793377" cy="364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22" y="222069"/>
            <a:ext cx="8683625" cy="412750"/>
          </a:xfrm>
        </p:spPr>
        <p:txBody>
          <a:bodyPr/>
          <a:lstStyle/>
          <a:p>
            <a:r>
              <a:rPr lang="en-IN" dirty="0" smtClean="0"/>
              <a:t>Resume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14</a:t>
            </a:fld>
            <a:endParaRPr lang="en-US" altLang="en-US" sz="140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61" t="16185" r="1540" b="9375"/>
          <a:stretch>
            <a:fillRect/>
          </a:stretch>
        </p:blipFill>
        <p:spPr bwMode="auto">
          <a:xfrm>
            <a:off x="460374" y="733426"/>
            <a:ext cx="8298271" cy="242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94" t="21595" r="23043" b="40532"/>
          <a:stretch>
            <a:fillRect/>
          </a:stretch>
        </p:blipFill>
        <p:spPr bwMode="auto">
          <a:xfrm>
            <a:off x="5786844" y="3161212"/>
            <a:ext cx="2971801" cy="17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140235" y="3917776"/>
            <a:ext cx="609600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278779" y="3626857"/>
            <a:ext cx="1730828" cy="581838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Advanced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30603"/>
            <a:ext cx="8683625" cy="412750"/>
          </a:xfrm>
        </p:spPr>
        <p:txBody>
          <a:bodyPr/>
          <a:lstStyle/>
          <a:p>
            <a:r>
              <a:rPr lang="en-IN" dirty="0" smtClean="0"/>
              <a:t>Submission, </a:t>
            </a:r>
            <a:r>
              <a:rPr lang="en-IN" dirty="0" smtClean="0"/>
              <a:t>Short listing </a:t>
            </a:r>
            <a:r>
              <a:rPr lang="en-IN" dirty="0" smtClean="0"/>
              <a:t>and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15</a:t>
            </a:fld>
            <a:endParaRPr lang="en-US" altLang="en-US" sz="140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375" y="733425"/>
            <a:ext cx="7677785" cy="268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0375" y="3937903"/>
            <a:ext cx="2212217" cy="3385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70C0"/>
                </a:solidFill>
              </a:rPr>
              <a:t>Candidate Status Tracker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4102" y="3611880"/>
            <a:ext cx="58102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58924" y="304799"/>
            <a:ext cx="1779236" cy="3385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70C0"/>
                </a:solidFill>
              </a:rPr>
              <a:t>Recruiter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114300"/>
            <a:ext cx="8683625" cy="412750"/>
          </a:xfrm>
        </p:spPr>
        <p:txBody>
          <a:bodyPr/>
          <a:lstStyle/>
          <a:p>
            <a:r>
              <a:rPr lang="en-IN" dirty="0" smtClean="0"/>
              <a:t>Interview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83" y="527050"/>
            <a:ext cx="8683625" cy="279717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1600" dirty="0" smtClean="0"/>
              <a:t>Scheduling Interview is now more organised and better coordinated</a:t>
            </a:r>
          </a:p>
          <a:p>
            <a:pPr lvl="1"/>
            <a:r>
              <a:rPr lang="en-IN" sz="1600" dirty="0" smtClean="0"/>
              <a:t>Set the date, time, venue, interview panel, feedback questionnaire template etc), let </a:t>
            </a:r>
            <a:r>
              <a:rPr lang="en-IN" sz="1600" dirty="0" err="1" smtClean="0"/>
              <a:t>HireCraft</a:t>
            </a:r>
            <a:r>
              <a:rPr lang="en-IN" sz="1600" dirty="0" smtClean="0"/>
              <a:t> do the emailing and reminders</a:t>
            </a:r>
          </a:p>
          <a:p>
            <a:pPr lvl="1"/>
            <a:r>
              <a:rPr lang="en-IN" sz="1600" dirty="0" smtClean="0"/>
              <a:t>Interviewers notified on their Line Manager portal (</a:t>
            </a:r>
            <a:r>
              <a:rPr lang="en-IN" sz="1600" dirty="0" err="1" smtClean="0"/>
              <a:t>HireCraft</a:t>
            </a:r>
            <a:r>
              <a:rPr lang="en-IN" sz="1600" dirty="0" smtClean="0"/>
              <a:t> Add-on portal) with interview details, feedback questionnaire and candidate CV</a:t>
            </a:r>
          </a:p>
          <a:p>
            <a:pPr lvl="1"/>
            <a:r>
              <a:rPr lang="en-IN" sz="1600" dirty="0" smtClean="0"/>
              <a:t>Interviewer feedback ported to Recruiters in real time even before candidate walks out. No more tracking emails or waiting for feedbacks scribbled on CV hard copy. Faster TAT.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 smtClean="0"/>
              <a:t>Employees, Vendors and candidates are notified over emails and through respective portals (</a:t>
            </a:r>
            <a:r>
              <a:rPr lang="en-IN" sz="1600" dirty="0" err="1" smtClean="0"/>
              <a:t>HireCraft</a:t>
            </a:r>
            <a:r>
              <a:rPr lang="en-IN" sz="1600" dirty="0" smtClean="0"/>
              <a:t> add-ons) regarding interview status </a:t>
            </a:r>
          </a:p>
          <a:p>
            <a:pPr lvl="1"/>
            <a:r>
              <a:rPr lang="en-IN" sz="1600" dirty="0" smtClean="0"/>
              <a:t>Scheduled, qualified, rejected, on-hold, rescheduled etc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16</a:t>
            </a:fld>
            <a:endParaRPr lang="en-US" altLang="en-US" sz="1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681" y="3158309"/>
            <a:ext cx="7569926" cy="89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85999" y="4053401"/>
            <a:ext cx="5415389" cy="81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114300"/>
            <a:ext cx="8683625" cy="412750"/>
          </a:xfrm>
        </p:spPr>
        <p:txBody>
          <a:bodyPr/>
          <a:lstStyle/>
          <a:p>
            <a:r>
              <a:rPr lang="en-IN" dirty="0" smtClean="0"/>
              <a:t>Offer and On-Boarding Automated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278" y="527050"/>
            <a:ext cx="8696687" cy="279717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1500" b="1" dirty="0" smtClean="0"/>
              <a:t>Offer Manager:</a:t>
            </a:r>
          </a:p>
          <a:p>
            <a:pPr lvl="1"/>
            <a:r>
              <a:rPr lang="en-IN" sz="1500" dirty="0" err="1" smtClean="0"/>
              <a:t>HireCraft</a:t>
            </a:r>
            <a:r>
              <a:rPr lang="en-IN" sz="1500" dirty="0" smtClean="0"/>
              <a:t> automates the offer break up as per salary headers, based on fitment scale (grade, location, CTC range etc.)</a:t>
            </a:r>
          </a:p>
          <a:p>
            <a:pPr lvl="1"/>
            <a:r>
              <a:rPr lang="en-IN" sz="1500" dirty="0" smtClean="0"/>
              <a:t>Offer Approval by relevant approving authority can be triggered</a:t>
            </a:r>
          </a:p>
          <a:p>
            <a:pPr lvl="1"/>
            <a:r>
              <a:rPr lang="en-IN" sz="1500" dirty="0" smtClean="0"/>
              <a:t>Offer letter auto generated as per client templates</a:t>
            </a:r>
          </a:p>
          <a:p>
            <a:pPr lvl="1"/>
            <a:r>
              <a:rPr lang="en-IN" sz="1500" dirty="0" smtClean="0"/>
              <a:t>Standardized and accurate offers rolled out in shortest TAT</a:t>
            </a:r>
            <a:endParaRPr lang="en-IN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17</a:t>
            </a:fld>
            <a:endParaRPr lang="en-US" altLang="en-US" sz="1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960" y="2270411"/>
            <a:ext cx="7158446" cy="232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5" y="235131"/>
            <a:ext cx="8683625" cy="412750"/>
          </a:xfrm>
        </p:spPr>
        <p:txBody>
          <a:bodyPr/>
          <a:lstStyle/>
          <a:p>
            <a:r>
              <a:rPr lang="en-IN" dirty="0" smtClean="0"/>
              <a:t>Re-Deployment Offer and BR/PR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18</a:t>
            </a:fld>
            <a:endParaRPr lang="en-US" altLang="en-US" sz="1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99" y="844460"/>
            <a:ext cx="5336177" cy="349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Offer Geo for Philippines Overview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19</a:t>
            </a:fld>
            <a:endParaRPr lang="en-US" altLang="en-US" sz="1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8314" y="1066800"/>
            <a:ext cx="6335486" cy="333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2</a:t>
            </a:fld>
            <a:endParaRPr lang="en-US" altLang="en-US" sz="14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Recruiter’s Core Module</a:t>
            </a:r>
            <a:endParaRPr lang="en-US" dirty="0"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0375" y="866301"/>
            <a:ext cx="7092950" cy="40851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Centralized database to all recruiters</a:t>
            </a:r>
          </a:p>
          <a:p>
            <a:pPr lvl="1"/>
            <a:r>
              <a:rPr lang="en-IN" dirty="0">
                <a:latin typeface="+mj-lt"/>
              </a:rPr>
              <a:t>Resumes sourced by each recruiter from all portals and channels in one centralized location for all recruiters to access</a:t>
            </a:r>
          </a:p>
          <a:p>
            <a:pPr lvl="1"/>
            <a:r>
              <a:rPr lang="en-IN" dirty="0">
                <a:latin typeface="+mj-lt"/>
              </a:rPr>
              <a:t>Auto Parser, Auto De-Duplication, traceable candidate history 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Advanced search and shortlisting of candidates with real time tracking of candidate status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Ready plugin to Outlook to trigger auto mailers/templatized communications to candidates and all stakeholders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Dashboards to plug gaps and increase efficiency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Configurable workflows, highly secure data, user friendly and scalable system</a:t>
            </a:r>
          </a:p>
          <a:p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Offer Geo for Singapore/Malaysia Overview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20</a:t>
            </a:fld>
            <a:endParaRPr lang="en-US" altLang="en-US" sz="140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171" y="1168675"/>
            <a:ext cx="7883435" cy="238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ctrTitle"/>
          </p:nvPr>
        </p:nvSpPr>
        <p:spPr>
          <a:xfrm>
            <a:off x="454025" y="3467100"/>
            <a:ext cx="6756400" cy="666750"/>
          </a:xfrm>
        </p:spPr>
        <p:txBody>
          <a:bodyPr/>
          <a:lstStyle/>
          <a:p>
            <a:pPr eaLnBrk="1" hangingPunct="1">
              <a:lnSpc>
                <a:spcPts val="3838"/>
              </a:lnSpc>
            </a:pPr>
            <a:r>
              <a:rPr lang="en-US" altLang="en-US" sz="2800" smtClean="0">
                <a:latin typeface="Arial Narrow" panose="020B0606020202030204" pitchFamily="34" charset="0"/>
                <a:ea typeface="ヒラギノ角ゴ Pro W3" pitchFamily="24" charset="-128"/>
                <a:cs typeface="Arial Narrow" panose="020B0606020202030204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114300"/>
            <a:ext cx="8683625" cy="412750"/>
          </a:xfrm>
        </p:spPr>
        <p:txBody>
          <a:bodyPr/>
          <a:lstStyle/>
          <a:p>
            <a:r>
              <a:rPr lang="en-IN" dirty="0" smtClean="0"/>
              <a:t>Requisitions Tracker View/Reports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3</a:t>
            </a:fld>
            <a:endParaRPr lang="en-US" altLang="en-US" sz="1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460" y="733425"/>
            <a:ext cx="6705600" cy="371243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23" y="124097"/>
            <a:ext cx="8683625" cy="412750"/>
          </a:xfrm>
        </p:spPr>
        <p:txBody>
          <a:bodyPr/>
          <a:lstStyle/>
          <a:p>
            <a:r>
              <a:rPr lang="en-IN" dirty="0" smtClean="0"/>
              <a:t>Applicants Tracker View/Reports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4</a:t>
            </a:fld>
            <a:endParaRPr lang="en-US" altLang="en-US" sz="14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177" y="618490"/>
            <a:ext cx="7164977" cy="383498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14300"/>
            <a:ext cx="8683625" cy="412750"/>
          </a:xfrm>
        </p:spPr>
        <p:txBody>
          <a:bodyPr/>
          <a:lstStyle/>
          <a:p>
            <a:r>
              <a:rPr lang="en-IN" dirty="0" smtClean="0"/>
              <a:t>Candidate Profile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5</a:t>
            </a:fld>
            <a:endParaRPr lang="en-US" altLang="en-US" sz="1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" y="527050"/>
            <a:ext cx="6574971" cy="15574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1" y="2162901"/>
            <a:ext cx="6574970" cy="2440122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Resume Upload and Screening: Easy tracking, better 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66" y="986246"/>
            <a:ext cx="8683625" cy="333352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1600" dirty="0" smtClean="0"/>
              <a:t>Easy upload of resumes into </a:t>
            </a:r>
            <a:r>
              <a:rPr lang="en-IN" sz="1600" dirty="0" err="1" smtClean="0"/>
              <a:t>HireCraft</a:t>
            </a:r>
            <a:r>
              <a:rPr lang="en-IN" sz="1600" dirty="0" smtClean="0"/>
              <a:t>: Single Database to all recruiters</a:t>
            </a:r>
          </a:p>
          <a:p>
            <a:pPr lvl="1"/>
            <a:r>
              <a:rPr lang="en-IN" sz="1600" dirty="0" smtClean="0"/>
              <a:t>Bulk uploads: Folder upload, Excel upload</a:t>
            </a:r>
          </a:p>
          <a:p>
            <a:pPr lvl="1"/>
            <a:r>
              <a:rPr lang="en-IN" sz="1600" dirty="0" smtClean="0"/>
              <a:t>Upload resumes from Outlook attachments: through </a:t>
            </a:r>
            <a:r>
              <a:rPr lang="en-IN" sz="1600" dirty="0" err="1" smtClean="0"/>
              <a:t>plugin</a:t>
            </a:r>
            <a:endParaRPr lang="en-IN" sz="1600" dirty="0" smtClean="0"/>
          </a:p>
          <a:p>
            <a:pPr lvl="1"/>
            <a:r>
              <a:rPr lang="en-IN" sz="1600" dirty="0" smtClean="0"/>
              <a:t>Automation: Career Portal, Employee Referral Portal and Vendor Portal submissions auto uploaded into </a:t>
            </a:r>
            <a:r>
              <a:rPr lang="en-IN" sz="1600" dirty="0" err="1" smtClean="0"/>
              <a:t>HireCraft</a:t>
            </a:r>
            <a:r>
              <a:rPr lang="en-IN" sz="1600" dirty="0" smtClean="0"/>
              <a:t> and tagged to applied requisitions (Add-on portals).</a:t>
            </a:r>
          </a:p>
          <a:p>
            <a:pPr lvl="1"/>
            <a:endParaRPr lang="en-IN" sz="16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 smtClean="0"/>
              <a:t>Easy search of resumes by recruiters</a:t>
            </a:r>
          </a:p>
          <a:p>
            <a:pPr lvl="1"/>
            <a:r>
              <a:rPr lang="en-IN" sz="1600" dirty="0" smtClean="0"/>
              <a:t>Advanced search filters (based on keywords, Boolean search, skills, experience, previous tagged requirements etc.) – Fast &amp; Accurate! No sourcing challenges!</a:t>
            </a:r>
          </a:p>
          <a:p>
            <a:pPr lvl="1"/>
            <a:r>
              <a:rPr lang="en-IN" sz="1600" dirty="0" smtClean="0"/>
              <a:t>Building/Managing own database, reduces cost of sourcing from Portals/Vendors.</a:t>
            </a:r>
          </a:p>
          <a:p>
            <a:pPr lvl="1"/>
            <a:endParaRPr lang="en-IN" sz="16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 smtClean="0"/>
              <a:t>Submission resumes and </a:t>
            </a:r>
            <a:r>
              <a:rPr lang="en-IN" sz="1600" dirty="0" err="1" smtClean="0"/>
              <a:t>shortlisting</a:t>
            </a:r>
            <a:r>
              <a:rPr lang="en-IN" sz="1600" dirty="0" smtClean="0"/>
              <a:t> through line managers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213615"/>
            <a:ext cx="8683625" cy="412750"/>
          </a:xfrm>
        </p:spPr>
        <p:txBody>
          <a:bodyPr/>
          <a:lstStyle/>
          <a:p>
            <a:r>
              <a:rPr lang="en-IN" dirty="0" smtClean="0"/>
              <a:t>Single Parsing: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6" y="733425"/>
            <a:ext cx="3837304" cy="1047523"/>
          </a:xfrm>
        </p:spPr>
        <p:txBody>
          <a:bodyPr/>
          <a:lstStyle/>
          <a:p>
            <a:r>
              <a:rPr lang="en-IN" sz="1600" dirty="0" smtClean="0"/>
              <a:t>“Single resume” at a time which has been saved in his/her system/drive into </a:t>
            </a:r>
            <a:r>
              <a:rPr lang="en-IN" sz="1600" dirty="0" err="1" smtClean="0"/>
              <a:t>HireCraft</a:t>
            </a:r>
            <a:r>
              <a:rPr lang="en-IN" sz="1600" dirty="0" smtClean="0"/>
              <a:t> V5 application and they are automatically filled into respective fields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7</a:t>
            </a:fld>
            <a:endParaRPr lang="en-US" altLang="en-US" sz="1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9714" y="1928222"/>
            <a:ext cx="7622177" cy="262680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7064908" y="1071363"/>
            <a:ext cx="182096" cy="709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502421" y="419990"/>
            <a:ext cx="1319348" cy="626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on ‘New’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3" y="196850"/>
            <a:ext cx="8683625" cy="412750"/>
          </a:xfrm>
        </p:spPr>
        <p:txBody>
          <a:bodyPr/>
          <a:lstStyle/>
          <a:p>
            <a:r>
              <a:rPr lang="en-US" dirty="0" smtClean="0"/>
              <a:t>Bulk Parsing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8</a:t>
            </a:fld>
            <a:endParaRPr lang="en-US" altLang="en-US" sz="1400"/>
          </a:p>
        </p:txBody>
      </p:sp>
      <p:sp>
        <p:nvSpPr>
          <p:cNvPr id="5" name="Rectangle 4"/>
          <p:cNvSpPr/>
          <p:nvPr/>
        </p:nvSpPr>
        <p:spPr>
          <a:xfrm>
            <a:off x="457199" y="609600"/>
            <a:ext cx="5688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en-US" sz="1500" dirty="0"/>
              <a:t>More than one resumes can be parsed into </a:t>
            </a:r>
            <a:r>
              <a:rPr lang="en-US" sz="1500" dirty="0" err="1"/>
              <a:t>Hirecraft</a:t>
            </a:r>
            <a:r>
              <a:rPr lang="en-US" sz="1500" dirty="0"/>
              <a:t> V5 application.</a:t>
            </a:r>
            <a:r>
              <a:rPr lang="en-IN" sz="1500" dirty="0"/>
              <a:t> For parsing resumes saved in a Folder on your computer, you can use </a:t>
            </a:r>
            <a:r>
              <a:rPr lang="en-IN" sz="1500" b="1" dirty="0"/>
              <a:t>Bulk Resume Import </a:t>
            </a:r>
            <a:r>
              <a:rPr lang="en-IN" sz="1500" dirty="0"/>
              <a:t>feature to parse and save more than one resume at a time.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4385" y="1625263"/>
            <a:ext cx="6030185" cy="29861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from Portals: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4AD41-4303-4F38-9FCF-8408F839BF74}" type="slidenum">
              <a:rPr lang="en-US" altLang="en-US" smtClean="0"/>
              <a:pPr>
                <a:defRPr/>
              </a:pPr>
              <a:t>9</a:t>
            </a:fld>
            <a:endParaRPr lang="en-US" altLang="en-US" sz="140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5881" y="733425"/>
            <a:ext cx="6011154" cy="375339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ajilonPS">
      <a:dk1>
        <a:srgbClr val="000000"/>
      </a:dk1>
      <a:lt1>
        <a:srgbClr val="FFFFFF"/>
      </a:lt1>
      <a:dk2>
        <a:srgbClr val="000000"/>
      </a:dk2>
      <a:lt2>
        <a:srgbClr val="7A6A62"/>
      </a:lt2>
      <a:accent1>
        <a:srgbClr val="A20E12"/>
      </a:accent1>
      <a:accent2>
        <a:srgbClr val="F38975"/>
      </a:accent2>
      <a:accent3>
        <a:srgbClr val="E2C900"/>
      </a:accent3>
      <a:accent4>
        <a:srgbClr val="A3B117"/>
      </a:accent4>
      <a:accent5>
        <a:srgbClr val="086477"/>
      </a:accent5>
      <a:accent6>
        <a:srgbClr val="0C8FB6"/>
      </a:accent6>
      <a:hlink>
        <a:srgbClr val="3AB8C9"/>
      </a:hlink>
      <a:folHlink>
        <a:srgbClr val="838A9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4" charset="0"/>
            <a:ea typeface="ヒラギノ角ゴ Pro W3" pitchFamily="24" charset="-128"/>
            <a:cs typeface="ヒラギノ角ゴ Pro W3" pitchFamily="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4" charset="0"/>
            <a:ea typeface="ヒラギノ角ゴ Pro W3" pitchFamily="24" charset="-128"/>
            <a:cs typeface="ヒラギノ角ゴ Pro W3" pitchFamily="24" charset="-128"/>
          </a:defRPr>
        </a:defPPr>
      </a:lstStyle>
    </a:lnDef>
  </a:objectDefaults>
  <a:extraClrSchemeLst>
    <a:extraClrScheme>
      <a:clrScheme name="adecco_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ecco_tex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ecco_tex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ecco_tex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ecco_tex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ecco_tex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ecco_tex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ecco_tex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ecco_tex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ecco_tex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ecco_tex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ecco_tex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ecco_text 13">
        <a:dk1>
          <a:srgbClr val="000000"/>
        </a:dk1>
        <a:lt1>
          <a:srgbClr val="FFFFFF"/>
        </a:lt1>
        <a:dk2>
          <a:srgbClr val="000000"/>
        </a:dk2>
        <a:lt2>
          <a:srgbClr val="7A6A62"/>
        </a:lt2>
        <a:accent1>
          <a:srgbClr val="4F6F91"/>
        </a:accent1>
        <a:accent2>
          <a:srgbClr val="7684AF"/>
        </a:accent2>
        <a:accent3>
          <a:srgbClr val="FFFFFF"/>
        </a:accent3>
        <a:accent4>
          <a:srgbClr val="000000"/>
        </a:accent4>
        <a:accent5>
          <a:srgbClr val="B2BBC7"/>
        </a:accent5>
        <a:accent6>
          <a:srgbClr val="6A779E"/>
        </a:accent6>
        <a:hlink>
          <a:srgbClr val="BBBA82"/>
        </a:hlink>
        <a:folHlink>
          <a:srgbClr val="9291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5918</TotalTime>
  <Words>530</Words>
  <Application>Microsoft Office PowerPoint</Application>
  <PresentationFormat>On-screen Show (16:9)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1_Default Theme</vt:lpstr>
      <vt:lpstr>TALLINT</vt:lpstr>
      <vt:lpstr>Recruiter’s Core Module</vt:lpstr>
      <vt:lpstr>Requisitions Tracker View/Reports</vt:lpstr>
      <vt:lpstr>Applicants Tracker View/Reports</vt:lpstr>
      <vt:lpstr>Candidate Profile View</vt:lpstr>
      <vt:lpstr>Resume Upload and Screening: Easy tracking, better TAT</vt:lpstr>
      <vt:lpstr>Single Parsing:</vt:lpstr>
      <vt:lpstr>Bulk Parsing:</vt:lpstr>
      <vt:lpstr>Import from Portals:</vt:lpstr>
      <vt:lpstr>BR/PR for GP/GPM Calculation</vt:lpstr>
      <vt:lpstr>Continue..</vt:lpstr>
      <vt:lpstr>Notification Mailer to Candidates and HM</vt:lpstr>
      <vt:lpstr>Continue..</vt:lpstr>
      <vt:lpstr>Resume Search</vt:lpstr>
      <vt:lpstr>Submission, Short listing and Tracking</vt:lpstr>
      <vt:lpstr>Interview Management</vt:lpstr>
      <vt:lpstr>Offer and On-Boarding Automated</vt:lpstr>
      <vt:lpstr>Re-Deployment Offer and BR/PR</vt:lpstr>
      <vt:lpstr>Offer Geo for Philippines Overview Layout</vt:lpstr>
      <vt:lpstr>Offer Geo for Singapore/Malaysia Overview Layout</vt:lpstr>
      <vt:lpstr>Thank you</vt:lpstr>
    </vt:vector>
  </TitlesOfParts>
  <Company>Studio 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Demetriou</dc:creator>
  <cp:lastModifiedBy>mayuri.gohil</cp:lastModifiedBy>
  <cp:revision>581</cp:revision>
  <cp:lastPrinted>2014-07-11T17:13:09Z</cp:lastPrinted>
  <dcterms:created xsi:type="dcterms:W3CDTF">2014-06-06T15:22:21Z</dcterms:created>
  <dcterms:modified xsi:type="dcterms:W3CDTF">2018-05-28T08:57:53Z</dcterms:modified>
</cp:coreProperties>
</file>