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30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72" r:id="rId6"/>
    <p:sldId id="264" r:id="rId7"/>
    <p:sldId id="278" r:id="rId8"/>
    <p:sldId id="281" r:id="rId9"/>
    <p:sldId id="280" r:id="rId10"/>
    <p:sldId id="271" r:id="rId11"/>
    <p:sldId id="273" r:id="rId12"/>
    <p:sldId id="275" r:id="rId13"/>
    <p:sldId id="27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867" autoAdjust="0"/>
    <p:restoredTop sz="94660"/>
  </p:normalViewPr>
  <p:slideViewPr>
    <p:cSldViewPr snapToGrid="0">
      <p:cViewPr varScale="1">
        <p:scale>
          <a:sx n="99" d="100"/>
          <a:sy n="99" d="100"/>
        </p:scale>
        <p:origin x="26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859FBA-50C7-46C5-A503-E19D94C8FD80}" type="datetimeFigureOut">
              <a:rPr lang="en-IN" smtClean="0"/>
              <a:t>13-10-2023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443B21-CDD9-43C7-83D1-C3980439A9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7570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87B84-D35F-42DC-9113-B5896F56FE25}" type="datetime1">
              <a:rPr lang="en-IN" smtClean="0"/>
              <a:t>13-10-2023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8F87A-E065-4129-A61A-E2E83FFE2A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2066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3F5BF-50C7-457A-8D9A-57CB7ECBBE75}" type="datetime1">
              <a:rPr lang="en-IN" smtClean="0"/>
              <a:t>13-10-2023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8F87A-E065-4129-A61A-E2E83FFE2A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3576473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3F5BF-50C7-457A-8D9A-57CB7ECBBE75}" type="datetime1">
              <a:rPr lang="en-IN" smtClean="0"/>
              <a:t>13-10-2023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8F87A-E065-4129-A61A-E2E83FFE2A30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42207552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3F5BF-50C7-457A-8D9A-57CB7ECBBE75}" type="datetime1">
              <a:rPr lang="en-IN" smtClean="0"/>
              <a:t>13-10-2023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8F87A-E065-4129-A61A-E2E83FFE2A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0420310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3F5BF-50C7-457A-8D9A-57CB7ECBBE75}" type="datetime1">
              <a:rPr lang="en-IN" smtClean="0"/>
              <a:t>13-10-2023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8F87A-E065-4129-A61A-E2E83FFE2A30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77116159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3F5BF-50C7-457A-8D9A-57CB7ECBBE75}" type="datetime1">
              <a:rPr lang="en-IN" smtClean="0"/>
              <a:t>13-10-2023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8F87A-E065-4129-A61A-E2E83FFE2A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2969585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BDDC7-A82C-4DAA-903C-D91C311B0658}" type="datetime1">
              <a:rPr lang="en-IN" smtClean="0"/>
              <a:t>13-10-2023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8F87A-E065-4129-A61A-E2E83FFE2A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45096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0D7C3-5A72-44FF-823F-060FC68B3EF4}" type="datetime1">
              <a:rPr lang="en-IN" smtClean="0"/>
              <a:t>13-10-2023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8F87A-E065-4129-A61A-E2E83FFE2A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10217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A13B6-5CA5-49C0-B65E-A8B03E2120D1}" type="datetime1">
              <a:rPr lang="en-IN" smtClean="0"/>
              <a:t>13-10-2023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8F87A-E065-4129-A61A-E2E83FFE2A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018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28B5C-8D59-44B1-A0A9-32947344094E}" type="datetime1">
              <a:rPr lang="en-IN" smtClean="0"/>
              <a:t>13-10-2023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8F87A-E065-4129-A61A-E2E83FFE2A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309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E12E4-409F-4F0D-A356-FDFF8C45E4A4}" type="datetime1">
              <a:rPr lang="en-IN" smtClean="0"/>
              <a:t>13-10-2023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8F87A-E065-4129-A61A-E2E83FFE2A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2152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7E6E4-5E20-43C5-BE45-0658D54AF579}" type="datetime1">
              <a:rPr lang="en-IN" smtClean="0"/>
              <a:t>13-10-2023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8F87A-E065-4129-A61A-E2E83FFE2A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1905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F8BE9-8113-4787-92E3-B43500F0CC78}" type="datetime1">
              <a:rPr lang="en-IN" smtClean="0"/>
              <a:t>13-10-2023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8F87A-E065-4129-A61A-E2E83FFE2A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453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F1895-D5BF-4E4F-BC2B-8E3A30F12EEA}" type="datetime1">
              <a:rPr lang="en-IN" smtClean="0"/>
              <a:t>13-10-2023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8F87A-E065-4129-A61A-E2E83FFE2A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2976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7391E-24CD-4662-90AE-9F025230B11E}" type="datetime1">
              <a:rPr lang="en-IN" smtClean="0"/>
              <a:t>13-10-2023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8F87A-E065-4129-A61A-E2E83FFE2A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5770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702BC-64AB-49A4-B078-D1D345AD1838}" type="datetime1">
              <a:rPr lang="en-IN" smtClean="0"/>
              <a:t>13-10-2023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8F87A-E065-4129-A61A-E2E83FFE2A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1473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8F87A-E065-4129-A61A-E2E83FFE2A30}" type="slidenum">
              <a:rPr lang="en-IN" smtClean="0"/>
              <a:t>‹#›</a:t>
            </a:fld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CC3DF-20F4-4CAB-BBDA-3D7801A45A91}" type="datetime1">
              <a:rPr lang="en-IN" smtClean="0"/>
              <a:t>13-10-2023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4179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23F5BF-50C7-457A-8D9A-57CB7ECBBE75}" type="datetime1">
              <a:rPr lang="en-IN" smtClean="0"/>
              <a:t>13-10-2023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148F87A-E065-4129-A61A-E2E83FFE2A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4740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1" r:id="rId1"/>
    <p:sldLayoutId id="2147483932" r:id="rId2"/>
    <p:sldLayoutId id="2147483933" r:id="rId3"/>
    <p:sldLayoutId id="2147483934" r:id="rId4"/>
    <p:sldLayoutId id="2147483935" r:id="rId5"/>
    <p:sldLayoutId id="2147483936" r:id="rId6"/>
    <p:sldLayoutId id="2147483937" r:id="rId7"/>
    <p:sldLayoutId id="2147483938" r:id="rId8"/>
    <p:sldLayoutId id="2147483939" r:id="rId9"/>
    <p:sldLayoutId id="2147483940" r:id="rId10"/>
    <p:sldLayoutId id="2147483941" r:id="rId11"/>
    <p:sldLayoutId id="2147483942" r:id="rId12"/>
    <p:sldLayoutId id="2147483943" r:id="rId13"/>
    <p:sldLayoutId id="2147483944" r:id="rId14"/>
    <p:sldLayoutId id="2147483945" r:id="rId15"/>
    <p:sldLayoutId id="2147483946" r:id="rId16"/>
    <p:sldLayoutId id="2147483947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0ACFDD3-D31E-E538-D0C7-2A60E29DA7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35727" y="197022"/>
            <a:ext cx="8506767" cy="1067001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l"/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</a:t>
            </a:r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SVKM’s Institute of Technology, Dhule</a:t>
            </a:r>
            <a:b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department of Information Technology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6063AA-854F-4DD4-C6E9-94AE3AF6DF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1" y="1264024"/>
            <a:ext cx="8689976" cy="4719917"/>
          </a:xfrm>
        </p:spPr>
        <p:txBody>
          <a:bodyPr>
            <a:normAutofit fontScale="92500" lnSpcReduction="10000"/>
          </a:bodyPr>
          <a:lstStyle/>
          <a:p>
            <a:pPr marL="0" marR="0" lvl="0" indent="0" algn="ctr" defTabSz="104492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7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Project Phase I Presentation</a:t>
            </a:r>
          </a:p>
          <a:p>
            <a:pPr marL="0" marR="0" lvl="0" indent="0" algn="ctr" defTabSz="104492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7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</a:p>
          <a:p>
            <a:pPr algn="ctr" defTabSz="1044924">
              <a:spcAft>
                <a:spcPts val="0"/>
              </a:spcAft>
              <a:buClrTx/>
              <a:buSzTx/>
              <a:defRPr/>
            </a:pPr>
            <a:r>
              <a:rPr kumimoji="0" lang="en-US" sz="43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“Smart Guidance </a:t>
            </a:r>
            <a:r>
              <a:rPr lang="en-US" sz="43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Stick”</a:t>
            </a:r>
            <a:endParaRPr lang="en-US" sz="4300" b="1" noProof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104492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43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Virtual</a:t>
            </a:r>
            <a:r>
              <a:rPr kumimoji="0" lang="en-US" sz="43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Eye</a:t>
            </a:r>
          </a:p>
          <a:p>
            <a:pPr marL="0" marR="0" lvl="0" indent="0" algn="ctr" defTabSz="104492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7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</a:p>
          <a:p>
            <a:pPr marL="0" marR="0" lvl="0" indent="0" algn="ctr" defTabSz="104492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r>
              <a:rPr lang="en-US" sz="2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.Shruti Pramod Kothawade</a:t>
            </a:r>
          </a:p>
          <a:p>
            <a:pPr marR="0" lvl="0" algn="ctr" defTabSz="104492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40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.Gaurav Dnyaneshwar Pawar</a:t>
            </a:r>
          </a:p>
          <a:p>
            <a:pPr marR="0" lvl="0" algn="ctr" defTabSz="104492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47.Mahek Faruk Sayyad</a:t>
            </a:r>
          </a:p>
          <a:p>
            <a:pPr marR="0" lvl="0" algn="ctr" defTabSz="104492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33.Jay Hemant Patil </a:t>
            </a:r>
            <a:endParaRPr lang="en-US" sz="20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104492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5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Guide</a:t>
            </a:r>
          </a:p>
          <a:p>
            <a:pPr marL="0" marR="0" lvl="0" indent="0" algn="ctr" defTabSz="104492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“Mr.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Mangesh Balpande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  <a:p>
            <a:pPr marL="0" marR="0" lvl="0" indent="0" algn="ctr" defTabSz="104492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3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AA77EF9-9C05-62B8-75E0-406B677372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727" y="197021"/>
            <a:ext cx="1295581" cy="1067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030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9271F-DB0D-9F0A-5A96-8AC7F6C13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0140" y="1333500"/>
            <a:ext cx="10018713" cy="4191000"/>
          </a:xfrm>
        </p:spPr>
        <p:txBody>
          <a:bodyPr>
            <a:noAutofit/>
          </a:bodyPr>
          <a:lstStyle/>
          <a:p>
            <a:r>
              <a:rPr lang="en-US" sz="9600" dirty="0">
                <a:solidFill>
                  <a:schemeClr val="tx1"/>
                </a:solidFill>
                <a:latin typeface="New Times Roman"/>
              </a:rPr>
              <a:t>Thank You</a:t>
            </a:r>
            <a:endParaRPr lang="en-IN" sz="9600" dirty="0">
              <a:solidFill>
                <a:schemeClr val="tx1"/>
              </a:solidFill>
              <a:latin typeface="New Times Roman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9F26604-AC28-03DF-5769-32E9DBA2A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8F87A-E065-4129-A61A-E2E83FFE2A30}" type="slidenum">
              <a:rPr lang="en-IN" sz="1800" smtClean="0"/>
              <a:t>10</a:t>
            </a:fld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BA570B9-B0A0-7512-32E2-52574866EE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31136" cy="1023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9428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517D3-4978-6D1A-E525-DE4B9B520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397175"/>
            <a:ext cx="10364451" cy="847426"/>
          </a:xfrm>
        </p:spPr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877573-5AB1-2019-5EED-E97D035FF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6305" y="6330276"/>
            <a:ext cx="551167" cy="365125"/>
          </a:xfrm>
        </p:spPr>
        <p:txBody>
          <a:bodyPr/>
          <a:lstStyle/>
          <a:p>
            <a:fld id="{8148F87A-E065-4129-A61A-E2E83FFE2A30}" type="slidenum">
              <a:rPr lang="en-IN" sz="1800" smtClean="0"/>
              <a:t>11</a:t>
            </a:fld>
            <a:endParaRPr lang="en-IN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EA475F-2E84-7049-1E77-C61FE58CD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58" y="23675"/>
            <a:ext cx="719681" cy="98025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42F605D-C01D-E0CB-99CE-00246D04C42A}"/>
              </a:ext>
            </a:extLst>
          </p:cNvPr>
          <p:cNvSpPr txBox="1"/>
          <p:nvPr/>
        </p:nvSpPr>
        <p:spPr>
          <a:xfrm>
            <a:off x="1882589" y="1568824"/>
            <a:ext cx="8982636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000" b="1" i="0" u="sng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Objective: 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Develop an affordable and user-friendly technology solution to assist visually impaired individuals in navigating their environment independently.</a:t>
            </a:r>
          </a:p>
          <a:p>
            <a:pPr algn="l"/>
            <a:endParaRPr lang="en-US" sz="2000" b="0" i="0" dirty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1" i="0" u="sng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Approach: 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Integrate a variety of sensors, including ultrasonic and laser sensors, with a microcontroller to provide real-time obstacle detection.</a:t>
            </a:r>
          </a:p>
          <a:p>
            <a:pPr algn="l"/>
            <a:endParaRPr lang="en-US" sz="2000" b="0" i="0" dirty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1" i="0" u="sng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Innovation: 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Unique sensor technology and advanced algorithms set the project apart from existing solutions.</a:t>
            </a:r>
          </a:p>
          <a:p>
            <a:pPr algn="l"/>
            <a:endParaRPr lang="en-US" sz="2000" b="0" i="0" dirty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1" i="0" u="sng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Feasibility: 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Develop a modular, secure, and maintainable solution using existing programming languages and components.</a:t>
            </a:r>
          </a:p>
          <a:p>
            <a:pPr algn="l"/>
            <a:endParaRPr lang="en-US" sz="2000" b="0" i="0" dirty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1" i="0" u="sng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Potential: 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project has the potential to make a meaningful difference in the lives of visually impaired individuals and their families.</a:t>
            </a:r>
          </a:p>
          <a:p>
            <a:pPr marL="285750" marR="0" indent="-28575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78968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517D3-4978-6D1A-E525-DE4B9B520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397175"/>
            <a:ext cx="10364451" cy="847426"/>
          </a:xfrm>
        </p:spPr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 diagram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877573-5AB1-2019-5EED-E97D035FF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6305" y="6330276"/>
            <a:ext cx="551167" cy="365125"/>
          </a:xfrm>
        </p:spPr>
        <p:txBody>
          <a:bodyPr/>
          <a:lstStyle/>
          <a:p>
            <a:fld id="{8148F87A-E065-4129-A61A-E2E83FFE2A30}" type="slidenum">
              <a:rPr lang="en-IN" sz="1800" smtClean="0"/>
              <a:t>12</a:t>
            </a:fld>
            <a:endParaRPr lang="en-IN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EA475F-2E84-7049-1E77-C61FE58CD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58" y="23675"/>
            <a:ext cx="719681" cy="98025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0907A1E-90B2-9937-3D48-5CC05818A2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2020" y="1513400"/>
            <a:ext cx="7617100" cy="4325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7855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517D3-4978-6D1A-E525-DE4B9B520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397175"/>
            <a:ext cx="10364451" cy="847426"/>
          </a:xfrm>
        </p:spPr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 diagram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877573-5AB1-2019-5EED-E97D035FF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6305" y="6330276"/>
            <a:ext cx="551167" cy="365125"/>
          </a:xfrm>
        </p:spPr>
        <p:txBody>
          <a:bodyPr/>
          <a:lstStyle/>
          <a:p>
            <a:fld id="{8148F87A-E065-4129-A61A-E2E83FFE2A30}" type="slidenum">
              <a:rPr lang="en-IN" sz="1800" smtClean="0"/>
              <a:t>13</a:t>
            </a:fld>
            <a:endParaRPr lang="en-IN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EA475F-2E84-7049-1E77-C61FE58CD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58" y="23675"/>
            <a:ext cx="719681" cy="98025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5EB0978-932B-64FE-7FA3-D5B087294E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516" y="1344453"/>
            <a:ext cx="5617964" cy="5350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145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2813B-2CD6-F81D-26D0-7028D24F1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1089212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3B4E18-4AF8-4337-8D14-4D31252A98C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484310" y="2381606"/>
            <a:ext cx="9793289" cy="3424107"/>
          </a:xfrm>
        </p:spPr>
        <p:txBody>
          <a:bodyPr>
            <a:normAutofit/>
          </a:bodyPr>
          <a:lstStyle/>
          <a:p>
            <a:pPr marL="391847" marR="0" lvl="0" indent="-391847" algn="l" defTabSz="104492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3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 Details</a:t>
            </a:r>
            <a:endParaRPr kumimoji="0" lang="en-US" sz="3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91847" marR="0" lvl="0" indent="-391847" algn="l" defTabSz="104492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Project Motivation </a:t>
            </a:r>
          </a:p>
          <a:p>
            <a:pPr marL="391847" marR="0" lvl="0" indent="-391847" algn="l" defTabSz="104492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3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marL="391847" marR="0" lvl="0" indent="-391847" algn="l" defTabSz="104492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3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marL="391847" marR="0" lvl="0" indent="-391847" algn="l" defTabSz="104492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3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Approach / Technology Stack</a:t>
            </a:r>
            <a:endParaRPr kumimoji="0" lang="en-US" sz="3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B6891-A426-F929-C449-B9399C0C2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8F87A-E065-4129-A61A-E2E83FFE2A30}" type="slidenum">
              <a:rPr lang="en-IN" sz="1800" smtClean="0"/>
              <a:t>2</a:t>
            </a:fld>
            <a:endParaRPr lang="en-IN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3BB87F-70E8-1346-0997-5B0F215B7E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31136" cy="1023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274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392A8-664F-2055-6E00-B5495C5E8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685800"/>
            <a:ext cx="8202476" cy="1752599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 Details </a:t>
            </a:r>
            <a:b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274EE9-D17F-AB46-0602-B159A6CBDD3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385046" y="2367092"/>
            <a:ext cx="9103660" cy="3424107"/>
          </a:xfrm>
        </p:spPr>
        <p:txBody>
          <a:bodyPr>
            <a:normAutofit fontScale="70000" lnSpcReduction="20000"/>
          </a:bodyPr>
          <a:lstStyle/>
          <a:p>
            <a:pPr marL="391847" marR="0" lvl="0" indent="-391847" algn="l" defTabSz="104492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Project Title : Smart Guidance Stick – Third Eye</a:t>
            </a:r>
            <a:endParaRPr lang="en-US" sz="35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91847" marR="0" lvl="0" indent="-391847" algn="l" defTabSz="104492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91847" marR="0" lvl="0" indent="-391847" algn="l" defTabSz="104492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Project Group Members:</a:t>
            </a:r>
          </a:p>
          <a:p>
            <a:pPr marR="0" lvl="0" defTabSz="104492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­"/>
              <a:tabLst/>
              <a:defRPr/>
            </a:pPr>
            <a:endParaRPr kumimoji="0" lang="en-US" sz="3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1044924"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­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T2054491246053,  Shruti Kothawade</a:t>
            </a:r>
          </a:p>
          <a:p>
            <a:pPr defTabSz="1044924"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­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T2054491246018,  Gaurav Pawar</a:t>
            </a:r>
          </a:p>
          <a:p>
            <a:pPr defTabSz="1044924"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­"/>
              <a:defRPr/>
            </a:pPr>
            <a:r>
              <a:rPr lang="en-US" sz="3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T2154491246027</a:t>
            </a:r>
            <a:r>
              <a:rPr lang="en-US" sz="3200" cap="none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 Mahek </a:t>
            </a:r>
            <a:r>
              <a:rPr lang="en-US" sz="3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3200" cap="none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ayyad</a:t>
            </a:r>
          </a:p>
          <a:p>
            <a:pPr defTabSz="1044924"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­"/>
              <a:defRPr/>
            </a:pPr>
            <a:r>
              <a:rPr lang="en-US" sz="3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T2054491246023</a:t>
            </a:r>
            <a:r>
              <a:rPr lang="en-US" sz="3200" cap="none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 Jay Patil</a:t>
            </a:r>
            <a:endParaRPr lang="en-US" sz="32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defTabSz="1044924"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­"/>
              <a:defRPr/>
            </a:pPr>
            <a:endParaRPr lang="en-US" sz="3200" cap="none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defTabSz="1044924"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­"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defTabSz="1044924"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­"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49001" marR="0" lvl="1" indent="-326539" algn="l" defTabSz="104492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6109F9-A6E8-2966-E5F2-E38B6C1CE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51857" y="5883275"/>
            <a:ext cx="451249" cy="365125"/>
          </a:xfrm>
        </p:spPr>
        <p:txBody>
          <a:bodyPr/>
          <a:lstStyle/>
          <a:p>
            <a:fld id="{8148F87A-E065-4129-A61A-E2E83FFE2A30}" type="slidenum">
              <a:rPr lang="en-IN" sz="1800" smtClean="0"/>
              <a:t>3</a:t>
            </a:fld>
            <a:endParaRPr lang="en-IN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B6D9D7-57EE-918F-7921-91FD399F68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31136" cy="1023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288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B733D-B998-4DFB-2B8D-CB39ECF3B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643" y="371632"/>
            <a:ext cx="10018713" cy="1304365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E55BBE-14DC-4A1B-5665-9FD799DF6CE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597022" y="2141737"/>
            <a:ext cx="9793289" cy="3281082"/>
          </a:xfrm>
        </p:spPr>
        <p:txBody>
          <a:bodyPr>
            <a:normAutofit/>
          </a:bodyPr>
          <a:lstStyle/>
          <a:p>
            <a:pPr algn="l"/>
            <a:endParaRPr lang="en-US" b="0" i="0" cap="non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endParaRPr lang="en-US" b="0" i="0" cap="non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 rtl="0" fontAlgn="base">
              <a:buNone/>
            </a:pPr>
            <a:endParaRPr lang="en-US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b="0" i="0" cap="non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b="0" i="0" cap="non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b="0" i="0" cap="non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endParaRPr lang="en-US" b="0" i="0" cap="non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BA81C5-70C8-C255-BA34-671B61CA9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8F87A-E065-4129-A61A-E2E83FFE2A30}" type="slidenum">
              <a:rPr lang="en-IN" sz="1800" smtClean="0"/>
              <a:t>4</a:t>
            </a:fld>
            <a:endParaRPr lang="en-IN" sz="1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EBDF5A-A2A1-652A-BABC-9CBFDE9C3E7A}"/>
              </a:ext>
            </a:extLst>
          </p:cNvPr>
          <p:cNvSpPr txBox="1"/>
          <p:nvPr/>
        </p:nvSpPr>
        <p:spPr>
          <a:xfrm>
            <a:off x="1487406" y="1435181"/>
            <a:ext cx="10329456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Blind people often </a:t>
            </a:r>
            <a:r>
              <a:rPr lang="en-US" sz="2400" b="0" i="0" u="sng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face challenges </a:t>
            </a:r>
            <a:r>
              <a:rPr lang="en-US" sz="2400" b="0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2400" b="0" i="0" u="sng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navigating their surroundings </a:t>
            </a:r>
            <a:r>
              <a:rPr lang="en-US" sz="2400" b="0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safely and independently.</a:t>
            </a:r>
          </a:p>
          <a:p>
            <a:pPr algn="l"/>
            <a:endParaRPr lang="en-US" sz="2400" b="0" i="0" dirty="0">
              <a:solidFill>
                <a:srgbClr val="1F1F1F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aims to develop a </a:t>
            </a:r>
            <a:r>
              <a:rPr lang="en-US" sz="2400" b="0" i="0" u="sng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smart guidance stick </a:t>
            </a:r>
            <a:r>
              <a:rPr lang="en-US" sz="2400" b="0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that is more </a:t>
            </a:r>
            <a:r>
              <a:rPr lang="en-US" sz="2400" b="0" i="0" u="sng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affordable</a:t>
            </a:r>
            <a:r>
              <a:rPr lang="en-US" sz="2400" b="0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400" b="0" i="0" u="sng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user-friendly</a:t>
            </a:r>
            <a:r>
              <a:rPr lang="en-US" sz="2400" b="0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than the existing products on the market.</a:t>
            </a:r>
          </a:p>
          <a:p>
            <a:pPr fontAlgn="base"/>
            <a:endParaRPr lang="en-US" sz="24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r>
              <a:rPr lang="en-US" sz="2400" u="sng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Significant Impact :</a:t>
            </a:r>
          </a:p>
          <a:p>
            <a:pPr fontAlgn="base"/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fontAlgn="base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Avoid obstacles.</a:t>
            </a:r>
          </a:p>
          <a:p>
            <a:pPr marL="342900" indent="-342900" fontAlgn="base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Navigate around unfamiliar terrain.</a:t>
            </a:r>
          </a:p>
          <a:p>
            <a:pPr marL="342900" indent="-342900" fontAlgn="base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 their way to familiar destinations through virtual assistant.</a:t>
            </a:r>
          </a:p>
          <a:p>
            <a:pPr marL="342900" indent="-342900" fontAlgn="base">
              <a:buFont typeface="Wingdings" panose="05000000000000000000" pitchFamily="2" charset="2"/>
              <a:buChar char="Ø"/>
            </a:pPr>
            <a:r>
              <a:rPr lang="en-US" sz="2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Emergency Contact.</a:t>
            </a:r>
            <a:br>
              <a:rPr lang="en-US" sz="2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2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E5C194-CAAC-45BB-3C77-F2FC349193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31136" cy="1023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1058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67C9DA-C428-76F9-D541-F65B738FF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8F87A-E065-4129-A61A-E2E83FFE2A30}" type="slidenum">
              <a:rPr lang="en-IN" smtClean="0"/>
              <a:t>5</a:t>
            </a:fld>
            <a:endParaRPr lang="en-IN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7DD7666-6037-5EEE-1490-A193F7FBEA5C}"/>
              </a:ext>
            </a:extLst>
          </p:cNvPr>
          <p:cNvSpPr txBox="1">
            <a:spLocks/>
          </p:cNvSpPr>
          <p:nvPr/>
        </p:nvSpPr>
        <p:spPr>
          <a:xfrm>
            <a:off x="1484312" y="685800"/>
            <a:ext cx="8202476" cy="1752599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53B018-2EC6-04F1-F106-F37DD0034E5C}"/>
              </a:ext>
            </a:extLst>
          </p:cNvPr>
          <p:cNvSpPr txBox="1"/>
          <p:nvPr/>
        </p:nvSpPr>
        <p:spPr>
          <a:xfrm>
            <a:off x="1760710" y="2537012"/>
            <a:ext cx="94667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"Developing an affordable and user-friendly smart guidance stick for blind individuals to navigate their surroundings independently."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987DCC2-1DF3-CC37-5868-E11A62EDA1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31136" cy="1023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6300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517D3-4978-6D1A-E525-DE4B9B520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511907"/>
            <a:ext cx="10364451" cy="847426"/>
          </a:xfrm>
        </p:spPr>
        <p:txBody>
          <a:bodyPr/>
          <a:lstStyle/>
          <a:p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877573-5AB1-2019-5EED-E97D035FF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6305" y="6330276"/>
            <a:ext cx="551167" cy="365125"/>
          </a:xfrm>
        </p:spPr>
        <p:txBody>
          <a:bodyPr/>
          <a:lstStyle/>
          <a:p>
            <a:fld id="{8148F87A-E065-4129-A61A-E2E83FFE2A30}" type="slidenum">
              <a:rPr lang="en-IN" sz="1800" smtClean="0"/>
              <a:t>6</a:t>
            </a:fld>
            <a:endParaRPr lang="en-IN" sz="1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2F605D-C01D-E0CB-99CE-00246D04C42A}"/>
              </a:ext>
            </a:extLst>
          </p:cNvPr>
          <p:cNvSpPr txBox="1"/>
          <p:nvPr/>
        </p:nvSpPr>
        <p:spPr>
          <a:xfrm>
            <a:off x="2116269" y="1244601"/>
            <a:ext cx="8982636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000" b="1" i="0" u="sng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: Affordable and user-friendly technology solution.</a:t>
            </a:r>
            <a:br>
              <a:rPr lang="en-US" sz="20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000" b="0" i="0" dirty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000" b="0" i="0" dirty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1" i="0" u="sng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Approach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: Integrate variety of sensors, with a microcontroller to provide real-time obstacle detection.</a:t>
            </a:r>
            <a:br>
              <a:rPr lang="en-US" sz="20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000" b="0" i="0" dirty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000" b="0" i="0" dirty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1" i="0" u="sng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Innovation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: Unique sensor technology, virtual assistant, </a:t>
            </a:r>
            <a:r>
              <a:rPr lang="en-US" sz="2000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GPS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advanced algorithms set the project apart from existing solutions.</a:t>
            </a:r>
          </a:p>
          <a:p>
            <a:pPr algn="l"/>
            <a:br>
              <a:rPr lang="en-US" sz="20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000" b="0" i="0" dirty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1" i="0" u="sng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Feasibility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: Secure and maintainable solution using existing programming languages and components.</a:t>
            </a:r>
          </a:p>
          <a:p>
            <a:pPr algn="l"/>
            <a:br>
              <a:rPr lang="en-US" sz="20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000" b="0" i="0" dirty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1" i="0" u="sng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Potential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: Meaningful difference in the lives of visually impaired individuals and their families.</a:t>
            </a:r>
          </a:p>
          <a:p>
            <a:pPr marL="285750" marR="0" indent="-28575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68FB23D-DEE6-66E8-DD92-17F43E606A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31136" cy="1023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680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F3ACFDCC-D49E-5D23-C69E-6BD2AA13A7EE}"/>
              </a:ext>
            </a:extLst>
          </p:cNvPr>
          <p:cNvSpPr/>
          <p:nvPr/>
        </p:nvSpPr>
        <p:spPr>
          <a:xfrm>
            <a:off x="4802678" y="286268"/>
            <a:ext cx="814647" cy="46551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Flowchart: Decision 2">
            <a:extLst>
              <a:ext uri="{FF2B5EF4-FFF2-40B4-BE49-F238E27FC236}">
                <a16:creationId xmlns:a16="http://schemas.microsoft.com/office/drawing/2014/main" id="{CA77EF22-D591-EEAE-7981-968A3B380BFF}"/>
              </a:ext>
            </a:extLst>
          </p:cNvPr>
          <p:cNvSpPr/>
          <p:nvPr/>
        </p:nvSpPr>
        <p:spPr>
          <a:xfrm>
            <a:off x="4540828" y="1034673"/>
            <a:ext cx="1338349" cy="656706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1800" dirty="0"/>
          </a:p>
          <a:p>
            <a:pPr algn="ctr"/>
            <a:endParaRPr lang="en-IN" dirty="0"/>
          </a:p>
        </p:txBody>
      </p:sp>
      <p:sp>
        <p:nvSpPr>
          <p:cNvPr id="4" name="Flowchart: Data 3">
            <a:extLst>
              <a:ext uri="{FF2B5EF4-FFF2-40B4-BE49-F238E27FC236}">
                <a16:creationId xmlns:a16="http://schemas.microsoft.com/office/drawing/2014/main" id="{D896587F-8BDC-459A-2A7E-A45661215277}"/>
              </a:ext>
            </a:extLst>
          </p:cNvPr>
          <p:cNvSpPr/>
          <p:nvPr/>
        </p:nvSpPr>
        <p:spPr>
          <a:xfrm>
            <a:off x="3830088" y="2048047"/>
            <a:ext cx="2759825" cy="573577"/>
          </a:xfrm>
          <a:prstGeom prst="flowChartInputOut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E233435-2B84-B25C-8B0B-4EBF330D7A04}"/>
              </a:ext>
            </a:extLst>
          </p:cNvPr>
          <p:cNvSpPr/>
          <p:nvPr/>
        </p:nvSpPr>
        <p:spPr>
          <a:xfrm>
            <a:off x="3882041" y="2980375"/>
            <a:ext cx="2651760" cy="5652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Flowchart: Decision 5">
            <a:extLst>
              <a:ext uri="{FF2B5EF4-FFF2-40B4-BE49-F238E27FC236}">
                <a16:creationId xmlns:a16="http://schemas.microsoft.com/office/drawing/2014/main" id="{98857E1C-FD96-CAE9-4F73-D3D0A58381C3}"/>
              </a:ext>
            </a:extLst>
          </p:cNvPr>
          <p:cNvSpPr/>
          <p:nvPr/>
        </p:nvSpPr>
        <p:spPr>
          <a:xfrm>
            <a:off x="4418212" y="3915282"/>
            <a:ext cx="1579418" cy="714894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Flowchart: Data 6">
            <a:extLst>
              <a:ext uri="{FF2B5EF4-FFF2-40B4-BE49-F238E27FC236}">
                <a16:creationId xmlns:a16="http://schemas.microsoft.com/office/drawing/2014/main" id="{BA19B662-7887-3512-7143-7CAA67B6CD6D}"/>
              </a:ext>
            </a:extLst>
          </p:cNvPr>
          <p:cNvSpPr/>
          <p:nvPr/>
        </p:nvSpPr>
        <p:spPr>
          <a:xfrm>
            <a:off x="2261062" y="4725784"/>
            <a:ext cx="1828800" cy="573577"/>
          </a:xfrm>
          <a:prstGeom prst="flowChartInputOut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Flowchart: Data 7">
            <a:extLst>
              <a:ext uri="{FF2B5EF4-FFF2-40B4-BE49-F238E27FC236}">
                <a16:creationId xmlns:a16="http://schemas.microsoft.com/office/drawing/2014/main" id="{9FCD82F0-B0E4-8F71-96D5-D202188FFF0D}"/>
              </a:ext>
            </a:extLst>
          </p:cNvPr>
          <p:cNvSpPr/>
          <p:nvPr/>
        </p:nvSpPr>
        <p:spPr>
          <a:xfrm>
            <a:off x="5987936" y="4725784"/>
            <a:ext cx="1828800" cy="573577"/>
          </a:xfrm>
          <a:prstGeom prst="flowChartInputOut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Flowchart: Data 8">
            <a:extLst>
              <a:ext uri="{FF2B5EF4-FFF2-40B4-BE49-F238E27FC236}">
                <a16:creationId xmlns:a16="http://schemas.microsoft.com/office/drawing/2014/main" id="{AA9814D7-6B8C-1418-A592-2DB09062C54D}"/>
              </a:ext>
            </a:extLst>
          </p:cNvPr>
          <p:cNvSpPr/>
          <p:nvPr/>
        </p:nvSpPr>
        <p:spPr>
          <a:xfrm>
            <a:off x="1346662" y="5530734"/>
            <a:ext cx="1828800" cy="573577"/>
          </a:xfrm>
          <a:prstGeom prst="flowChartInputOut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15B3795-4D29-BC56-9925-F2ED9B457BC6}"/>
              </a:ext>
            </a:extLst>
          </p:cNvPr>
          <p:cNvSpPr/>
          <p:nvPr/>
        </p:nvSpPr>
        <p:spPr>
          <a:xfrm flipH="1" flipV="1">
            <a:off x="4640579" y="5611091"/>
            <a:ext cx="727366" cy="49322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42845EB-9A98-864A-6170-0C4B37FAC1B4}"/>
              </a:ext>
            </a:extLst>
          </p:cNvPr>
          <p:cNvCxnSpPr>
            <a:cxnSpLocks/>
            <a:stCxn id="3" idx="2"/>
            <a:endCxn id="4" idx="1"/>
          </p:cNvCxnSpPr>
          <p:nvPr/>
        </p:nvCxnSpPr>
        <p:spPr>
          <a:xfrm flipH="1">
            <a:off x="5210001" y="1691379"/>
            <a:ext cx="2" cy="3566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89DED6A-C5E7-C91A-6FA7-C2BE12ADE028}"/>
              </a:ext>
            </a:extLst>
          </p:cNvPr>
          <p:cNvCxnSpPr>
            <a:cxnSpLocks/>
          </p:cNvCxnSpPr>
          <p:nvPr/>
        </p:nvCxnSpPr>
        <p:spPr>
          <a:xfrm flipH="1">
            <a:off x="5207921" y="2623574"/>
            <a:ext cx="2" cy="3566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F7EE846-60F7-C58E-7972-DD17B920302F}"/>
              </a:ext>
            </a:extLst>
          </p:cNvPr>
          <p:cNvCxnSpPr>
            <a:cxnSpLocks/>
            <a:stCxn id="2" idx="4"/>
          </p:cNvCxnSpPr>
          <p:nvPr/>
        </p:nvCxnSpPr>
        <p:spPr>
          <a:xfrm flipH="1">
            <a:off x="5207921" y="751781"/>
            <a:ext cx="2081" cy="3157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1BA279B4-BD9A-32E8-4908-3A07F1F774B0}"/>
              </a:ext>
            </a:extLst>
          </p:cNvPr>
          <p:cNvCxnSpPr>
            <a:cxnSpLocks/>
            <a:stCxn id="7" idx="4"/>
            <a:endCxn id="10" idx="4"/>
          </p:cNvCxnSpPr>
          <p:nvPr/>
        </p:nvCxnSpPr>
        <p:spPr>
          <a:xfrm rot="16200000" flipH="1">
            <a:off x="3933997" y="4540826"/>
            <a:ext cx="311730" cy="18288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4B9FDB07-E459-93CB-B91E-D07156450E3C}"/>
              </a:ext>
            </a:extLst>
          </p:cNvPr>
          <p:cNvCxnSpPr>
            <a:cxnSpLocks/>
            <a:stCxn id="6" idx="1"/>
            <a:endCxn id="7" idx="1"/>
          </p:cNvCxnSpPr>
          <p:nvPr/>
        </p:nvCxnSpPr>
        <p:spPr>
          <a:xfrm rot="10800000" flipV="1">
            <a:off x="3175462" y="4272728"/>
            <a:ext cx="1242750" cy="45305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B25645FC-433B-CDFB-8CE5-2493F5B8F2A5}"/>
              </a:ext>
            </a:extLst>
          </p:cNvPr>
          <p:cNvCxnSpPr>
            <a:cxnSpLocks/>
            <a:stCxn id="6" idx="3"/>
            <a:endCxn id="8" idx="0"/>
          </p:cNvCxnSpPr>
          <p:nvPr/>
        </p:nvCxnSpPr>
        <p:spPr>
          <a:xfrm>
            <a:off x="5997630" y="4272729"/>
            <a:ext cx="1087586" cy="45305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67EC023A-6026-9533-F828-426C5F4B91B4}"/>
              </a:ext>
            </a:extLst>
          </p:cNvPr>
          <p:cNvCxnSpPr>
            <a:cxnSpLocks/>
            <a:stCxn id="8" idx="4"/>
            <a:endCxn id="10" idx="2"/>
          </p:cNvCxnSpPr>
          <p:nvPr/>
        </p:nvCxnSpPr>
        <p:spPr>
          <a:xfrm rot="5400000">
            <a:off x="5855971" y="4811336"/>
            <a:ext cx="558340" cy="1534391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9434ACE-8BB9-CCB3-752F-7A1EE2277C4F}"/>
              </a:ext>
            </a:extLst>
          </p:cNvPr>
          <p:cNvCxnSpPr>
            <a:stCxn id="9" idx="5"/>
            <a:endCxn id="10" idx="6"/>
          </p:cNvCxnSpPr>
          <p:nvPr/>
        </p:nvCxnSpPr>
        <p:spPr>
          <a:xfrm>
            <a:off x="2992582" y="5817523"/>
            <a:ext cx="1647997" cy="401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A279A49F-E4D7-2B02-59CA-2F4649C29848}"/>
              </a:ext>
            </a:extLst>
          </p:cNvPr>
          <p:cNvSpPr txBox="1"/>
          <p:nvPr/>
        </p:nvSpPr>
        <p:spPr>
          <a:xfrm>
            <a:off x="5004262" y="375080"/>
            <a:ext cx="53201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Start</a:t>
            </a:r>
            <a:endParaRPr lang="en-IN" sz="105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17519C2-E7C8-7E20-36C6-46BE4A4AFDF2}"/>
              </a:ext>
            </a:extLst>
          </p:cNvPr>
          <p:cNvSpPr txBox="1"/>
          <p:nvPr/>
        </p:nvSpPr>
        <p:spPr>
          <a:xfrm>
            <a:off x="3000892" y="2136938"/>
            <a:ext cx="441405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 Get the obstacle data</a:t>
            </a:r>
          </a:p>
          <a:p>
            <a:pPr algn="ctr"/>
            <a:r>
              <a:rPr lang="en-US" sz="1100" dirty="0"/>
              <a:t> within 50 cm</a:t>
            </a:r>
            <a:endParaRPr lang="en-IN" sz="11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73CC0D7-8FBC-46CA-FA21-B5562AB22ADD}"/>
              </a:ext>
            </a:extLst>
          </p:cNvPr>
          <p:cNvSpPr txBox="1"/>
          <p:nvPr/>
        </p:nvSpPr>
        <p:spPr>
          <a:xfrm>
            <a:off x="4858790" y="2666347"/>
            <a:ext cx="33500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yes</a:t>
            </a:r>
            <a:endParaRPr lang="en-IN" sz="10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4A25677-C59F-C22B-DD50-95D3EC6E61CC}"/>
              </a:ext>
            </a:extLst>
          </p:cNvPr>
          <p:cNvSpPr txBox="1"/>
          <p:nvPr/>
        </p:nvSpPr>
        <p:spPr>
          <a:xfrm>
            <a:off x="4023360" y="3069662"/>
            <a:ext cx="23774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Obstacle’s data processing and matching with database</a:t>
            </a:r>
            <a:endParaRPr lang="en-IN" sz="10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D0F608F-9768-F019-3C9D-0F3717802416}"/>
              </a:ext>
            </a:extLst>
          </p:cNvPr>
          <p:cNvSpPr txBox="1"/>
          <p:nvPr/>
        </p:nvSpPr>
        <p:spPr>
          <a:xfrm>
            <a:off x="4739407" y="4062286"/>
            <a:ext cx="13899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Is obstacle data </a:t>
            </a:r>
          </a:p>
          <a:p>
            <a:r>
              <a:rPr lang="en-US" sz="1000" dirty="0"/>
              <a:t>match found</a:t>
            </a:r>
            <a:endParaRPr lang="en-IN" sz="10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323A8AA-BAA6-5D53-413B-6E4F03FFE873}"/>
              </a:ext>
            </a:extLst>
          </p:cNvPr>
          <p:cNvSpPr txBox="1"/>
          <p:nvPr/>
        </p:nvSpPr>
        <p:spPr>
          <a:xfrm>
            <a:off x="2614353" y="4770782"/>
            <a:ext cx="13300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Obstacle name is unknown</a:t>
            </a:r>
            <a:endParaRPr lang="en-IN" sz="10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4B84EDB-FCDC-90F9-F366-567CC8D92C31}"/>
              </a:ext>
            </a:extLst>
          </p:cNvPr>
          <p:cNvSpPr txBox="1"/>
          <p:nvPr/>
        </p:nvSpPr>
        <p:spPr>
          <a:xfrm>
            <a:off x="1662548" y="5657646"/>
            <a:ext cx="13300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Obstacle null</a:t>
            </a:r>
            <a:endParaRPr lang="en-IN" sz="10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E6E5BA8-5F5D-AC0A-F22E-480964BB0145}"/>
              </a:ext>
            </a:extLst>
          </p:cNvPr>
          <p:cNvSpPr txBox="1"/>
          <p:nvPr/>
        </p:nvSpPr>
        <p:spPr>
          <a:xfrm>
            <a:off x="6209602" y="4812517"/>
            <a:ext cx="15343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Spell the obstacle name in voice message</a:t>
            </a:r>
            <a:endParaRPr lang="en-IN" sz="1000" dirty="0"/>
          </a:p>
        </p:txBody>
      </p: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5CBAC16F-BE0B-99E8-C6CF-DAEAB3DED3BC}"/>
              </a:ext>
            </a:extLst>
          </p:cNvPr>
          <p:cNvCxnSpPr>
            <a:cxnSpLocks/>
            <a:stCxn id="3" idx="1"/>
          </p:cNvCxnSpPr>
          <p:nvPr/>
        </p:nvCxnSpPr>
        <p:spPr>
          <a:xfrm rot="10800000" flipV="1">
            <a:off x="1847162" y="1363026"/>
            <a:ext cx="2693667" cy="416770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75168BF2-788B-5B74-EA77-C649D8B3D2B8}"/>
              </a:ext>
            </a:extLst>
          </p:cNvPr>
          <p:cNvSpPr txBox="1"/>
          <p:nvPr/>
        </p:nvSpPr>
        <p:spPr>
          <a:xfrm>
            <a:off x="3485464" y="3892815"/>
            <a:ext cx="13300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no</a:t>
            </a:r>
            <a:endParaRPr lang="en-IN" sz="10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AC7C5C1-FA3C-B1C8-92F2-593436CCD567}"/>
              </a:ext>
            </a:extLst>
          </p:cNvPr>
          <p:cNvSpPr txBox="1"/>
          <p:nvPr/>
        </p:nvSpPr>
        <p:spPr>
          <a:xfrm>
            <a:off x="5987936" y="3831172"/>
            <a:ext cx="13300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yes</a:t>
            </a:r>
            <a:endParaRPr lang="en-IN" sz="1000" dirty="0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8D07B8D5-3AAA-2A07-E74C-16E3E3024954}"/>
              </a:ext>
            </a:extLst>
          </p:cNvPr>
          <p:cNvCxnSpPr>
            <a:cxnSpLocks/>
          </p:cNvCxnSpPr>
          <p:nvPr/>
        </p:nvCxnSpPr>
        <p:spPr>
          <a:xfrm flipH="1">
            <a:off x="5207921" y="3547724"/>
            <a:ext cx="2" cy="3566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F6E53CBD-CD50-6B14-6340-64C47A7058C6}"/>
              </a:ext>
            </a:extLst>
          </p:cNvPr>
          <p:cNvSpPr txBox="1"/>
          <p:nvPr/>
        </p:nvSpPr>
        <p:spPr>
          <a:xfrm>
            <a:off x="3424845" y="1086340"/>
            <a:ext cx="13300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no</a:t>
            </a:r>
            <a:endParaRPr lang="en-IN" sz="1000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A03B97DE-2882-E460-F863-096BB965A6AF}"/>
              </a:ext>
            </a:extLst>
          </p:cNvPr>
          <p:cNvSpPr txBox="1">
            <a:spLocks/>
          </p:cNvSpPr>
          <p:nvPr/>
        </p:nvSpPr>
        <p:spPr>
          <a:xfrm>
            <a:off x="5270267" y="1017517"/>
            <a:ext cx="8202476" cy="8382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 Diagram</a:t>
            </a:r>
          </a:p>
          <a:p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3B434B5-4AB7-FB8B-D3A8-BF586BD18E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31136" cy="1023815"/>
          </a:xfrm>
          <a:prstGeom prst="rect">
            <a:avLst/>
          </a:prstGeom>
        </p:spPr>
      </p:pic>
      <p:sp>
        <p:nvSpPr>
          <p:cNvPr id="15" name="Flowchart: Decision 14">
            <a:extLst>
              <a:ext uri="{FF2B5EF4-FFF2-40B4-BE49-F238E27FC236}">
                <a16:creationId xmlns:a16="http://schemas.microsoft.com/office/drawing/2014/main" id="{789C9485-C36D-82A3-FCD3-04943674B33E}"/>
              </a:ext>
            </a:extLst>
          </p:cNvPr>
          <p:cNvSpPr/>
          <p:nvPr/>
        </p:nvSpPr>
        <p:spPr>
          <a:xfrm>
            <a:off x="4540827" y="1035115"/>
            <a:ext cx="1338349" cy="656706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Is device moving </a:t>
            </a:r>
            <a:endParaRPr lang="en-IN" sz="1000" dirty="0"/>
          </a:p>
          <a:p>
            <a:pPr algn="ctr"/>
            <a:endParaRPr lang="en-IN" sz="1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AFD89B7-68CA-28E2-EBA7-8ED072D59162}"/>
              </a:ext>
            </a:extLst>
          </p:cNvPr>
          <p:cNvSpPr txBox="1"/>
          <p:nvPr/>
        </p:nvSpPr>
        <p:spPr>
          <a:xfrm>
            <a:off x="4719897" y="1251153"/>
            <a:ext cx="11007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10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796657B-833D-5B84-1683-5DCD3394E3D0}"/>
              </a:ext>
            </a:extLst>
          </p:cNvPr>
          <p:cNvSpPr txBox="1"/>
          <p:nvPr/>
        </p:nvSpPr>
        <p:spPr>
          <a:xfrm>
            <a:off x="4839365" y="5717608"/>
            <a:ext cx="13300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stop</a:t>
            </a:r>
            <a:endParaRPr lang="en-IN" sz="1000" dirty="0"/>
          </a:p>
        </p:txBody>
      </p:sp>
    </p:spTree>
    <p:extLst>
      <p:ext uri="{BB962C8B-B14F-4D97-AF65-F5344CB8AC3E}">
        <p14:creationId xmlns:p14="http://schemas.microsoft.com/office/powerpoint/2010/main" val="42828316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8014162-AC2F-268F-B287-ABC34ECD4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8F87A-E065-4129-A61A-E2E83FFE2A30}" type="slidenum">
              <a:rPr lang="en-IN" smtClean="0"/>
              <a:t>8</a:t>
            </a:fld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1FE1B0-05CB-F2EA-6715-60BD9A3ADE46}"/>
              </a:ext>
            </a:extLst>
          </p:cNvPr>
          <p:cNvSpPr txBox="1"/>
          <p:nvPr/>
        </p:nvSpPr>
        <p:spPr>
          <a:xfrm>
            <a:off x="4211665" y="347137"/>
            <a:ext cx="609858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0282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4DC92B-D9EC-2E47-66E6-75C417D0F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8F87A-E065-4129-A61A-E2E83FFE2A30}" type="slidenum">
              <a:rPr lang="en-IN" smtClean="0"/>
              <a:t>9</a:t>
            </a:fld>
            <a:endParaRPr lang="en-IN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1CDC87E-AB0C-7EF9-C929-749532F72277}"/>
              </a:ext>
            </a:extLst>
          </p:cNvPr>
          <p:cNvSpPr txBox="1">
            <a:spLocks/>
          </p:cNvSpPr>
          <p:nvPr/>
        </p:nvSpPr>
        <p:spPr>
          <a:xfrm>
            <a:off x="2392836" y="695961"/>
            <a:ext cx="8202476" cy="8382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  <a:p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C48FF8-0FCA-4C3C-ACB7-F38B0A8B3C46}"/>
              </a:ext>
            </a:extLst>
          </p:cNvPr>
          <p:cNvSpPr txBox="1"/>
          <p:nvPr/>
        </p:nvSpPr>
        <p:spPr>
          <a:xfrm>
            <a:off x="1487406" y="1435181"/>
            <a:ext cx="1032945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2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6FA9AE-60FC-3C14-883A-9E2FA7DD6B83}"/>
              </a:ext>
            </a:extLst>
          </p:cNvPr>
          <p:cNvSpPr txBox="1"/>
          <p:nvPr/>
        </p:nvSpPr>
        <p:spPr>
          <a:xfrm>
            <a:off x="1696822" y="1519938"/>
            <a:ext cx="9910624" cy="46166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/>
            <a:r>
              <a:rPr lang="en-IN" sz="1400" b="0" i="0" dirty="0">
                <a:solidFill>
                  <a:srgbClr val="242424"/>
                </a:solidFill>
                <a:effectLst/>
                <a:latin typeface="New Times Roman"/>
              </a:rPr>
              <a:t>[1] Md. Mostofa Shah, Md. Nasfikur R. Khan, Md. Raihan Ali Khan, Md. Mokarrom Hossain Plabon, M. Abdur Razzak. (2021). "A Cost-Effective Smart Walking Stick for Visually Impaired People," presented at 2021 6th International Conference on Communication and Electronics Systems (ICCES), IEEE.</a:t>
            </a:r>
            <a:br>
              <a:rPr lang="en-IN" sz="1400" b="0" i="0" dirty="0">
                <a:solidFill>
                  <a:srgbClr val="242424"/>
                </a:solidFill>
                <a:effectLst/>
                <a:latin typeface="New Times Roman"/>
              </a:rPr>
            </a:br>
            <a:endParaRPr lang="en-IN" sz="1400" b="0" i="0" dirty="0">
              <a:solidFill>
                <a:srgbClr val="242424"/>
              </a:solidFill>
              <a:effectLst/>
              <a:latin typeface="New Times Roman"/>
            </a:endParaRPr>
          </a:p>
          <a:p>
            <a:pPr fontAlgn="base"/>
            <a:r>
              <a:rPr lang="en-IN" sz="1400" b="0" i="0" dirty="0">
                <a:solidFill>
                  <a:srgbClr val="242424"/>
                </a:solidFill>
                <a:effectLst/>
                <a:latin typeface="New Times Roman"/>
              </a:rPr>
              <a:t>[2] Namita Agarwal, Anosh Iyer, Sonalakshi Naidu, Snedden Rodrigues. (2015). "Electronic guidance system for the visually impaired - A framework," presented at 2015 International Conference on Technologies for Sustainable Development (ICTSD), IEEE.</a:t>
            </a:r>
          </a:p>
          <a:p>
            <a:pPr fontAlgn="base"/>
            <a:br>
              <a:rPr lang="en-IN" sz="1400" b="0" i="0" dirty="0">
                <a:solidFill>
                  <a:srgbClr val="242424"/>
                </a:solidFill>
                <a:effectLst/>
                <a:latin typeface="New Times Roman"/>
              </a:rPr>
            </a:br>
            <a:endParaRPr lang="en-IN" sz="1400" b="0" i="0" dirty="0">
              <a:solidFill>
                <a:srgbClr val="242424"/>
              </a:solidFill>
              <a:effectLst/>
              <a:latin typeface="New Times Roman"/>
            </a:endParaRPr>
          </a:p>
          <a:p>
            <a:pPr fontAlgn="base"/>
            <a:r>
              <a:rPr lang="en-IN" sz="1400" b="0" i="0" dirty="0">
                <a:solidFill>
                  <a:srgbClr val="242424"/>
                </a:solidFill>
                <a:effectLst/>
                <a:latin typeface="New Times Roman"/>
              </a:rPr>
              <a:t>[3] T Lavanya Narayani, M Sivapalanirajan, B Keerthika, M Ananthi, M Arunarani. (2021). "Design of Smart Cane with integrated camera module for visually impaired people," presented at 2021 International Conference on Artificial Intelligence and Smart Systems (ICAIS), IEEE.</a:t>
            </a:r>
          </a:p>
          <a:p>
            <a:pPr fontAlgn="base"/>
            <a:br>
              <a:rPr lang="en-IN" sz="1400" b="0" i="0" dirty="0">
                <a:solidFill>
                  <a:srgbClr val="242424"/>
                </a:solidFill>
                <a:effectLst/>
                <a:latin typeface="New Times Roman"/>
              </a:rPr>
            </a:br>
            <a:endParaRPr lang="en-IN" sz="1400" b="0" i="0" dirty="0">
              <a:solidFill>
                <a:srgbClr val="242424"/>
              </a:solidFill>
              <a:effectLst/>
              <a:latin typeface="New Times Roman"/>
            </a:endParaRPr>
          </a:p>
          <a:p>
            <a:pPr fontAlgn="base"/>
            <a:r>
              <a:rPr lang="en-IN" sz="1400" b="0" i="0" dirty="0">
                <a:solidFill>
                  <a:srgbClr val="242424"/>
                </a:solidFill>
                <a:effectLst/>
                <a:latin typeface="New Times Roman"/>
              </a:rPr>
              <a:t>[4] S Barathi Kanna, TR Ganesh Kumar, C Niranjan, S Prashanth, J Rolant Gini, M.E. Harikumar. (2021). "Low Cost Smart Navigation System for the Blind," presented at 2021 7th International Conference on Advanced Computing and Communication Systems (ICACCS), IEEE.</a:t>
            </a:r>
          </a:p>
          <a:p>
            <a:pPr fontAlgn="base"/>
            <a:br>
              <a:rPr lang="en-IN" sz="1400" b="0" i="0" dirty="0">
                <a:solidFill>
                  <a:srgbClr val="242424"/>
                </a:solidFill>
                <a:effectLst/>
                <a:latin typeface="New Times Roman"/>
              </a:rPr>
            </a:br>
            <a:endParaRPr lang="en-IN" sz="1400" b="0" i="0" dirty="0">
              <a:solidFill>
                <a:srgbClr val="242424"/>
              </a:solidFill>
              <a:effectLst/>
              <a:latin typeface="New Times Roman"/>
            </a:endParaRPr>
          </a:p>
          <a:p>
            <a:pPr fontAlgn="base"/>
            <a:r>
              <a:rPr lang="en-IN" sz="1400" b="0" i="0" dirty="0">
                <a:solidFill>
                  <a:srgbClr val="242424"/>
                </a:solidFill>
                <a:effectLst/>
                <a:latin typeface="New Times Roman"/>
              </a:rPr>
              <a:t>[5] D. M. L. V Dissanayake, R. G. M. D. R. P Rajapaksha, U. P Prabhashawara, S. A. D. S.P Solanga, J. A. D. C. Anuradha Jayakody. (2021). "Guide-Me: Voice authenticated indoor user guidance system," presented at 2021 IEEE 12th Annual Ubiquitous Computing, Electronics &amp; Mobile Communication Conference (UEMCON), IEEE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33FBDCF-C5DC-6CE2-6CE8-C58B9E5623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31262"/>
            <a:ext cx="831136" cy="1023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19306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3720</TotalTime>
  <Words>730</Words>
  <Application>Microsoft Office PowerPoint</Application>
  <PresentationFormat>Widescreen</PresentationFormat>
  <Paragraphs>110</Paragraphs>
  <Slides>13</Slides>
  <Notes>0</Notes>
  <HiddenSlides>3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Arial</vt:lpstr>
      <vt:lpstr>Calibri</vt:lpstr>
      <vt:lpstr>Courier New</vt:lpstr>
      <vt:lpstr>New Times Roman</vt:lpstr>
      <vt:lpstr>Times New Roman</vt:lpstr>
      <vt:lpstr>Trebuchet MS</vt:lpstr>
      <vt:lpstr>Wingdings</vt:lpstr>
      <vt:lpstr>Wingdings 3</vt:lpstr>
      <vt:lpstr>Facet</vt:lpstr>
      <vt:lpstr>                   SVKM’s Institute of Technology, Dhule                   department of Information Technology</vt:lpstr>
      <vt:lpstr>Content</vt:lpstr>
      <vt:lpstr>Group Details   </vt:lpstr>
      <vt:lpstr>Motivation</vt:lpstr>
      <vt:lpstr>PowerPoint Presentation</vt:lpstr>
      <vt:lpstr>Introduction</vt:lpstr>
      <vt:lpstr>PowerPoint Presentation</vt:lpstr>
      <vt:lpstr>PowerPoint Presentation</vt:lpstr>
      <vt:lpstr>PowerPoint Presentation</vt:lpstr>
      <vt:lpstr>Thank You</vt:lpstr>
      <vt:lpstr>Introduction</vt:lpstr>
      <vt:lpstr>Block diagram</vt:lpstr>
      <vt:lpstr>Flow diagram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SVKM’s Institute of Technology, Dhule              department of Information Technology</dc:title>
  <dc:creator>Shruti Kothawade</dc:creator>
  <cp:lastModifiedBy>Mahek Sayyad</cp:lastModifiedBy>
  <cp:revision>75</cp:revision>
  <dcterms:created xsi:type="dcterms:W3CDTF">2022-11-01T15:45:00Z</dcterms:created>
  <dcterms:modified xsi:type="dcterms:W3CDTF">2023-10-13T10:12:12Z</dcterms:modified>
</cp:coreProperties>
</file>