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3" r:id="rId6"/>
    <p:sldId id="261" r:id="rId7"/>
  </p:sldIdLst>
  <p:sldSz cx="12192000" cy="6858000"/>
  <p:notesSz cx="6858000" cy="9144000"/>
  <p:embeddedFontLst>
    <p:embeddedFont>
      <p:font typeface="Garamond" pitchFamily="18" charset="0"/>
      <p:regular r:id="rId9"/>
      <p:bold r:id="rId10"/>
      <p:italic r:id="rId11"/>
    </p:embeddedFont>
    <p:embeddedFont>
      <p:font typeface="Oswald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E7E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397AB-6566-44EF-A7C3-BBC3A658981F}" v="205" dt="2025-09-29T11:02:47.379"/>
    <p1510:client id="{A2DC0CF7-154F-428B-94E3-58B7E3E2453F}" v="10" dt="2025-09-29T14:59:28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96" autoAdjust="0"/>
    <p:restoredTop sz="91634" autoAdjust="0"/>
  </p:normalViewPr>
  <p:slideViewPr>
    <p:cSldViewPr snapToGrid="0">
      <p:cViewPr>
        <p:scale>
          <a:sx n="71" d="100"/>
          <a:sy n="71" d="100"/>
        </p:scale>
        <p:origin x="-120" y="-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nya Borkar" userId="f79104e3b0ab9236" providerId="LiveId" clId="{C9E0BF5B-025E-4530-9E5A-DC68E422295C}"/>
    <pc:docChg chg="undo custSel modSld">
      <pc:chgData name="Anannya Borkar" userId="f79104e3b0ab9236" providerId="LiveId" clId="{C9E0BF5B-025E-4530-9E5A-DC68E422295C}" dt="2025-09-29T14:59:43.770" v="68" actId="1076"/>
      <pc:docMkLst>
        <pc:docMk/>
      </pc:docMkLst>
      <pc:sldChg chg="addSp delSp modSp mod">
        <pc:chgData name="Anannya Borkar" userId="f79104e3b0ab9236" providerId="LiveId" clId="{C9E0BF5B-025E-4530-9E5A-DC68E422295C}" dt="2025-09-29T14:59:30.703" v="66" actId="478"/>
        <pc:sldMkLst>
          <pc:docMk/>
          <pc:sldMk cId="0" sldId="256"/>
        </pc:sldMkLst>
        <pc:picChg chg="del">
          <ac:chgData name="Anannya Borkar" userId="f79104e3b0ab9236" providerId="LiveId" clId="{C9E0BF5B-025E-4530-9E5A-DC68E422295C}" dt="2025-09-29T14:55:43.935" v="37" actId="478"/>
          <ac:picMkLst>
            <pc:docMk/>
            <pc:sldMk cId="0" sldId="256"/>
            <ac:picMk id="2" creationId="{699AACD2-8BBB-17FB-94D6-DFEA1CCD8661}"/>
          </ac:picMkLst>
        </pc:picChg>
        <pc:picChg chg="add del mod">
          <ac:chgData name="Anannya Borkar" userId="f79104e3b0ab9236" providerId="LiveId" clId="{C9E0BF5B-025E-4530-9E5A-DC68E422295C}" dt="2025-09-29T14:59:30.703" v="66" actId="478"/>
          <ac:picMkLst>
            <pc:docMk/>
            <pc:sldMk cId="0" sldId="256"/>
            <ac:picMk id="3" creationId="{1511831D-3817-A5D9-25A3-079060836CE3}"/>
          </ac:picMkLst>
        </pc:picChg>
        <pc:picChg chg="add mod">
          <ac:chgData name="Anannya Borkar" userId="f79104e3b0ab9236" providerId="LiveId" clId="{C9E0BF5B-025E-4530-9E5A-DC68E422295C}" dt="2025-09-29T14:59:28.464" v="65"/>
          <ac:picMkLst>
            <pc:docMk/>
            <pc:sldMk cId="0" sldId="256"/>
            <ac:picMk id="4" creationId="{A53AE256-2C79-C5C7-3271-99C1B24E1BCC}"/>
          </ac:picMkLst>
        </pc:picChg>
      </pc:sldChg>
      <pc:sldChg chg="modSp mod">
        <pc:chgData name="Anannya Borkar" userId="f79104e3b0ab9236" providerId="LiveId" clId="{C9E0BF5B-025E-4530-9E5A-DC68E422295C}" dt="2025-09-29T14:59:36.576" v="67" actId="1076"/>
        <pc:sldMkLst>
          <pc:docMk/>
          <pc:sldMk cId="0" sldId="258"/>
        </pc:sldMkLst>
        <pc:picChg chg="mod">
          <ac:chgData name="Anannya Borkar" userId="f79104e3b0ab9236" providerId="LiveId" clId="{C9E0BF5B-025E-4530-9E5A-DC68E422295C}" dt="2025-09-29T14:59:36.576" v="67" actId="1076"/>
          <ac:picMkLst>
            <pc:docMk/>
            <pc:sldMk cId="0" sldId="258"/>
            <ac:picMk id="22" creationId="{A7F2DF48-9BAB-8CA9-44C1-6B65A392E004}"/>
          </ac:picMkLst>
        </pc:picChg>
      </pc:sldChg>
      <pc:sldChg chg="modSp mod">
        <pc:chgData name="Anannya Borkar" userId="f79104e3b0ab9236" providerId="LiveId" clId="{C9E0BF5B-025E-4530-9E5A-DC68E422295C}" dt="2025-09-29T14:59:43.770" v="68" actId="1076"/>
        <pc:sldMkLst>
          <pc:docMk/>
          <pc:sldMk cId="0" sldId="259"/>
        </pc:sldMkLst>
        <pc:picChg chg="mod">
          <ac:chgData name="Anannya Borkar" userId="f79104e3b0ab9236" providerId="LiveId" clId="{C9E0BF5B-025E-4530-9E5A-DC68E422295C}" dt="2025-09-29T14:59:43.770" v="68" actId="1076"/>
          <ac:picMkLst>
            <pc:docMk/>
            <pc:sldMk cId="0" sldId="259"/>
            <ac:picMk id="33" creationId="{148CA01D-7DA3-C47C-56AB-BA4BAF74F5A4}"/>
          </ac:picMkLst>
        </pc:picChg>
      </pc:sldChg>
      <pc:sldChg chg="addSp delSp modSp mod">
        <pc:chgData name="Anannya Borkar" userId="f79104e3b0ab9236" providerId="LiveId" clId="{C9E0BF5B-025E-4530-9E5A-DC68E422295C}" dt="2025-09-29T14:58:05.999" v="60" actId="1076"/>
        <pc:sldMkLst>
          <pc:docMk/>
          <pc:sldMk cId="0" sldId="261"/>
        </pc:sldMkLst>
        <pc:spChg chg="del">
          <ac:chgData name="Anannya Borkar" userId="f79104e3b0ab9236" providerId="LiveId" clId="{C9E0BF5B-025E-4530-9E5A-DC68E422295C}" dt="2025-09-29T14:56:10.141" v="41" actId="478"/>
          <ac:spMkLst>
            <pc:docMk/>
            <pc:sldMk cId="0" sldId="261"/>
            <ac:spMk id="8" creationId="{D057620B-A682-2719-F949-F8D796699FC3}"/>
          </ac:spMkLst>
        </pc:spChg>
        <pc:spChg chg="mod">
          <ac:chgData name="Anannya Borkar" userId="f79104e3b0ab9236" providerId="LiveId" clId="{C9E0BF5B-025E-4530-9E5A-DC68E422295C}" dt="2025-09-29T14:56:36.322" v="46" actId="123"/>
          <ac:spMkLst>
            <pc:docMk/>
            <pc:sldMk cId="0" sldId="261"/>
            <ac:spMk id="150" creationId="{00000000-0000-0000-0000-000000000000}"/>
          </ac:spMkLst>
        </pc:spChg>
        <pc:picChg chg="add mod">
          <ac:chgData name="Anannya Borkar" userId="f79104e3b0ab9236" providerId="LiveId" clId="{C9E0BF5B-025E-4530-9E5A-DC68E422295C}" dt="2025-09-29T14:57:48.359" v="55" actId="1076"/>
          <ac:picMkLst>
            <pc:docMk/>
            <pc:sldMk cId="0" sldId="261"/>
            <ac:picMk id="2" creationId="{4770F991-8747-F046-CD80-0CE48895BE28}"/>
          </ac:picMkLst>
        </pc:picChg>
        <pc:picChg chg="add mod">
          <ac:chgData name="Anannya Borkar" userId="f79104e3b0ab9236" providerId="LiveId" clId="{C9E0BF5B-025E-4530-9E5A-DC68E422295C}" dt="2025-09-29T14:57:52.440" v="56" actId="1076"/>
          <ac:picMkLst>
            <pc:docMk/>
            <pc:sldMk cId="0" sldId="261"/>
            <ac:picMk id="3" creationId="{2B8F0860-9179-CE3C-6B65-D4C5B4586C9A}"/>
          </ac:picMkLst>
        </pc:picChg>
        <pc:picChg chg="add mod">
          <ac:chgData name="Anannya Borkar" userId="f79104e3b0ab9236" providerId="LiveId" clId="{C9E0BF5B-025E-4530-9E5A-DC68E422295C}" dt="2025-09-29T14:57:56.307" v="57" actId="1076"/>
          <ac:picMkLst>
            <pc:docMk/>
            <pc:sldMk cId="0" sldId="261"/>
            <ac:picMk id="4" creationId="{989FA5EE-7C85-FF06-F808-A706C7598446}"/>
          </ac:picMkLst>
        </pc:picChg>
        <pc:picChg chg="mod">
          <ac:chgData name="Anannya Borkar" userId="f79104e3b0ab9236" providerId="LiveId" clId="{C9E0BF5B-025E-4530-9E5A-DC68E422295C}" dt="2025-09-29T14:55:35.125" v="36" actId="14100"/>
          <ac:picMkLst>
            <pc:docMk/>
            <pc:sldMk cId="0" sldId="261"/>
            <ac:picMk id="5" creationId="{C50C6AD1-10B1-B94A-9BFB-87A076480FDB}"/>
          </ac:picMkLst>
        </pc:picChg>
        <pc:picChg chg="add mod">
          <ac:chgData name="Anannya Borkar" userId="f79104e3b0ab9236" providerId="LiveId" clId="{C9E0BF5B-025E-4530-9E5A-DC68E422295C}" dt="2025-09-29T14:57:59.043" v="58" actId="1076"/>
          <ac:picMkLst>
            <pc:docMk/>
            <pc:sldMk cId="0" sldId="261"/>
            <ac:picMk id="6" creationId="{477E1FA7-B2DB-ACA1-6EA4-5D1FD3920201}"/>
          </ac:picMkLst>
        </pc:picChg>
        <pc:picChg chg="add mod">
          <ac:chgData name="Anannya Borkar" userId="f79104e3b0ab9236" providerId="LiveId" clId="{C9E0BF5B-025E-4530-9E5A-DC68E422295C}" dt="2025-09-29T14:58:05.999" v="60" actId="1076"/>
          <ac:picMkLst>
            <pc:docMk/>
            <pc:sldMk cId="0" sldId="261"/>
            <ac:picMk id="7" creationId="{54430FC1-E204-8075-5B22-053E47D3626D}"/>
          </ac:picMkLst>
        </pc:picChg>
        <pc:picChg chg="del">
          <ac:chgData name="Anannya Borkar" userId="f79104e3b0ab9236" providerId="LiveId" clId="{C9E0BF5B-025E-4530-9E5A-DC68E422295C}" dt="2025-09-29T14:56:09.156" v="40" actId="478"/>
          <ac:picMkLst>
            <pc:docMk/>
            <pc:sldMk cId="0" sldId="261"/>
            <ac:picMk id="9" creationId="{13816DF7-70B7-EC8A-4A8B-F35D03659CB8}"/>
          </ac:picMkLst>
        </pc:picChg>
        <pc:picChg chg="add mod">
          <ac:chgData name="Anannya Borkar" userId="f79104e3b0ab9236" providerId="LiveId" clId="{C9E0BF5B-025E-4530-9E5A-DC68E422295C}" dt="2025-09-29T14:58:02.731" v="59" actId="1076"/>
          <ac:picMkLst>
            <pc:docMk/>
            <pc:sldMk cId="0" sldId="261"/>
            <ac:picMk id="10" creationId="{F0AD043B-36A5-44CD-D046-5C3B3A5BE498}"/>
          </ac:picMkLst>
        </pc:picChg>
      </pc:sldChg>
      <pc:sldChg chg="modSp mod">
        <pc:chgData name="Anannya Borkar" userId="f79104e3b0ab9236" providerId="LiveId" clId="{C9E0BF5B-025E-4530-9E5A-DC68E422295C}" dt="2025-09-29T14:55:29.373" v="35" actId="14100"/>
        <pc:sldMkLst>
          <pc:docMk/>
          <pc:sldMk cId="809151245" sldId="263"/>
        </pc:sldMkLst>
        <pc:spChg chg="mod">
          <ac:chgData name="Anannya Borkar" userId="f79104e3b0ab9236" providerId="LiveId" clId="{C9E0BF5B-025E-4530-9E5A-DC68E422295C}" dt="2025-09-29T14:50:57.345" v="14" actId="113"/>
          <ac:spMkLst>
            <pc:docMk/>
            <pc:sldMk cId="809151245" sldId="263"/>
            <ac:spMk id="2" creationId="{9DAB6AD2-E9BC-5E2D-B1F2-5945F9393120}"/>
          </ac:spMkLst>
        </pc:spChg>
        <pc:spChg chg="mod">
          <ac:chgData name="Anannya Borkar" userId="f79104e3b0ab9236" providerId="LiveId" clId="{C9E0BF5B-025E-4530-9E5A-DC68E422295C}" dt="2025-09-29T14:55:08.885" v="32" actId="2085"/>
          <ac:spMkLst>
            <pc:docMk/>
            <pc:sldMk cId="809151245" sldId="263"/>
            <ac:spMk id="5" creationId="{07CB0759-E63B-9498-3620-0C990C6BEE19}"/>
          </ac:spMkLst>
        </pc:spChg>
        <pc:spChg chg="mod">
          <ac:chgData name="Anannya Borkar" userId="f79104e3b0ab9236" providerId="LiveId" clId="{C9E0BF5B-025E-4530-9E5A-DC68E422295C}" dt="2025-09-29T14:55:22.428" v="34" actId="2085"/>
          <ac:spMkLst>
            <pc:docMk/>
            <pc:sldMk cId="809151245" sldId="263"/>
            <ac:spMk id="6" creationId="{B31F02C7-6335-41A9-D3F2-DE9A918E8FDF}"/>
          </ac:spMkLst>
        </pc:spChg>
        <pc:spChg chg="mod">
          <ac:chgData name="Anannya Borkar" userId="f79104e3b0ab9236" providerId="LiveId" clId="{C9E0BF5B-025E-4530-9E5A-DC68E422295C}" dt="2025-09-29T14:55:16.072" v="33" actId="2085"/>
          <ac:spMkLst>
            <pc:docMk/>
            <pc:sldMk cId="809151245" sldId="263"/>
            <ac:spMk id="7" creationId="{DC12C140-BD42-CA81-B4CA-70F1BEABF914}"/>
          </ac:spMkLst>
        </pc:spChg>
        <pc:picChg chg="mod">
          <ac:chgData name="Anannya Borkar" userId="f79104e3b0ab9236" providerId="LiveId" clId="{C9E0BF5B-025E-4530-9E5A-DC68E422295C}" dt="2025-09-29T14:55:29.373" v="35" actId="14100"/>
          <ac:picMkLst>
            <pc:docMk/>
            <pc:sldMk cId="809151245" sldId="263"/>
            <ac:picMk id="10" creationId="{452C7A4A-21A1-4A73-8BC1-F35B470DAB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88348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xmlns="" id="{0E0B031B-1A82-B152-BF5A-3BD57E50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xmlns="" id="{A8DE9E38-1548-CFDA-09CA-D79613B6D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xmlns="" id="{980C1A9E-61ED-CBB0-78ED-F9E0D8E07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xmlns="" id="{E2893147-2C95-CE6A-D451-11713FF5A6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66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67129068_Tribal_History_A_Study_of_its_Problems_and_Prospects" TargetMode="External"/><Relationship Id="rId3" Type="http://schemas.openxmlformats.org/officeDocument/2006/relationships/hyperlink" Target="https://www.nsws.gov.in/s3fs/2022-10/Jharkhand%20Tourism%20Policy%202021.pdf" TargetMode="External"/><Relationship Id="rId7" Type="http://schemas.openxmlformats.org/officeDocument/2006/relationships/hyperlink" Target="https://www.researchgate.net/publication/331385130_Blockchain_technology_for_smart_city_and_smart_tourism_Latest_trends_and_challen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261517709001332?via=ihub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www.sciencedirect.com/science/article/abs/pii/S0261517717302662?via=ihub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pib.gov.in/PressReleseDetail.aspx?PRID=1514130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448747" y="851516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7657402" y="1928909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sz="4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31286" y="1841282"/>
            <a:ext cx="592455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 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SIH25032​</a:t>
            </a:r>
          </a:p>
          <a:p>
            <a:pPr fontAlgn="base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 -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 of a Smart Digital Platform to Promote Eco &amp; Cultural in Jharkhand.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 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and Tourism​</a:t>
            </a:r>
          </a:p>
          <a:p>
            <a:pPr fontAlgn="base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 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Software​</a:t>
            </a:r>
          </a:p>
          <a:p>
            <a:pPr fontAlgn="base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 -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​84067</a:t>
            </a:r>
          </a:p>
          <a:p>
            <a:pPr fontAlgn="base"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 :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AtlasCrew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94" name="Google Shape;94;p13" descr="https://www.sih.gov.in/img1/SI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1366" y="62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A53AE256-2C79-C5C7-3271-99C1B24E1B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465"/>
          <a:stretch>
            <a:fillRect/>
          </a:stretch>
        </p:blipFill>
        <p:spPr>
          <a:xfrm>
            <a:off x="-17461" y="-159587"/>
            <a:ext cx="1254119" cy="1122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xmlns="" id="{25EE069E-BDF1-1479-1B5A-3E9AFB8CB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>
            <a:extLst>
              <a:ext uri="{FF2B5EF4-FFF2-40B4-BE49-F238E27FC236}">
                <a16:creationId xmlns:a16="http://schemas.microsoft.com/office/drawing/2014/main" xmlns="" id="{C9FC3C55-9FED-BC9F-1993-411A5EF2FBFB}"/>
              </a:ext>
            </a:extLst>
          </p:cNvPr>
          <p:cNvSpPr/>
          <p:nvPr/>
        </p:nvSpPr>
        <p:spPr>
          <a:xfrm>
            <a:off x="0" y="6432272"/>
            <a:ext cx="12191999" cy="42572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95373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>
            <a:extLst>
              <a:ext uri="{FF2B5EF4-FFF2-40B4-BE49-F238E27FC236}">
                <a16:creationId xmlns:a16="http://schemas.microsoft.com/office/drawing/2014/main" xmlns="" id="{A44E57ED-F9C5-DC3D-EF2C-B6FF08292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96" y="336025"/>
            <a:ext cx="10972800" cy="3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03" name="Google Shape;103;p14">
            <a:extLst>
              <a:ext uri="{FF2B5EF4-FFF2-40B4-BE49-F238E27FC236}">
                <a16:creationId xmlns:a16="http://schemas.microsoft.com/office/drawing/2014/main" xmlns="" id="{48F7116D-FD6E-57BD-FA2B-4D74B49FFE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sym typeface="Oswald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xmlns="" id="{4908430E-8574-9386-190B-9BC33322D1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"/>
                <a:sym typeface="Oswald"/>
              </a:rPr>
              <a:t>@SIH Idea submission- Template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swald"/>
              <a:sym typeface="Oswald"/>
            </a:endParaRPr>
          </a:p>
        </p:txBody>
      </p:sp>
      <p:pic>
        <p:nvPicPr>
          <p:cNvPr id="106" name="Google Shape;106;p14" descr="https://www.sih.gov.in/img1/SIH-Logo.png">
            <a:extLst>
              <a:ext uri="{FF2B5EF4-FFF2-40B4-BE49-F238E27FC236}">
                <a16:creationId xmlns:a16="http://schemas.microsoft.com/office/drawing/2014/main" xmlns="" id="{92604361-B831-3595-4C03-FB8552EAD8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6281" y="0"/>
            <a:ext cx="1950223" cy="8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74C18E8-2945-3E6D-D0B3-C7E8B76C0A36}"/>
              </a:ext>
            </a:extLst>
          </p:cNvPr>
          <p:cNvSpPr txBox="1"/>
          <p:nvPr/>
        </p:nvSpPr>
        <p:spPr>
          <a:xfrm>
            <a:off x="444151" y="3395548"/>
            <a:ext cx="8075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**Visual Prototype Interface of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DurgamPath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App**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D1FD374-BC8D-A495-8777-79B02D8E6FE1}"/>
              </a:ext>
            </a:extLst>
          </p:cNvPr>
          <p:cNvSpPr txBox="1"/>
          <p:nvPr/>
        </p:nvSpPr>
        <p:spPr>
          <a:xfrm>
            <a:off x="109866" y="809823"/>
            <a:ext cx="9076668" cy="25718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Proposed Solution 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and mobile solution for Jharkhand tourism that combines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marketplace integration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bookings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promotion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planning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Travelers can enjoy inclusive, interesting, and customized travel experiences with features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 interactive maps, multilingual AI chatbots,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customized itineraries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Featuring a marketplace for homestays and artisans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blockchain-secured payments,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navigation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SOS emergency support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guarantees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 safety, trust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local economic development.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xmlns="" id="{E4AF3D20-7D76-AFAC-DAD9-E69F571B31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37" t="14177" r="7853" b="9407"/>
          <a:stretch>
            <a:fillRect/>
          </a:stretch>
        </p:blipFill>
        <p:spPr>
          <a:xfrm>
            <a:off x="9211038" y="1015312"/>
            <a:ext cx="2980961" cy="54169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3A3C731-1A44-32A8-5A49-059B9B8DB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0887"/>
            <a:ext cx="9148792" cy="26854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C0E4760-EFE9-ECF2-1BBF-ECB3BF8BCBF1}"/>
              </a:ext>
            </a:extLst>
          </p:cNvPr>
          <p:cNvSpPr txBox="1"/>
          <p:nvPr/>
        </p:nvSpPr>
        <p:spPr>
          <a:xfrm>
            <a:off x="9363918" y="726106"/>
            <a:ext cx="311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Solution :-</a:t>
            </a:r>
            <a:endParaRPr lang="en-IN" sz="20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D6695475-9EA9-4074-8A5D-9F07AB9968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0465"/>
          <a:stretch>
            <a:fillRect/>
          </a:stretch>
        </p:blipFill>
        <p:spPr>
          <a:xfrm>
            <a:off x="-67518" y="-115279"/>
            <a:ext cx="1099710" cy="984619"/>
          </a:xfrm>
          <a:prstGeom prst="rect">
            <a:avLst/>
          </a:prstGeom>
        </p:spPr>
      </p:pic>
      <p:pic>
        <p:nvPicPr>
          <p:cNvPr id="24" name="Picture 23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ED5D3AFC-4AEF-FD25-947B-6F2EC524D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57" y="2680894"/>
            <a:ext cx="231290" cy="231290"/>
          </a:xfrm>
          <a:prstGeom prst="rect">
            <a:avLst/>
          </a:prstGeom>
        </p:spPr>
      </p:pic>
      <p:pic>
        <p:nvPicPr>
          <p:cNvPr id="25" name="Picture 24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56EAA334-34D2-542D-96CD-145E18AB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57" y="1223192"/>
            <a:ext cx="231290" cy="231290"/>
          </a:xfrm>
          <a:prstGeom prst="rect">
            <a:avLst/>
          </a:prstGeom>
        </p:spPr>
      </p:pic>
      <p:pic>
        <p:nvPicPr>
          <p:cNvPr id="26" name="Picture 25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B0CCA69D-0F77-C351-B53C-92F160636E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57" y="1980107"/>
            <a:ext cx="231290" cy="2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15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9A9D738-9C17-DBD6-54B4-C302E2A22198}"/>
              </a:ext>
            </a:extLst>
          </p:cNvPr>
          <p:cNvSpPr txBox="1"/>
          <p:nvPr/>
        </p:nvSpPr>
        <p:spPr>
          <a:xfrm>
            <a:off x="154200" y="91373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Implementation :-</a:t>
            </a:r>
            <a:endParaRPr lang="en-IN" sz="20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FE5744-74D4-E643-2450-FC8184BA2B3C}"/>
              </a:ext>
            </a:extLst>
          </p:cNvPr>
          <p:cNvSpPr txBox="1"/>
          <p:nvPr/>
        </p:nvSpPr>
        <p:spPr>
          <a:xfrm>
            <a:off x="127322" y="3867386"/>
            <a:ext cx="3050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of Implementation :-</a:t>
            </a:r>
            <a:endParaRPr lang="en-IN" sz="20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xmlns="" id="{8194FB80-E164-38D8-4E78-BA1B6D88FE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4" t="3217" r="1160" b="34712"/>
          <a:stretch>
            <a:fillRect/>
          </a:stretch>
        </p:blipFill>
        <p:spPr>
          <a:xfrm>
            <a:off x="127322" y="4310695"/>
            <a:ext cx="11923164" cy="1959477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C98E08E7-497A-6602-86FB-F1D7CE6E2D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01" r="3861" b="28671"/>
          <a:stretch>
            <a:fillRect/>
          </a:stretch>
        </p:blipFill>
        <p:spPr>
          <a:xfrm>
            <a:off x="154200" y="1264555"/>
            <a:ext cx="11721280" cy="2639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</p:pic>
      <p:pic>
        <p:nvPicPr>
          <p:cNvPr id="22" name="Picture 21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A7F2DF48-9BAB-8CA9-44C1-6B65A392E0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0465"/>
          <a:stretch>
            <a:fillRect/>
          </a:stretch>
        </p:blipFill>
        <p:spPr>
          <a:xfrm>
            <a:off x="-17460" y="-119986"/>
            <a:ext cx="1254119" cy="11228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9E97647-EB0D-F56E-E8B0-7E2E84EF6569}"/>
              </a:ext>
            </a:extLst>
          </p:cNvPr>
          <p:cNvSpPr/>
          <p:nvPr/>
        </p:nvSpPr>
        <p:spPr>
          <a:xfrm>
            <a:off x="316520" y="1575522"/>
            <a:ext cx="1219200" cy="2060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Foundation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2CFDB83-3368-C71C-06AC-1C3F7118553C}"/>
              </a:ext>
            </a:extLst>
          </p:cNvPr>
          <p:cNvSpPr/>
          <p:nvPr/>
        </p:nvSpPr>
        <p:spPr>
          <a:xfrm>
            <a:off x="5031000" y="1399027"/>
            <a:ext cx="1219200" cy="2060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Interface</a:t>
            </a:r>
          </a:p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4514CCEC-69AA-8D32-CC20-F0D9D9C69AEB}"/>
              </a:ext>
            </a:extLst>
          </p:cNvPr>
          <p:cNvSpPr/>
          <p:nvPr/>
        </p:nvSpPr>
        <p:spPr>
          <a:xfrm>
            <a:off x="8843146" y="1514487"/>
            <a:ext cx="1219200" cy="20602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Insights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0" name="Google Shape;130;p16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5426D2-2719-C479-D55A-C1D89766C830}"/>
              </a:ext>
            </a:extLst>
          </p:cNvPr>
          <p:cNvSpPr/>
          <p:nvPr/>
        </p:nvSpPr>
        <p:spPr>
          <a:xfrm>
            <a:off x="26795" y="3979147"/>
            <a:ext cx="1165609" cy="221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F927BAD-81DE-6FFB-2EA8-2FE894C5B70D}"/>
              </a:ext>
            </a:extLst>
          </p:cNvPr>
          <p:cNvSpPr/>
          <p:nvPr/>
        </p:nvSpPr>
        <p:spPr>
          <a:xfrm>
            <a:off x="8061568" y="1451494"/>
            <a:ext cx="2274626" cy="5032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3BDD536-96F3-0567-672C-CD0309115F92}"/>
              </a:ext>
            </a:extLst>
          </p:cNvPr>
          <p:cNvSpPr/>
          <p:nvPr/>
        </p:nvSpPr>
        <p:spPr>
          <a:xfrm>
            <a:off x="10440365" y="5998549"/>
            <a:ext cx="1142035" cy="271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screenshot of a device&#10;&#10;AI-generated content may be incorrect.">
            <a:extLst>
              <a:ext uri="{FF2B5EF4-FFF2-40B4-BE49-F238E27FC236}">
                <a16:creationId xmlns:a16="http://schemas.microsoft.com/office/drawing/2014/main" xmlns="" id="{06D0916E-9384-128D-C436-B9E519D76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40" t="23873" r="12155" b="13286"/>
          <a:stretch>
            <a:fillRect/>
          </a:stretch>
        </p:blipFill>
        <p:spPr>
          <a:xfrm>
            <a:off x="8061567" y="1611630"/>
            <a:ext cx="4103637" cy="4658542"/>
          </a:xfrm>
          <a:prstGeom prst="rect">
            <a:avLst/>
          </a:prstGeom>
          <a:solidFill>
            <a:srgbClr val="ECF1F8"/>
          </a:solidFill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81D156-6BCE-FC9D-6D34-F5EC258E41BD}"/>
              </a:ext>
            </a:extLst>
          </p:cNvPr>
          <p:cNvSpPr txBox="1"/>
          <p:nvPr/>
        </p:nvSpPr>
        <p:spPr>
          <a:xfrm>
            <a:off x="7968659" y="1144530"/>
            <a:ext cx="36631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Potential Challenges &amp; Risks :-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​</a:t>
            </a:r>
          </a:p>
          <a:p>
            <a:endParaRPr lang="en-IN" sz="18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241B1C6-58FF-52DE-4082-513E113FA320}"/>
              </a:ext>
            </a:extLst>
          </p:cNvPr>
          <p:cNvSpPr txBox="1"/>
          <p:nvPr/>
        </p:nvSpPr>
        <p:spPr>
          <a:xfrm>
            <a:off x="117167" y="843677"/>
            <a:ext cx="8026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Feasibility Breakdown :-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feasible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AI, Blockchain, AR/VR, and Cloud scalability,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reliability.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operationally strong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tourism boards, guides, and artisans for smooth execution.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viability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revenue streams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sponsor support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rising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digital, authentic, eco-friendly tourism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focus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empowerment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ensures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long-term growth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endParaRPr lang="en-IN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7D9C043E-BB46-70B6-8077-5D78FCF6C1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36" t="8970" r="3633" b="7405"/>
          <a:stretch>
            <a:fillRect/>
          </a:stretch>
        </p:blipFill>
        <p:spPr>
          <a:xfrm>
            <a:off x="157618" y="3467750"/>
            <a:ext cx="7694582" cy="2887808"/>
          </a:xfrm>
          <a:prstGeom prst="rect">
            <a:avLst/>
          </a:prstGeom>
          <a:solidFill>
            <a:srgbClr val="ECF1F8"/>
          </a:solidFill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20EB8D3-E697-8075-3357-F6292411CB8B}"/>
              </a:ext>
            </a:extLst>
          </p:cNvPr>
          <p:cNvSpPr txBox="1"/>
          <p:nvPr/>
        </p:nvSpPr>
        <p:spPr>
          <a:xfrm>
            <a:off x="157618" y="3159560"/>
            <a:ext cx="4683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Strategies for Resolving Challenges :-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​</a:t>
            </a:r>
          </a:p>
          <a:p>
            <a:endParaRPr lang="en-IN" sz="2000" b="1" u="sng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148CA01D-7DA3-C47C-56AB-BA4BAF74F5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0465"/>
          <a:stretch>
            <a:fillRect/>
          </a:stretch>
        </p:blipFill>
        <p:spPr>
          <a:xfrm>
            <a:off x="-17461" y="-141147"/>
            <a:ext cx="1254119" cy="1122868"/>
          </a:xfrm>
          <a:prstGeom prst="rect">
            <a:avLst/>
          </a:prstGeom>
        </p:spPr>
      </p:pic>
      <p:pic>
        <p:nvPicPr>
          <p:cNvPr id="37" name="Picture 36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90306C57-7F42-05EE-82B3-4D25EBE64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3" y="1220204"/>
            <a:ext cx="231290" cy="231290"/>
          </a:xfrm>
          <a:prstGeom prst="rect">
            <a:avLst/>
          </a:prstGeom>
        </p:spPr>
      </p:pic>
      <p:pic>
        <p:nvPicPr>
          <p:cNvPr id="41" name="Picture 40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6E05D03D-69D2-07A4-C16E-909D0029B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3" y="1680691"/>
            <a:ext cx="231290" cy="231290"/>
          </a:xfrm>
          <a:prstGeom prst="rect">
            <a:avLst/>
          </a:prstGeom>
        </p:spPr>
      </p:pic>
      <p:pic>
        <p:nvPicPr>
          <p:cNvPr id="42" name="Picture 41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E64C38A2-AD6E-1349-1211-328635F36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3" y="2168904"/>
            <a:ext cx="231290" cy="231290"/>
          </a:xfrm>
          <a:prstGeom prst="rect">
            <a:avLst/>
          </a:prstGeom>
        </p:spPr>
      </p:pic>
      <p:pic>
        <p:nvPicPr>
          <p:cNvPr id="43" name="Picture 42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08843C6D-7711-86A6-BC57-E5019AFA3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463" y="2653197"/>
            <a:ext cx="231290" cy="23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sz="3600" dirty="0"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2" name="Google Shape;142;p17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2680" y="-102826"/>
            <a:ext cx="2037806" cy="10434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B31F02C7-6335-41A9-D3F2-DE9A918E8FDF}"/>
              </a:ext>
            </a:extLst>
          </p:cNvPr>
          <p:cNvSpPr/>
          <p:nvPr/>
        </p:nvSpPr>
        <p:spPr>
          <a:xfrm>
            <a:off x="6171194" y="995819"/>
            <a:ext cx="5699848" cy="51721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DAB6AD2-E9BC-5E2D-B1F2-5945F9393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113" y="1006582"/>
            <a:ext cx="5356927" cy="51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Tourist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Personalized itineraries,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blockchain-secured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payments,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navigation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SOS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Empowerment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Local guides, artisans, and homestays get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market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Enablement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Data-driven decisions with real-time visitor heatmaps,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spending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adoption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Upliftment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tourism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Jharkhand’s GDP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nurturing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Inclusive Tourism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WCAG-compliant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voice-first navigation,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language support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Outreach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AR/VR showcases Jharkhand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expos, schools, and online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attracting worldwide attention.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C12C140-BD42-CA81-B4CA-70F1BEABF914}"/>
              </a:ext>
            </a:extLst>
          </p:cNvPr>
          <p:cNvSpPr/>
          <p:nvPr/>
        </p:nvSpPr>
        <p:spPr>
          <a:xfrm>
            <a:off x="116295" y="913277"/>
            <a:ext cx="5561593" cy="52547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CB0759-E63B-9498-3620-0C990C6BEE19}"/>
              </a:ext>
            </a:extLst>
          </p:cNvPr>
          <p:cNvSpPr txBox="1"/>
          <p:nvPr/>
        </p:nvSpPr>
        <p:spPr>
          <a:xfrm>
            <a:off x="445457" y="1019465"/>
            <a:ext cx="5232431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Jharkhand Tourism 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in Tourist Footfall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discovery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unexplored destinations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attracts more domestic and international travelers.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Revitalization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 storytelling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tribal culture, heritage,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festivals.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Tourism Growth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popular and hidden spots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overcrowding and distributes economic benefits.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&amp; Planning Support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dashboards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the government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infrastructure, safety,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tourism development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Branding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Positions Jharkhand as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tech-enabled, smart tourism 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national and international platforms.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Ecosystem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Encourages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eco-tourism,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responsible travel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community-led participation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452C7A4A-21A1-4A73-8BC1-F35B470D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465"/>
          <a:stretch>
            <a:fillRect/>
          </a:stretch>
        </p:blipFill>
        <p:spPr>
          <a:xfrm>
            <a:off x="0" y="-102826"/>
            <a:ext cx="1239086" cy="1109408"/>
          </a:xfrm>
          <a:prstGeom prst="rect">
            <a:avLst/>
          </a:prstGeom>
        </p:spPr>
      </p:pic>
      <p:pic>
        <p:nvPicPr>
          <p:cNvPr id="11" name="Picture 10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FCC782B7-5DDD-0BD8-2B46-99C20BC8F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" y="1393357"/>
            <a:ext cx="231290" cy="231290"/>
          </a:xfrm>
          <a:prstGeom prst="rect">
            <a:avLst/>
          </a:prstGeom>
        </p:spPr>
      </p:pic>
      <p:pic>
        <p:nvPicPr>
          <p:cNvPr id="12" name="Picture 11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D991D8B7-39FF-492B-4532-4D8400F34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" y="2216317"/>
            <a:ext cx="231290" cy="231290"/>
          </a:xfrm>
          <a:prstGeom prst="rect">
            <a:avLst/>
          </a:prstGeom>
        </p:spPr>
      </p:pic>
      <p:pic>
        <p:nvPicPr>
          <p:cNvPr id="13" name="Picture 12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F64B5023-1EAA-3EA7-B76A-2E75732EF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" y="3039277"/>
            <a:ext cx="231290" cy="231290"/>
          </a:xfrm>
          <a:prstGeom prst="rect">
            <a:avLst/>
          </a:prstGeom>
        </p:spPr>
      </p:pic>
      <p:pic>
        <p:nvPicPr>
          <p:cNvPr id="14" name="Picture 13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3031C36E-9C51-CCA9-6D7D-C6D2E8FF6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" y="3862237"/>
            <a:ext cx="231290" cy="231290"/>
          </a:xfrm>
          <a:prstGeom prst="rect">
            <a:avLst/>
          </a:prstGeom>
        </p:spPr>
      </p:pic>
      <p:pic>
        <p:nvPicPr>
          <p:cNvPr id="15" name="Picture 14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6CBF61C8-58FB-D2A9-FF21-20937A03C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303" y="4685197"/>
            <a:ext cx="231290" cy="231290"/>
          </a:xfrm>
          <a:prstGeom prst="rect">
            <a:avLst/>
          </a:prstGeom>
        </p:spPr>
      </p:pic>
      <p:pic>
        <p:nvPicPr>
          <p:cNvPr id="16" name="Picture 15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354EDAC4-624B-2347-E29E-155259D42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26" y="5508157"/>
            <a:ext cx="231290" cy="231290"/>
          </a:xfrm>
          <a:prstGeom prst="rect">
            <a:avLst/>
          </a:prstGeom>
        </p:spPr>
      </p:pic>
      <p:pic>
        <p:nvPicPr>
          <p:cNvPr id="17" name="Picture 16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DA8D5164-F980-012B-2873-398427488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54" y="1446697"/>
            <a:ext cx="231290" cy="231290"/>
          </a:xfrm>
          <a:prstGeom prst="rect">
            <a:avLst/>
          </a:prstGeom>
        </p:spPr>
      </p:pic>
      <p:pic>
        <p:nvPicPr>
          <p:cNvPr id="19" name="Picture 18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729CC5D3-1674-0991-5E35-A3B4BA46F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67" y="2263213"/>
            <a:ext cx="231290" cy="231290"/>
          </a:xfrm>
          <a:prstGeom prst="rect">
            <a:avLst/>
          </a:prstGeom>
        </p:spPr>
      </p:pic>
      <p:pic>
        <p:nvPicPr>
          <p:cNvPr id="20" name="Picture 19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E01FE208-D606-E829-F3A4-77194C975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67" y="2826871"/>
            <a:ext cx="231290" cy="231290"/>
          </a:xfrm>
          <a:prstGeom prst="rect">
            <a:avLst/>
          </a:prstGeom>
        </p:spPr>
      </p:pic>
      <p:pic>
        <p:nvPicPr>
          <p:cNvPr id="21" name="Picture 20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25FB47A5-2136-0578-29BD-741919FC7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67" y="3650985"/>
            <a:ext cx="231290" cy="231290"/>
          </a:xfrm>
          <a:prstGeom prst="rect">
            <a:avLst/>
          </a:prstGeom>
        </p:spPr>
      </p:pic>
      <p:pic>
        <p:nvPicPr>
          <p:cNvPr id="22" name="Picture 21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F5D8F102-C71E-3098-B362-7DCDEDB88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67" y="4470608"/>
            <a:ext cx="231290" cy="231290"/>
          </a:xfrm>
          <a:prstGeom prst="rect">
            <a:avLst/>
          </a:prstGeom>
        </p:spPr>
      </p:pic>
      <p:pic>
        <p:nvPicPr>
          <p:cNvPr id="23" name="Picture 22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3191CC84-CDF0-838C-C526-41E79237C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667" y="5276867"/>
            <a:ext cx="231290" cy="23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95301" y="975972"/>
            <a:ext cx="11087099" cy="526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Jharkhand Tourism Policy (2021). Department of Tourism, Art, Culture, Sports &amp; Youth Affairs, Government of Jharkhand 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https://www.nsws.gov.in/s3fs/2022-10/Jharkhand%20Tourism%20Policy%202021.pdf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 report 2017-18. Government of India, Press Information Bureau. PM launches development projects in Jharkhand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https://www.pib.gov.in/PressReleseDetail.aspx?PRID=1514130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Tussyadiah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P., Wang, D., Jung, T. H., &amp; tom Dieck, M. C. (2018). Virtual reality, presence, and attitude change: Empirical evidence from tourism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https://www.sciencedirect.com/science/article/abs/pii/S0261517717302662?via%3Dihub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Guttentag, D. A. (2010). Virtual reality: Applications and implications for tourism. Tourism Management, 31(5), 637-651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Virtual reality: Applications and implications for tourism – ScienceDirect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Nam, K., Dutt, C.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Chathoth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Khan, M. S. (2019). Blockchain technology for smart city and smart tourism: latest trends and challenges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https://www.researchgate.net/publication/331385130_Blockchain_technology_for_smart_city_and_smart_tourism_Latest_trends_and_challenges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buSzPts val="28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Dey, P., &amp; Mandal, S. (2020). Challenges and Prospects of Tribal Tourism: A Case Study on the Santhal Tribe in West Bengal and Jharkhand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https://www.researchgate.net/publication/367129068_Tribal_History_A_Study_of_its_Problems_and_Prospects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4" name="Google Shape;154;p18" descr="https://www.sih.gov.in/img1/SIH-Logo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ook with a map and a compass&#10;&#10;AI-generated content may be incorrect.">
            <a:extLst>
              <a:ext uri="{FF2B5EF4-FFF2-40B4-BE49-F238E27FC236}">
                <a16:creationId xmlns:a16="http://schemas.microsoft.com/office/drawing/2014/main" xmlns="" id="{C50C6AD1-10B1-B94A-9BFB-87A076480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10465"/>
          <a:stretch>
            <a:fillRect/>
          </a:stretch>
        </p:blipFill>
        <p:spPr>
          <a:xfrm>
            <a:off x="0" y="-102826"/>
            <a:ext cx="1254120" cy="1122869"/>
          </a:xfrm>
          <a:prstGeom prst="rect">
            <a:avLst/>
          </a:prstGeom>
        </p:spPr>
      </p:pic>
      <p:pic>
        <p:nvPicPr>
          <p:cNvPr id="2" name="Picture 1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4770F991-8747-F046-CD80-0CE48895BE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153" y="1037656"/>
            <a:ext cx="231290" cy="231290"/>
          </a:xfrm>
          <a:prstGeom prst="rect">
            <a:avLst/>
          </a:prstGeom>
        </p:spPr>
      </p:pic>
      <p:pic>
        <p:nvPicPr>
          <p:cNvPr id="3" name="Picture 2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2B8F0860-9179-CE3C-6B65-D4C5B4586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266" y="5462553"/>
            <a:ext cx="231290" cy="231290"/>
          </a:xfrm>
          <a:prstGeom prst="rect">
            <a:avLst/>
          </a:prstGeom>
        </p:spPr>
      </p:pic>
      <p:pic>
        <p:nvPicPr>
          <p:cNvPr id="4" name="Picture 3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989FA5EE-7C85-FF06-F808-A706C75984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104" y="3918712"/>
            <a:ext cx="231290" cy="231290"/>
          </a:xfrm>
          <a:prstGeom prst="rect">
            <a:avLst/>
          </a:prstGeom>
        </p:spPr>
      </p:pic>
      <p:pic>
        <p:nvPicPr>
          <p:cNvPr id="6" name="Picture 5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477E1FA7-B2DB-ACA1-6EA4-5D1FD39202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44" y="1770069"/>
            <a:ext cx="231290" cy="231290"/>
          </a:xfrm>
          <a:prstGeom prst="rect">
            <a:avLst/>
          </a:prstGeom>
        </p:spPr>
      </p:pic>
      <p:pic>
        <p:nvPicPr>
          <p:cNvPr id="7" name="Picture 6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54430FC1-E204-8075-5B22-053E47D362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294" y="2495572"/>
            <a:ext cx="231290" cy="231290"/>
          </a:xfrm>
          <a:prstGeom prst="rect">
            <a:avLst/>
          </a:prstGeom>
        </p:spPr>
      </p:pic>
      <p:pic>
        <p:nvPicPr>
          <p:cNvPr id="10" name="Picture 9" descr="A mountain with green grass&#10;&#10;AI-generated content may be incorrect.">
            <a:extLst>
              <a:ext uri="{FF2B5EF4-FFF2-40B4-BE49-F238E27FC236}">
                <a16:creationId xmlns:a16="http://schemas.microsoft.com/office/drawing/2014/main" xmlns="" id="{F0AD043B-36A5-44CD-D046-5C3B3A5BE4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344" y="3227985"/>
            <a:ext cx="231290" cy="23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673</Words>
  <Application>Microsoft Office PowerPoint</Application>
  <PresentationFormat>Custom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Oswald</vt:lpstr>
      <vt:lpstr>Times New Roman</vt:lpstr>
      <vt:lpstr>Calibri</vt:lpstr>
      <vt:lpstr>Office Theme</vt:lpstr>
      <vt:lpstr>SMART INDIA HACKATHON 2025</vt:lpstr>
      <vt:lpstr>IDEA TITLE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2025</dc:title>
  <dc:creator>ACER</dc:creator>
  <cp:lastModifiedBy>mahek</cp:lastModifiedBy>
  <cp:revision>6</cp:revision>
  <dcterms:modified xsi:type="dcterms:W3CDTF">2025-10-03T15:02:26Z</dcterms:modified>
</cp:coreProperties>
</file>