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52"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DC49C-8C77-933B-7205-0D1E9D3F4486}" v="3" dt="2025-04-30T20:06:23.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6327" autoAdjust="0"/>
  </p:normalViewPr>
  <p:slideViewPr>
    <p:cSldViewPr snapToGrid="0">
      <p:cViewPr>
        <p:scale>
          <a:sx n="90" d="100"/>
          <a:sy n="90" d="100"/>
        </p:scale>
        <p:origin x="307"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9/4/2025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9/4/2025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4EC6B-5FCE-E303-F470-69DCE25186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587AE0-7AFD-A9DB-2CE8-851C3208F737}"/>
              </a:ext>
            </a:extLst>
          </p:cNvPr>
          <p:cNvSpPr>
            <a:spLocks noGrp="1" noRot="1" noChangeAspect="1"/>
          </p:cNvSpPr>
          <p:nvPr>
            <p:ph type="sldImg"/>
          </p:nvPr>
        </p:nvSpPr>
        <p:spPr>
          <a:xfrm>
            <a:off x="155575" y="574675"/>
            <a:ext cx="6621463" cy="3724275"/>
          </a:xfrm>
        </p:spPr>
      </p:sp>
      <p:sp>
        <p:nvSpPr>
          <p:cNvPr id="3" name="Notes Placeholder 2">
            <a:extLst>
              <a:ext uri="{FF2B5EF4-FFF2-40B4-BE49-F238E27FC236}">
                <a16:creationId xmlns:a16="http://schemas.microsoft.com/office/drawing/2014/main" id="{38C2AF44-61FF-9B03-501B-4C1F91542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FB5FB7-B0D0-3C83-32AB-99A08E70E83D}"/>
              </a:ext>
            </a:extLst>
          </p:cNvPr>
          <p:cNvSpPr>
            <a:spLocks noGrp="1"/>
          </p:cNvSpPr>
          <p:nvPr>
            <p:ph type="sldNum" sz="quarter" idx="5"/>
          </p:nvPr>
        </p:nvSpPr>
        <p:spPr/>
        <p:txBody>
          <a:bodyPr/>
          <a:lstStyle/>
          <a:p>
            <a:r>
              <a:rPr lang="en-US"/>
              <a:t>Notes view: </a:t>
            </a:r>
            <a:fld id="{128CEAFE-FA94-43E5-B0FF-D47E1CCDD1B4}" type="slidenum">
              <a:rPr lang="en-US" smtClean="0"/>
              <a:pPr/>
              <a:t>0</a:t>
            </a:fld>
            <a:endParaRPr lang="en-US"/>
          </a:p>
        </p:txBody>
      </p:sp>
    </p:spTree>
    <p:extLst>
      <p:ext uri="{BB962C8B-B14F-4D97-AF65-F5344CB8AC3E}">
        <p14:creationId xmlns:p14="http://schemas.microsoft.com/office/powerpoint/2010/main" val="9402444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2_Financial Analysis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2_Financial Analysis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CEBDE-8D05-9A42-8C6E-5F748BF83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BDF92-D9FC-96E8-851A-690F644F1CB5}"/>
              </a:ext>
            </a:extLst>
          </p:cNvPr>
          <p:cNvSpPr>
            <a:spLocks noGrp="1"/>
          </p:cNvSpPr>
          <p:nvPr>
            <p:ph type="title"/>
          </p:nvPr>
        </p:nvSpPr>
        <p:spPr/>
        <p:txBody>
          <a:bodyPr/>
          <a:lstStyle/>
          <a:p>
            <a:r>
              <a:rPr lang="en-US"/>
              <a:t>Comparing the impact of competitor financial models</a:t>
            </a:r>
          </a:p>
        </p:txBody>
      </p:sp>
      <p:sp>
        <p:nvSpPr>
          <p:cNvPr id="3" name="Text Placeholder 2">
            <a:extLst>
              <a:ext uri="{FF2B5EF4-FFF2-40B4-BE49-F238E27FC236}">
                <a16:creationId xmlns:a16="http://schemas.microsoft.com/office/drawing/2014/main" id="{EB1C571D-069B-2731-4FB0-0A1B31512DAE}"/>
              </a:ext>
            </a:extLst>
          </p:cNvPr>
          <p:cNvSpPr>
            <a:spLocks noGrp="1"/>
          </p:cNvSpPr>
          <p:nvPr>
            <p:ph type="body" sz="quarter" idx="10"/>
          </p:nvPr>
        </p:nvSpPr>
        <p:spPr>
          <a:xfrm>
            <a:off x="629251" y="1639868"/>
            <a:ext cx="2059448" cy="2600575"/>
          </a:xfrm>
        </p:spPr>
        <p:txBody>
          <a:bodyPr/>
          <a:lstStyle/>
          <a:p>
            <a:pPr>
              <a:buNone/>
            </a:pPr>
            <a:r>
              <a:rPr lang="en-US" sz="1200" b="1" dirty="0"/>
              <a:t>Instructions:</a:t>
            </a:r>
          </a:p>
          <a:p>
            <a:pPr lvl="1">
              <a:buNone/>
            </a:pPr>
            <a:r>
              <a:rPr lang="en-US" sz="1200" dirty="0"/>
              <a:t>Use the table to evaluate the financial impact of installment financing for the provided competitors. </a:t>
            </a:r>
          </a:p>
          <a:p>
            <a:pPr lvl="1">
              <a:buNone/>
            </a:pPr>
            <a:endParaRPr lang="en-US" sz="1200" i="1" dirty="0"/>
          </a:p>
          <a:p>
            <a:pPr lvl="1">
              <a:buNone/>
            </a:pPr>
            <a:r>
              <a:rPr lang="en-US" sz="1200" i="1" dirty="0"/>
              <a:t>Copy and paste the </a:t>
            </a:r>
            <a:r>
              <a:rPr lang="en-US" sz="1200" dirty="0"/>
              <a:t>provided shapes to demonstrate if </a:t>
            </a:r>
            <a:r>
              <a:rPr lang="en-US" sz="1200" dirty="0" err="1"/>
              <a:t>was:impact</a:t>
            </a:r>
            <a:endParaRPr lang="en-US" sz="1200" dirty="0"/>
          </a:p>
          <a:p>
            <a:pPr marL="455850" lvl="1" indent="-171450"/>
            <a:r>
              <a:rPr lang="en-US" sz="1200" dirty="0"/>
              <a:t>Extremely Positive</a:t>
            </a:r>
          </a:p>
          <a:p>
            <a:pPr marL="455850" lvl="1" indent="-171450"/>
            <a:r>
              <a:rPr lang="en-US" sz="1200" dirty="0"/>
              <a:t>Positive</a:t>
            </a:r>
          </a:p>
          <a:p>
            <a:pPr marL="455850" lvl="1" indent="-171450"/>
            <a:r>
              <a:rPr lang="en-US" sz="1200" dirty="0"/>
              <a:t>Neutral</a:t>
            </a:r>
          </a:p>
          <a:p>
            <a:pPr marL="455850" lvl="1" indent="-171450"/>
            <a:r>
              <a:rPr lang="en-US" sz="1200" dirty="0"/>
              <a:t>Negative </a:t>
            </a:r>
          </a:p>
          <a:p>
            <a:pPr marL="455850" lvl="1" indent="-171450"/>
            <a:r>
              <a:rPr lang="en-US" sz="1200" dirty="0"/>
              <a:t>Extremely Negative</a:t>
            </a:r>
          </a:p>
        </p:txBody>
      </p:sp>
      <p:graphicFrame>
        <p:nvGraphicFramePr>
          <p:cNvPr id="4" name="Table 3">
            <a:extLst>
              <a:ext uri="{FF2B5EF4-FFF2-40B4-BE49-F238E27FC236}">
                <a16:creationId xmlns:a16="http://schemas.microsoft.com/office/drawing/2014/main" id="{E43541B3-1047-9B28-D449-EF30F6D94DB8}"/>
              </a:ext>
            </a:extLst>
          </p:cNvPr>
          <p:cNvGraphicFramePr>
            <a:graphicFrameLocks/>
          </p:cNvGraphicFramePr>
          <p:nvPr>
            <p:extLst>
              <p:ext uri="{D42A27DB-BD31-4B8C-83A1-F6EECF244321}">
                <p14:modId xmlns:p14="http://schemas.microsoft.com/office/powerpoint/2010/main" val="1922540636"/>
              </p:ext>
            </p:extLst>
          </p:nvPr>
        </p:nvGraphicFramePr>
        <p:xfrm>
          <a:off x="3009649" y="1645426"/>
          <a:ext cx="8503848" cy="2590800"/>
        </p:xfrm>
        <a:graphic>
          <a:graphicData uri="http://schemas.openxmlformats.org/drawingml/2006/table">
            <a:tbl>
              <a:tblPr bandRow="1">
                <a:tableStyleId>{93296810-A885-4BE3-A3E7-6D5BEEA58F35}</a:tableStyleId>
              </a:tblPr>
              <a:tblGrid>
                <a:gridCol w="1386205">
                  <a:extLst>
                    <a:ext uri="{9D8B030D-6E8A-4147-A177-3AD203B41FA5}">
                      <a16:colId xmlns:a16="http://schemas.microsoft.com/office/drawing/2014/main" val="3375008755"/>
                    </a:ext>
                  </a:extLst>
                </a:gridCol>
                <a:gridCol w="1156494">
                  <a:extLst>
                    <a:ext uri="{9D8B030D-6E8A-4147-A177-3AD203B41FA5}">
                      <a16:colId xmlns:a16="http://schemas.microsoft.com/office/drawing/2014/main" val="543979859"/>
                    </a:ext>
                  </a:extLst>
                </a:gridCol>
                <a:gridCol w="1207961">
                  <a:extLst>
                    <a:ext uri="{9D8B030D-6E8A-4147-A177-3AD203B41FA5}">
                      <a16:colId xmlns:a16="http://schemas.microsoft.com/office/drawing/2014/main" val="2833714817"/>
                    </a:ext>
                  </a:extLst>
                </a:gridCol>
                <a:gridCol w="1264150">
                  <a:extLst>
                    <a:ext uri="{9D8B030D-6E8A-4147-A177-3AD203B41FA5}">
                      <a16:colId xmlns:a16="http://schemas.microsoft.com/office/drawing/2014/main" val="3386908878"/>
                    </a:ext>
                  </a:extLst>
                </a:gridCol>
                <a:gridCol w="1264150">
                  <a:extLst>
                    <a:ext uri="{9D8B030D-6E8A-4147-A177-3AD203B41FA5}">
                      <a16:colId xmlns:a16="http://schemas.microsoft.com/office/drawing/2014/main" val="1820547282"/>
                    </a:ext>
                  </a:extLst>
                </a:gridCol>
                <a:gridCol w="1112444">
                  <a:extLst>
                    <a:ext uri="{9D8B030D-6E8A-4147-A177-3AD203B41FA5}">
                      <a16:colId xmlns:a16="http://schemas.microsoft.com/office/drawing/2014/main" val="2629736330"/>
                    </a:ext>
                  </a:extLst>
                </a:gridCol>
                <a:gridCol w="1112444">
                  <a:extLst>
                    <a:ext uri="{9D8B030D-6E8A-4147-A177-3AD203B41FA5}">
                      <a16:colId xmlns:a16="http://schemas.microsoft.com/office/drawing/2014/main" val="1587388325"/>
                    </a:ext>
                  </a:extLst>
                </a:gridCol>
              </a:tblGrid>
              <a:tr h="239063">
                <a:tc>
                  <a:txBody>
                    <a:bodyPr/>
                    <a:lstStyle/>
                    <a:p>
                      <a:endParaRPr lang="en-US" sz="1100">
                        <a:solidFill>
                          <a:srgbClr val="000000"/>
                        </a:solidFill>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pPr algn="ctr"/>
                      <a:r>
                        <a:rPr lang="en-US" sz="1100" b="1">
                          <a:solidFill>
                            <a:srgbClr val="FFFFFF"/>
                          </a:solidFill>
                        </a:rPr>
                        <a:t>Company X</a:t>
                      </a:r>
                    </a:p>
                  </a:txBody>
                  <a:tcPr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solidFill>
                      <a:srgbClr val="6E6F73"/>
                    </a:solidFill>
                  </a:tcPr>
                </a:tc>
                <a:tc hMerge="1">
                  <a:txBody>
                    <a:bodyPr/>
                    <a:lstStyle/>
                    <a:p>
                      <a:endParaRPr lang="en-US" sz="1100">
                        <a:solidFill>
                          <a:srgbClr val="000000"/>
                        </a:solidFill>
                      </a:endParaRPr>
                    </a:p>
                  </a:txBody>
                  <a:tcPr anchor="ctr"/>
                </a:tc>
                <a:tc gridSpan="2">
                  <a:txBody>
                    <a:bodyPr/>
                    <a:lstStyle/>
                    <a:p>
                      <a:pPr algn="ctr"/>
                      <a:r>
                        <a:rPr lang="en-US" sz="1100" b="1" dirty="0">
                          <a:solidFill>
                            <a:srgbClr val="FFFFFF"/>
                          </a:solidFill>
                        </a:rPr>
                        <a:t>Company 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solidFill>
                      <a:srgbClr val="6E6F73"/>
                    </a:solidFill>
                  </a:tcPr>
                </a:tc>
                <a:tc hMerge="1">
                  <a:txBody>
                    <a:bodyPr/>
                    <a:lstStyle/>
                    <a:p>
                      <a:endParaRPr lang="en-US" sz="1100">
                        <a:solidFill>
                          <a:srgbClr val="000000"/>
                        </a:solidFill>
                      </a:endParaRPr>
                    </a:p>
                  </a:txBody>
                  <a:tcPr anchor="ctr"/>
                </a:tc>
                <a:tc gridSpan="2">
                  <a:txBody>
                    <a:bodyPr/>
                    <a:lstStyle/>
                    <a:p>
                      <a:pPr algn="ctr"/>
                      <a:r>
                        <a:rPr lang="en-US" sz="1100" b="1">
                          <a:solidFill>
                            <a:srgbClr val="FFFFFF"/>
                          </a:solidFill>
                        </a:rPr>
                        <a:t>Company Z</a:t>
                      </a:r>
                    </a:p>
                  </a:txBody>
                  <a:tcPr anchor="ctr">
                    <a:lnL w="12700" cap="flat" cmpd="sng" algn="ctr">
                      <a:solidFill>
                        <a:schemeClr val="tx2"/>
                      </a:solidFill>
                      <a:prstDash val="solid"/>
                      <a:round/>
                      <a:headEnd type="none" w="med" len="med"/>
                      <a:tailEnd type="none" w="med" len="med"/>
                    </a:lnL>
                    <a:solidFill>
                      <a:srgbClr val="6E6F73"/>
                    </a:solidFill>
                  </a:tcPr>
                </a:tc>
                <a:tc hMerge="1">
                  <a:txBody>
                    <a:bodyPr/>
                    <a:lstStyle/>
                    <a:p>
                      <a:endParaRPr lang="en-US" sz="1100">
                        <a:solidFill>
                          <a:srgbClr val="000000"/>
                        </a:solidFill>
                      </a:endParaRPr>
                    </a:p>
                  </a:txBody>
                  <a:tcPr anchor="ctr"/>
                </a:tc>
                <a:extLst>
                  <a:ext uri="{0D108BD9-81ED-4DB2-BD59-A6C34878D82A}">
                    <a16:rowId xmlns:a16="http://schemas.microsoft.com/office/drawing/2014/main" val="68205645"/>
                  </a:ext>
                </a:extLst>
              </a:tr>
              <a:tr h="239063">
                <a:tc>
                  <a:txBody>
                    <a:bodyPr/>
                    <a:lstStyle/>
                    <a:p>
                      <a:endParaRPr lang="en-US" sz="1100" dirty="0">
                        <a:solidFill>
                          <a:srgbClr val="000000"/>
                        </a:solidFill>
                      </a:endParaRPr>
                    </a:p>
                  </a:txBody>
                  <a:tcPr anchor="ctr">
                    <a:lnL w="12700" cmpd="sng">
                      <a:noFill/>
                    </a:lnL>
                    <a:lnR w="12700" cap="flat" cmpd="sng" algn="ctr">
                      <a:solidFill>
                        <a:schemeClr val="tx2"/>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solidFill>
                            <a:srgbClr val="000000"/>
                          </a:solidFill>
                        </a:rPr>
                        <a:t>Y0 – Y1 ∆</a:t>
                      </a:r>
                    </a:p>
                  </a:txBody>
                  <a:tcPr anchor="ctr">
                    <a:lnL w="12700" cap="flat" cmpd="sng" algn="ctr">
                      <a:solidFill>
                        <a:schemeClr val="tx2"/>
                      </a:solidFill>
                      <a:prstDash val="solid"/>
                      <a:round/>
                      <a:headEnd type="none" w="med" len="med"/>
                      <a:tailEnd type="none" w="med" len="med"/>
                    </a:lnL>
                    <a:solidFill>
                      <a:srgbClr val="E2FAE9"/>
                    </a:solidFill>
                  </a:tcPr>
                </a:tc>
                <a:tc>
                  <a:txBody>
                    <a:bodyPr/>
                    <a:lstStyle/>
                    <a:p>
                      <a:pPr algn="ctr"/>
                      <a:r>
                        <a:rPr lang="en-US" sz="1100">
                          <a:solidFill>
                            <a:srgbClr val="000000"/>
                          </a:solidFill>
                        </a:rPr>
                        <a:t>Y1 – Y2 ∆</a:t>
                      </a:r>
                    </a:p>
                  </a:txBody>
                  <a:tcPr anchor="ctr">
                    <a:lnR w="12700" cap="flat" cmpd="sng" algn="ctr">
                      <a:solidFill>
                        <a:schemeClr val="tx2"/>
                      </a:solidFill>
                      <a:prstDash val="solid"/>
                      <a:round/>
                      <a:headEnd type="none" w="med" len="med"/>
                      <a:tailEnd type="none" w="med" len="med"/>
                    </a:lnR>
                    <a:solidFill>
                      <a:srgbClr val="E2FAE9"/>
                    </a:solidFill>
                  </a:tcPr>
                </a:tc>
                <a:tc>
                  <a:txBody>
                    <a:bodyPr/>
                    <a:lstStyle/>
                    <a:p>
                      <a:pPr algn="ctr"/>
                      <a:r>
                        <a:rPr lang="en-US" sz="1100">
                          <a:solidFill>
                            <a:srgbClr val="000000"/>
                          </a:solidFill>
                        </a:rPr>
                        <a:t>Y0 – Y1 ∆</a:t>
                      </a:r>
                    </a:p>
                  </a:txBody>
                  <a:tcPr anchor="ctr">
                    <a:lnL w="12700" cap="flat" cmpd="sng" algn="ctr">
                      <a:solidFill>
                        <a:schemeClr val="tx2"/>
                      </a:solidFill>
                      <a:prstDash val="solid"/>
                      <a:round/>
                      <a:headEnd type="none" w="med" len="med"/>
                      <a:tailEnd type="none" w="med" len="med"/>
                    </a:lnL>
                    <a:solidFill>
                      <a:srgbClr val="E2FAE9"/>
                    </a:solidFill>
                  </a:tcPr>
                </a:tc>
                <a:tc>
                  <a:txBody>
                    <a:bodyPr/>
                    <a:lstStyle/>
                    <a:p>
                      <a:pPr algn="ctr"/>
                      <a:r>
                        <a:rPr lang="en-US" sz="1100">
                          <a:solidFill>
                            <a:srgbClr val="000000"/>
                          </a:solidFill>
                        </a:rPr>
                        <a:t>Y1 – Y2 ∆</a:t>
                      </a:r>
                    </a:p>
                  </a:txBody>
                  <a:tcPr anchor="ctr">
                    <a:lnR w="12700" cap="flat" cmpd="sng" algn="ctr">
                      <a:solidFill>
                        <a:schemeClr val="tx2"/>
                      </a:solidFill>
                      <a:prstDash val="solid"/>
                      <a:round/>
                      <a:headEnd type="none" w="med" len="med"/>
                      <a:tailEnd type="none" w="med" len="med"/>
                    </a:lnR>
                    <a:solidFill>
                      <a:srgbClr val="E2FAE9"/>
                    </a:solidFill>
                  </a:tcPr>
                </a:tc>
                <a:tc>
                  <a:txBody>
                    <a:bodyPr/>
                    <a:lstStyle/>
                    <a:p>
                      <a:pPr algn="ctr"/>
                      <a:r>
                        <a:rPr lang="en-US" sz="1100">
                          <a:solidFill>
                            <a:srgbClr val="000000"/>
                          </a:solidFill>
                        </a:rPr>
                        <a:t>Y0 – Y1 ∆</a:t>
                      </a:r>
                    </a:p>
                  </a:txBody>
                  <a:tcPr anchor="ctr">
                    <a:lnL w="12700" cap="flat" cmpd="sng" algn="ctr">
                      <a:solidFill>
                        <a:schemeClr val="tx2"/>
                      </a:solidFill>
                      <a:prstDash val="solid"/>
                      <a:round/>
                      <a:headEnd type="none" w="med" len="med"/>
                      <a:tailEnd type="none" w="med" len="med"/>
                    </a:lnL>
                    <a:solidFill>
                      <a:srgbClr val="E2FAE9"/>
                    </a:solidFill>
                  </a:tcPr>
                </a:tc>
                <a:tc>
                  <a:txBody>
                    <a:bodyPr/>
                    <a:lstStyle/>
                    <a:p>
                      <a:pPr algn="ctr"/>
                      <a:r>
                        <a:rPr lang="en-US" sz="1100">
                          <a:solidFill>
                            <a:srgbClr val="000000"/>
                          </a:solidFill>
                        </a:rPr>
                        <a:t>Y1 – Y2 ∆</a:t>
                      </a:r>
                    </a:p>
                  </a:txBody>
                  <a:tcPr anchor="ctr">
                    <a:solidFill>
                      <a:srgbClr val="E2FAE9"/>
                    </a:solidFill>
                  </a:tcPr>
                </a:tc>
                <a:extLst>
                  <a:ext uri="{0D108BD9-81ED-4DB2-BD59-A6C34878D82A}">
                    <a16:rowId xmlns:a16="http://schemas.microsoft.com/office/drawing/2014/main" val="2245812631"/>
                  </a:ext>
                </a:extLst>
              </a:tr>
              <a:tr h="239063">
                <a:tc>
                  <a:txBody>
                    <a:bodyPr/>
                    <a:lstStyle/>
                    <a:p>
                      <a:r>
                        <a:rPr lang="en-US" sz="1100" b="1" dirty="0">
                          <a:solidFill>
                            <a:srgbClr val="000000"/>
                          </a:solidFill>
                        </a:rPr>
                        <a:t>Sales / Revenue</a:t>
                      </a:r>
                    </a:p>
                  </a:txBody>
                  <a:tcPr anchor="ctr">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tc>
                <a:extLst>
                  <a:ext uri="{0D108BD9-81ED-4DB2-BD59-A6C34878D82A}">
                    <a16:rowId xmlns:a16="http://schemas.microsoft.com/office/drawing/2014/main" val="3525134062"/>
                  </a:ext>
                </a:extLst>
              </a:tr>
              <a:tr h="239063">
                <a:tc>
                  <a:txBody>
                    <a:bodyPr/>
                    <a:lstStyle/>
                    <a:p>
                      <a:r>
                        <a:rPr lang="en-US" sz="1100" b="1" dirty="0">
                          <a:solidFill>
                            <a:srgbClr val="000000"/>
                          </a:solidFill>
                        </a:rPr>
                        <a:t>Operating Costs</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tc>
                <a:extLst>
                  <a:ext uri="{0D108BD9-81ED-4DB2-BD59-A6C34878D82A}">
                    <a16:rowId xmlns:a16="http://schemas.microsoft.com/office/drawing/2014/main" val="4279333887"/>
                  </a:ext>
                </a:extLst>
              </a:tr>
              <a:tr h="239063">
                <a:tc>
                  <a:txBody>
                    <a:bodyPr/>
                    <a:lstStyle/>
                    <a:p>
                      <a:r>
                        <a:rPr lang="en-US" sz="1100" b="1" dirty="0">
                          <a:solidFill>
                            <a:srgbClr val="000000"/>
                          </a:solidFill>
                        </a:rPr>
                        <a:t>Interest Revenue</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tc>
                <a:extLst>
                  <a:ext uri="{0D108BD9-81ED-4DB2-BD59-A6C34878D82A}">
                    <a16:rowId xmlns:a16="http://schemas.microsoft.com/office/drawing/2014/main" val="878830417"/>
                  </a:ext>
                </a:extLst>
              </a:tr>
              <a:tr h="239063">
                <a:tc>
                  <a:txBody>
                    <a:bodyPr/>
                    <a:lstStyle/>
                    <a:p>
                      <a:r>
                        <a:rPr lang="en-US" sz="1100" b="1" dirty="0">
                          <a:solidFill>
                            <a:srgbClr val="000000"/>
                          </a:solidFill>
                        </a:rPr>
                        <a:t>Interest Expenses</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tc>
                <a:extLst>
                  <a:ext uri="{0D108BD9-81ED-4DB2-BD59-A6C34878D82A}">
                    <a16:rowId xmlns:a16="http://schemas.microsoft.com/office/drawing/2014/main" val="1710514225"/>
                  </a:ext>
                </a:extLst>
              </a:tr>
              <a:tr h="239063">
                <a:tc>
                  <a:txBody>
                    <a:bodyPr/>
                    <a:lstStyle/>
                    <a:p>
                      <a:r>
                        <a:rPr lang="en-US" sz="1100" b="1" dirty="0">
                          <a:solidFill>
                            <a:srgbClr val="000000"/>
                          </a:solidFill>
                        </a:rPr>
                        <a:t>Taxes</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tc>
                <a:extLst>
                  <a:ext uri="{0D108BD9-81ED-4DB2-BD59-A6C34878D82A}">
                    <a16:rowId xmlns:a16="http://schemas.microsoft.com/office/drawing/2014/main" val="1544475511"/>
                  </a:ext>
                </a:extLst>
              </a:tr>
              <a:tr h="239063">
                <a:tc>
                  <a:txBody>
                    <a:bodyPr/>
                    <a:lstStyle/>
                    <a:p>
                      <a:r>
                        <a:rPr lang="en-US" sz="1100" b="1" dirty="0">
                          <a:solidFill>
                            <a:srgbClr val="000000"/>
                          </a:solidFill>
                        </a:rPr>
                        <a:t>Profit</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tc>
                <a:extLst>
                  <a:ext uri="{0D108BD9-81ED-4DB2-BD59-A6C34878D82A}">
                    <a16:rowId xmlns:a16="http://schemas.microsoft.com/office/drawing/2014/main" val="1748370604"/>
                  </a:ext>
                </a:extLst>
              </a:tr>
              <a:tr h="239063">
                <a:tc>
                  <a:txBody>
                    <a:bodyPr/>
                    <a:lstStyle/>
                    <a:p>
                      <a:r>
                        <a:rPr lang="en-US" sz="1100" b="1" dirty="0">
                          <a:solidFill>
                            <a:srgbClr val="000000"/>
                          </a:solidFill>
                        </a:rPr>
                        <a:t>Cash flow</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tc>
                <a:extLst>
                  <a:ext uri="{0D108BD9-81ED-4DB2-BD59-A6C34878D82A}">
                    <a16:rowId xmlns:a16="http://schemas.microsoft.com/office/drawing/2014/main" val="1597766940"/>
                  </a:ext>
                </a:extLst>
              </a:tr>
              <a:tr h="239063">
                <a:tc>
                  <a:txBody>
                    <a:bodyPr/>
                    <a:lstStyle/>
                    <a:p>
                      <a:r>
                        <a:rPr lang="en-US" sz="1100" b="1" dirty="0">
                          <a:solidFill>
                            <a:srgbClr val="000000"/>
                          </a:solidFill>
                        </a:rPr>
                        <a:t>Debt</a:t>
                      </a:r>
                    </a:p>
                  </a:txBody>
                  <a:tcPr anchor="ctr">
                    <a:lnR w="12700" cap="flat" cmpd="sng" algn="ctr">
                      <a:solidFill>
                        <a:schemeClr val="tx2"/>
                      </a:solidFill>
                      <a:prstDash val="solid"/>
                      <a:round/>
                      <a:headEnd type="none" w="med" len="med"/>
                      <a:tailEnd type="none" w="med" len="med"/>
                    </a:lnR>
                  </a:tcPr>
                </a:tc>
                <a:tc>
                  <a:txBody>
                    <a:bodyPr/>
                    <a:lstStyle/>
                    <a:p>
                      <a:pPr algn="ctr"/>
                      <a:endParaRPr lang="en-US" sz="1100" dirty="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a:p>
                  </a:txBody>
                  <a:tcPr anchor="ctr">
                    <a:lnR w="12700" cap="flat" cmpd="sng" algn="ctr">
                      <a:solidFill>
                        <a:schemeClr val="tx2"/>
                      </a:solidFill>
                      <a:prstDash val="solid"/>
                      <a:round/>
                      <a:headEnd type="none" w="med" len="med"/>
                      <a:tailEnd type="none" w="med" len="med"/>
                    </a:lnR>
                  </a:tcPr>
                </a:tc>
                <a:tc>
                  <a:txBody>
                    <a:bodyPr/>
                    <a:lstStyle/>
                    <a:p>
                      <a:pPr algn="ctr"/>
                      <a:endParaRPr lang="en-US" sz="1100"/>
                    </a:p>
                  </a:txBody>
                  <a:tcPr anchor="ctr">
                    <a:lnL w="12700" cap="flat" cmpd="sng" algn="ctr">
                      <a:solidFill>
                        <a:schemeClr val="tx2"/>
                      </a:solidFill>
                      <a:prstDash val="solid"/>
                      <a:round/>
                      <a:headEnd type="none" w="med" len="med"/>
                      <a:tailEnd type="none" w="med" len="med"/>
                    </a:lnL>
                  </a:tcPr>
                </a:tc>
                <a:tc>
                  <a:txBody>
                    <a:bodyPr/>
                    <a:lstStyle/>
                    <a:p>
                      <a:pPr algn="ctr"/>
                      <a:endParaRPr lang="en-US" sz="1100" dirty="0"/>
                    </a:p>
                  </a:txBody>
                  <a:tcPr anchor="ctr"/>
                </a:tc>
                <a:extLst>
                  <a:ext uri="{0D108BD9-81ED-4DB2-BD59-A6C34878D82A}">
                    <a16:rowId xmlns:a16="http://schemas.microsoft.com/office/drawing/2014/main" val="2757236807"/>
                  </a:ext>
                </a:extLst>
              </a:tr>
            </a:tbl>
          </a:graphicData>
        </a:graphic>
      </p:graphicFrame>
      <p:sp>
        <p:nvSpPr>
          <p:cNvPr id="5" name="Text Placeholder 2">
            <a:extLst>
              <a:ext uri="{FF2B5EF4-FFF2-40B4-BE49-F238E27FC236}">
                <a16:creationId xmlns:a16="http://schemas.microsoft.com/office/drawing/2014/main" id="{C6FF6C1C-2330-A0A1-2244-9F547091232F}"/>
              </a:ext>
            </a:extLst>
          </p:cNvPr>
          <p:cNvSpPr txBox="1">
            <a:spLocks/>
          </p:cNvSpPr>
          <p:nvPr/>
        </p:nvSpPr>
        <p:spPr>
          <a:xfrm>
            <a:off x="629250" y="4665055"/>
            <a:ext cx="10932600" cy="22603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a:buNone/>
            </a:pPr>
            <a:r>
              <a:rPr lang="en-US" sz="1200" b="1" dirty="0"/>
              <a:t>Follow-up Questions:</a:t>
            </a:r>
          </a:p>
        </p:txBody>
      </p:sp>
      <p:sp>
        <p:nvSpPr>
          <p:cNvPr id="6" name="Text Placeholder 2">
            <a:extLst>
              <a:ext uri="{FF2B5EF4-FFF2-40B4-BE49-F238E27FC236}">
                <a16:creationId xmlns:a16="http://schemas.microsoft.com/office/drawing/2014/main" id="{0433C44E-EA81-3A0F-9E8E-FA1281F6BB5A}"/>
              </a:ext>
            </a:extLst>
          </p:cNvPr>
          <p:cNvSpPr txBox="1">
            <a:spLocks/>
          </p:cNvSpPr>
          <p:nvPr/>
        </p:nvSpPr>
        <p:spPr>
          <a:xfrm>
            <a:off x="776928" y="5315766"/>
            <a:ext cx="5170983" cy="1023402"/>
          </a:xfrm>
          <a:prstGeom prst="rect">
            <a:avLst/>
          </a:prstGeom>
          <a:solidFill>
            <a:srgbClr val="FFFFFF"/>
          </a:solidFill>
        </p:spPr>
        <p:txBody>
          <a:bodyPr vert="horz" lIns="0" tIns="0" rIns="0" bIns="0" rtlCol="0" anchor="t">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a:buNone/>
            </a:pPr>
            <a:r>
              <a:rPr lang="en-US" sz="1200" dirty="0"/>
              <a:t>Based on the financial modeling analysis the effect of installment financing could have is the revenue in the Long run might show good returns and increments. For the profit there would be neutral results initially  as there would be high installment and interest costs. However as the initial costs neutralizes there are long term profits. </a:t>
            </a:r>
          </a:p>
        </p:txBody>
      </p:sp>
      <p:graphicFrame>
        <p:nvGraphicFramePr>
          <p:cNvPr id="30" name="Object 29" hidden="1">
            <a:extLst>
              <a:ext uri="{FF2B5EF4-FFF2-40B4-BE49-F238E27FC236}">
                <a16:creationId xmlns:a16="http://schemas.microsoft.com/office/drawing/2014/main" id="{6366A2F7-A236-0724-4545-FA123CCEF958}"/>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0" name="Object 29" hidden="1">
                        <a:extLst>
                          <a:ext uri="{FF2B5EF4-FFF2-40B4-BE49-F238E27FC236}">
                            <a16:creationId xmlns:a16="http://schemas.microsoft.com/office/drawing/2014/main" id="{6366A2F7-A236-0724-4545-FA123CCEF958}"/>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E35FE535-08F3-BCE2-B94B-1B50509D344B}"/>
              </a:ext>
            </a:extLst>
          </p:cNvPr>
          <p:cNvSpPr/>
          <p:nvPr>
            <p:custDataLst>
              <p:tags r:id="rId2"/>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15" name="Text Placeholder 2">
            <a:extLst>
              <a:ext uri="{FF2B5EF4-FFF2-40B4-BE49-F238E27FC236}">
                <a16:creationId xmlns:a16="http://schemas.microsoft.com/office/drawing/2014/main" id="{FA7AD39D-FF6C-0D3F-8948-22A9354B2CDB}"/>
              </a:ext>
            </a:extLst>
          </p:cNvPr>
          <p:cNvSpPr txBox="1">
            <a:spLocks/>
          </p:cNvSpPr>
          <p:nvPr/>
        </p:nvSpPr>
        <p:spPr>
          <a:xfrm>
            <a:off x="6390867" y="5315766"/>
            <a:ext cx="5170983" cy="1023402"/>
          </a:xfrm>
          <a:prstGeom prst="rect">
            <a:avLst/>
          </a:prstGeom>
          <a:solidFill>
            <a:srgbClr val="FFFFFF"/>
          </a:solidFill>
        </p:spPr>
        <p:txBody>
          <a:bodyPr vert="horz" lIns="0" tIns="0" rIns="0" bIns="0" rtlCol="0">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a:buNone/>
            </a:pPr>
            <a:r>
              <a:rPr lang="en-US" sz="1200" dirty="0"/>
              <a:t>For the costs it can increase initially as the financial plans would be interest free. And the operation costs may increase due to more administration in finance is required. </a:t>
            </a:r>
          </a:p>
          <a:p>
            <a:pPr>
              <a:buNone/>
            </a:pPr>
            <a:r>
              <a:rPr lang="en-US" sz="1200" dirty="0"/>
              <a:t>For long term if the financial plan is provided at interest then interest flows would lead to increase in cash flow however debt would remain unstable depending on funding done. </a:t>
            </a:r>
          </a:p>
        </p:txBody>
      </p:sp>
      <p:sp>
        <p:nvSpPr>
          <p:cNvPr id="10" name="Text Placeholder 2">
            <a:extLst>
              <a:ext uri="{FF2B5EF4-FFF2-40B4-BE49-F238E27FC236}">
                <a16:creationId xmlns:a16="http://schemas.microsoft.com/office/drawing/2014/main" id="{EB1C5D33-B64A-5912-A85D-2789C45E76B0}"/>
              </a:ext>
            </a:extLst>
          </p:cNvPr>
          <p:cNvSpPr txBox="1">
            <a:spLocks/>
          </p:cNvSpPr>
          <p:nvPr/>
        </p:nvSpPr>
        <p:spPr>
          <a:xfrm>
            <a:off x="629250" y="4896615"/>
            <a:ext cx="5364692" cy="41915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marL="228600" indent="-228600">
              <a:buFont typeface="+mj-lt"/>
              <a:buAutoNum type="arabicPeriod"/>
            </a:pPr>
            <a:r>
              <a:rPr lang="en-US" sz="1200" dirty="0"/>
              <a:t>What are the short-term and long-term effects installment financing could have on our client’s</a:t>
            </a:r>
            <a:r>
              <a:rPr lang="en-US" sz="1200" b="1" dirty="0">
                <a:solidFill>
                  <a:srgbClr val="29BA74"/>
                </a:solidFill>
              </a:rPr>
              <a:t> revenues </a:t>
            </a:r>
            <a:r>
              <a:rPr lang="en-US" sz="1200" dirty="0"/>
              <a:t>and </a:t>
            </a:r>
            <a:r>
              <a:rPr lang="en-US" sz="1200" b="1" dirty="0">
                <a:solidFill>
                  <a:srgbClr val="29BA74"/>
                </a:solidFill>
              </a:rPr>
              <a:t>profits</a:t>
            </a:r>
            <a:r>
              <a:rPr lang="en-US" sz="1200" dirty="0"/>
              <a:t>?</a:t>
            </a:r>
          </a:p>
        </p:txBody>
      </p:sp>
      <p:sp>
        <p:nvSpPr>
          <p:cNvPr id="11" name="Text Placeholder 2">
            <a:extLst>
              <a:ext uri="{FF2B5EF4-FFF2-40B4-BE49-F238E27FC236}">
                <a16:creationId xmlns:a16="http://schemas.microsoft.com/office/drawing/2014/main" id="{A8374BEC-DD17-25C6-E5E2-FBEF43E9280C}"/>
              </a:ext>
            </a:extLst>
          </p:cNvPr>
          <p:cNvSpPr txBox="1">
            <a:spLocks/>
          </p:cNvSpPr>
          <p:nvPr/>
        </p:nvSpPr>
        <p:spPr>
          <a:xfrm>
            <a:off x="6243189" y="4896615"/>
            <a:ext cx="5364692" cy="41915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marL="228600" indent="-228600">
              <a:buFont typeface="+mj-lt"/>
              <a:buAutoNum type="arabicPeriod" startAt="2"/>
            </a:pPr>
            <a:r>
              <a:rPr lang="en-US" sz="1200"/>
              <a:t>How might </a:t>
            </a:r>
            <a:r>
              <a:rPr lang="en-US" sz="1200" b="1">
                <a:solidFill>
                  <a:srgbClr val="29BA74"/>
                </a:solidFill>
              </a:rPr>
              <a:t>costs</a:t>
            </a:r>
            <a:r>
              <a:rPr lang="en-US" sz="1200"/>
              <a:t> and </a:t>
            </a:r>
            <a:r>
              <a:rPr lang="en-US" sz="1200" b="1">
                <a:solidFill>
                  <a:srgbClr val="29BA74"/>
                </a:solidFill>
              </a:rPr>
              <a:t>available cash </a:t>
            </a:r>
            <a:r>
              <a:rPr lang="en-US" sz="1200"/>
              <a:t>be impacted in the short term and long term if our client implements installment financing?</a:t>
            </a:r>
          </a:p>
        </p:txBody>
      </p:sp>
      <p:sp>
        <p:nvSpPr>
          <p:cNvPr id="12" name="Text Placeholder 2">
            <a:extLst>
              <a:ext uri="{FF2B5EF4-FFF2-40B4-BE49-F238E27FC236}">
                <a16:creationId xmlns:a16="http://schemas.microsoft.com/office/drawing/2014/main" id="{7C0B2FC8-3A35-EECE-ABCD-A961D9CA95A5}"/>
              </a:ext>
            </a:extLst>
          </p:cNvPr>
          <p:cNvSpPr txBox="1">
            <a:spLocks/>
          </p:cNvSpPr>
          <p:nvPr/>
        </p:nvSpPr>
        <p:spPr>
          <a:xfrm>
            <a:off x="3009646" y="4306067"/>
            <a:ext cx="8552202" cy="326615"/>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rgbClr val="000000"/>
              </a:buClr>
              <a:buFont typeface="Arial" panose="020B0604020202020204" pitchFamily="34" charset="0"/>
              <a:buChar char="•"/>
              <a:defRPr lang="en-US" sz="2000" kern="1200">
                <a:solidFill>
                  <a:srgbClr val="000000"/>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rgbClr val="000000"/>
              </a:buClr>
              <a:buFont typeface="Trebuchet MS" panose="020B0603020202020204" pitchFamily="34" charset="0"/>
              <a:buChar char="–"/>
              <a:defRPr lang="en-US" sz="2000" kern="1200">
                <a:solidFill>
                  <a:srgbClr val="000000"/>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0" kern="1200">
                <a:solidFill>
                  <a:srgbClr val="000000"/>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
                <a:srgbClr val="21BF61"/>
              </a:buClr>
              <a:buFont typeface="Arial" panose="020B0604020202020204" pitchFamily="34" charset="0"/>
              <a:buChar char="​"/>
              <a:defRPr lang="en-US" sz="2800" b="1" kern="1200">
                <a:solidFill>
                  <a:srgbClr val="000000"/>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rgbClr val="000000"/>
              </a:buClr>
              <a:buFont typeface="Arial" panose="020B0604020202020204" pitchFamily="34" charset="0"/>
              <a:buChar char="•"/>
              <a:defRPr lang="en-US" sz="1600" kern="1200" smtClean="0">
                <a:solidFill>
                  <a:srgbClr val="000000"/>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Clr>
                <a:srgbClr val="21BF61"/>
              </a:buClr>
              <a:buFont typeface="Arial" panose="020B0604020202020204" pitchFamily="34" charset="0"/>
              <a:buChar char="​"/>
              <a:defRPr lang="en-US" sz="4400" kern="1200" baseline="0" smtClean="0">
                <a:solidFill>
                  <a:srgbClr val="000000"/>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Clr>
                <a:srgbClr val="21BF61"/>
              </a:buClr>
              <a:buFont typeface="Arial" panose="020B0604020202020204" pitchFamily="34" charset="0"/>
              <a:buChar char="​"/>
              <a:defRPr lang="en-US" sz="5400" b="0" kern="1200" baseline="0" smtClean="0">
                <a:solidFill>
                  <a:srgbClr val="000000"/>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Clr>
                <a:srgbClr val="21BF61"/>
              </a:buClr>
              <a:buFont typeface="Arial" panose="020B0604020202020204" pitchFamily="34" charset="0"/>
              <a:buChar char="​"/>
              <a:defRPr lang="en-US" sz="2400" b="0" kern="1200" baseline="0" dirty="0">
                <a:solidFill>
                  <a:srgbClr val="000000"/>
                </a:solidFill>
                <a:latin typeface="+mn-lt"/>
                <a:ea typeface="+mn-ea"/>
                <a:cs typeface="+mn-cs"/>
                <a:sym typeface="Trebuchet MS" panose="020B0603020202020204" pitchFamily="34" charset="0"/>
              </a:defRPr>
            </a:lvl9pPr>
          </a:lstStyle>
          <a:p>
            <a:pPr lvl="1">
              <a:buNone/>
            </a:pPr>
            <a:r>
              <a:rPr lang="en-US" sz="1050" b="1" i="1" u="sng" dirty="0">
                <a:solidFill>
                  <a:srgbClr val="6E6F73"/>
                </a:solidFill>
              </a:rPr>
              <a:t>Tip</a:t>
            </a:r>
            <a:r>
              <a:rPr lang="en-US" sz="1050" i="1" dirty="0">
                <a:solidFill>
                  <a:srgbClr val="6E6F73"/>
                </a:solidFill>
              </a:rPr>
              <a:t>: Your first step should be to define parameters for the various impact levels. For example, change rates ±3% might be considered standard market fluctuations and therefore considered “Neutral” impact.</a:t>
            </a:r>
          </a:p>
        </p:txBody>
      </p:sp>
      <p:sp>
        <p:nvSpPr>
          <p:cNvPr id="9" name="Oval 8">
            <a:extLst>
              <a:ext uri="{FF2B5EF4-FFF2-40B4-BE49-F238E27FC236}">
                <a16:creationId xmlns:a16="http://schemas.microsoft.com/office/drawing/2014/main" id="{90025D3D-F9F3-FBB1-CB35-32037971A334}"/>
              </a:ext>
            </a:extLst>
          </p:cNvPr>
          <p:cNvSpPr/>
          <p:nvPr/>
        </p:nvSpPr>
        <p:spPr>
          <a:xfrm>
            <a:off x="2593960" y="3491607"/>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13" name="Oval 12">
            <a:extLst>
              <a:ext uri="{FF2B5EF4-FFF2-40B4-BE49-F238E27FC236}">
                <a16:creationId xmlns:a16="http://schemas.microsoft.com/office/drawing/2014/main" id="{15878583-006F-59F3-0C3D-B0F9AF30B71E}"/>
              </a:ext>
            </a:extLst>
          </p:cNvPr>
          <p:cNvSpPr/>
          <p:nvPr/>
        </p:nvSpPr>
        <p:spPr>
          <a:xfrm>
            <a:off x="2593960" y="3669573"/>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14" name="Oval 13">
            <a:extLst>
              <a:ext uri="{FF2B5EF4-FFF2-40B4-BE49-F238E27FC236}">
                <a16:creationId xmlns:a16="http://schemas.microsoft.com/office/drawing/2014/main" id="{E3726E43-2279-3586-FACC-03AE73A4AF84}"/>
              </a:ext>
            </a:extLst>
          </p:cNvPr>
          <p:cNvSpPr/>
          <p:nvPr/>
        </p:nvSpPr>
        <p:spPr>
          <a:xfrm>
            <a:off x="2593960" y="3847539"/>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17" name="Rounded Rectangle 16">
            <a:extLst>
              <a:ext uri="{FF2B5EF4-FFF2-40B4-BE49-F238E27FC236}">
                <a16:creationId xmlns:a16="http://schemas.microsoft.com/office/drawing/2014/main" id="{5ED1E8C9-9A57-BBF8-DEC2-7488DB5F0A07}"/>
              </a:ext>
            </a:extLst>
          </p:cNvPr>
          <p:cNvSpPr/>
          <p:nvPr/>
        </p:nvSpPr>
        <p:spPr>
          <a:xfrm>
            <a:off x="2452227" y="3313642"/>
            <a:ext cx="452799" cy="169332"/>
          </a:xfrm>
          <a:prstGeom prst="roundRect">
            <a:avLst>
              <a:gd name="adj" fmla="val 50000"/>
            </a:avLst>
          </a:prstGeom>
          <a:solidFill>
            <a:srgbClr val="197A56"/>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18" name="Rounded Rectangle 17">
            <a:extLst>
              <a:ext uri="{FF2B5EF4-FFF2-40B4-BE49-F238E27FC236}">
                <a16:creationId xmlns:a16="http://schemas.microsoft.com/office/drawing/2014/main" id="{99B68566-384A-1CD0-BC6C-4A7D52241C90}"/>
              </a:ext>
            </a:extLst>
          </p:cNvPr>
          <p:cNvSpPr/>
          <p:nvPr/>
        </p:nvSpPr>
        <p:spPr>
          <a:xfrm>
            <a:off x="2452227" y="4040494"/>
            <a:ext cx="452799" cy="169332"/>
          </a:xfrm>
          <a:prstGeom prst="roundRect">
            <a:avLst>
              <a:gd name="adj" fmla="val 50000"/>
            </a:avLst>
          </a:prstGeom>
          <a:solidFill>
            <a:srgbClr val="C4130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8" name="Oval 7">
            <a:extLst>
              <a:ext uri="{FF2B5EF4-FFF2-40B4-BE49-F238E27FC236}">
                <a16:creationId xmlns:a16="http://schemas.microsoft.com/office/drawing/2014/main" id="{E046FD60-5535-461D-4A33-8DFBF99CCC59}"/>
              </a:ext>
            </a:extLst>
          </p:cNvPr>
          <p:cNvSpPr/>
          <p:nvPr/>
        </p:nvSpPr>
        <p:spPr>
          <a:xfrm>
            <a:off x="7304605" y="3268906"/>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19" name="Oval 18">
            <a:extLst>
              <a:ext uri="{FF2B5EF4-FFF2-40B4-BE49-F238E27FC236}">
                <a16:creationId xmlns:a16="http://schemas.microsoft.com/office/drawing/2014/main" id="{A2BBF970-B299-CFAD-D487-4A666472C925}"/>
              </a:ext>
            </a:extLst>
          </p:cNvPr>
          <p:cNvSpPr/>
          <p:nvPr/>
        </p:nvSpPr>
        <p:spPr>
          <a:xfrm>
            <a:off x="4909389" y="2244436"/>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Oval 23">
            <a:extLst>
              <a:ext uri="{FF2B5EF4-FFF2-40B4-BE49-F238E27FC236}">
                <a16:creationId xmlns:a16="http://schemas.microsoft.com/office/drawing/2014/main" id="{10B40B1D-49BC-90CF-0D25-3631FBB43319}"/>
              </a:ext>
            </a:extLst>
          </p:cNvPr>
          <p:cNvSpPr/>
          <p:nvPr/>
        </p:nvSpPr>
        <p:spPr>
          <a:xfrm>
            <a:off x="6132793" y="2191112"/>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25" name="Rounded Rectangle 17">
            <a:extLst>
              <a:ext uri="{FF2B5EF4-FFF2-40B4-BE49-F238E27FC236}">
                <a16:creationId xmlns:a16="http://schemas.microsoft.com/office/drawing/2014/main" id="{6CC58925-B50C-2485-CC1B-E27C92FB330D}"/>
              </a:ext>
            </a:extLst>
          </p:cNvPr>
          <p:cNvSpPr/>
          <p:nvPr/>
        </p:nvSpPr>
        <p:spPr>
          <a:xfrm>
            <a:off x="10731069" y="3020337"/>
            <a:ext cx="452799" cy="169332"/>
          </a:xfrm>
          <a:prstGeom prst="roundRect">
            <a:avLst>
              <a:gd name="adj" fmla="val 50000"/>
            </a:avLst>
          </a:prstGeom>
          <a:solidFill>
            <a:srgbClr val="C4130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27" name="Rounded Rectangle 16">
            <a:extLst>
              <a:ext uri="{FF2B5EF4-FFF2-40B4-BE49-F238E27FC236}">
                <a16:creationId xmlns:a16="http://schemas.microsoft.com/office/drawing/2014/main" id="{D95B93B3-CAE2-CE5D-4B5D-CA58BCA98C10}"/>
              </a:ext>
            </a:extLst>
          </p:cNvPr>
          <p:cNvSpPr/>
          <p:nvPr/>
        </p:nvSpPr>
        <p:spPr>
          <a:xfrm>
            <a:off x="9538189" y="2211295"/>
            <a:ext cx="452799" cy="169332"/>
          </a:xfrm>
          <a:prstGeom prst="roundRect">
            <a:avLst>
              <a:gd name="adj" fmla="val 50000"/>
            </a:avLst>
          </a:prstGeom>
          <a:solidFill>
            <a:srgbClr val="197A56"/>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29" name="Oval 28">
            <a:extLst>
              <a:ext uri="{FF2B5EF4-FFF2-40B4-BE49-F238E27FC236}">
                <a16:creationId xmlns:a16="http://schemas.microsoft.com/office/drawing/2014/main" id="{448395AA-2FD0-37A9-420B-62CEDCFC0412}"/>
              </a:ext>
            </a:extLst>
          </p:cNvPr>
          <p:cNvSpPr/>
          <p:nvPr/>
        </p:nvSpPr>
        <p:spPr>
          <a:xfrm>
            <a:off x="6158522" y="2473169"/>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2" name="Oval 31">
            <a:extLst>
              <a:ext uri="{FF2B5EF4-FFF2-40B4-BE49-F238E27FC236}">
                <a16:creationId xmlns:a16="http://schemas.microsoft.com/office/drawing/2014/main" id="{C316727E-CE90-529A-DD45-8CCC852C8D7E}"/>
              </a:ext>
            </a:extLst>
          </p:cNvPr>
          <p:cNvSpPr/>
          <p:nvPr/>
        </p:nvSpPr>
        <p:spPr>
          <a:xfrm>
            <a:off x="4861639" y="2481502"/>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3" name="Oval 32">
            <a:extLst>
              <a:ext uri="{FF2B5EF4-FFF2-40B4-BE49-F238E27FC236}">
                <a16:creationId xmlns:a16="http://schemas.microsoft.com/office/drawing/2014/main" id="{9FB1B0DF-9844-6C01-070D-967497C2E336}"/>
              </a:ext>
            </a:extLst>
          </p:cNvPr>
          <p:cNvSpPr/>
          <p:nvPr/>
        </p:nvSpPr>
        <p:spPr>
          <a:xfrm>
            <a:off x="4909389" y="2757251"/>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Oval 33">
            <a:extLst>
              <a:ext uri="{FF2B5EF4-FFF2-40B4-BE49-F238E27FC236}">
                <a16:creationId xmlns:a16="http://schemas.microsoft.com/office/drawing/2014/main" id="{8EBA142A-B011-FF39-1195-A0CBA9301B93}"/>
              </a:ext>
            </a:extLst>
          </p:cNvPr>
          <p:cNvSpPr/>
          <p:nvPr/>
        </p:nvSpPr>
        <p:spPr>
          <a:xfrm>
            <a:off x="6186255" y="2739555"/>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Oval 34">
            <a:extLst>
              <a:ext uri="{FF2B5EF4-FFF2-40B4-BE49-F238E27FC236}">
                <a16:creationId xmlns:a16="http://schemas.microsoft.com/office/drawing/2014/main" id="{3A85BD7E-C7F0-1005-43AF-89CDE9C746C3}"/>
              </a:ext>
            </a:extLst>
          </p:cNvPr>
          <p:cNvSpPr/>
          <p:nvPr/>
        </p:nvSpPr>
        <p:spPr>
          <a:xfrm>
            <a:off x="7293788" y="2770822"/>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6" name="Oval 35">
            <a:extLst>
              <a:ext uri="{FF2B5EF4-FFF2-40B4-BE49-F238E27FC236}">
                <a16:creationId xmlns:a16="http://schemas.microsoft.com/office/drawing/2014/main" id="{9D54E6BB-FA45-D252-248B-BB980EA80E98}"/>
              </a:ext>
            </a:extLst>
          </p:cNvPr>
          <p:cNvSpPr/>
          <p:nvPr/>
        </p:nvSpPr>
        <p:spPr>
          <a:xfrm>
            <a:off x="8517347" y="2750024"/>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Oval 36">
            <a:extLst>
              <a:ext uri="{FF2B5EF4-FFF2-40B4-BE49-F238E27FC236}">
                <a16:creationId xmlns:a16="http://schemas.microsoft.com/office/drawing/2014/main" id="{C9B5F48F-F151-67C8-C3B9-E957E80C8278}"/>
              </a:ext>
            </a:extLst>
          </p:cNvPr>
          <p:cNvSpPr/>
          <p:nvPr/>
        </p:nvSpPr>
        <p:spPr>
          <a:xfrm>
            <a:off x="6168791" y="2986846"/>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8" name="Oval 37">
            <a:extLst>
              <a:ext uri="{FF2B5EF4-FFF2-40B4-BE49-F238E27FC236}">
                <a16:creationId xmlns:a16="http://schemas.microsoft.com/office/drawing/2014/main" id="{E99AF2CE-DF8E-17D1-7773-AEC5954BE39D}"/>
              </a:ext>
            </a:extLst>
          </p:cNvPr>
          <p:cNvSpPr/>
          <p:nvPr/>
        </p:nvSpPr>
        <p:spPr>
          <a:xfrm>
            <a:off x="7304605" y="3012808"/>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9" name="Oval 38">
            <a:extLst>
              <a:ext uri="{FF2B5EF4-FFF2-40B4-BE49-F238E27FC236}">
                <a16:creationId xmlns:a16="http://schemas.microsoft.com/office/drawing/2014/main" id="{021F7C1C-3FC5-A629-8218-19B3250C8A83}"/>
              </a:ext>
            </a:extLst>
          </p:cNvPr>
          <p:cNvSpPr/>
          <p:nvPr/>
        </p:nvSpPr>
        <p:spPr>
          <a:xfrm>
            <a:off x="8401200" y="3018548"/>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Oval 40">
            <a:extLst>
              <a:ext uri="{FF2B5EF4-FFF2-40B4-BE49-F238E27FC236}">
                <a16:creationId xmlns:a16="http://schemas.microsoft.com/office/drawing/2014/main" id="{8040F376-01D3-C9A6-3BFE-8ABE38D49A5D}"/>
              </a:ext>
            </a:extLst>
          </p:cNvPr>
          <p:cNvSpPr/>
          <p:nvPr/>
        </p:nvSpPr>
        <p:spPr>
          <a:xfrm>
            <a:off x="9764490" y="2741157"/>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2" name="Oval 41">
            <a:extLst>
              <a:ext uri="{FF2B5EF4-FFF2-40B4-BE49-F238E27FC236}">
                <a16:creationId xmlns:a16="http://schemas.microsoft.com/office/drawing/2014/main" id="{3780C95C-4AD0-EB55-4197-1BBBB5891887}"/>
              </a:ext>
            </a:extLst>
          </p:cNvPr>
          <p:cNvSpPr/>
          <p:nvPr/>
        </p:nvSpPr>
        <p:spPr>
          <a:xfrm>
            <a:off x="8493232" y="3269513"/>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3" name="Oval 42">
            <a:extLst>
              <a:ext uri="{FF2B5EF4-FFF2-40B4-BE49-F238E27FC236}">
                <a16:creationId xmlns:a16="http://schemas.microsoft.com/office/drawing/2014/main" id="{25F34D81-C5AE-C85B-3884-5FA98C94D586}"/>
              </a:ext>
            </a:extLst>
          </p:cNvPr>
          <p:cNvSpPr/>
          <p:nvPr/>
        </p:nvSpPr>
        <p:spPr>
          <a:xfrm>
            <a:off x="7304605" y="2456120"/>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4" name="Oval 43">
            <a:extLst>
              <a:ext uri="{FF2B5EF4-FFF2-40B4-BE49-F238E27FC236}">
                <a16:creationId xmlns:a16="http://schemas.microsoft.com/office/drawing/2014/main" id="{970AE948-D0AC-F657-7A73-0A7112BA7B7F}"/>
              </a:ext>
            </a:extLst>
          </p:cNvPr>
          <p:cNvSpPr/>
          <p:nvPr/>
        </p:nvSpPr>
        <p:spPr>
          <a:xfrm>
            <a:off x="10892030" y="2235275"/>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5" name="Oval 44">
            <a:extLst>
              <a:ext uri="{FF2B5EF4-FFF2-40B4-BE49-F238E27FC236}">
                <a16:creationId xmlns:a16="http://schemas.microsoft.com/office/drawing/2014/main" id="{560ABD9F-7705-42FC-B29F-EC14F4E2B24E}"/>
              </a:ext>
            </a:extLst>
          </p:cNvPr>
          <p:cNvSpPr/>
          <p:nvPr/>
        </p:nvSpPr>
        <p:spPr>
          <a:xfrm>
            <a:off x="8570533" y="2190551"/>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6" name="Oval 45">
            <a:extLst>
              <a:ext uri="{FF2B5EF4-FFF2-40B4-BE49-F238E27FC236}">
                <a16:creationId xmlns:a16="http://schemas.microsoft.com/office/drawing/2014/main" id="{CD56CAD5-BCE0-75ED-5BC8-F53F0FEB55C4}"/>
              </a:ext>
            </a:extLst>
          </p:cNvPr>
          <p:cNvSpPr/>
          <p:nvPr/>
        </p:nvSpPr>
        <p:spPr>
          <a:xfrm>
            <a:off x="10892030" y="2765014"/>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7" name="Oval 46">
            <a:extLst>
              <a:ext uri="{FF2B5EF4-FFF2-40B4-BE49-F238E27FC236}">
                <a16:creationId xmlns:a16="http://schemas.microsoft.com/office/drawing/2014/main" id="{3BDBE54A-5DC0-FEEB-B65D-EC7ED253E1FF}"/>
              </a:ext>
            </a:extLst>
          </p:cNvPr>
          <p:cNvSpPr/>
          <p:nvPr/>
        </p:nvSpPr>
        <p:spPr>
          <a:xfrm>
            <a:off x="10957468" y="2474449"/>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48" name="Oval 47">
            <a:extLst>
              <a:ext uri="{FF2B5EF4-FFF2-40B4-BE49-F238E27FC236}">
                <a16:creationId xmlns:a16="http://schemas.microsoft.com/office/drawing/2014/main" id="{E904A2CB-EC88-18F5-C02D-780979289A5B}"/>
              </a:ext>
            </a:extLst>
          </p:cNvPr>
          <p:cNvSpPr/>
          <p:nvPr/>
        </p:nvSpPr>
        <p:spPr>
          <a:xfrm>
            <a:off x="7272353" y="2235275"/>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52" name="Oval 51">
            <a:extLst>
              <a:ext uri="{FF2B5EF4-FFF2-40B4-BE49-F238E27FC236}">
                <a16:creationId xmlns:a16="http://schemas.microsoft.com/office/drawing/2014/main" id="{320DE4D6-B1A6-A918-F6F5-AC1525890511}"/>
              </a:ext>
            </a:extLst>
          </p:cNvPr>
          <p:cNvSpPr/>
          <p:nvPr/>
        </p:nvSpPr>
        <p:spPr>
          <a:xfrm>
            <a:off x="9821655" y="2998311"/>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53" name="Oval 52">
            <a:extLst>
              <a:ext uri="{FF2B5EF4-FFF2-40B4-BE49-F238E27FC236}">
                <a16:creationId xmlns:a16="http://schemas.microsoft.com/office/drawing/2014/main" id="{4C86E166-F9FC-CCC5-1156-E4E9C95B67A8}"/>
              </a:ext>
            </a:extLst>
          </p:cNvPr>
          <p:cNvSpPr/>
          <p:nvPr/>
        </p:nvSpPr>
        <p:spPr>
          <a:xfrm>
            <a:off x="10905897" y="3232864"/>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54" name="Oval 53">
            <a:extLst>
              <a:ext uri="{FF2B5EF4-FFF2-40B4-BE49-F238E27FC236}">
                <a16:creationId xmlns:a16="http://schemas.microsoft.com/office/drawing/2014/main" id="{8C4B535C-AC58-ED1A-E0F8-3CA9FE432F84}"/>
              </a:ext>
            </a:extLst>
          </p:cNvPr>
          <p:cNvSpPr/>
          <p:nvPr/>
        </p:nvSpPr>
        <p:spPr>
          <a:xfrm>
            <a:off x="9746483" y="3265331"/>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56" name="Oval 55">
            <a:extLst>
              <a:ext uri="{FF2B5EF4-FFF2-40B4-BE49-F238E27FC236}">
                <a16:creationId xmlns:a16="http://schemas.microsoft.com/office/drawing/2014/main" id="{307BBE65-F609-8FA4-3DED-0E31513237E9}"/>
              </a:ext>
            </a:extLst>
          </p:cNvPr>
          <p:cNvSpPr/>
          <p:nvPr/>
        </p:nvSpPr>
        <p:spPr>
          <a:xfrm>
            <a:off x="4982355" y="3005992"/>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57" name="Oval 56">
            <a:extLst>
              <a:ext uri="{FF2B5EF4-FFF2-40B4-BE49-F238E27FC236}">
                <a16:creationId xmlns:a16="http://schemas.microsoft.com/office/drawing/2014/main" id="{AA8EE59A-1B72-BFCC-64F5-7E549735E305}"/>
              </a:ext>
            </a:extLst>
          </p:cNvPr>
          <p:cNvSpPr/>
          <p:nvPr/>
        </p:nvSpPr>
        <p:spPr>
          <a:xfrm>
            <a:off x="8493232" y="2481501"/>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58" name="Rounded Rectangle 16">
            <a:extLst>
              <a:ext uri="{FF2B5EF4-FFF2-40B4-BE49-F238E27FC236}">
                <a16:creationId xmlns:a16="http://schemas.microsoft.com/office/drawing/2014/main" id="{27CF1CC9-1DD3-1ED8-A4AC-C644578A3006}"/>
              </a:ext>
            </a:extLst>
          </p:cNvPr>
          <p:cNvSpPr/>
          <p:nvPr/>
        </p:nvSpPr>
        <p:spPr>
          <a:xfrm>
            <a:off x="9595255" y="2468449"/>
            <a:ext cx="452799" cy="169332"/>
          </a:xfrm>
          <a:prstGeom prst="roundRect">
            <a:avLst>
              <a:gd name="adj" fmla="val 50000"/>
            </a:avLst>
          </a:prstGeom>
          <a:solidFill>
            <a:srgbClr val="197A56"/>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60" name="Oval 59">
            <a:extLst>
              <a:ext uri="{FF2B5EF4-FFF2-40B4-BE49-F238E27FC236}">
                <a16:creationId xmlns:a16="http://schemas.microsoft.com/office/drawing/2014/main" id="{630B1D35-35CB-BF20-A67B-3DA438FA00C6}"/>
              </a:ext>
            </a:extLst>
          </p:cNvPr>
          <p:cNvSpPr/>
          <p:nvPr/>
        </p:nvSpPr>
        <p:spPr>
          <a:xfrm>
            <a:off x="5030693" y="3240199"/>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61" name="Oval 60">
            <a:extLst>
              <a:ext uri="{FF2B5EF4-FFF2-40B4-BE49-F238E27FC236}">
                <a16:creationId xmlns:a16="http://schemas.microsoft.com/office/drawing/2014/main" id="{60589224-C755-CA23-B4F3-67757D07E869}"/>
              </a:ext>
            </a:extLst>
          </p:cNvPr>
          <p:cNvSpPr/>
          <p:nvPr/>
        </p:nvSpPr>
        <p:spPr>
          <a:xfrm>
            <a:off x="6221534" y="3272927"/>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64" name="Oval 63">
            <a:extLst>
              <a:ext uri="{FF2B5EF4-FFF2-40B4-BE49-F238E27FC236}">
                <a16:creationId xmlns:a16="http://schemas.microsoft.com/office/drawing/2014/main" id="{168CF4CD-0B49-25E3-2F84-AF454C0DE4AE}"/>
              </a:ext>
            </a:extLst>
          </p:cNvPr>
          <p:cNvSpPr/>
          <p:nvPr/>
        </p:nvSpPr>
        <p:spPr>
          <a:xfrm>
            <a:off x="7260638" y="3545693"/>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65" name="Oval 64">
            <a:extLst>
              <a:ext uri="{FF2B5EF4-FFF2-40B4-BE49-F238E27FC236}">
                <a16:creationId xmlns:a16="http://schemas.microsoft.com/office/drawing/2014/main" id="{B842C4A1-AC8D-6443-2A84-0D4D62B12641}"/>
              </a:ext>
            </a:extLst>
          </p:cNvPr>
          <p:cNvSpPr/>
          <p:nvPr/>
        </p:nvSpPr>
        <p:spPr>
          <a:xfrm>
            <a:off x="8577898" y="3539511"/>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66" name="Oval 65">
            <a:extLst>
              <a:ext uri="{FF2B5EF4-FFF2-40B4-BE49-F238E27FC236}">
                <a16:creationId xmlns:a16="http://schemas.microsoft.com/office/drawing/2014/main" id="{8C23E339-D5A6-FF56-CF38-F0046A4F8ED9}"/>
              </a:ext>
            </a:extLst>
          </p:cNvPr>
          <p:cNvSpPr/>
          <p:nvPr/>
        </p:nvSpPr>
        <p:spPr>
          <a:xfrm>
            <a:off x="4944921" y="3483523"/>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67" name="Oval 66">
            <a:extLst>
              <a:ext uri="{FF2B5EF4-FFF2-40B4-BE49-F238E27FC236}">
                <a16:creationId xmlns:a16="http://schemas.microsoft.com/office/drawing/2014/main" id="{5BD163A1-92D7-AADD-1C81-BB4D649774BE}"/>
              </a:ext>
            </a:extLst>
          </p:cNvPr>
          <p:cNvSpPr/>
          <p:nvPr/>
        </p:nvSpPr>
        <p:spPr>
          <a:xfrm>
            <a:off x="6158522" y="3539066"/>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68" name="Oval 67">
            <a:extLst>
              <a:ext uri="{FF2B5EF4-FFF2-40B4-BE49-F238E27FC236}">
                <a16:creationId xmlns:a16="http://schemas.microsoft.com/office/drawing/2014/main" id="{6D71ECBC-1045-79E0-8B2E-468FC300319E}"/>
              </a:ext>
            </a:extLst>
          </p:cNvPr>
          <p:cNvSpPr/>
          <p:nvPr/>
        </p:nvSpPr>
        <p:spPr>
          <a:xfrm>
            <a:off x="9810491" y="3529264"/>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0" name="Oval 69">
            <a:extLst>
              <a:ext uri="{FF2B5EF4-FFF2-40B4-BE49-F238E27FC236}">
                <a16:creationId xmlns:a16="http://schemas.microsoft.com/office/drawing/2014/main" id="{65A1CD0D-070B-0FD3-5C2A-215CDC214F7F}"/>
              </a:ext>
            </a:extLst>
          </p:cNvPr>
          <p:cNvSpPr/>
          <p:nvPr/>
        </p:nvSpPr>
        <p:spPr>
          <a:xfrm>
            <a:off x="10911242" y="3527696"/>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2" name="Oval 71">
            <a:extLst>
              <a:ext uri="{FF2B5EF4-FFF2-40B4-BE49-F238E27FC236}">
                <a16:creationId xmlns:a16="http://schemas.microsoft.com/office/drawing/2014/main" id="{A6174006-1C13-F8B5-F444-C96F91379E6A}"/>
              </a:ext>
            </a:extLst>
          </p:cNvPr>
          <p:cNvSpPr/>
          <p:nvPr/>
        </p:nvSpPr>
        <p:spPr>
          <a:xfrm>
            <a:off x="10853565" y="3751924"/>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3" name="Oval 72">
            <a:extLst>
              <a:ext uri="{FF2B5EF4-FFF2-40B4-BE49-F238E27FC236}">
                <a16:creationId xmlns:a16="http://schemas.microsoft.com/office/drawing/2014/main" id="{DCB666AB-F900-5B70-77C3-D7EF6A95796A}"/>
              </a:ext>
            </a:extLst>
          </p:cNvPr>
          <p:cNvSpPr/>
          <p:nvPr/>
        </p:nvSpPr>
        <p:spPr>
          <a:xfrm>
            <a:off x="4909389" y="3791721"/>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6" name="Oval 75">
            <a:extLst>
              <a:ext uri="{FF2B5EF4-FFF2-40B4-BE49-F238E27FC236}">
                <a16:creationId xmlns:a16="http://schemas.microsoft.com/office/drawing/2014/main" id="{CEC2E591-3EE8-1D64-BA7B-A1C5E9BA91CC}"/>
              </a:ext>
            </a:extLst>
          </p:cNvPr>
          <p:cNvSpPr/>
          <p:nvPr/>
        </p:nvSpPr>
        <p:spPr>
          <a:xfrm>
            <a:off x="6132793" y="3775557"/>
            <a:ext cx="169333" cy="169333"/>
          </a:xfrm>
          <a:prstGeom prst="ellipse">
            <a:avLst/>
          </a:prstGeom>
          <a:solidFill>
            <a:srgbClr val="29BA74"/>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8" name="Oval 77">
            <a:extLst>
              <a:ext uri="{FF2B5EF4-FFF2-40B4-BE49-F238E27FC236}">
                <a16:creationId xmlns:a16="http://schemas.microsoft.com/office/drawing/2014/main" id="{24F42018-82B9-AEF9-D34D-D9DF72CFDBEB}"/>
              </a:ext>
            </a:extLst>
          </p:cNvPr>
          <p:cNvSpPr/>
          <p:nvPr/>
        </p:nvSpPr>
        <p:spPr>
          <a:xfrm>
            <a:off x="8577898" y="3762872"/>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79" name="Oval 78">
            <a:extLst>
              <a:ext uri="{FF2B5EF4-FFF2-40B4-BE49-F238E27FC236}">
                <a16:creationId xmlns:a16="http://schemas.microsoft.com/office/drawing/2014/main" id="{71EFD0AB-BAD9-595F-6B9F-163022FB733B}"/>
              </a:ext>
            </a:extLst>
          </p:cNvPr>
          <p:cNvSpPr/>
          <p:nvPr/>
        </p:nvSpPr>
        <p:spPr>
          <a:xfrm>
            <a:off x="7310185" y="3801791"/>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80" name="Rounded Rectangle 17">
            <a:extLst>
              <a:ext uri="{FF2B5EF4-FFF2-40B4-BE49-F238E27FC236}">
                <a16:creationId xmlns:a16="http://schemas.microsoft.com/office/drawing/2014/main" id="{CD9C6EFB-C1C5-2E86-9EAE-A2C91F16C28D}"/>
              </a:ext>
            </a:extLst>
          </p:cNvPr>
          <p:cNvSpPr/>
          <p:nvPr/>
        </p:nvSpPr>
        <p:spPr>
          <a:xfrm>
            <a:off x="9619211" y="3755364"/>
            <a:ext cx="452799" cy="169332"/>
          </a:xfrm>
          <a:prstGeom prst="roundRect">
            <a:avLst>
              <a:gd name="adj" fmla="val 50000"/>
            </a:avLst>
          </a:prstGeom>
          <a:solidFill>
            <a:srgbClr val="C4130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
        <p:nvSpPr>
          <p:cNvPr id="81" name="Oval 80">
            <a:extLst>
              <a:ext uri="{FF2B5EF4-FFF2-40B4-BE49-F238E27FC236}">
                <a16:creationId xmlns:a16="http://schemas.microsoft.com/office/drawing/2014/main" id="{E2E667A3-234A-5906-A900-A59A2B25BDAA}"/>
              </a:ext>
            </a:extLst>
          </p:cNvPr>
          <p:cNvSpPr/>
          <p:nvPr/>
        </p:nvSpPr>
        <p:spPr>
          <a:xfrm>
            <a:off x="6231493" y="4040494"/>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2" name="Oval 81">
            <a:extLst>
              <a:ext uri="{FF2B5EF4-FFF2-40B4-BE49-F238E27FC236}">
                <a16:creationId xmlns:a16="http://schemas.microsoft.com/office/drawing/2014/main" id="{F64E2170-2F51-27E4-90D8-2995948CED5D}"/>
              </a:ext>
            </a:extLst>
          </p:cNvPr>
          <p:cNvSpPr/>
          <p:nvPr/>
        </p:nvSpPr>
        <p:spPr>
          <a:xfrm>
            <a:off x="4944920" y="4012323"/>
            <a:ext cx="169333" cy="169333"/>
          </a:xfrm>
          <a:prstGeom prst="ellipse">
            <a:avLst/>
          </a:prstGeom>
          <a:solidFill>
            <a:srgbClr val="D4DF3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3" name="Oval 82">
            <a:extLst>
              <a:ext uri="{FF2B5EF4-FFF2-40B4-BE49-F238E27FC236}">
                <a16:creationId xmlns:a16="http://schemas.microsoft.com/office/drawing/2014/main" id="{23099984-9464-B198-F7F8-E7C94ED66332}"/>
              </a:ext>
            </a:extLst>
          </p:cNvPr>
          <p:cNvSpPr/>
          <p:nvPr/>
        </p:nvSpPr>
        <p:spPr>
          <a:xfrm>
            <a:off x="8570533" y="4035881"/>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84" name="Oval 83">
            <a:extLst>
              <a:ext uri="{FF2B5EF4-FFF2-40B4-BE49-F238E27FC236}">
                <a16:creationId xmlns:a16="http://schemas.microsoft.com/office/drawing/2014/main" id="{2353C046-8340-E031-C1DD-A4FBEA6EB6F6}"/>
              </a:ext>
            </a:extLst>
          </p:cNvPr>
          <p:cNvSpPr/>
          <p:nvPr/>
        </p:nvSpPr>
        <p:spPr>
          <a:xfrm>
            <a:off x="7169572" y="4027668"/>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85" name="Oval 84">
            <a:extLst>
              <a:ext uri="{FF2B5EF4-FFF2-40B4-BE49-F238E27FC236}">
                <a16:creationId xmlns:a16="http://schemas.microsoft.com/office/drawing/2014/main" id="{B74A1052-79C6-E00A-AFE0-282E3FB7F36B}"/>
              </a:ext>
            </a:extLst>
          </p:cNvPr>
          <p:cNvSpPr/>
          <p:nvPr/>
        </p:nvSpPr>
        <p:spPr>
          <a:xfrm>
            <a:off x="9778965" y="4028833"/>
            <a:ext cx="169333" cy="169333"/>
          </a:xfrm>
          <a:prstGeom prst="ellips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a:t>
            </a:r>
          </a:p>
        </p:txBody>
      </p:sp>
      <p:sp>
        <p:nvSpPr>
          <p:cNvPr id="87" name="Rounded Rectangle 17">
            <a:extLst>
              <a:ext uri="{FF2B5EF4-FFF2-40B4-BE49-F238E27FC236}">
                <a16:creationId xmlns:a16="http://schemas.microsoft.com/office/drawing/2014/main" id="{53B23996-CDAD-6A9A-7BBF-2086BC1FC952}"/>
              </a:ext>
            </a:extLst>
          </p:cNvPr>
          <p:cNvSpPr/>
          <p:nvPr/>
        </p:nvSpPr>
        <p:spPr>
          <a:xfrm>
            <a:off x="10769508" y="4058354"/>
            <a:ext cx="452799" cy="169332"/>
          </a:xfrm>
          <a:prstGeom prst="roundRect">
            <a:avLst>
              <a:gd name="adj" fmla="val 50000"/>
            </a:avLst>
          </a:prstGeom>
          <a:solidFill>
            <a:srgbClr val="C41300"/>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 -</a:t>
            </a:r>
          </a:p>
        </p:txBody>
      </p:sp>
    </p:spTree>
    <p:extLst>
      <p:ext uri="{BB962C8B-B14F-4D97-AF65-F5344CB8AC3E}">
        <p14:creationId xmlns:p14="http://schemas.microsoft.com/office/powerpoint/2010/main" val="1625594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D979BE-904E-4C0E-9A0E-09C71E538F01}">
  <ds:schemaRefs>
    <ds:schemaRef ds:uri="http://schemas.microsoft.com/sharepoint/v3/contenttype/forms"/>
  </ds:schemaRefs>
</ds:datastoreItem>
</file>

<file path=customXml/itemProps2.xml><?xml version="1.0" encoding="utf-8"?>
<ds:datastoreItem xmlns:ds="http://schemas.openxmlformats.org/officeDocument/2006/customXml" ds:itemID="{02AE1AA8-C3B0-42F9-93A0-388B828FFAD6}">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3.xml><?xml version="1.0" encoding="utf-8"?>
<ds:datastoreItem xmlns:ds="http://schemas.openxmlformats.org/officeDocument/2006/customXml" ds:itemID="{4F1280F5-1E4D-4DCF-8D2F-8D90A25C7C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BCG Grid 16:9</Template>
  <TotalTime>25</TotalTime>
  <Words>336</Words>
  <Application>Microsoft Office PowerPoint</Application>
  <PresentationFormat>Widescreen</PresentationFormat>
  <Paragraphs>71</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Comparing the impact of competitor financial models</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mahekmodi012@outlook.com</cp:lastModifiedBy>
  <cp:revision>4</cp:revision>
  <cp:lastPrinted>2016-04-06T18:59:25Z</cp:lastPrinted>
  <dcterms:created xsi:type="dcterms:W3CDTF">2025-04-28T17:07:03Z</dcterms:created>
  <dcterms:modified xsi:type="dcterms:W3CDTF">2025-09-04T10:39:14Z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y fmtid="{D5CDD505-2E9C-101B-9397-08002B2CF9AE}" pid="16" name="MediaServiceImageTags">
    <vt:lpwstr/>
  </property>
</Properties>
</file>