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2" r:id="rId5"/>
    <p:sldId id="264" r:id="rId6"/>
    <p:sldId id="265" r:id="rId7"/>
    <p:sldId id="266" r:id="rId8"/>
    <p:sldId id="267" r:id="rId9"/>
    <p:sldId id="269" r:id="rId10"/>
    <p:sldId id="275" r:id="rId11"/>
    <p:sldId id="276" r:id="rId12"/>
    <p:sldId id="278" r:id="rId13"/>
    <p:sldId id="279" r:id="rId14"/>
    <p:sldId id="268" r:id="rId15"/>
    <p:sldId id="280" r:id="rId16"/>
    <p:sldId id="270" r:id="rId17"/>
    <p:sldId id="271" r:id="rId18"/>
    <p:sldId id="281" r:id="rId19"/>
    <p:sldId id="274" r:id="rId20"/>
    <p:sldId id="26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0D97"/>
    <a:srgbClr val="0000CC"/>
    <a:srgbClr val="003635"/>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3" y="3443749"/>
            <a:ext cx="7978879" cy="848032"/>
          </a:xfrm>
          <a:noFill/>
          <a:effectLst>
            <a:outerShdw blurRad="50800" dist="38100" dir="2700000" algn="tl" rotWithShape="0">
              <a:prstClr val="black">
                <a:alpha val="40000"/>
              </a:prstClr>
            </a:outerShdw>
          </a:effectLst>
        </p:spPr>
        <p:txBody>
          <a:bodyPr>
            <a:normAutofit/>
          </a:bodyPr>
          <a:lstStyle>
            <a:lvl1pPr algn="l">
              <a:defRPr sz="3600">
                <a:solidFill>
                  <a:srgbClr val="FF0000"/>
                </a:solidFill>
              </a:defRPr>
            </a:lvl1pPr>
          </a:lstStyle>
          <a:p>
            <a:r>
              <a:rPr lang="en-US" dirty="0"/>
              <a:t>Click to edit Master title style</a:t>
            </a:r>
          </a:p>
        </p:txBody>
      </p:sp>
      <p:sp>
        <p:nvSpPr>
          <p:cNvPr id="3" name="Subtitle 2"/>
          <p:cNvSpPr>
            <a:spLocks noGrp="1"/>
          </p:cNvSpPr>
          <p:nvPr>
            <p:ph type="subTitle" idx="1"/>
          </p:nvPr>
        </p:nvSpPr>
        <p:spPr>
          <a:xfrm>
            <a:off x="464574" y="4306527"/>
            <a:ext cx="8001000" cy="678426"/>
          </a:xfrm>
        </p:spPr>
        <p:txBody>
          <a:bodyPr>
            <a:normAutofit/>
          </a:bodyPr>
          <a:lstStyle>
            <a:lvl1pPr marL="0" indent="0" algn="l">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3" y="1153487"/>
            <a:ext cx="8259098" cy="763526"/>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968910"/>
            <a:ext cx="8246070" cy="280956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49435" y="369666"/>
            <a:ext cx="6055949"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625213" y="1142999"/>
            <a:ext cx="6076335"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060684"/>
            <a:ext cx="8093365" cy="763525"/>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854613"/>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327010"/>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854613"/>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327010"/>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omkargowda/football-players-stats-premier-league-202120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297" y="3678339"/>
            <a:ext cx="6975987" cy="855401"/>
          </a:xfrm>
        </p:spPr>
        <p:txBody>
          <a:bodyPr>
            <a:normAutofit fontScale="90000"/>
          </a:bodyPr>
          <a:lstStyle/>
          <a:p>
            <a:pPr algn="l" fontAlgn="base"/>
            <a:r>
              <a:rPr lang="en-IN" b="1" i="0" dirty="0">
                <a:solidFill>
                  <a:srgbClr val="202124"/>
                </a:solidFill>
                <a:effectLst/>
                <a:latin typeface="zeitung"/>
              </a:rPr>
              <a:t>Football Players Stats (Premier League 2021-2022) </a:t>
            </a:r>
          </a:p>
        </p:txBody>
      </p:sp>
      <p:sp>
        <p:nvSpPr>
          <p:cNvPr id="3" name="Subtitle 2"/>
          <p:cNvSpPr>
            <a:spLocks noGrp="1"/>
          </p:cNvSpPr>
          <p:nvPr>
            <p:ph type="subTitle" idx="1"/>
          </p:nvPr>
        </p:nvSpPr>
        <p:spPr>
          <a:xfrm>
            <a:off x="567812" y="4284401"/>
            <a:ext cx="7875639" cy="730043"/>
          </a:xfrm>
        </p:spPr>
        <p:txBody>
          <a:bodyPr>
            <a:normAutofit fontScale="85000" lnSpcReduction="20000"/>
          </a:bodyPr>
          <a:lstStyle/>
          <a:p>
            <a:r>
              <a:rPr lang="en-US" sz="1800" dirty="0"/>
              <a:t>	</a:t>
            </a:r>
          </a:p>
          <a:p>
            <a:r>
              <a:rPr lang="en-US" sz="1800" dirty="0"/>
              <a:t>				- </a:t>
            </a:r>
            <a:r>
              <a:rPr lang="en-IN" sz="2400" b="1" i="0" dirty="0">
                <a:solidFill>
                  <a:srgbClr val="202124"/>
                </a:solidFill>
                <a:effectLst/>
                <a:latin typeface="zeitung"/>
              </a:rPr>
              <a:t> </a:t>
            </a:r>
            <a:r>
              <a:rPr lang="en-IN" sz="3000" b="1" i="0" dirty="0">
                <a:solidFill>
                  <a:srgbClr val="202124"/>
                </a:solidFill>
                <a:effectLst/>
                <a:latin typeface="zeitung"/>
              </a:rPr>
              <a:t>By Mahesh Kumar P.</a:t>
            </a:r>
            <a:endParaRPr lang="en-US" sz="18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6"/>
            <a:ext cx="6055949" cy="951528"/>
          </a:xfrm>
        </p:spPr>
        <p:txBody>
          <a:bodyPr>
            <a:noAutofit/>
          </a:bodyPr>
          <a:lstStyle/>
          <a:p>
            <a:r>
              <a:rPr lang="en-US" sz="1200" b="1" i="1" u="sng" dirty="0">
                <a:effectLst/>
                <a:latin typeface="Times New Roman" panose="02020603050405020304" pitchFamily="18" charset="0"/>
                <a:cs typeface="Times New Roman" panose="02020603050405020304" pitchFamily="18" charset="0"/>
              </a:rPr>
              <a:t>1.) Linear regression model</a:t>
            </a:r>
            <a:r>
              <a:rPr lang="en-US" sz="1200" dirty="0">
                <a:effectLst/>
                <a:latin typeface="Times New Roman" panose="02020603050405020304" pitchFamily="18" charset="0"/>
                <a:cs typeface="Times New Roman" panose="02020603050405020304" pitchFamily="18" charset="0"/>
              </a:rPr>
              <a:t> is run on the data frame by selecting only the desired or most wanted variables that effect the Goal value of a Player and how it effects indirectly.</a:t>
            </a:r>
            <a:br>
              <a:rPr lang="en-US" sz="1200" dirty="0">
                <a:effectLst/>
                <a:latin typeface="Times New Roman" panose="02020603050405020304" pitchFamily="18" charset="0"/>
                <a:cs typeface="Times New Roman" panose="02020603050405020304" pitchFamily="18" charset="0"/>
              </a:rPr>
            </a:b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Now, the regression model is run with 10 regressors optimizing our result to get the R-square, std - error, residuals, and the corresponding p-values to show the significance of the variables.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5" name="Picture 4" descr="Table&#10;&#10;Description automatically generated">
            <a:extLst>
              <a:ext uri="{FF2B5EF4-FFF2-40B4-BE49-F238E27FC236}">
                <a16:creationId xmlns:a16="http://schemas.microsoft.com/office/drawing/2014/main" id="{326BCABA-52D6-AC09-4C0E-E067077352FD}"/>
              </a:ext>
            </a:extLst>
          </p:cNvPr>
          <p:cNvPicPr>
            <a:picLocks noChangeAspect="1"/>
          </p:cNvPicPr>
          <p:nvPr/>
        </p:nvPicPr>
        <p:blipFill>
          <a:blip r:embed="rId2"/>
          <a:stretch>
            <a:fillRect/>
          </a:stretch>
        </p:blipFill>
        <p:spPr>
          <a:xfrm>
            <a:off x="2649435" y="1192076"/>
            <a:ext cx="6244749" cy="3951424"/>
          </a:xfrm>
          <a:prstGeom prst="rect">
            <a:avLst/>
          </a:prstGeom>
        </p:spPr>
      </p:pic>
    </p:spTree>
    <p:extLst>
      <p:ext uri="{BB962C8B-B14F-4D97-AF65-F5344CB8AC3E}">
        <p14:creationId xmlns:p14="http://schemas.microsoft.com/office/powerpoint/2010/main" val="10424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6"/>
            <a:ext cx="6055949" cy="951528"/>
          </a:xfrm>
        </p:spPr>
        <p:txBody>
          <a:bodyPr>
            <a:noAutofit/>
          </a:bodyPr>
          <a:lstStyle/>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The figure is obtained after running the Linear Model with the ‘</a:t>
            </a:r>
            <a:r>
              <a:rPr lang="en-US" sz="1400" u="sng" dirty="0">
                <a:effectLst/>
                <a:latin typeface="Times New Roman" panose="02020603050405020304" pitchFamily="18" charset="0"/>
                <a:cs typeface="Times New Roman" panose="02020603050405020304" pitchFamily="18" charset="0"/>
              </a:rPr>
              <a:t>Best Subset method</a:t>
            </a:r>
            <a:r>
              <a:rPr lang="en-US" sz="1400" dirty="0">
                <a:effectLst/>
                <a:latin typeface="Times New Roman" panose="02020603050405020304" pitchFamily="18" charset="0"/>
                <a:cs typeface="Times New Roman" panose="02020603050405020304" pitchFamily="18" charset="0"/>
              </a:rPr>
              <a:t>’ which shows the Adjusted R-square and the variables that are required to make our model precise. According to the final 0.99, Forwards have scored the most goals, followed by Midfielders and the Goals minus Penalty Kicks, Expected Goals, Assists and Expected, Non-Expected Goals per 90 minutes are the prominent ones to give us our Y and the Players importance.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2" name="Picture 1" descr="Text&#10;&#10;Description automatically generated with low confidence">
            <a:extLst>
              <a:ext uri="{FF2B5EF4-FFF2-40B4-BE49-F238E27FC236}">
                <a16:creationId xmlns:a16="http://schemas.microsoft.com/office/drawing/2014/main" id="{7F3368E3-DF94-D724-054D-87E82C7408BD}"/>
              </a:ext>
            </a:extLst>
          </p:cNvPr>
          <p:cNvPicPr>
            <a:picLocks noChangeAspect="1"/>
          </p:cNvPicPr>
          <p:nvPr/>
        </p:nvPicPr>
        <p:blipFill>
          <a:blip r:embed="rId2"/>
          <a:stretch>
            <a:fillRect/>
          </a:stretch>
        </p:blipFill>
        <p:spPr>
          <a:xfrm>
            <a:off x="2456338" y="1507666"/>
            <a:ext cx="6687662" cy="3160821"/>
          </a:xfrm>
          <a:prstGeom prst="rect">
            <a:avLst/>
          </a:prstGeom>
        </p:spPr>
      </p:pic>
    </p:spTree>
    <p:extLst>
      <p:ext uri="{BB962C8B-B14F-4D97-AF65-F5344CB8AC3E}">
        <p14:creationId xmlns:p14="http://schemas.microsoft.com/office/powerpoint/2010/main" val="2847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2304" y="82909"/>
            <a:ext cx="6055949" cy="1108689"/>
          </a:xfrm>
        </p:spPr>
        <p:txBody>
          <a:bodyPr>
            <a:noAutofit/>
          </a:bodyPr>
          <a:lstStyle/>
          <a:p>
            <a:br>
              <a:rPr lang="en-US" sz="1600" b="1" i="1" u="sng" dirty="0">
                <a:effectLst/>
                <a:latin typeface="Times New Roman" panose="02020603050405020304" pitchFamily="18" charset="0"/>
                <a:ea typeface="Calibri" panose="020F0502020204030204" pitchFamily="34" charset="0"/>
              </a:rPr>
            </a:br>
            <a:br>
              <a:rPr lang="en-US" sz="1600" b="1" i="1" u="sng" dirty="0">
                <a:effectLst/>
                <a:latin typeface="Times New Roman" panose="02020603050405020304" pitchFamily="18" charset="0"/>
                <a:ea typeface="Calibri" panose="020F0502020204030204" pitchFamily="34" charset="0"/>
              </a:rPr>
            </a:br>
            <a:br>
              <a:rPr lang="en-US" sz="1600" b="1" i="1" u="sng" dirty="0">
                <a:effectLst/>
                <a:latin typeface="Times New Roman" panose="02020603050405020304" pitchFamily="18" charset="0"/>
                <a:ea typeface="Calibri" panose="020F0502020204030204" pitchFamily="34" charset="0"/>
              </a:rPr>
            </a:br>
            <a:r>
              <a:rPr lang="en-US" sz="1600" b="1" i="1" u="sng" dirty="0">
                <a:effectLst/>
                <a:latin typeface="Times New Roman" panose="02020603050405020304" pitchFamily="18" charset="0"/>
                <a:ea typeface="Calibri" panose="020F0502020204030204" pitchFamily="34" charset="0"/>
              </a:rPr>
              <a:t>2.)The Logistic Regression </a:t>
            </a:r>
            <a:r>
              <a:rPr lang="en-US" sz="1600" dirty="0">
                <a:effectLst/>
                <a:latin typeface="Times New Roman" panose="02020603050405020304" pitchFamily="18" charset="0"/>
                <a:ea typeface="Calibri" panose="020F0502020204030204" pitchFamily="34" charset="0"/>
              </a:rPr>
              <a:t>is run to see which variables are important and t</a:t>
            </a:r>
            <a:r>
              <a:rPr lang="en-US" sz="1600" dirty="0">
                <a:effectLst/>
                <a:latin typeface="Times New Roman" panose="02020603050405020304" pitchFamily="18" charset="0"/>
              </a:rPr>
              <a:t>his matrix gives us the highest Accuracy value of 81 percent which is not seen in any of the above confusion matrices. The increase of True Positives along with the False Positives with minimum number of the Negatives is the proof for such accuracy.</a:t>
            </a:r>
            <a:br>
              <a:rPr lang="en-IN" sz="1600" dirty="0">
                <a:effectLst/>
                <a:latin typeface="Times New Roman" panose="02020603050405020304" pitchFamily="18" charset="0"/>
              </a:rPr>
            </a:br>
            <a:br>
              <a:rPr lang="en-US" sz="1600" dirty="0">
                <a:effectLst/>
                <a:latin typeface="Times New Roman" panose="02020603050405020304" pitchFamily="18" charset="0"/>
                <a:ea typeface="Calibri" panose="020F0502020204030204" pitchFamily="34" charset="0"/>
              </a:rPr>
            </a:b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US" sz="1100" dirty="0"/>
          </a:p>
        </p:txBody>
      </p:sp>
      <p:sp>
        <p:nvSpPr>
          <p:cNvPr id="3" name="Content Placeholder 2">
            <a:extLst>
              <a:ext uri="{FF2B5EF4-FFF2-40B4-BE49-F238E27FC236}">
                <a16:creationId xmlns:a16="http://schemas.microsoft.com/office/drawing/2014/main" id="{314F27FD-22EF-2D4B-1B85-94C31567FF54}"/>
              </a:ext>
            </a:extLst>
          </p:cNvPr>
          <p:cNvSpPr>
            <a:spLocks noGrp="1"/>
          </p:cNvSpPr>
          <p:nvPr>
            <p:ph idx="1"/>
          </p:nvPr>
        </p:nvSpPr>
        <p:spPr>
          <a:xfrm>
            <a:off x="2649435" y="2992187"/>
            <a:ext cx="6076335" cy="3508626"/>
          </a:xfrm>
        </p:spPr>
        <p:txBody>
          <a:bodyPr/>
          <a:lstStyle/>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E6156E21-6725-821D-2B18-4A1FCEA2E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8853" y="3032789"/>
            <a:ext cx="6009366" cy="1994878"/>
          </a:xfrm>
          <a:prstGeom prst="rect">
            <a:avLst/>
          </a:prstGeom>
          <a:noFill/>
          <a:ln>
            <a:noFill/>
          </a:ln>
        </p:spPr>
      </p:pic>
      <p:pic>
        <p:nvPicPr>
          <p:cNvPr id="6" name="Picture 5" descr="Text&#10;&#10;Description automatically generated">
            <a:extLst>
              <a:ext uri="{FF2B5EF4-FFF2-40B4-BE49-F238E27FC236}">
                <a16:creationId xmlns:a16="http://schemas.microsoft.com/office/drawing/2014/main" id="{A0404506-63DE-50DA-3BA0-C3B3FC6212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5635" y="1135965"/>
            <a:ext cx="1729684" cy="1841207"/>
          </a:xfrm>
          <a:prstGeom prst="rect">
            <a:avLst/>
          </a:prstGeom>
          <a:noFill/>
          <a:ln>
            <a:noFill/>
          </a:ln>
        </p:spPr>
      </p:pic>
    </p:spTree>
    <p:extLst>
      <p:ext uri="{BB962C8B-B14F-4D97-AF65-F5344CB8AC3E}">
        <p14:creationId xmlns:p14="http://schemas.microsoft.com/office/powerpoint/2010/main" val="2531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56578" y="447003"/>
            <a:ext cx="6055949" cy="1072972"/>
          </a:xfrm>
        </p:spPr>
        <p:txBody>
          <a:bodyPr>
            <a:noAutofit/>
          </a:bodyPr>
          <a:lstStyle/>
          <a:p>
            <a:br>
              <a:rPr lang="en-US"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The Actual and Predicted values are just the same when it comes to zero or one and the Validation data almost matches the predicted values with less standard variation, no deviation residuals and good amount of Specificity by Sensitivity.</a:t>
            </a: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The ROC curve has an Area of 92 percent, the highest seen so far, and is the best model with very less misclassification and good amount of True Positive values. The values keep going till 0.5 and have gradual breaks until the 0.75 mark. After a sharp rise again till 0.85, there is only one break until it reaches 1.00 and flows continuously after the 0.25 x values. </a:t>
            </a:r>
          </a:p>
        </p:txBody>
      </p:sp>
      <p:sp>
        <p:nvSpPr>
          <p:cNvPr id="3" name="Content Placeholder 2">
            <a:extLst>
              <a:ext uri="{FF2B5EF4-FFF2-40B4-BE49-F238E27FC236}">
                <a16:creationId xmlns:a16="http://schemas.microsoft.com/office/drawing/2014/main" id="{5BB2CF07-4A93-BC83-0C44-C9D6FB5F4A21}"/>
              </a:ext>
            </a:extLst>
          </p:cNvPr>
          <p:cNvSpPr>
            <a:spLocks noGrp="1"/>
          </p:cNvSpPr>
          <p:nvPr>
            <p:ph idx="1"/>
          </p:nvPr>
        </p:nvSpPr>
        <p:spPr>
          <a:xfrm>
            <a:off x="7919449" y="3065766"/>
            <a:ext cx="45719" cy="108200"/>
          </a:xfrm>
        </p:spPr>
        <p:txBody>
          <a:bodyPr>
            <a:normAutofit fontScale="25000" lnSpcReduction="20000"/>
          </a:bodyPr>
          <a:lstStyle/>
          <a:p>
            <a:pPr marL="0" indent="0">
              <a:buNone/>
            </a:pPr>
            <a:endParaRPr lang="en-IN" dirty="0"/>
          </a:p>
        </p:txBody>
      </p:sp>
      <p:pic>
        <p:nvPicPr>
          <p:cNvPr id="2" name="Picture 1" descr="Chart&#10;&#10;Description automatically generated">
            <a:extLst>
              <a:ext uri="{FF2B5EF4-FFF2-40B4-BE49-F238E27FC236}">
                <a16:creationId xmlns:a16="http://schemas.microsoft.com/office/drawing/2014/main" id="{14938F80-9272-4C47-99E7-1048819994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5264" y="2502874"/>
            <a:ext cx="3838736" cy="2470128"/>
          </a:xfrm>
          <a:prstGeom prst="rect">
            <a:avLst/>
          </a:prstGeom>
          <a:noFill/>
          <a:ln>
            <a:noFill/>
          </a:ln>
        </p:spPr>
      </p:pic>
      <p:pic>
        <p:nvPicPr>
          <p:cNvPr id="6" name="Picture 5" descr="Chart, line chart, scatter chart&#10;&#10;Description automatically generated">
            <a:extLst>
              <a:ext uri="{FF2B5EF4-FFF2-40B4-BE49-F238E27FC236}">
                <a16:creationId xmlns:a16="http://schemas.microsoft.com/office/drawing/2014/main" id="{384AB2D1-87E5-933D-882A-A53003214B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7419" y="2782525"/>
            <a:ext cx="3097845" cy="2138591"/>
          </a:xfrm>
          <a:prstGeom prst="rect">
            <a:avLst/>
          </a:prstGeom>
          <a:noFill/>
          <a:ln>
            <a:noFill/>
          </a:ln>
        </p:spPr>
      </p:pic>
    </p:spTree>
    <p:extLst>
      <p:ext uri="{BB962C8B-B14F-4D97-AF65-F5344CB8AC3E}">
        <p14:creationId xmlns:p14="http://schemas.microsoft.com/office/powerpoint/2010/main" val="188562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009" y="726319"/>
            <a:ext cx="6055949" cy="575026"/>
          </a:xfrm>
        </p:spPr>
        <p:txBody>
          <a:bodyPr>
            <a:noAutofit/>
          </a:bodyPr>
          <a:lstStyle/>
          <a:p>
            <a:br>
              <a:rPr lang="en-US"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r>
              <a:rPr lang="en-US" sz="1600" b="1" i="1" dirty="0">
                <a:effectLst/>
                <a:latin typeface="Times New Roman" panose="02020603050405020304" pitchFamily="18" charset="0"/>
                <a:cs typeface="Times New Roman" panose="02020603050405020304" pitchFamily="18" charset="0"/>
              </a:rPr>
              <a:t>3.)</a:t>
            </a:r>
            <a:r>
              <a:rPr lang="en-US" sz="1600" dirty="0">
                <a:effectLst/>
                <a:latin typeface="Times New Roman" panose="02020603050405020304" pitchFamily="18" charset="0"/>
                <a:cs typeface="Times New Roman" panose="02020603050405020304" pitchFamily="18" charset="0"/>
              </a:rPr>
              <a:t> </a:t>
            </a:r>
            <a:r>
              <a:rPr lang="en-US" sz="1600" b="1" i="1" u="sng" dirty="0">
                <a:effectLst/>
                <a:latin typeface="Times New Roman" panose="02020603050405020304" pitchFamily="18" charset="0"/>
                <a:cs typeface="Times New Roman" panose="02020603050405020304" pitchFamily="18" charset="0"/>
              </a:rPr>
              <a:t>Pruned Tree and Random Forest:</a:t>
            </a:r>
            <a:r>
              <a:rPr lang="en-US" sz="1600" dirty="0">
                <a:effectLst/>
                <a:latin typeface="Times New Roman" panose="02020603050405020304" pitchFamily="18" charset="0"/>
                <a:cs typeface="Times New Roman" panose="02020603050405020304" pitchFamily="18" charset="0"/>
              </a:rPr>
              <a:t> The random forest has been run for the previous 10 variables to compare and check if the output is better than the Logistic regression. There are 204 False positives with 96 True positives, the same as Pruned tree. The error rate is only 8.6 percent meaning our model is very good comparatively and is not under the tendency of overfitting or underfitting with less negatives.  </a:t>
            </a: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3" name="Picture 2" descr="Text&#10;&#10;Description automatically generated">
            <a:extLst>
              <a:ext uri="{FF2B5EF4-FFF2-40B4-BE49-F238E27FC236}">
                <a16:creationId xmlns:a16="http://schemas.microsoft.com/office/drawing/2014/main" id="{0EC84BD4-EEB5-1E85-714D-79FF81521424}"/>
              </a:ext>
            </a:extLst>
          </p:cNvPr>
          <p:cNvPicPr>
            <a:picLocks noChangeAspect="1"/>
          </p:cNvPicPr>
          <p:nvPr/>
        </p:nvPicPr>
        <p:blipFill>
          <a:blip r:embed="rId2"/>
          <a:stretch>
            <a:fillRect/>
          </a:stretch>
        </p:blipFill>
        <p:spPr>
          <a:xfrm>
            <a:off x="2414963" y="2071688"/>
            <a:ext cx="6622975" cy="2596799"/>
          </a:xfrm>
          <a:prstGeom prst="rect">
            <a:avLst/>
          </a:prstGeom>
        </p:spPr>
      </p:pic>
    </p:spTree>
    <p:extLst>
      <p:ext uri="{BB962C8B-B14F-4D97-AF65-F5344CB8AC3E}">
        <p14:creationId xmlns:p14="http://schemas.microsoft.com/office/powerpoint/2010/main" val="325965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08442" y="69543"/>
            <a:ext cx="6055949" cy="1437303"/>
          </a:xfrm>
        </p:spPr>
        <p:txBody>
          <a:bodyPr>
            <a:noAutofit/>
          </a:bodyPr>
          <a:lstStyle/>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Expected Goals ratio after pruning in the validation data has increased from 1.4 to 1.6 respectively. There is an increase in True positives from 51 to 65 compared to Model 1 and False positives have increased from 126 to 138. The negatives are in single digits indicating that the Accuracy of the model has increased to be more than 85 percent in the pruned tree.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 </a:t>
            </a:r>
            <a:br>
              <a:rPr lang="en-US" sz="1400" dirty="0">
                <a:effectLst/>
                <a:latin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5" name="Picture 4" descr="Text&#10;&#10;Description automatically generated with low confidence">
            <a:extLst>
              <a:ext uri="{FF2B5EF4-FFF2-40B4-BE49-F238E27FC236}">
                <a16:creationId xmlns:a16="http://schemas.microsoft.com/office/drawing/2014/main" id="{B7E14DCF-B590-6BC4-0518-08D6C947DAE6}"/>
              </a:ext>
            </a:extLst>
          </p:cNvPr>
          <p:cNvPicPr>
            <a:picLocks noChangeAspect="1"/>
          </p:cNvPicPr>
          <p:nvPr/>
        </p:nvPicPr>
        <p:blipFill>
          <a:blip r:embed="rId2"/>
          <a:stretch>
            <a:fillRect/>
          </a:stretch>
        </p:blipFill>
        <p:spPr>
          <a:xfrm>
            <a:off x="2130173" y="3173548"/>
            <a:ext cx="2939667" cy="1638300"/>
          </a:xfrm>
          <a:prstGeom prst="rect">
            <a:avLst/>
          </a:prstGeom>
        </p:spPr>
      </p:pic>
      <p:pic>
        <p:nvPicPr>
          <p:cNvPr id="7" name="Picture 6" descr="Diagram&#10;&#10;Description automatically generated">
            <a:extLst>
              <a:ext uri="{FF2B5EF4-FFF2-40B4-BE49-F238E27FC236}">
                <a16:creationId xmlns:a16="http://schemas.microsoft.com/office/drawing/2014/main" id="{78305B1D-C0C4-1165-C50B-330AD320D739}"/>
              </a:ext>
            </a:extLst>
          </p:cNvPr>
          <p:cNvPicPr>
            <a:picLocks noChangeAspect="1"/>
          </p:cNvPicPr>
          <p:nvPr/>
        </p:nvPicPr>
        <p:blipFill>
          <a:blip r:embed="rId3"/>
          <a:stretch>
            <a:fillRect/>
          </a:stretch>
        </p:blipFill>
        <p:spPr>
          <a:xfrm>
            <a:off x="3412490" y="1938327"/>
            <a:ext cx="5731510" cy="3049905"/>
          </a:xfrm>
          <a:prstGeom prst="rect">
            <a:avLst/>
          </a:prstGeom>
        </p:spPr>
      </p:pic>
    </p:spTree>
    <p:extLst>
      <p:ext uri="{BB962C8B-B14F-4D97-AF65-F5344CB8AC3E}">
        <p14:creationId xmlns:p14="http://schemas.microsoft.com/office/powerpoint/2010/main" val="214493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62897"/>
            <a:ext cx="6055949" cy="1437303"/>
          </a:xfrm>
        </p:spPr>
        <p:txBody>
          <a:bodyPr>
            <a:noAutofit/>
          </a:bodyPr>
          <a:lstStyle/>
          <a:p>
            <a:br>
              <a:rPr lang="en-US" sz="1600" b="1" i="1" u="sng" dirty="0">
                <a:effectLst/>
                <a:latin typeface="Times New Roman" panose="02020603050405020304" pitchFamily="18" charset="0"/>
                <a:cs typeface="Times New Roman" panose="02020603050405020304" pitchFamily="18" charset="0"/>
              </a:rPr>
            </a:br>
            <a:br>
              <a:rPr lang="en-US" sz="1600" b="1" i="1" u="sng" dirty="0">
                <a:effectLst/>
                <a:latin typeface="Times New Roman" panose="02020603050405020304" pitchFamily="18" charset="0"/>
                <a:cs typeface="Times New Roman" panose="02020603050405020304" pitchFamily="18" charset="0"/>
              </a:rPr>
            </a:br>
            <a:br>
              <a:rPr lang="en-US" sz="1600" b="1" i="1" u="sng" dirty="0">
                <a:effectLst/>
                <a:latin typeface="Times New Roman" panose="02020603050405020304" pitchFamily="18" charset="0"/>
                <a:cs typeface="Times New Roman" panose="02020603050405020304" pitchFamily="18" charset="0"/>
              </a:rPr>
            </a:br>
            <a:br>
              <a:rPr lang="en-US" sz="1600" b="1" i="1" u="sng" dirty="0">
                <a:effectLst/>
                <a:latin typeface="Times New Roman" panose="02020603050405020304" pitchFamily="18" charset="0"/>
                <a:cs typeface="Times New Roman" panose="02020603050405020304" pitchFamily="18" charset="0"/>
              </a:rPr>
            </a:br>
            <a:br>
              <a:rPr lang="en-US" sz="1600" b="1" i="1" u="sng" dirty="0">
                <a:effectLst/>
                <a:latin typeface="Times New Roman" panose="02020603050405020304" pitchFamily="18" charset="0"/>
                <a:cs typeface="Times New Roman" panose="02020603050405020304" pitchFamily="18" charset="0"/>
              </a:rPr>
            </a:br>
            <a:br>
              <a:rPr lang="en-US" sz="1600" b="1" i="1" u="sng" dirty="0">
                <a:effectLst/>
                <a:latin typeface="Times New Roman" panose="02020603050405020304" pitchFamily="18" charset="0"/>
                <a:cs typeface="Times New Roman" panose="02020603050405020304" pitchFamily="18" charset="0"/>
              </a:rPr>
            </a:br>
            <a:r>
              <a:rPr lang="en-US" sz="1600" b="1" i="1" u="sng" dirty="0">
                <a:effectLst/>
                <a:latin typeface="Times New Roman" panose="02020603050405020304" pitchFamily="18" charset="0"/>
                <a:cs typeface="Times New Roman" panose="02020603050405020304" pitchFamily="18" charset="0"/>
              </a:rPr>
              <a:t>4.) Neural Network classification: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NN-plot has an error of less than 1 percent and a greater number of steps (44) than any other models making it the best model of all.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According to the values below, there are only single digit negatives, and the True positives are 69, much greater when compared to Model-1 or 2 and, with the False positives topping at 141. Our Model has significantly improved, and the error has also been reduced as seen below.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3" name="Picture 2" descr="A picture containing logo&#10;&#10;Description automatically generated">
            <a:extLst>
              <a:ext uri="{FF2B5EF4-FFF2-40B4-BE49-F238E27FC236}">
                <a16:creationId xmlns:a16="http://schemas.microsoft.com/office/drawing/2014/main" id="{913A61AC-84D2-A9F6-9363-AB69847A01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8059" y="3529013"/>
            <a:ext cx="3698398" cy="842486"/>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DE8AE74E-67F8-51F7-AAA6-440076886787}"/>
              </a:ext>
            </a:extLst>
          </p:cNvPr>
          <p:cNvPicPr>
            <a:picLocks noChangeAspect="1"/>
          </p:cNvPicPr>
          <p:nvPr/>
        </p:nvPicPr>
        <p:blipFill>
          <a:blip r:embed="rId3"/>
          <a:stretch>
            <a:fillRect/>
          </a:stretch>
        </p:blipFill>
        <p:spPr>
          <a:xfrm>
            <a:off x="5197810" y="2146253"/>
            <a:ext cx="3897457" cy="2838243"/>
          </a:xfrm>
          <a:prstGeom prst="rect">
            <a:avLst/>
          </a:prstGeom>
        </p:spPr>
      </p:pic>
    </p:spTree>
    <p:extLst>
      <p:ext uri="{BB962C8B-B14F-4D97-AF65-F5344CB8AC3E}">
        <p14:creationId xmlns:p14="http://schemas.microsoft.com/office/powerpoint/2010/main" val="228933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6"/>
            <a:ext cx="6055949" cy="422890"/>
          </a:xfrm>
        </p:spPr>
        <p:txBody>
          <a:bodyPr>
            <a:noAutofit/>
          </a:bodyPr>
          <a:lstStyle/>
          <a:p>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ROC Curve below has 99 percent area covered under it indicating it has been better than the other Models data and can be called as the Best.</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Boxplot below shows us that the median of the values ranges at 0.2 while the minimum and maximum stand at 0 and 0.9 respectively showing just how good our model 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2" name="Picture 1" descr="Chart, treemap chart&#10;&#10;Description automatically generated">
            <a:extLst>
              <a:ext uri="{FF2B5EF4-FFF2-40B4-BE49-F238E27FC236}">
                <a16:creationId xmlns:a16="http://schemas.microsoft.com/office/drawing/2014/main" id="{9D9A1619-903C-E640-DD2A-B79ABC33B7D9}"/>
              </a:ext>
            </a:extLst>
          </p:cNvPr>
          <p:cNvPicPr>
            <a:picLocks noChangeAspect="1"/>
          </p:cNvPicPr>
          <p:nvPr/>
        </p:nvPicPr>
        <p:blipFill>
          <a:blip r:embed="rId2"/>
          <a:stretch>
            <a:fillRect/>
          </a:stretch>
        </p:blipFill>
        <p:spPr>
          <a:xfrm>
            <a:off x="5350670" y="2311866"/>
            <a:ext cx="3685370" cy="2656711"/>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75B0E439-8A81-3E8B-C23E-C955AE6652F6}"/>
              </a:ext>
            </a:extLst>
          </p:cNvPr>
          <p:cNvPicPr>
            <a:picLocks noChangeAspect="1"/>
          </p:cNvPicPr>
          <p:nvPr/>
        </p:nvPicPr>
        <p:blipFill>
          <a:blip r:embed="rId3"/>
          <a:stretch>
            <a:fillRect/>
          </a:stretch>
        </p:blipFill>
        <p:spPr>
          <a:xfrm>
            <a:off x="2424589" y="1780292"/>
            <a:ext cx="2746852" cy="1582915"/>
          </a:xfrm>
          <a:prstGeom prst="rect">
            <a:avLst/>
          </a:prstGeom>
        </p:spPr>
      </p:pic>
      <p:pic>
        <p:nvPicPr>
          <p:cNvPr id="8" name="Picture 7" descr="Chart, line chart&#10;&#10;Description automatically generated">
            <a:extLst>
              <a:ext uri="{FF2B5EF4-FFF2-40B4-BE49-F238E27FC236}">
                <a16:creationId xmlns:a16="http://schemas.microsoft.com/office/drawing/2014/main" id="{42B9CCB9-86E4-B74A-CE86-C35648FE5C7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0875" y="3302451"/>
            <a:ext cx="2494280" cy="1841049"/>
          </a:xfrm>
          <a:prstGeom prst="rect">
            <a:avLst/>
          </a:prstGeom>
          <a:noFill/>
          <a:ln>
            <a:noFill/>
          </a:ln>
        </p:spPr>
      </p:pic>
    </p:spTree>
    <p:extLst>
      <p:ext uri="{BB962C8B-B14F-4D97-AF65-F5344CB8AC3E}">
        <p14:creationId xmlns:p14="http://schemas.microsoft.com/office/powerpoint/2010/main" val="304964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88" y="2332205"/>
            <a:ext cx="8259098" cy="763526"/>
          </a:xfrm>
        </p:spPr>
        <p:txBody>
          <a:bodyPr>
            <a:normAutofit fontScale="90000"/>
          </a:bodyPr>
          <a:lstStyle/>
          <a:p>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Thus, all these Models and Methods have shown that the Goals variable is directly depended on the Expected Goals variable, Goals minus Penalty Kicks, Non-Expected Goals, assists per 90 mins of the game, Assists, and Matches played. The rest of the variables did not seem that important and including or removing variables does not make any sense as the most important variables masked the others during classification. The categorical variables are out of scope as models cannot run them with the numbers, and we cannot generate a Model with the Player names or their Positions and classify.</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Out of the Best Models that were obtained in the Linear Regression, Logistic Regression model, the highest number of True positives were only 51 when compared to 72, the highest in the Tree model. The error misclassification was 14 percent and Optimal cut-off was 26 percent making it the least considerable. Though the True positives and Sensitivity of the model is more than 85 percent, it still has only 91 percent area in the ROC and is not up to the mark when compared to the Trees or the Neural Network models.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bg1"/>
              </a:solidFill>
            </a:endParaRPr>
          </a:p>
        </p:txBody>
      </p:sp>
      <p:sp>
        <p:nvSpPr>
          <p:cNvPr id="3" name="Content Placeholder 2"/>
          <p:cNvSpPr>
            <a:spLocks noGrp="1"/>
          </p:cNvSpPr>
          <p:nvPr>
            <p:ph idx="1"/>
          </p:nvPr>
        </p:nvSpPr>
        <p:spPr>
          <a:xfrm>
            <a:off x="235114" y="1166967"/>
            <a:ext cx="8246070" cy="2809565"/>
          </a:xfrm>
        </p:spPr>
        <p:txBody>
          <a:bodyPr>
            <a:normAutofit/>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Summary and Conclusion: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60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88" y="2332205"/>
            <a:ext cx="8259098" cy="763526"/>
          </a:xfrm>
        </p:spPr>
        <p:txBody>
          <a:bodyPr>
            <a:normAutofit fontScale="90000"/>
          </a:bodyPr>
          <a:lstStyle/>
          <a:p>
            <a:pPr algn="l" fontAlgn="base"/>
            <a:r>
              <a:rPr lang="en-IN" b="0" i="0" dirty="0">
                <a:solidFill>
                  <a:schemeClr val="bg1"/>
                </a:solidFill>
                <a:effectLst/>
                <a:latin typeface="Lato" panose="020F0502020204030203" pitchFamily="34" charset="0"/>
              </a:rPr>
              <a:t>Link: </a:t>
            </a:r>
            <a:r>
              <a:rPr lang="en-IN" b="0" i="0" u="sng" strike="noStrike" dirty="0">
                <a:solidFill>
                  <a:schemeClr val="bg1"/>
                </a:solidFill>
                <a:effectLst/>
                <a:latin typeface="Lato" panose="020F0502020204030203" pitchFamily="34" charset="0"/>
                <a:hlinkClick r:id="rId2">
                  <a:extLst>
                    <a:ext uri="{A12FA001-AC4F-418D-AE19-62706E023703}">
                      <ahyp:hlinkClr xmlns:ahyp="http://schemas.microsoft.com/office/drawing/2018/hyperlinkcolor" val="tx"/>
                    </a:ext>
                  </a:extLst>
                </a:hlinkClick>
              </a:rPr>
              <a:t>https://www.kaggle.com/datasets/omkargowda/football-players-stats-premier-league-20212022</a:t>
            </a:r>
            <a:endParaRPr lang="en-US" dirty="0">
              <a:solidFill>
                <a:schemeClr val="bg1"/>
              </a:solidFill>
            </a:endParaRPr>
          </a:p>
        </p:txBody>
      </p:sp>
      <p:sp>
        <p:nvSpPr>
          <p:cNvPr id="3" name="Content Placeholder 2"/>
          <p:cNvSpPr>
            <a:spLocks noGrp="1"/>
          </p:cNvSpPr>
          <p:nvPr>
            <p:ph idx="1"/>
          </p:nvPr>
        </p:nvSpPr>
        <p:spPr>
          <a:xfrm>
            <a:off x="235114" y="1166967"/>
            <a:ext cx="8246070" cy="2809565"/>
          </a:xfrm>
        </p:spPr>
        <p:txBody>
          <a:bodyPr>
            <a:normAutofit/>
          </a:bodyPr>
          <a:lstStyle/>
          <a:p>
            <a:pPr marL="0" indent="0">
              <a:buNone/>
            </a:pPr>
            <a:r>
              <a:rPr lang="en-US" dirty="0">
                <a:solidFill>
                  <a:srgbClr val="FF0000"/>
                </a:solidFill>
              </a:rPr>
              <a:t>  </a:t>
            </a:r>
            <a:r>
              <a:rPr lang="en-US" sz="3600" dirty="0">
                <a:solidFill>
                  <a:srgbClr val="FF0000"/>
                </a:solidFill>
              </a:rPr>
              <a:t>Data Source:</a:t>
            </a:r>
            <a:endParaRPr lang="en-US" dirty="0">
              <a:solidFill>
                <a:srgbClr val="FF0000"/>
              </a:solidFill>
            </a:endParaRPr>
          </a:p>
        </p:txBody>
      </p:sp>
    </p:spTree>
    <p:extLst>
      <p:ext uri="{BB962C8B-B14F-4D97-AF65-F5344CB8AC3E}">
        <p14:creationId xmlns:p14="http://schemas.microsoft.com/office/powerpoint/2010/main" val="18003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88" y="2332205"/>
            <a:ext cx="8259098" cy="763526"/>
          </a:xfrm>
        </p:spPr>
        <p:txBody>
          <a:bodyPr>
            <a:normAutofit fontScale="90000"/>
          </a:bodyPr>
          <a:lstStyle/>
          <a:p>
            <a:pPr algn="l" fontAlgn="base"/>
            <a:r>
              <a:rPr lang="en-IN" b="0" i="0" dirty="0">
                <a:effectLst/>
                <a:latin typeface="Inter"/>
              </a:rPr>
              <a:t>This dataset contains Statistics of football players from Premier League (2021-2022)</a:t>
            </a:r>
            <a:br>
              <a:rPr lang="en-IN" b="0" i="0" dirty="0">
                <a:effectLst/>
                <a:latin typeface="Inter"/>
              </a:rPr>
            </a:br>
            <a:br>
              <a:rPr lang="en-IN" dirty="0"/>
            </a:br>
            <a:endParaRPr lang="en-US" dirty="0"/>
          </a:p>
        </p:txBody>
      </p:sp>
      <p:sp>
        <p:nvSpPr>
          <p:cNvPr id="3" name="Content Placeholder 2"/>
          <p:cNvSpPr>
            <a:spLocks noGrp="1"/>
          </p:cNvSpPr>
          <p:nvPr>
            <p:ph idx="1"/>
          </p:nvPr>
        </p:nvSpPr>
        <p:spPr/>
        <p:txBody>
          <a:bodyPr>
            <a:normAutofit/>
          </a:bodyPr>
          <a:lstStyle/>
          <a:p>
            <a:endParaRPr lang="en-US" dirty="0">
              <a:solidFill>
                <a:srgbClr val="FF0000"/>
              </a:solidFill>
            </a:endParaRPr>
          </a:p>
          <a:p>
            <a:endParaRPr lang="en-US" dirty="0">
              <a:solidFill>
                <a:srgbClr val="FF0000"/>
              </a:solidFill>
            </a:endParaRPr>
          </a:p>
          <a:p>
            <a:pPr marL="0" indent="0">
              <a:buNone/>
            </a:pPr>
            <a:r>
              <a:rPr lang="en-IN" b="0" i="0" dirty="0">
                <a:solidFill>
                  <a:srgbClr val="FF0000"/>
                </a:solidFill>
                <a:effectLst/>
                <a:latin typeface="Lato" panose="020F0502020204030203" pitchFamily="34" charset="0"/>
              </a:rPr>
              <a:t> Y = The Goals variable. (0/1) with prob = 0.5.</a:t>
            </a:r>
          </a:p>
          <a:p>
            <a:pPr marL="0" indent="0">
              <a:buNone/>
            </a:pPr>
            <a:r>
              <a:rPr lang="en-IN" dirty="0">
                <a:solidFill>
                  <a:srgbClr val="FF0000"/>
                </a:solidFill>
              </a:rPr>
              <a:t>There are around 33 X variables which gives us Y.</a:t>
            </a:r>
            <a:br>
              <a:rPr lang="en-IN"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Thank You HD images for PPT, Whatsapp, Facebook download">
            <a:extLst>
              <a:ext uri="{FF2B5EF4-FFF2-40B4-BE49-F238E27FC236}">
                <a16:creationId xmlns:a16="http://schemas.microsoft.com/office/drawing/2014/main" id="{B3260118-2F84-361D-AE58-926BCF813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828" y="1877786"/>
            <a:ext cx="5326743" cy="2996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credible Thank You PowerPoint Presentation Template">
            <a:extLst>
              <a:ext uri="{FF2B5EF4-FFF2-40B4-BE49-F238E27FC236}">
                <a16:creationId xmlns:a16="http://schemas.microsoft.com/office/drawing/2014/main" id="{C2FA6AEA-AF28-DE54-070D-6884C0132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828" y="1848254"/>
            <a:ext cx="5379244" cy="302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5"/>
            <a:ext cx="6055949" cy="725349"/>
          </a:xfrm>
        </p:spPr>
        <p:txBody>
          <a:bodyPr>
            <a:noAutofit/>
          </a:bodyPr>
          <a:lstStyle/>
          <a:p>
            <a:r>
              <a:rPr lang="en-IN" sz="1600" b="0" i="0" dirty="0">
                <a:solidFill>
                  <a:srgbClr val="202122"/>
                </a:solidFill>
                <a:effectLst/>
                <a:latin typeface="Lato" panose="020F0502020204030203" pitchFamily="34" charset="0"/>
              </a:rPr>
              <a:t>The 29 Column names listed below are the key variables (X's) to conclude the Y variable and are Abbreviated as follows: </a:t>
            </a:r>
            <a:br>
              <a:rPr lang="en-IN" sz="1600" b="0" i="0" dirty="0">
                <a:solidFill>
                  <a:srgbClr val="202122"/>
                </a:solidFill>
                <a:effectLst/>
                <a:latin typeface="Lato" panose="020F0502020204030203" pitchFamily="34" charset="0"/>
              </a:rPr>
            </a:br>
            <a:br>
              <a:rPr lang="en-IN" sz="1600" dirty="0"/>
            </a:br>
            <a:endParaRPr lang="en-US" sz="1600" dirty="0"/>
          </a:p>
        </p:txBody>
      </p:sp>
      <p:sp>
        <p:nvSpPr>
          <p:cNvPr id="5" name="Content Placeholder 4"/>
          <p:cNvSpPr>
            <a:spLocks noGrp="1"/>
          </p:cNvSpPr>
          <p:nvPr>
            <p:ph idx="1"/>
          </p:nvPr>
        </p:nvSpPr>
        <p:spPr>
          <a:xfrm>
            <a:off x="2649435" y="565368"/>
            <a:ext cx="6076335" cy="3508626"/>
          </a:xfrm>
        </p:spPr>
        <p:txBody>
          <a:bodyPr>
            <a:noAutofit/>
          </a:bodyPr>
          <a:lstStyle/>
          <a:p>
            <a:pPr marL="0" indent="0" algn="l">
              <a:buNone/>
            </a:pPr>
            <a:r>
              <a:rPr lang="en-IN" sz="1000" b="0" i="0" dirty="0">
                <a:solidFill>
                  <a:srgbClr val="202122"/>
                </a:solidFill>
                <a:effectLst/>
                <a:latin typeface="Lato" panose="020F0502020204030203" pitchFamily="34" charset="0"/>
              </a:rPr>
              <a:t>Player: Player's name.</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Team: Played club during 2021-2020.</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Nation: Player's nation.</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Pos</a:t>
            </a:r>
            <a:r>
              <a:rPr lang="en-IN" sz="1000" b="0" i="0" dirty="0">
                <a:solidFill>
                  <a:srgbClr val="202122"/>
                </a:solidFill>
                <a:effectLst/>
                <a:latin typeface="Lato" panose="020F0502020204030203" pitchFamily="34" charset="0"/>
              </a:rPr>
              <a:t>: Position that one plays in.</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Age: Player's age.</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MP: Matches played.</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Starts: Matches started in the playing 11.</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Min: Minutes played.</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90s: Minutes played divided by 90.</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Gls</a:t>
            </a:r>
            <a:r>
              <a:rPr lang="en-IN" sz="1000" b="0" i="0" dirty="0">
                <a:solidFill>
                  <a:srgbClr val="202122"/>
                </a:solidFill>
                <a:effectLst/>
                <a:latin typeface="Lato" panose="020F0502020204030203" pitchFamily="34" charset="0"/>
              </a:rPr>
              <a:t> : Goals scored or allowed.</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Ast</a:t>
            </a:r>
            <a:r>
              <a:rPr lang="en-IN" sz="1000" b="0" i="0" dirty="0">
                <a:solidFill>
                  <a:srgbClr val="202122"/>
                </a:solidFill>
                <a:effectLst/>
                <a:latin typeface="Lato" panose="020F0502020204030203" pitchFamily="34" charset="0"/>
              </a:rPr>
              <a:t>: Assists.</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G-PK: Non-Penalty Goals.</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PK: Penalty Kicks made.</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PKatt</a:t>
            </a:r>
            <a:r>
              <a:rPr lang="en-IN" sz="1000" b="0" i="0" dirty="0">
                <a:solidFill>
                  <a:srgbClr val="202122"/>
                </a:solidFill>
                <a:effectLst/>
                <a:latin typeface="Lato" panose="020F0502020204030203" pitchFamily="34" charset="0"/>
              </a:rPr>
              <a:t>: Penalty Kicks attended.</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CrdY</a:t>
            </a:r>
            <a:r>
              <a:rPr lang="en-IN" sz="1000" b="0" i="0" dirty="0">
                <a:solidFill>
                  <a:srgbClr val="202122"/>
                </a:solidFill>
                <a:effectLst/>
                <a:latin typeface="Lato" panose="020F0502020204030203" pitchFamily="34" charset="0"/>
              </a:rPr>
              <a:t>: Yellow Cards.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CrdR</a:t>
            </a:r>
            <a:r>
              <a:rPr lang="en-IN" sz="1000" b="0" i="0" dirty="0">
                <a:solidFill>
                  <a:srgbClr val="202122"/>
                </a:solidFill>
                <a:effectLst/>
                <a:latin typeface="Lato" panose="020F0502020204030203" pitchFamily="34" charset="0"/>
              </a:rPr>
              <a:t>: Red Cards.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Gls</a:t>
            </a:r>
            <a:r>
              <a:rPr lang="en-IN" sz="1000" b="0" i="0" dirty="0">
                <a:solidFill>
                  <a:srgbClr val="202122"/>
                </a:solidFill>
                <a:effectLst/>
                <a:latin typeface="Lato" panose="020F0502020204030203" pitchFamily="34" charset="0"/>
              </a:rPr>
              <a:t> 90: Goals scored per 90 mins.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Ast</a:t>
            </a:r>
            <a:r>
              <a:rPr lang="en-IN" sz="1000" b="0" i="0" dirty="0">
                <a:solidFill>
                  <a:srgbClr val="202122"/>
                </a:solidFill>
                <a:effectLst/>
                <a:latin typeface="Lato" panose="020F0502020204030203" pitchFamily="34" charset="0"/>
              </a:rPr>
              <a:t> 90: Assists per 90 mins.</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G+A 90: Goals and Assists per 90 mins.</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G-PK 90: Goals minus Penalty Kicks made per 90 mins.</a:t>
            </a:r>
            <a:br>
              <a:rPr lang="en-IN" sz="1000" b="0" i="0" dirty="0">
                <a:solidFill>
                  <a:srgbClr val="202122"/>
                </a:solidFill>
                <a:effectLst/>
                <a:latin typeface="Lato" panose="020F0502020204030203" pitchFamily="34" charset="0"/>
              </a:rPr>
            </a:br>
            <a:r>
              <a:rPr lang="en-IN" sz="1000" b="0" i="0" dirty="0">
                <a:solidFill>
                  <a:srgbClr val="202122"/>
                </a:solidFill>
                <a:effectLst/>
                <a:latin typeface="Lato" panose="020F0502020204030203" pitchFamily="34" charset="0"/>
              </a:rPr>
              <a:t>G+A-PK 90: Goals plus Assists minus Penalty Kicks made per 90 mins.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xG</a:t>
            </a:r>
            <a:r>
              <a:rPr lang="en-IN" sz="1000" b="0" i="0" dirty="0">
                <a:solidFill>
                  <a:srgbClr val="202122"/>
                </a:solidFill>
                <a:effectLst/>
                <a:latin typeface="Lato" panose="020F0502020204030203" pitchFamily="34" charset="0"/>
              </a:rPr>
              <a:t>: Expected Goals.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npxG</a:t>
            </a:r>
            <a:r>
              <a:rPr lang="en-IN" sz="1000" b="0" i="0" dirty="0">
                <a:solidFill>
                  <a:srgbClr val="202122"/>
                </a:solidFill>
                <a:effectLst/>
                <a:latin typeface="Lato" panose="020F0502020204030203" pitchFamily="34" charset="0"/>
              </a:rPr>
              <a:t>: Non-Penalty Expected Goals.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xA</a:t>
            </a:r>
            <a:r>
              <a:rPr lang="en-IN" sz="1000" b="0" i="0" dirty="0">
                <a:solidFill>
                  <a:srgbClr val="202122"/>
                </a:solidFill>
                <a:effectLst/>
                <a:latin typeface="Lato" panose="020F0502020204030203" pitchFamily="34" charset="0"/>
              </a:rPr>
              <a:t>: Expected Assists.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npxG+xA</a:t>
            </a:r>
            <a:r>
              <a:rPr lang="en-IN" sz="1000" b="0" i="0" dirty="0">
                <a:solidFill>
                  <a:srgbClr val="202122"/>
                </a:solidFill>
                <a:effectLst/>
                <a:latin typeface="Lato" panose="020F0502020204030203" pitchFamily="34" charset="0"/>
              </a:rPr>
              <a:t>: Non-Penalty Expected Goals plus Expected Assists.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xG</a:t>
            </a:r>
            <a:r>
              <a:rPr lang="en-IN" sz="1000" b="0" i="0" dirty="0">
                <a:solidFill>
                  <a:srgbClr val="202122"/>
                </a:solidFill>
                <a:effectLst/>
                <a:latin typeface="Lato" panose="020F0502020204030203" pitchFamily="34" charset="0"/>
              </a:rPr>
              <a:t> 90: Expected Goals per 90 mins.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npxG</a:t>
            </a:r>
            <a:r>
              <a:rPr lang="en-IN" sz="1000" b="0" i="0" dirty="0">
                <a:solidFill>
                  <a:srgbClr val="202122"/>
                </a:solidFill>
                <a:effectLst/>
                <a:latin typeface="Lato" panose="020F0502020204030203" pitchFamily="34" charset="0"/>
              </a:rPr>
              <a:t> 90: Non-Penalty Expected Goals made per 90 mins.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xA</a:t>
            </a:r>
            <a:r>
              <a:rPr lang="en-IN" sz="1000" b="0" i="0" dirty="0">
                <a:solidFill>
                  <a:srgbClr val="202122"/>
                </a:solidFill>
                <a:effectLst/>
                <a:latin typeface="Lato" panose="020F0502020204030203" pitchFamily="34" charset="0"/>
              </a:rPr>
              <a:t> 90: Expected Assists made per 90 mins.</a:t>
            </a:r>
            <a:br>
              <a:rPr lang="en-IN" sz="1000" b="0" i="0" dirty="0">
                <a:solidFill>
                  <a:srgbClr val="202122"/>
                </a:solidFill>
                <a:effectLst/>
                <a:latin typeface="Lato" panose="020F0502020204030203" pitchFamily="34" charset="0"/>
              </a:rPr>
            </a:br>
            <a:r>
              <a:rPr lang="en-IN" sz="1000" b="0" i="0" dirty="0" err="1">
                <a:solidFill>
                  <a:srgbClr val="202122"/>
                </a:solidFill>
                <a:effectLst/>
                <a:latin typeface="Lato" panose="020F0502020204030203" pitchFamily="34" charset="0"/>
              </a:rPr>
              <a:t>npxG+xA</a:t>
            </a:r>
            <a:r>
              <a:rPr lang="en-IN" sz="1000" b="0" i="0" dirty="0">
                <a:solidFill>
                  <a:srgbClr val="202122"/>
                </a:solidFill>
                <a:effectLst/>
                <a:latin typeface="Lato" panose="020F0502020204030203" pitchFamily="34" charset="0"/>
              </a:rPr>
              <a:t> 90: Non-Penalty Expected Goals plus Expected Assists made per 90 mins.</a:t>
            </a:r>
            <a:endParaRPr lang="en-US" sz="10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5"/>
            <a:ext cx="6055949" cy="725349"/>
          </a:xfrm>
        </p:spPr>
        <p:txBody>
          <a:bodyPr>
            <a:noAutofit/>
          </a:bodyPr>
          <a:lstStyle/>
          <a:p>
            <a:r>
              <a:rPr lang="en-US" sz="1600" dirty="0"/>
              <a:t>Overview:</a:t>
            </a:r>
            <a:br>
              <a:rPr lang="en-US" sz="1600" dirty="0"/>
            </a:br>
            <a:br>
              <a:rPr lang="en-US" sz="1600" dirty="0"/>
            </a:br>
            <a:endParaRPr lang="en-US" sz="1600" dirty="0"/>
          </a:p>
        </p:txBody>
      </p:sp>
      <p:sp>
        <p:nvSpPr>
          <p:cNvPr id="5" name="Content Placeholder 4"/>
          <p:cNvSpPr>
            <a:spLocks noGrp="1"/>
          </p:cNvSpPr>
          <p:nvPr>
            <p:ph idx="1"/>
          </p:nvPr>
        </p:nvSpPr>
        <p:spPr>
          <a:xfrm>
            <a:off x="2649435" y="565368"/>
            <a:ext cx="6076335" cy="3508626"/>
          </a:xfrm>
        </p:spPr>
        <p:txBody>
          <a:bodyPr>
            <a:noAutofit/>
          </a:bodyPr>
          <a:lstStyle/>
          <a:p>
            <a:pPr marL="228600"/>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Football Analytics has become more and more obvious these days and has originated since the 18</a:t>
            </a:r>
            <a:r>
              <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Century. The main concept of bringing this data is to check the output of Goals and determining the players who perform well, gaining that competitive edge over others that has continued since World War II. Football managers and Directors spend a lot of time and money before they bring a particular player in their squad and build a team who could lead them to the League Cups and Titles there are to win. </a:t>
            </a:r>
          </a:p>
          <a:p>
            <a:pPr marL="228600"/>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Expected Goals ratio has been one of the most revolutionary metrics to calculate the output of Goals for a team and the probability of scoring them is based on several factors like distance, angle of the shot, weak foot or strong foot, type of attack, direction of shot taken etc. Again, Goals are not the only measure of a players worth since, the one who passes, and the way that pass had been made for the scoring player, who has created the chance for the Goal scorer, is of the highest recognition and prominence. Some players score less Goals but the way they give away the ball so that a Goal is scored is called an Assist and it has the same value as a Goal in Football.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851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5"/>
            <a:ext cx="6055949" cy="1198031"/>
          </a:xfrm>
        </p:spPr>
        <p:txBody>
          <a:bodyPr>
            <a:noAutofit/>
          </a:bodyPr>
          <a:lstStyle/>
          <a:p>
            <a:r>
              <a:rPr lang="en-US" sz="1600" dirty="0"/>
              <a:t>Overview: Structure and Summary  of Data</a:t>
            </a:r>
            <a:br>
              <a:rPr lang="en-US" sz="1600" dirty="0"/>
            </a:br>
            <a:br>
              <a:rPr lang="en-US" sz="1100" dirty="0"/>
            </a:br>
            <a:r>
              <a:rPr lang="en-US" sz="1200" dirty="0">
                <a:effectLst/>
                <a:latin typeface="Times New Roman" panose="02020603050405020304" pitchFamily="18" charset="0"/>
                <a:ea typeface="Calibri" panose="020F0502020204030204" pitchFamily="34" charset="0"/>
              </a:rPr>
              <a:t>The Data frame has 695 Observations 30 Variables(columns).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Now, removal of NULL values and empty rows of the extra players is done from 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footballplst.df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to minimize the difference in the summary statistics in the new data frame i.e.,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fbplst.df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where we get only 546 observations when compared to the 695 in the previous one. </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endParaRPr lang="en-US" sz="1100" dirty="0"/>
          </a:p>
        </p:txBody>
      </p:sp>
      <p:pic>
        <p:nvPicPr>
          <p:cNvPr id="2" name="Content Placeholder 1" descr="Text&#10;&#10;Description automatically generated">
            <a:extLst>
              <a:ext uri="{FF2B5EF4-FFF2-40B4-BE49-F238E27FC236}">
                <a16:creationId xmlns:a16="http://schemas.microsoft.com/office/drawing/2014/main" id="{5062F3E0-C631-7B2D-3F1B-AB3DC85E8D0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7039" y="1375216"/>
            <a:ext cx="5022511" cy="3768284"/>
          </a:xfrm>
          <a:prstGeom prst="rect">
            <a:avLst/>
          </a:prstGeom>
          <a:noFill/>
          <a:ln>
            <a:noFill/>
          </a:ln>
        </p:spPr>
      </p:pic>
    </p:spTree>
    <p:extLst>
      <p:ext uri="{BB962C8B-B14F-4D97-AF65-F5344CB8AC3E}">
        <p14:creationId xmlns:p14="http://schemas.microsoft.com/office/powerpoint/2010/main" val="270752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8302" y="1"/>
            <a:ext cx="6055949" cy="921544"/>
          </a:xfrm>
        </p:spPr>
        <p:txBody>
          <a:bodyPr>
            <a:noAutofit/>
          </a:bodyPr>
          <a:lstStyle/>
          <a:p>
            <a:br>
              <a:rPr lang="en-US" sz="1600" dirty="0"/>
            </a:br>
            <a:r>
              <a:rPr lang="en-US" sz="1600" dirty="0"/>
              <a:t>Overview: Structure and Summary  of Data</a:t>
            </a:r>
            <a:br>
              <a:rPr lang="en-US" sz="1600" dirty="0"/>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As seen in the figure, there is elimination of 149 variables using the command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na.omit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(footballplst.df). Now, summary statistics is generated and then we see the mean, variance, min-max values, and the quarters of each column with 546 observations in brief.</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
        <p:nvSpPr>
          <p:cNvPr id="3" name="Content Placeholder 2">
            <a:extLst>
              <a:ext uri="{FF2B5EF4-FFF2-40B4-BE49-F238E27FC236}">
                <a16:creationId xmlns:a16="http://schemas.microsoft.com/office/drawing/2014/main" id="{01F86CA5-CC70-A3BF-941A-BA90D1819E21}"/>
              </a:ext>
            </a:extLst>
          </p:cNvPr>
          <p:cNvSpPr>
            <a:spLocks noGrp="1"/>
          </p:cNvSpPr>
          <p:nvPr>
            <p:ph idx="1"/>
          </p:nvPr>
        </p:nvSpPr>
        <p:spPr/>
        <p:txBody>
          <a:bodyPr/>
          <a:lstStyle/>
          <a:p>
            <a:endParaRPr lang="en-IN"/>
          </a:p>
        </p:txBody>
      </p:sp>
      <p:pic>
        <p:nvPicPr>
          <p:cNvPr id="5" name="Picture 4" descr="A screenshot of a computer&#10;&#10;Description automatically generated with low confidence">
            <a:extLst>
              <a:ext uri="{FF2B5EF4-FFF2-40B4-BE49-F238E27FC236}">
                <a16:creationId xmlns:a16="http://schemas.microsoft.com/office/drawing/2014/main" id="{35B65BFF-57CB-0D63-76AD-D6137F685CDD}"/>
              </a:ext>
            </a:extLst>
          </p:cNvPr>
          <p:cNvPicPr>
            <a:picLocks noChangeAspect="1"/>
          </p:cNvPicPr>
          <p:nvPr/>
        </p:nvPicPr>
        <p:blipFill>
          <a:blip r:embed="rId2"/>
          <a:stretch>
            <a:fillRect/>
          </a:stretch>
        </p:blipFill>
        <p:spPr>
          <a:xfrm>
            <a:off x="2408555" y="1155565"/>
            <a:ext cx="6735445" cy="3496060"/>
          </a:xfrm>
          <a:prstGeom prst="rect">
            <a:avLst/>
          </a:prstGeom>
        </p:spPr>
      </p:pic>
    </p:spTree>
    <p:extLst>
      <p:ext uri="{BB962C8B-B14F-4D97-AF65-F5344CB8AC3E}">
        <p14:creationId xmlns:p14="http://schemas.microsoft.com/office/powerpoint/2010/main" val="16399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277198"/>
            <a:ext cx="6055949" cy="1437303"/>
          </a:xfrm>
        </p:spPr>
        <p:txBody>
          <a:bodyPr>
            <a:noAutofit/>
          </a:bodyPr>
          <a:lstStyle/>
          <a:p>
            <a:r>
              <a:rPr lang="en-US" sz="1600" dirty="0"/>
              <a:t>Overview: Top 10 Players with Most Goals</a:t>
            </a:r>
            <a:br>
              <a:rPr lang="en-US" sz="1600" dirty="0"/>
            </a:br>
            <a:br>
              <a:rPr lang="en-US" sz="1200" dirty="0"/>
            </a:b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As seen in the bar chart below, the Top players to score the most Goals in the season 2021-22 are ‘Son Heung min’ and ‘Mohamed Salah’ with 22 Goals each. ‘Cristiano Ronaldo’ has scored 18 Goals and is the second highest to make this feat while ‘Harry Kane’ is the third highest scorer with 16 Goals. 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Golden boot Award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the most Goals in the Premier League will be shared by the Top 2 players and the rest are eligible for a consolation prize.</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p>
        </p:txBody>
      </p:sp>
      <p:pic>
        <p:nvPicPr>
          <p:cNvPr id="5" name="Content Placeholder 4" descr="Chart&#10;&#10;Description automatically generated">
            <a:extLst>
              <a:ext uri="{FF2B5EF4-FFF2-40B4-BE49-F238E27FC236}">
                <a16:creationId xmlns:a16="http://schemas.microsoft.com/office/drawing/2014/main" id="{BDB59609-3485-3090-4C5B-B2E7A81DDDC5}"/>
              </a:ext>
            </a:extLst>
          </p:cNvPr>
          <p:cNvPicPr>
            <a:picLocks noGrp="1" noChangeAspect="1"/>
          </p:cNvPicPr>
          <p:nvPr>
            <p:ph idx="1"/>
          </p:nvPr>
        </p:nvPicPr>
        <p:blipFill>
          <a:blip r:embed="rId2"/>
          <a:stretch>
            <a:fillRect/>
          </a:stretch>
        </p:blipFill>
        <p:spPr>
          <a:xfrm>
            <a:off x="2649435" y="1536522"/>
            <a:ext cx="6037989" cy="3508375"/>
          </a:xfrm>
          <a:prstGeom prst="rect">
            <a:avLst/>
          </a:prstGeom>
        </p:spPr>
      </p:pic>
    </p:spTree>
    <p:extLst>
      <p:ext uri="{BB962C8B-B14F-4D97-AF65-F5344CB8AC3E}">
        <p14:creationId xmlns:p14="http://schemas.microsoft.com/office/powerpoint/2010/main" val="28016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420072"/>
            <a:ext cx="6055949" cy="1437303"/>
          </a:xfrm>
        </p:spPr>
        <p:txBody>
          <a:bodyPr>
            <a:noAutofit/>
          </a:bodyPr>
          <a:lstStyle/>
          <a:p>
            <a:r>
              <a:rPr lang="en-US" sz="1600" dirty="0"/>
              <a:t>Overview: Top 10 Players with Most Assists</a:t>
            </a:r>
            <a:br>
              <a:rPr lang="en-US" sz="1600" dirty="0"/>
            </a:br>
            <a:br>
              <a:rPr lang="en-US" sz="1600" dirty="0"/>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Similarly, in the bar chart below, the players with the greatest number of Assists are plotted where ‘Mohamed Salah’ takes the crown again. The second place is occupied by ‘Trent Alexander Arnold’ who is the Defensive player and a teammate of the Assist crown Salah.</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p>
        </p:txBody>
      </p:sp>
      <p:sp>
        <p:nvSpPr>
          <p:cNvPr id="3" name="Content Placeholder 2">
            <a:extLst>
              <a:ext uri="{FF2B5EF4-FFF2-40B4-BE49-F238E27FC236}">
                <a16:creationId xmlns:a16="http://schemas.microsoft.com/office/drawing/2014/main" id="{5BB2CF07-4A93-BC83-0C44-C9D6FB5F4A21}"/>
              </a:ext>
            </a:extLst>
          </p:cNvPr>
          <p:cNvSpPr>
            <a:spLocks noGrp="1"/>
          </p:cNvSpPr>
          <p:nvPr>
            <p:ph idx="1"/>
          </p:nvPr>
        </p:nvSpPr>
        <p:spPr>
          <a:xfrm>
            <a:off x="7919449" y="3065766"/>
            <a:ext cx="45719" cy="108200"/>
          </a:xfrm>
        </p:spPr>
        <p:txBody>
          <a:bodyPr>
            <a:normAutofit fontScale="25000" lnSpcReduction="20000"/>
          </a:bodyPr>
          <a:lstStyle/>
          <a:p>
            <a:pPr marL="0" indent="0">
              <a:buNone/>
            </a:pPr>
            <a:endParaRPr lang="en-IN" dirty="0"/>
          </a:p>
        </p:txBody>
      </p:sp>
      <p:pic>
        <p:nvPicPr>
          <p:cNvPr id="6" name="Picture 5" descr="Chart, bar chart&#10;&#10;Description automatically generated">
            <a:extLst>
              <a:ext uri="{FF2B5EF4-FFF2-40B4-BE49-F238E27FC236}">
                <a16:creationId xmlns:a16="http://schemas.microsoft.com/office/drawing/2014/main" id="{E8338F09-6E38-4F56-5A01-A58BFE856B87}"/>
              </a:ext>
            </a:extLst>
          </p:cNvPr>
          <p:cNvPicPr>
            <a:picLocks noChangeAspect="1"/>
          </p:cNvPicPr>
          <p:nvPr/>
        </p:nvPicPr>
        <p:blipFill>
          <a:blip r:embed="rId2"/>
          <a:stretch>
            <a:fillRect/>
          </a:stretch>
        </p:blipFill>
        <p:spPr>
          <a:xfrm>
            <a:off x="3038123" y="1736663"/>
            <a:ext cx="5505505" cy="3098925"/>
          </a:xfrm>
          <a:prstGeom prst="rect">
            <a:avLst/>
          </a:prstGeom>
        </p:spPr>
      </p:pic>
    </p:spTree>
    <p:extLst>
      <p:ext uri="{BB962C8B-B14F-4D97-AF65-F5344CB8AC3E}">
        <p14:creationId xmlns:p14="http://schemas.microsoft.com/office/powerpoint/2010/main" val="14780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435" y="177185"/>
            <a:ext cx="6055949" cy="1437303"/>
          </a:xfrm>
        </p:spPr>
        <p:txBody>
          <a:bodyPr>
            <a:noAutofit/>
          </a:bodyPr>
          <a:lstStyle/>
          <a:p>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As seen in the diagram below, the player with most Assists has light colored dots and tend to be on the right side of the plot. The darkest blue plot indicates players with no assists and the deduction can be made that Players who have scored more Goals have played a minimum of 30 Matches in a single season.</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Green dot in second plot shows a Mid Fielder scoring 6 penalty goals while the green color shows the Forwards who has scored 5 penalties each of them spending approximately 35 minutes for each goal. The blurry bar at 0 shows the players who have not scored or attempted the penalty out of the 540 remaining players.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8CBE23B-8B70-6287-0D49-97A98F773B6E}"/>
              </a:ext>
            </a:extLst>
          </p:cNvPr>
          <p:cNvSpPr>
            <a:spLocks noGrp="1"/>
          </p:cNvSpPr>
          <p:nvPr>
            <p:ph idx="1"/>
          </p:nvPr>
        </p:nvSpPr>
        <p:spPr>
          <a:xfrm rot="5634723">
            <a:off x="1239325" y="4669994"/>
            <a:ext cx="45719" cy="45719"/>
          </a:xfrm>
        </p:spPr>
        <p:txBody>
          <a:bodyPr>
            <a:normAutofit fontScale="25000" lnSpcReduction="20000"/>
          </a:bodyPr>
          <a:lstStyle/>
          <a:p>
            <a:endParaRPr lang="en-IN" dirty="0"/>
          </a:p>
        </p:txBody>
      </p:sp>
      <p:pic>
        <p:nvPicPr>
          <p:cNvPr id="3" name="Picture 2" descr="Chart, scatter chart&#10;&#10;Description automatically generated">
            <a:extLst>
              <a:ext uri="{FF2B5EF4-FFF2-40B4-BE49-F238E27FC236}">
                <a16:creationId xmlns:a16="http://schemas.microsoft.com/office/drawing/2014/main" id="{23A1FB94-DD0C-C386-8993-2470C66A29BE}"/>
              </a:ext>
            </a:extLst>
          </p:cNvPr>
          <p:cNvPicPr>
            <a:picLocks noChangeAspect="1"/>
          </p:cNvPicPr>
          <p:nvPr/>
        </p:nvPicPr>
        <p:blipFill>
          <a:blip r:embed="rId2"/>
          <a:stretch>
            <a:fillRect/>
          </a:stretch>
        </p:blipFill>
        <p:spPr>
          <a:xfrm>
            <a:off x="2105939" y="3004970"/>
            <a:ext cx="3571470" cy="2088523"/>
          </a:xfrm>
          <a:prstGeom prst="rect">
            <a:avLst/>
          </a:prstGeom>
        </p:spPr>
      </p:pic>
      <p:pic>
        <p:nvPicPr>
          <p:cNvPr id="2" name="Picture 1" descr="Chart, scatter chart&#10;&#10;Description automatically generated">
            <a:extLst>
              <a:ext uri="{FF2B5EF4-FFF2-40B4-BE49-F238E27FC236}">
                <a16:creationId xmlns:a16="http://schemas.microsoft.com/office/drawing/2014/main" id="{57A577F6-5AC7-9F1C-4A81-9A8366F7B10F}"/>
              </a:ext>
            </a:extLst>
          </p:cNvPr>
          <p:cNvPicPr>
            <a:picLocks noChangeAspect="1"/>
          </p:cNvPicPr>
          <p:nvPr/>
        </p:nvPicPr>
        <p:blipFill>
          <a:blip r:embed="rId3"/>
          <a:stretch>
            <a:fillRect/>
          </a:stretch>
        </p:blipFill>
        <p:spPr>
          <a:xfrm>
            <a:off x="5771039" y="2833303"/>
            <a:ext cx="3372961" cy="1954419"/>
          </a:xfrm>
          <a:prstGeom prst="rect">
            <a:avLst/>
          </a:prstGeom>
        </p:spPr>
      </p:pic>
    </p:spTree>
    <p:extLst>
      <p:ext uri="{BB962C8B-B14F-4D97-AF65-F5344CB8AC3E}">
        <p14:creationId xmlns:p14="http://schemas.microsoft.com/office/powerpoint/2010/main" val="233881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Microsoft Office PowerPoint</Application>
  <PresentationFormat>On-screen Show (16:9)</PresentationFormat>
  <Paragraphs>32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Inter</vt:lpstr>
      <vt:lpstr>Lato</vt:lpstr>
      <vt:lpstr>Times New Roman</vt:lpstr>
      <vt:lpstr>zeitung</vt:lpstr>
      <vt:lpstr>Office Theme</vt:lpstr>
      <vt:lpstr>Football Players Stats (Premier League 2021-2022) </vt:lpstr>
      <vt:lpstr>This dataset contains Statistics of football players from Premier League (2021-2022)  </vt:lpstr>
      <vt:lpstr>The 29 Column names listed below are the key variables (X's) to conclude the Y variable and are Abbreviated as follows:   </vt:lpstr>
      <vt:lpstr>Overview:  </vt:lpstr>
      <vt:lpstr>Overview: Structure and Summary  of Data  The Data frame has 695 Observations 30 Variables(columns). Now, removal of NULL values and empty rows of the extra players is done from the footballplst.df to minimize the difference in the summary statistics in the new data frame i.e., fbplst.df where we get only 546 observations when compared to the 695 in the previous one.  </vt:lpstr>
      <vt:lpstr> Overview: Structure and Summary  of Data As seen in the figure, there is elimination of 149 variables using the command na.omit(footballplst.df). Now, summary statistics is generated and then we see the mean, variance, min-max values, and the quarters of each column with 546 observations in brief. </vt:lpstr>
      <vt:lpstr>Overview: Top 10 Players with Most Goals  As seen in the bar chart below, the Top players to score the most Goals in the season 2021-22 are ‘Son Heung min’ and ‘Mohamed Salah’ with 22 Goals each. ‘Cristiano Ronaldo’ has scored 18 Goals and is the second highest to make this feat while ‘Harry Kane’ is the third highest scorer with 16 Goals. The Golden boot Award for the most Goals in the Premier League will be shared by the Top 2 players and the rest are eligible for a consolation prize.  </vt:lpstr>
      <vt:lpstr>Overview: Top 10 Players with Most Assists  Similarly, in the bar chart below, the players with the greatest number of Assists are plotted where ‘Mohamed Salah’ takes the crown again. The second place is occupied by ‘Trent Alexander Arnold’ who is the Defensive player and a teammate of the Assist crown Salah.   </vt:lpstr>
      <vt:lpstr>   As seen in the diagram below, the player with most Assists has light colored dots and tend to be on the right side of the plot. The darkest blue plot indicates players with no assists and the deduction can be made that Players who have scored more Goals have played a minimum of 30 Matches in a single season.  The Green dot in second plot shows a Mid Fielder scoring 6 penalty goals while the green color shows the Forwards who has scored 5 penalties each of them spending approximately 35 minutes for each goal. The blurry bar at 0 shows the players who have not scored or attempted the penalty out of the 540 remaining players.</vt:lpstr>
      <vt:lpstr>1.) Linear regression model is run on the data frame by selecting only the desired or most wanted variables that effect the Goal value of a Player and how it effects indirectly.  Now, the regression model is run with 10 regressors optimizing our result to get the R-square, std - error, residuals, and the corresponding p-values to show the significance of the variables.</vt:lpstr>
      <vt:lpstr> The figure is obtained after running the Linear Model with the ‘Best Subset method’ which shows the Adjusted R-square and the variables that are required to make our model precise. According to the final 0.99, Forwards have scored the most goals, followed by Midfielders and the Goals minus Penalty Kicks, Expected Goals, Assists and Expected, Non-Expected Goals per 90 minutes are the prominent ones to give us our Y and the Players importance.</vt:lpstr>
      <vt:lpstr>   2.)The Logistic Regression is run to see which variables are important and this matrix gives us the highest Accuracy value of 81 percent which is not seen in any of the above confusion matrices. The increase of True Positives along with the False Positives with minimum number of the Negatives is the proof for such accuracy.   </vt:lpstr>
      <vt:lpstr>  The Actual and Predicted values are just the same when it comes to zero or one and the Validation data almost matches the predicted values with less standard variation, no deviation residuals and good amount of Specificity by Sensitivity.  The ROC curve has an Area of 92 percent, the highest seen so far, and is the best model with very less misclassification and good amount of True Positive values. The values keep going till 0.5 and have gradual breaks until the 0.75 mark. After a sharp rise again till 0.85, there is only one break until it reaches 1.00 and flows continuously after the 0.25 x values. </vt:lpstr>
      <vt:lpstr>     3.) Pruned Tree and Random Forest: The random forest has been run for the previous 10 variables to compare and check if the output is better than the Logistic regression. There are 204 False positives with 96 True positives, the same as Pruned tree. The error rate is only 8.6 percent meaning our model is very good comparatively and is not under the tendency of overfitting or underfitting with less negatives.       </vt:lpstr>
      <vt:lpstr>       The Expected Goals ratio after pruning in the validation data has increased from 1.4 to 1.6 respectively. There is an increase in True positives from 51 to 65 compared to Model 1 and False positives have increased from 126 to 138. The negatives are in single digits indicating that the Accuracy of the model has increased to be more than 85 percent in the pruned tree.        </vt:lpstr>
      <vt:lpstr>      4.) Neural Network classification: This NN-plot has an error of less than 1 percent and a greater number of steps (44) than any other models making it the best model of all.   According to the values below, there are only single digit negatives, and the True positives are 69, much greater when compared to Model-1 or 2 and, with the False positives topping at 141. Our Model has significantly improved, and the error has also been reduced as seen below.    </vt:lpstr>
      <vt:lpstr>        The ROC Curve below has 99 percent area covered under it indicating it has been better than the other Models data and can be called as the Best. The Boxplot below shows us that the median of the values ranges at 0.2 while the minimum and maximum stand at 0 and 0.9 respectively showing just how good our model is.    </vt:lpstr>
      <vt:lpstr>           Thus, all these Models and Methods have shown that the Goals variable is directly depended on the Expected Goals variable, Goals minus Penalty Kicks, Non-Expected Goals, assists per 90 mins of the game, Assists, and Matches played. The rest of the variables did not seem that important and including or removing variables does not make any sense as the most important variables masked the others during classification. The categorical variables are out of scope as models cannot run them with the numbers, and we cannot generate a Model with the Player names or their Positions and classify.   Out of the Best Models that were obtained in the Linear Regression, Logistic Regression model, the highest number of True positives were only 51 when compared to 72, the highest in the Tree model. The error misclassification was 14 percent and Optimal cut-off was 26 percent making it the least considerable. Though the True positives and Sensitivity of the model is more than 85 percent, it still has only 91 percent area in the ROC and is not up to the mark when compared to the Trees or the Neural Network models.     </vt:lpstr>
      <vt:lpstr>Link: https://www.kaggle.com/datasets/omkargowda/football-players-stats-premier-league-20212022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2022-12-12T02:27:22Z</dcterms:modified>
</cp:coreProperties>
</file>