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9" r:id="rId1"/>
  </p:sldMasterIdLst>
  <p:sldIdLst>
    <p:sldId id="256" r:id="rId2"/>
    <p:sldId id="257" r:id="rId3"/>
    <p:sldId id="258"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p:restoredTop sz="94663"/>
  </p:normalViewPr>
  <p:slideViewPr>
    <p:cSldViewPr snapToGrid="0">
      <p:cViewPr varScale="1">
        <p:scale>
          <a:sx n="83" d="100"/>
          <a:sy n="83" d="100"/>
        </p:scale>
        <p:origin x="40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5B09EC-6A7E-4446-9DC6-E99C1AE2DCF9}"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E634B00-1512-4BEF-B4FB-7E4C96C900D8}">
      <dgm:prSet/>
      <dgm:spPr/>
      <dgm:t>
        <a:bodyPr/>
        <a:lstStyle/>
        <a:p>
          <a:pPr>
            <a:defRPr b="1"/>
          </a:pPr>
          <a:r>
            <a:rPr lang="en-US" b="1" i="0" dirty="0"/>
            <a:t>Problem Statement</a:t>
          </a:r>
          <a:endParaRPr lang="en-US" dirty="0"/>
        </a:p>
      </dgm:t>
    </dgm:pt>
    <dgm:pt modelId="{598DA704-1A59-40CA-9F08-2C68CB8918DA}" type="parTrans" cxnId="{BAD0C189-074C-4458-88EF-C7EFC4D3FD5C}">
      <dgm:prSet/>
      <dgm:spPr/>
      <dgm:t>
        <a:bodyPr/>
        <a:lstStyle/>
        <a:p>
          <a:endParaRPr lang="en-US"/>
        </a:p>
      </dgm:t>
    </dgm:pt>
    <dgm:pt modelId="{8DF61547-D2F2-4E86-9FC1-3AA96D053918}" type="sibTrans" cxnId="{BAD0C189-074C-4458-88EF-C7EFC4D3FD5C}">
      <dgm:prSet/>
      <dgm:spPr/>
      <dgm:t>
        <a:bodyPr/>
        <a:lstStyle/>
        <a:p>
          <a:endParaRPr lang="en-US"/>
        </a:p>
      </dgm:t>
    </dgm:pt>
    <dgm:pt modelId="{75AB41E0-087B-400F-A7C4-2790ACF82F71}">
      <dgm:prSet custT="1"/>
      <dgm:spPr/>
      <dgm:t>
        <a:bodyPr/>
        <a:lstStyle/>
        <a:p>
          <a:pPr algn="just"/>
          <a:r>
            <a:rPr lang="en-US" sz="2000" b="0" i="0" dirty="0">
              <a:latin typeface="Calibri" panose="020F0502020204030204" pitchFamily="34" charset="0"/>
              <a:ea typeface="Calibri" panose="020F0502020204030204" pitchFamily="34" charset="0"/>
              <a:cs typeface="Calibri" panose="020F0502020204030204" pitchFamily="34" charset="0"/>
            </a:rPr>
            <a:t>Sprouts Grocery Store faces challenges in managing customer flow effectively due to time-varying ingress and egress patterns. This leads to overcrowding during peak hours, underutilization during off-peak hours, long checkout lines, and difficulty in aisle navigation, impacting customer satisfaction and operational efficiency.</a:t>
          </a:r>
          <a:endParaRPr lang="en-US" sz="2000" dirty="0">
            <a:latin typeface="Calibri" panose="020F0502020204030204" pitchFamily="34" charset="0"/>
            <a:ea typeface="Calibri" panose="020F0502020204030204" pitchFamily="34" charset="0"/>
            <a:cs typeface="Calibri" panose="020F0502020204030204" pitchFamily="34" charset="0"/>
          </a:endParaRPr>
        </a:p>
      </dgm:t>
    </dgm:pt>
    <dgm:pt modelId="{077E0BB8-29B3-46D6-8CC6-DB9C46E30350}" type="parTrans" cxnId="{F2B2D2C0-DD37-4DF3-9260-86D562EE2BEE}">
      <dgm:prSet/>
      <dgm:spPr/>
      <dgm:t>
        <a:bodyPr/>
        <a:lstStyle/>
        <a:p>
          <a:endParaRPr lang="en-US"/>
        </a:p>
      </dgm:t>
    </dgm:pt>
    <dgm:pt modelId="{8DECB494-00C9-4997-BE76-23FAE742D4C3}" type="sibTrans" cxnId="{F2B2D2C0-DD37-4DF3-9260-86D562EE2BEE}">
      <dgm:prSet/>
      <dgm:spPr/>
      <dgm:t>
        <a:bodyPr/>
        <a:lstStyle/>
        <a:p>
          <a:endParaRPr lang="en-US"/>
        </a:p>
      </dgm:t>
    </dgm:pt>
    <dgm:pt modelId="{CCE25222-911C-4992-9182-3FDE8C54674C}">
      <dgm:prSet/>
      <dgm:spPr/>
      <dgm:t>
        <a:bodyPr/>
        <a:lstStyle/>
        <a:p>
          <a:pPr>
            <a:defRPr b="1"/>
          </a:pPr>
          <a:r>
            <a:rPr lang="en-US" b="1" i="0" dirty="0"/>
            <a:t>Proposed Solution</a:t>
          </a:r>
          <a:endParaRPr lang="en-US" dirty="0"/>
        </a:p>
      </dgm:t>
    </dgm:pt>
    <dgm:pt modelId="{A69AAF88-C49F-4B72-B462-E59656761E28}" type="parTrans" cxnId="{1035B02C-3047-4794-B4D5-92663BCD7226}">
      <dgm:prSet/>
      <dgm:spPr/>
      <dgm:t>
        <a:bodyPr/>
        <a:lstStyle/>
        <a:p>
          <a:endParaRPr lang="en-US"/>
        </a:p>
      </dgm:t>
    </dgm:pt>
    <dgm:pt modelId="{4A3C372D-E2E6-4B2F-9E4C-CACD17937C88}" type="sibTrans" cxnId="{1035B02C-3047-4794-B4D5-92663BCD7226}">
      <dgm:prSet/>
      <dgm:spPr/>
      <dgm:t>
        <a:bodyPr/>
        <a:lstStyle/>
        <a:p>
          <a:endParaRPr lang="en-US"/>
        </a:p>
      </dgm:t>
    </dgm:pt>
    <dgm:pt modelId="{59A291CB-88D8-40E3-8E62-A7308D2EF498}">
      <dgm:prSet custT="1"/>
      <dgm:spPr/>
      <dgm:t>
        <a:bodyPr/>
        <a:lstStyle/>
        <a:p>
          <a:pPr algn="just"/>
          <a:r>
            <a:rPr lang="en-US" sz="2000" b="0" i="0" dirty="0">
              <a:latin typeface="Calibri" panose="020F0502020204030204" pitchFamily="34" charset="0"/>
              <a:ea typeface="Calibri" panose="020F0502020204030204" pitchFamily="34" charset="0"/>
              <a:cs typeface="Calibri" panose="020F0502020204030204" pitchFamily="34" charset="0"/>
            </a:rPr>
            <a:t>Develop a </a:t>
          </a:r>
          <a:r>
            <a:rPr lang="en-US" sz="2000" b="0" i="0" dirty="0" err="1">
              <a:latin typeface="Calibri" panose="020F0502020204030204" pitchFamily="34" charset="0"/>
              <a:ea typeface="Calibri" panose="020F0502020204030204" pitchFamily="34" charset="0"/>
              <a:cs typeface="Calibri" panose="020F0502020204030204" pitchFamily="34" charset="0"/>
            </a:rPr>
            <a:t>Simio</a:t>
          </a:r>
          <a:r>
            <a:rPr lang="en-US" sz="2000" b="0" i="0" dirty="0">
              <a:latin typeface="Calibri" panose="020F0502020204030204" pitchFamily="34" charset="0"/>
              <a:ea typeface="Calibri" panose="020F0502020204030204" pitchFamily="34" charset="0"/>
              <a:cs typeface="Calibri" panose="020F0502020204030204" pitchFamily="34" charset="0"/>
            </a:rPr>
            <a:t> simulation model to accurately represent customer flow within Sprouts, analyzing the impact of varying customer arrivals and departures throughout the day. The model will simulate different scenarios to identify optimal configurations of aisles, checkout counters, and attendant allocation that align with customer flow patterns, aiming to enhance the shopping experience and operational efficiency.</a:t>
          </a:r>
          <a:endParaRPr lang="en-US" sz="2000" dirty="0">
            <a:latin typeface="Calibri" panose="020F0502020204030204" pitchFamily="34" charset="0"/>
            <a:ea typeface="Calibri" panose="020F0502020204030204" pitchFamily="34" charset="0"/>
            <a:cs typeface="Calibri" panose="020F0502020204030204" pitchFamily="34" charset="0"/>
          </a:endParaRPr>
        </a:p>
      </dgm:t>
    </dgm:pt>
    <dgm:pt modelId="{8367883E-79EA-471B-8AAC-B9DA573BEB7E}" type="parTrans" cxnId="{EE94B428-B74D-4208-A85E-E0D9E7CDAC60}">
      <dgm:prSet/>
      <dgm:spPr/>
      <dgm:t>
        <a:bodyPr/>
        <a:lstStyle/>
        <a:p>
          <a:endParaRPr lang="en-US"/>
        </a:p>
      </dgm:t>
    </dgm:pt>
    <dgm:pt modelId="{0C648C6A-5DE8-46A7-90E2-693DACC92676}" type="sibTrans" cxnId="{EE94B428-B74D-4208-A85E-E0D9E7CDAC60}">
      <dgm:prSet/>
      <dgm:spPr/>
      <dgm:t>
        <a:bodyPr/>
        <a:lstStyle/>
        <a:p>
          <a:endParaRPr lang="en-US"/>
        </a:p>
      </dgm:t>
    </dgm:pt>
    <dgm:pt modelId="{B8483F87-EE60-48ED-8B48-31DAFA98EFA0}" type="pres">
      <dgm:prSet presAssocID="{A95B09EC-6A7E-4446-9DC6-E99C1AE2DCF9}" presName="root" presStyleCnt="0">
        <dgm:presLayoutVars>
          <dgm:dir/>
          <dgm:resizeHandles val="exact"/>
        </dgm:presLayoutVars>
      </dgm:prSet>
      <dgm:spPr/>
    </dgm:pt>
    <dgm:pt modelId="{106A4711-DCC4-400D-8842-BB6EF104D53E}" type="pres">
      <dgm:prSet presAssocID="{9E634B00-1512-4BEF-B4FB-7E4C96C900D8}" presName="compNode" presStyleCnt="0"/>
      <dgm:spPr/>
    </dgm:pt>
    <dgm:pt modelId="{803903A9-E537-4915-9C0E-8D25E10D4868}" type="pres">
      <dgm:prSet presAssocID="{9E634B00-1512-4BEF-B4FB-7E4C96C900D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uck"/>
        </a:ext>
      </dgm:extLst>
    </dgm:pt>
    <dgm:pt modelId="{029CDA46-24C3-4626-8CED-A740F22376E5}" type="pres">
      <dgm:prSet presAssocID="{9E634B00-1512-4BEF-B4FB-7E4C96C900D8}" presName="iconSpace" presStyleCnt="0"/>
      <dgm:spPr/>
    </dgm:pt>
    <dgm:pt modelId="{393D2198-75FA-44CE-806D-0BB64F2774D1}" type="pres">
      <dgm:prSet presAssocID="{9E634B00-1512-4BEF-B4FB-7E4C96C900D8}" presName="parTx" presStyleLbl="revTx" presStyleIdx="0" presStyleCnt="4">
        <dgm:presLayoutVars>
          <dgm:chMax val="0"/>
          <dgm:chPref val="0"/>
        </dgm:presLayoutVars>
      </dgm:prSet>
      <dgm:spPr/>
    </dgm:pt>
    <dgm:pt modelId="{EBCF3620-FC0E-4F48-81F5-3C441967A831}" type="pres">
      <dgm:prSet presAssocID="{9E634B00-1512-4BEF-B4FB-7E4C96C900D8}" presName="txSpace" presStyleCnt="0"/>
      <dgm:spPr/>
    </dgm:pt>
    <dgm:pt modelId="{DCC43061-EF3A-46C2-8243-5F10B5F46F43}" type="pres">
      <dgm:prSet presAssocID="{9E634B00-1512-4BEF-B4FB-7E4C96C900D8}" presName="desTx" presStyleLbl="revTx" presStyleIdx="1" presStyleCnt="4">
        <dgm:presLayoutVars/>
      </dgm:prSet>
      <dgm:spPr/>
    </dgm:pt>
    <dgm:pt modelId="{29126FEF-50D7-42D1-AA9A-6AA3BE997790}" type="pres">
      <dgm:prSet presAssocID="{8DF61547-D2F2-4E86-9FC1-3AA96D053918}" presName="sibTrans" presStyleCnt="0"/>
      <dgm:spPr/>
    </dgm:pt>
    <dgm:pt modelId="{E878F040-B651-4E50-B411-B0BFEFC11B3E}" type="pres">
      <dgm:prSet presAssocID="{CCE25222-911C-4992-9182-3FDE8C54674C}" presName="compNode" presStyleCnt="0"/>
      <dgm:spPr/>
    </dgm:pt>
    <dgm:pt modelId="{2EC4E3DB-AFC3-4ABD-832E-FB4675A6A1B1}" type="pres">
      <dgm:prSet presAssocID="{CCE25222-911C-4992-9182-3FDE8C54674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7D2BD7A7-7047-40A2-8693-2EA89451A55F}" type="pres">
      <dgm:prSet presAssocID="{CCE25222-911C-4992-9182-3FDE8C54674C}" presName="iconSpace" presStyleCnt="0"/>
      <dgm:spPr/>
    </dgm:pt>
    <dgm:pt modelId="{1D48E9A3-DB43-45CB-93FB-F59C7B4CC711}" type="pres">
      <dgm:prSet presAssocID="{CCE25222-911C-4992-9182-3FDE8C54674C}" presName="parTx" presStyleLbl="revTx" presStyleIdx="2" presStyleCnt="4">
        <dgm:presLayoutVars>
          <dgm:chMax val="0"/>
          <dgm:chPref val="0"/>
        </dgm:presLayoutVars>
      </dgm:prSet>
      <dgm:spPr/>
    </dgm:pt>
    <dgm:pt modelId="{AE2731A6-26FC-4CCE-AF23-2B0E41350FB9}" type="pres">
      <dgm:prSet presAssocID="{CCE25222-911C-4992-9182-3FDE8C54674C}" presName="txSpace" presStyleCnt="0"/>
      <dgm:spPr/>
    </dgm:pt>
    <dgm:pt modelId="{919630AE-0FAD-439A-99D6-C0D63E883090}" type="pres">
      <dgm:prSet presAssocID="{CCE25222-911C-4992-9182-3FDE8C54674C}" presName="desTx" presStyleLbl="revTx" presStyleIdx="3" presStyleCnt="4">
        <dgm:presLayoutVars/>
      </dgm:prSet>
      <dgm:spPr/>
    </dgm:pt>
  </dgm:ptLst>
  <dgm:cxnLst>
    <dgm:cxn modelId="{9E63110B-3A59-4A50-AACE-3E6AB2F1B866}" type="presOf" srcId="{9E634B00-1512-4BEF-B4FB-7E4C96C900D8}" destId="{393D2198-75FA-44CE-806D-0BB64F2774D1}" srcOrd="0" destOrd="0" presId="urn:microsoft.com/office/officeart/2018/2/layout/IconLabelDescriptionList"/>
    <dgm:cxn modelId="{C4030726-80B4-48D5-9E79-B876B067EB36}" type="presOf" srcId="{A95B09EC-6A7E-4446-9DC6-E99C1AE2DCF9}" destId="{B8483F87-EE60-48ED-8B48-31DAFA98EFA0}" srcOrd="0" destOrd="0" presId="urn:microsoft.com/office/officeart/2018/2/layout/IconLabelDescriptionList"/>
    <dgm:cxn modelId="{EE94B428-B74D-4208-A85E-E0D9E7CDAC60}" srcId="{CCE25222-911C-4992-9182-3FDE8C54674C}" destId="{59A291CB-88D8-40E3-8E62-A7308D2EF498}" srcOrd="0" destOrd="0" parTransId="{8367883E-79EA-471B-8AAC-B9DA573BEB7E}" sibTransId="{0C648C6A-5DE8-46A7-90E2-693DACC92676}"/>
    <dgm:cxn modelId="{1035B02C-3047-4794-B4D5-92663BCD7226}" srcId="{A95B09EC-6A7E-4446-9DC6-E99C1AE2DCF9}" destId="{CCE25222-911C-4992-9182-3FDE8C54674C}" srcOrd="1" destOrd="0" parTransId="{A69AAF88-C49F-4B72-B462-E59656761E28}" sibTransId="{4A3C372D-E2E6-4B2F-9E4C-CACD17937C88}"/>
    <dgm:cxn modelId="{60512E40-6E98-464C-A359-FB5BC83F5BC8}" type="presOf" srcId="{75AB41E0-087B-400F-A7C4-2790ACF82F71}" destId="{DCC43061-EF3A-46C2-8243-5F10B5F46F43}" srcOrd="0" destOrd="0" presId="urn:microsoft.com/office/officeart/2018/2/layout/IconLabelDescriptionList"/>
    <dgm:cxn modelId="{BAD0C189-074C-4458-88EF-C7EFC4D3FD5C}" srcId="{A95B09EC-6A7E-4446-9DC6-E99C1AE2DCF9}" destId="{9E634B00-1512-4BEF-B4FB-7E4C96C900D8}" srcOrd="0" destOrd="0" parTransId="{598DA704-1A59-40CA-9F08-2C68CB8918DA}" sibTransId="{8DF61547-D2F2-4E86-9FC1-3AA96D053918}"/>
    <dgm:cxn modelId="{7828B6A4-5A67-4DAB-A195-E032330E46D3}" type="presOf" srcId="{CCE25222-911C-4992-9182-3FDE8C54674C}" destId="{1D48E9A3-DB43-45CB-93FB-F59C7B4CC711}" srcOrd="0" destOrd="0" presId="urn:microsoft.com/office/officeart/2018/2/layout/IconLabelDescriptionList"/>
    <dgm:cxn modelId="{F6326BB9-90B2-41C9-A704-60C642D9CE20}" type="presOf" srcId="{59A291CB-88D8-40E3-8E62-A7308D2EF498}" destId="{919630AE-0FAD-439A-99D6-C0D63E883090}" srcOrd="0" destOrd="0" presId="urn:microsoft.com/office/officeart/2018/2/layout/IconLabelDescriptionList"/>
    <dgm:cxn modelId="{F2B2D2C0-DD37-4DF3-9260-86D562EE2BEE}" srcId="{9E634B00-1512-4BEF-B4FB-7E4C96C900D8}" destId="{75AB41E0-087B-400F-A7C4-2790ACF82F71}" srcOrd="0" destOrd="0" parTransId="{077E0BB8-29B3-46D6-8CC6-DB9C46E30350}" sibTransId="{8DECB494-00C9-4997-BE76-23FAE742D4C3}"/>
    <dgm:cxn modelId="{91196092-E777-477C-B50B-6A48E944480A}" type="presParOf" srcId="{B8483F87-EE60-48ED-8B48-31DAFA98EFA0}" destId="{106A4711-DCC4-400D-8842-BB6EF104D53E}" srcOrd="0" destOrd="0" presId="urn:microsoft.com/office/officeart/2018/2/layout/IconLabelDescriptionList"/>
    <dgm:cxn modelId="{36631213-3AAA-4249-ADA3-575184EF236B}" type="presParOf" srcId="{106A4711-DCC4-400D-8842-BB6EF104D53E}" destId="{803903A9-E537-4915-9C0E-8D25E10D4868}" srcOrd="0" destOrd="0" presId="urn:microsoft.com/office/officeart/2018/2/layout/IconLabelDescriptionList"/>
    <dgm:cxn modelId="{1BE52B4E-7983-4CD2-9B1C-81EAF56EA3EF}" type="presParOf" srcId="{106A4711-DCC4-400D-8842-BB6EF104D53E}" destId="{029CDA46-24C3-4626-8CED-A740F22376E5}" srcOrd="1" destOrd="0" presId="urn:microsoft.com/office/officeart/2018/2/layout/IconLabelDescriptionList"/>
    <dgm:cxn modelId="{23E4D0AB-2261-4E9D-A54A-48FFFBCAD65F}" type="presParOf" srcId="{106A4711-DCC4-400D-8842-BB6EF104D53E}" destId="{393D2198-75FA-44CE-806D-0BB64F2774D1}" srcOrd="2" destOrd="0" presId="urn:microsoft.com/office/officeart/2018/2/layout/IconLabelDescriptionList"/>
    <dgm:cxn modelId="{BB5DFD4B-4FEE-415B-82D6-F17610C890B7}" type="presParOf" srcId="{106A4711-DCC4-400D-8842-BB6EF104D53E}" destId="{EBCF3620-FC0E-4F48-81F5-3C441967A831}" srcOrd="3" destOrd="0" presId="urn:microsoft.com/office/officeart/2018/2/layout/IconLabelDescriptionList"/>
    <dgm:cxn modelId="{6A322C8B-8271-4330-A662-11F5E6CE81A1}" type="presParOf" srcId="{106A4711-DCC4-400D-8842-BB6EF104D53E}" destId="{DCC43061-EF3A-46C2-8243-5F10B5F46F43}" srcOrd="4" destOrd="0" presId="urn:microsoft.com/office/officeart/2018/2/layout/IconLabelDescriptionList"/>
    <dgm:cxn modelId="{F7839DDC-5154-4B54-A9EB-48BD256C1595}" type="presParOf" srcId="{B8483F87-EE60-48ED-8B48-31DAFA98EFA0}" destId="{29126FEF-50D7-42D1-AA9A-6AA3BE997790}" srcOrd="1" destOrd="0" presId="urn:microsoft.com/office/officeart/2018/2/layout/IconLabelDescriptionList"/>
    <dgm:cxn modelId="{729695B3-C0DC-46AB-B130-5E0FA61FE56A}" type="presParOf" srcId="{B8483F87-EE60-48ED-8B48-31DAFA98EFA0}" destId="{E878F040-B651-4E50-B411-B0BFEFC11B3E}" srcOrd="2" destOrd="0" presId="urn:microsoft.com/office/officeart/2018/2/layout/IconLabelDescriptionList"/>
    <dgm:cxn modelId="{87956244-0C8E-413F-BCB9-D71EE34437A0}" type="presParOf" srcId="{E878F040-B651-4E50-B411-B0BFEFC11B3E}" destId="{2EC4E3DB-AFC3-4ABD-832E-FB4675A6A1B1}" srcOrd="0" destOrd="0" presId="urn:microsoft.com/office/officeart/2018/2/layout/IconLabelDescriptionList"/>
    <dgm:cxn modelId="{B5353EF1-A1A0-4B1C-A6F6-E701B701339D}" type="presParOf" srcId="{E878F040-B651-4E50-B411-B0BFEFC11B3E}" destId="{7D2BD7A7-7047-40A2-8693-2EA89451A55F}" srcOrd="1" destOrd="0" presId="urn:microsoft.com/office/officeart/2018/2/layout/IconLabelDescriptionList"/>
    <dgm:cxn modelId="{3FA815C9-07DA-47E4-AB32-FCCEAE740499}" type="presParOf" srcId="{E878F040-B651-4E50-B411-B0BFEFC11B3E}" destId="{1D48E9A3-DB43-45CB-93FB-F59C7B4CC711}" srcOrd="2" destOrd="0" presId="urn:microsoft.com/office/officeart/2018/2/layout/IconLabelDescriptionList"/>
    <dgm:cxn modelId="{2BB94B09-054A-4E62-B6D2-8FA1224D8123}" type="presParOf" srcId="{E878F040-B651-4E50-B411-B0BFEFC11B3E}" destId="{AE2731A6-26FC-4CCE-AF23-2B0E41350FB9}" srcOrd="3" destOrd="0" presId="urn:microsoft.com/office/officeart/2018/2/layout/IconLabelDescriptionList"/>
    <dgm:cxn modelId="{B428FCFB-923D-4C71-903D-5225DB1741A4}" type="presParOf" srcId="{E878F040-B651-4E50-B411-B0BFEFC11B3E}" destId="{919630AE-0FAD-439A-99D6-C0D63E883090}"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00E3E9-3F41-48B8-A6BB-DBAC455C315B}" type="doc">
      <dgm:prSet loTypeId="urn:microsoft.com/office/officeart/2018/5/layout/Centered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0AC3AFBA-D5F8-4FB6-9F8E-EC84AE60B884}">
      <dgm:prSet/>
      <dgm:spPr/>
      <dgm:t>
        <a:bodyPr/>
        <a:lstStyle/>
        <a:p>
          <a:pPr>
            <a:lnSpc>
              <a:spcPct val="100000"/>
            </a:lnSpc>
            <a:defRPr b="1"/>
          </a:pPr>
          <a:r>
            <a:rPr lang="en-US" b="1" i="0"/>
            <a:t>Data Sources</a:t>
          </a:r>
          <a:endParaRPr lang="en-US"/>
        </a:p>
      </dgm:t>
    </dgm:pt>
    <dgm:pt modelId="{AFD89B76-84CE-4D8B-AB5E-9FD489CC7142}" type="parTrans" cxnId="{EEBCAB1D-7258-4C0A-B1EB-631B906BA2B8}">
      <dgm:prSet/>
      <dgm:spPr/>
      <dgm:t>
        <a:bodyPr/>
        <a:lstStyle/>
        <a:p>
          <a:endParaRPr lang="en-US"/>
        </a:p>
      </dgm:t>
    </dgm:pt>
    <dgm:pt modelId="{5DF2687F-19DC-4D20-9134-558770ACB9CE}" type="sibTrans" cxnId="{EEBCAB1D-7258-4C0A-B1EB-631B906BA2B8}">
      <dgm:prSet/>
      <dgm:spPr/>
      <dgm:t>
        <a:bodyPr/>
        <a:lstStyle/>
        <a:p>
          <a:endParaRPr lang="en-US"/>
        </a:p>
      </dgm:t>
    </dgm:pt>
    <dgm:pt modelId="{7F5C0EFF-9C16-4D55-9325-6725EED8BE83}">
      <dgm:prSet/>
      <dgm:spPr/>
      <dgm:t>
        <a:bodyPr/>
        <a:lstStyle/>
        <a:p>
          <a:pPr algn="just">
            <a:lnSpc>
              <a:spcPct val="100000"/>
            </a:lnSpc>
            <a:buFont typeface="Arial" panose="020B0604020202020204" pitchFamily="34" charset="0"/>
            <a:buChar char="•"/>
          </a:pPr>
          <a:r>
            <a:rPr lang="en-US" i="0" dirty="0">
              <a:latin typeface="Calibri" panose="020F0502020204030204" pitchFamily="34" charset="0"/>
              <a:ea typeface="Calibri" panose="020F0502020204030204" pitchFamily="34" charset="0"/>
              <a:cs typeface="Calibri" panose="020F0502020204030204" pitchFamily="34" charset="0"/>
            </a:rPr>
            <a:t>Historical Traffic Insights </a:t>
          </a:r>
          <a:r>
            <a:rPr lang="en-US" b="0" i="0" dirty="0">
              <a:latin typeface="Calibri" panose="020F0502020204030204" pitchFamily="34" charset="0"/>
              <a:ea typeface="Calibri" panose="020F0502020204030204" pitchFamily="34" charset="0"/>
              <a:cs typeface="Calibri" panose="020F0502020204030204" pitchFamily="34" charset="0"/>
            </a:rPr>
            <a:t>Data will be collected on the number of customers entering the store on an hourly basis from past records.</a:t>
          </a:r>
          <a:endParaRPr lang="en-US" dirty="0">
            <a:latin typeface="Calibri" panose="020F0502020204030204" pitchFamily="34" charset="0"/>
            <a:ea typeface="Calibri" panose="020F0502020204030204" pitchFamily="34" charset="0"/>
            <a:cs typeface="Calibri" panose="020F0502020204030204" pitchFamily="34" charset="0"/>
          </a:endParaRPr>
        </a:p>
      </dgm:t>
    </dgm:pt>
    <dgm:pt modelId="{FB2E7A1C-D085-45A9-B72F-DDEE7D4DE0BB}" type="parTrans" cxnId="{CA7E699A-AA57-4671-A9A6-866849A602BA}">
      <dgm:prSet/>
      <dgm:spPr/>
      <dgm:t>
        <a:bodyPr/>
        <a:lstStyle/>
        <a:p>
          <a:endParaRPr lang="en-US"/>
        </a:p>
      </dgm:t>
    </dgm:pt>
    <dgm:pt modelId="{7224197F-F07E-4CC4-B86F-9F8354F81ABD}" type="sibTrans" cxnId="{CA7E699A-AA57-4671-A9A6-866849A602BA}">
      <dgm:prSet/>
      <dgm:spPr/>
      <dgm:t>
        <a:bodyPr/>
        <a:lstStyle/>
        <a:p>
          <a:endParaRPr lang="en-US"/>
        </a:p>
      </dgm:t>
    </dgm:pt>
    <dgm:pt modelId="{ABBA283F-1886-4882-AAC4-DD61C14FA70D}">
      <dgm:prSet/>
      <dgm:spPr/>
      <dgm:t>
        <a:bodyPr/>
        <a:lstStyle/>
        <a:p>
          <a:pPr algn="just">
            <a:lnSpc>
              <a:spcPct val="100000"/>
            </a:lnSpc>
            <a:buNone/>
          </a:pPr>
          <a:r>
            <a:rPr lang="en-US" i="0" dirty="0">
              <a:latin typeface="Calibri" panose="020F0502020204030204" pitchFamily="34" charset="0"/>
              <a:ea typeface="Calibri" panose="020F0502020204030204" pitchFamily="34" charset="0"/>
              <a:cs typeface="Calibri" panose="020F0502020204030204" pitchFamily="34" charset="0"/>
            </a:rPr>
            <a:t>Layout and Checkout Information Specifics regarding the quantity and arrangement of checkout counters and aisles within the store.</a:t>
          </a:r>
          <a:endParaRPr lang="en-US" dirty="0">
            <a:latin typeface="Calibri" panose="020F0502020204030204" pitchFamily="34" charset="0"/>
            <a:ea typeface="Calibri" panose="020F0502020204030204" pitchFamily="34" charset="0"/>
            <a:cs typeface="Calibri" panose="020F0502020204030204" pitchFamily="34" charset="0"/>
          </a:endParaRPr>
        </a:p>
      </dgm:t>
    </dgm:pt>
    <dgm:pt modelId="{77A46A5A-E3A1-4393-8FE9-F59615305FBD}" type="parTrans" cxnId="{13328E1B-CC5D-4500-A18B-0E1452C22986}">
      <dgm:prSet/>
      <dgm:spPr/>
      <dgm:t>
        <a:bodyPr/>
        <a:lstStyle/>
        <a:p>
          <a:endParaRPr lang="en-US"/>
        </a:p>
      </dgm:t>
    </dgm:pt>
    <dgm:pt modelId="{35DE7271-4C92-4F14-9882-EC06C7D199ED}" type="sibTrans" cxnId="{13328E1B-CC5D-4500-A18B-0E1452C22986}">
      <dgm:prSet/>
      <dgm:spPr/>
      <dgm:t>
        <a:bodyPr/>
        <a:lstStyle/>
        <a:p>
          <a:endParaRPr lang="en-US"/>
        </a:p>
      </dgm:t>
    </dgm:pt>
    <dgm:pt modelId="{0C475283-D7CA-4565-AAED-E795A7F244FC}">
      <dgm:prSet/>
      <dgm:spPr/>
      <dgm:t>
        <a:bodyPr/>
        <a:lstStyle/>
        <a:p>
          <a:pPr algn="just">
            <a:lnSpc>
              <a:spcPct val="100000"/>
            </a:lnSpc>
            <a:buNone/>
          </a:pPr>
          <a:r>
            <a:rPr lang="en-US" b="0" i="0" dirty="0">
              <a:latin typeface="Calibri" panose="020F0502020204030204" pitchFamily="34" charset="0"/>
              <a:ea typeface="Calibri" panose="020F0502020204030204" pitchFamily="34" charset="0"/>
              <a:cs typeface="Calibri" panose="020F0502020204030204" pitchFamily="34" charset="0"/>
            </a:rPr>
            <a:t>Details concerning the availability of staff members during various shifts throughout the day.</a:t>
          </a:r>
          <a:endParaRPr lang="en-US" dirty="0">
            <a:latin typeface="Calibri" panose="020F0502020204030204" pitchFamily="34" charset="0"/>
            <a:ea typeface="Calibri" panose="020F0502020204030204" pitchFamily="34" charset="0"/>
            <a:cs typeface="Calibri" panose="020F0502020204030204" pitchFamily="34" charset="0"/>
          </a:endParaRPr>
        </a:p>
      </dgm:t>
    </dgm:pt>
    <dgm:pt modelId="{D5072255-4F15-40AD-979B-B12DBB2DFB91}" type="parTrans" cxnId="{233C8314-82E4-4ED2-8A6A-BD8863287696}">
      <dgm:prSet/>
      <dgm:spPr/>
      <dgm:t>
        <a:bodyPr/>
        <a:lstStyle/>
        <a:p>
          <a:endParaRPr lang="en-US"/>
        </a:p>
      </dgm:t>
    </dgm:pt>
    <dgm:pt modelId="{5C209F31-8080-4478-BE6E-2C0D6C506723}" type="sibTrans" cxnId="{233C8314-82E4-4ED2-8A6A-BD8863287696}">
      <dgm:prSet/>
      <dgm:spPr/>
      <dgm:t>
        <a:bodyPr/>
        <a:lstStyle/>
        <a:p>
          <a:endParaRPr lang="en-US"/>
        </a:p>
      </dgm:t>
    </dgm:pt>
    <dgm:pt modelId="{BD59265A-61B9-4BE2-B45C-E57291F92DFA}">
      <dgm:prSet/>
      <dgm:spPr/>
      <dgm:t>
        <a:bodyPr/>
        <a:lstStyle/>
        <a:p>
          <a:pPr>
            <a:lnSpc>
              <a:spcPct val="100000"/>
            </a:lnSpc>
            <a:defRPr b="1"/>
          </a:pPr>
          <a:r>
            <a:rPr lang="en-US" b="1" i="0"/>
            <a:t>Expected Simulation Outcomes</a:t>
          </a:r>
          <a:endParaRPr lang="en-US"/>
        </a:p>
      </dgm:t>
    </dgm:pt>
    <dgm:pt modelId="{360E2F12-3FD0-4507-8620-3580C9D7198B}" type="parTrans" cxnId="{F27BDA4E-CBA4-4FCA-A8FC-371605E6697E}">
      <dgm:prSet/>
      <dgm:spPr/>
      <dgm:t>
        <a:bodyPr/>
        <a:lstStyle/>
        <a:p>
          <a:endParaRPr lang="en-US"/>
        </a:p>
      </dgm:t>
    </dgm:pt>
    <dgm:pt modelId="{044FDDA6-4C48-4D5D-856A-98BFB823BE75}" type="sibTrans" cxnId="{F27BDA4E-CBA4-4FCA-A8FC-371605E6697E}">
      <dgm:prSet/>
      <dgm:spPr/>
      <dgm:t>
        <a:bodyPr/>
        <a:lstStyle/>
        <a:p>
          <a:endParaRPr lang="en-US"/>
        </a:p>
      </dgm:t>
    </dgm:pt>
    <dgm:pt modelId="{09D2AF6F-043A-47E3-BA5E-25A995E9C528}">
      <dgm:prSet/>
      <dgm:spPr/>
      <dgm:t>
        <a:bodyPr/>
        <a:lstStyle/>
        <a:p>
          <a:pPr algn="just">
            <a:lnSpc>
              <a:spcPct val="100000"/>
            </a:lnSpc>
            <a:buFont typeface="Arial" panose="020B0604020202020204" pitchFamily="34" charset="0"/>
            <a:buChar char="•"/>
          </a:pPr>
          <a:r>
            <a:rPr lang="en-US" b="0" i="0" dirty="0">
              <a:latin typeface="Calibri" panose="020F0502020204030204" pitchFamily="34" charset="0"/>
              <a:ea typeface="Calibri" panose="020F0502020204030204" pitchFamily="34" charset="0"/>
              <a:cs typeface="Calibri" panose="020F0502020204030204" pitchFamily="34" charset="0"/>
            </a:rPr>
            <a:t>Detailed Insights of peak congestion times and bottleneck locations.</a:t>
          </a:r>
          <a:endParaRPr lang="en-US" dirty="0">
            <a:latin typeface="Calibri" panose="020F0502020204030204" pitchFamily="34" charset="0"/>
            <a:ea typeface="Calibri" panose="020F0502020204030204" pitchFamily="34" charset="0"/>
            <a:cs typeface="Calibri" panose="020F0502020204030204" pitchFamily="34" charset="0"/>
          </a:endParaRPr>
        </a:p>
      </dgm:t>
    </dgm:pt>
    <dgm:pt modelId="{96EDC2D5-6EF7-4825-85E9-884455C324F3}" type="parTrans" cxnId="{F2F3C147-ECBE-4F45-92A1-C5C4312DD496}">
      <dgm:prSet/>
      <dgm:spPr/>
      <dgm:t>
        <a:bodyPr/>
        <a:lstStyle/>
        <a:p>
          <a:endParaRPr lang="en-US"/>
        </a:p>
      </dgm:t>
    </dgm:pt>
    <dgm:pt modelId="{B05A9F6E-129F-4F49-9C6C-3EEA331BFD81}" type="sibTrans" cxnId="{F2F3C147-ECBE-4F45-92A1-C5C4312DD496}">
      <dgm:prSet/>
      <dgm:spPr/>
      <dgm:t>
        <a:bodyPr/>
        <a:lstStyle/>
        <a:p>
          <a:endParaRPr lang="en-US"/>
        </a:p>
      </dgm:t>
    </dgm:pt>
    <dgm:pt modelId="{6A5E57A6-AC24-4CDD-91E6-7BE15EEBEA1A}">
      <dgm:prSet/>
      <dgm:spPr/>
      <dgm:t>
        <a:bodyPr/>
        <a:lstStyle/>
        <a:p>
          <a:pPr algn="just">
            <a:lnSpc>
              <a:spcPct val="100000"/>
            </a:lnSpc>
            <a:buFont typeface="Arial" panose="020B0604020202020204" pitchFamily="34" charset="0"/>
            <a:buChar char="•"/>
          </a:pPr>
          <a:r>
            <a:rPr lang="en-US" b="0" i="0" dirty="0">
              <a:latin typeface="Calibri" panose="020F0502020204030204" pitchFamily="34" charset="0"/>
              <a:ea typeface="Calibri" panose="020F0502020204030204" pitchFamily="34" charset="0"/>
              <a:cs typeface="Calibri" panose="020F0502020204030204" pitchFamily="34" charset="0"/>
            </a:rPr>
            <a:t>Recommendations for the ideal number of operational checkout counters and attendants required during different times.</a:t>
          </a:r>
          <a:endParaRPr lang="en-US" dirty="0">
            <a:latin typeface="Calibri" panose="020F0502020204030204" pitchFamily="34" charset="0"/>
            <a:ea typeface="Calibri" panose="020F0502020204030204" pitchFamily="34" charset="0"/>
            <a:cs typeface="Calibri" panose="020F0502020204030204" pitchFamily="34" charset="0"/>
          </a:endParaRPr>
        </a:p>
      </dgm:t>
    </dgm:pt>
    <dgm:pt modelId="{0E106424-78E1-4CA6-A594-D1F23DE62F9B}" type="parTrans" cxnId="{B2C29032-6039-4C31-9C7B-7513841A1BA6}">
      <dgm:prSet/>
      <dgm:spPr/>
      <dgm:t>
        <a:bodyPr/>
        <a:lstStyle/>
        <a:p>
          <a:endParaRPr lang="en-US"/>
        </a:p>
      </dgm:t>
    </dgm:pt>
    <dgm:pt modelId="{155776A4-E43A-4A7B-936D-5C85988397C8}" type="sibTrans" cxnId="{B2C29032-6039-4C31-9C7B-7513841A1BA6}">
      <dgm:prSet/>
      <dgm:spPr/>
      <dgm:t>
        <a:bodyPr/>
        <a:lstStyle/>
        <a:p>
          <a:endParaRPr lang="en-US"/>
        </a:p>
      </dgm:t>
    </dgm:pt>
    <dgm:pt modelId="{7FDB267E-3717-4074-9772-7E571B77A3DD}">
      <dgm:prSet/>
      <dgm:spPr/>
      <dgm:t>
        <a:bodyPr/>
        <a:lstStyle/>
        <a:p>
          <a:pPr algn="just">
            <a:lnSpc>
              <a:spcPct val="100000"/>
            </a:lnSpc>
            <a:buFont typeface="Arial" panose="020B0604020202020204" pitchFamily="34" charset="0"/>
            <a:buChar char="•"/>
          </a:pPr>
          <a:r>
            <a:rPr lang="en-US" b="0" i="0" dirty="0">
              <a:latin typeface="Calibri" panose="020F0502020204030204" pitchFamily="34" charset="0"/>
              <a:ea typeface="Calibri" panose="020F0502020204030204" pitchFamily="34" charset="0"/>
              <a:cs typeface="Calibri" panose="020F0502020204030204" pitchFamily="34" charset="0"/>
            </a:rPr>
            <a:t>Customer Distribution Strategies of Effective aisle arrangement and product placement plans to ensure even customer distribution and reduce crowding.</a:t>
          </a:r>
          <a:endParaRPr lang="en-US" dirty="0">
            <a:latin typeface="Calibri" panose="020F0502020204030204" pitchFamily="34" charset="0"/>
            <a:ea typeface="Calibri" panose="020F0502020204030204" pitchFamily="34" charset="0"/>
            <a:cs typeface="Calibri" panose="020F0502020204030204" pitchFamily="34" charset="0"/>
          </a:endParaRPr>
        </a:p>
      </dgm:t>
    </dgm:pt>
    <dgm:pt modelId="{DBF42369-AA99-46FB-8156-4950BDC956B2}" type="parTrans" cxnId="{4B06AD9D-7499-41DB-B2BF-97BD0065D000}">
      <dgm:prSet/>
      <dgm:spPr/>
      <dgm:t>
        <a:bodyPr/>
        <a:lstStyle/>
        <a:p>
          <a:endParaRPr lang="en-US"/>
        </a:p>
      </dgm:t>
    </dgm:pt>
    <dgm:pt modelId="{8FAA88CA-00B9-4F63-B16D-0A28083253BE}" type="sibTrans" cxnId="{4B06AD9D-7499-41DB-B2BF-97BD0065D000}">
      <dgm:prSet/>
      <dgm:spPr/>
      <dgm:t>
        <a:bodyPr/>
        <a:lstStyle/>
        <a:p>
          <a:endParaRPr lang="en-US"/>
        </a:p>
      </dgm:t>
    </dgm:pt>
    <dgm:pt modelId="{EC169FED-C532-484E-A188-650CAE8CCBBD}" type="pres">
      <dgm:prSet presAssocID="{6D00E3E9-3F41-48B8-A6BB-DBAC455C315B}" presName="root" presStyleCnt="0">
        <dgm:presLayoutVars>
          <dgm:dir/>
          <dgm:resizeHandles val="exact"/>
        </dgm:presLayoutVars>
      </dgm:prSet>
      <dgm:spPr/>
    </dgm:pt>
    <dgm:pt modelId="{222C0A8A-89F3-4EC7-AAA5-BA1A73FA7004}" type="pres">
      <dgm:prSet presAssocID="{0AC3AFBA-D5F8-4FB6-9F8E-EC84AE60B884}" presName="compNode" presStyleCnt="0"/>
      <dgm:spPr/>
    </dgm:pt>
    <dgm:pt modelId="{B49443B8-DA0B-4BBB-A25D-2B18EB6CC29F}" type="pres">
      <dgm:prSet presAssocID="{0AC3AFBA-D5F8-4FB6-9F8E-EC84AE60B88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579826B9-3EB0-4704-BD70-59CB457ED713}" type="pres">
      <dgm:prSet presAssocID="{0AC3AFBA-D5F8-4FB6-9F8E-EC84AE60B884}" presName="iconSpace" presStyleCnt="0"/>
      <dgm:spPr/>
    </dgm:pt>
    <dgm:pt modelId="{76D68477-8734-4F72-AAA9-97F336DB9BD5}" type="pres">
      <dgm:prSet presAssocID="{0AC3AFBA-D5F8-4FB6-9F8E-EC84AE60B884}" presName="parTx" presStyleLbl="revTx" presStyleIdx="0" presStyleCnt="4">
        <dgm:presLayoutVars>
          <dgm:chMax val="0"/>
          <dgm:chPref val="0"/>
        </dgm:presLayoutVars>
      </dgm:prSet>
      <dgm:spPr/>
    </dgm:pt>
    <dgm:pt modelId="{2C82E6DC-9F45-42CF-A655-B43B644DFE88}" type="pres">
      <dgm:prSet presAssocID="{0AC3AFBA-D5F8-4FB6-9F8E-EC84AE60B884}" presName="txSpace" presStyleCnt="0"/>
      <dgm:spPr/>
    </dgm:pt>
    <dgm:pt modelId="{9BF5996B-5735-49FA-A7BE-DF9177331DB3}" type="pres">
      <dgm:prSet presAssocID="{0AC3AFBA-D5F8-4FB6-9F8E-EC84AE60B884}" presName="desTx" presStyleLbl="revTx" presStyleIdx="1" presStyleCnt="4">
        <dgm:presLayoutVars/>
      </dgm:prSet>
      <dgm:spPr/>
    </dgm:pt>
    <dgm:pt modelId="{C398E651-2DEA-4C03-A4BC-6710E8C99526}" type="pres">
      <dgm:prSet presAssocID="{5DF2687F-19DC-4D20-9134-558770ACB9CE}" presName="sibTrans" presStyleCnt="0"/>
      <dgm:spPr/>
    </dgm:pt>
    <dgm:pt modelId="{E4D8E843-EE11-49D4-BDAF-E75A0B81D218}" type="pres">
      <dgm:prSet presAssocID="{BD59265A-61B9-4BE2-B45C-E57291F92DFA}" presName="compNode" presStyleCnt="0"/>
      <dgm:spPr/>
    </dgm:pt>
    <dgm:pt modelId="{18ACD292-D4F4-4A4D-9A22-12F72C1991E9}" type="pres">
      <dgm:prSet presAssocID="{BD59265A-61B9-4BE2-B45C-E57291F92DF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irplane"/>
        </a:ext>
      </dgm:extLst>
    </dgm:pt>
    <dgm:pt modelId="{4A6518C4-1015-4245-B847-E503125EF3FD}" type="pres">
      <dgm:prSet presAssocID="{BD59265A-61B9-4BE2-B45C-E57291F92DFA}" presName="iconSpace" presStyleCnt="0"/>
      <dgm:spPr/>
    </dgm:pt>
    <dgm:pt modelId="{609E5A6A-293A-47CA-B8DC-70E739BAD0E6}" type="pres">
      <dgm:prSet presAssocID="{BD59265A-61B9-4BE2-B45C-E57291F92DFA}" presName="parTx" presStyleLbl="revTx" presStyleIdx="2" presStyleCnt="4">
        <dgm:presLayoutVars>
          <dgm:chMax val="0"/>
          <dgm:chPref val="0"/>
        </dgm:presLayoutVars>
      </dgm:prSet>
      <dgm:spPr/>
    </dgm:pt>
    <dgm:pt modelId="{947FF545-E777-48DC-81B4-9363B72DA333}" type="pres">
      <dgm:prSet presAssocID="{BD59265A-61B9-4BE2-B45C-E57291F92DFA}" presName="txSpace" presStyleCnt="0"/>
      <dgm:spPr/>
    </dgm:pt>
    <dgm:pt modelId="{DB9F484C-F627-4998-84F1-9DA058C6BA59}" type="pres">
      <dgm:prSet presAssocID="{BD59265A-61B9-4BE2-B45C-E57291F92DFA}" presName="desTx" presStyleLbl="revTx" presStyleIdx="3" presStyleCnt="4">
        <dgm:presLayoutVars/>
      </dgm:prSet>
      <dgm:spPr/>
    </dgm:pt>
  </dgm:ptLst>
  <dgm:cxnLst>
    <dgm:cxn modelId="{233C8314-82E4-4ED2-8A6A-BD8863287696}" srcId="{0AC3AFBA-D5F8-4FB6-9F8E-EC84AE60B884}" destId="{0C475283-D7CA-4565-AAED-E795A7F244FC}" srcOrd="2" destOrd="0" parTransId="{D5072255-4F15-40AD-979B-B12DBB2DFB91}" sibTransId="{5C209F31-8080-4478-BE6E-2C0D6C506723}"/>
    <dgm:cxn modelId="{13328E1B-CC5D-4500-A18B-0E1452C22986}" srcId="{0AC3AFBA-D5F8-4FB6-9F8E-EC84AE60B884}" destId="{ABBA283F-1886-4882-AAC4-DD61C14FA70D}" srcOrd="1" destOrd="0" parTransId="{77A46A5A-E3A1-4393-8FE9-F59615305FBD}" sibTransId="{35DE7271-4C92-4F14-9882-EC06C7D199ED}"/>
    <dgm:cxn modelId="{EEBCAB1D-7258-4C0A-B1EB-631B906BA2B8}" srcId="{6D00E3E9-3F41-48B8-A6BB-DBAC455C315B}" destId="{0AC3AFBA-D5F8-4FB6-9F8E-EC84AE60B884}" srcOrd="0" destOrd="0" parTransId="{AFD89B76-84CE-4D8B-AB5E-9FD489CC7142}" sibTransId="{5DF2687F-19DC-4D20-9134-558770ACB9CE}"/>
    <dgm:cxn modelId="{B2C29032-6039-4C31-9C7B-7513841A1BA6}" srcId="{BD59265A-61B9-4BE2-B45C-E57291F92DFA}" destId="{6A5E57A6-AC24-4CDD-91E6-7BE15EEBEA1A}" srcOrd="1" destOrd="0" parTransId="{0E106424-78E1-4CA6-A594-D1F23DE62F9B}" sibTransId="{155776A4-E43A-4A7B-936D-5C85988397C8}"/>
    <dgm:cxn modelId="{4C50353B-4463-48F2-A60B-FA00ED18E765}" type="presOf" srcId="{6A5E57A6-AC24-4CDD-91E6-7BE15EEBEA1A}" destId="{DB9F484C-F627-4998-84F1-9DA058C6BA59}" srcOrd="0" destOrd="1" presId="urn:microsoft.com/office/officeart/2018/5/layout/CenteredIconLabelDescriptionList"/>
    <dgm:cxn modelId="{A6CDD03D-F695-4124-A613-DAC1B81839E9}" type="presOf" srcId="{7FDB267E-3717-4074-9772-7E571B77A3DD}" destId="{DB9F484C-F627-4998-84F1-9DA058C6BA59}" srcOrd="0" destOrd="2" presId="urn:microsoft.com/office/officeart/2018/5/layout/CenteredIconLabelDescriptionList"/>
    <dgm:cxn modelId="{F2F3C147-ECBE-4F45-92A1-C5C4312DD496}" srcId="{BD59265A-61B9-4BE2-B45C-E57291F92DFA}" destId="{09D2AF6F-043A-47E3-BA5E-25A995E9C528}" srcOrd="0" destOrd="0" parTransId="{96EDC2D5-6EF7-4825-85E9-884455C324F3}" sibTransId="{B05A9F6E-129F-4F49-9C6C-3EEA331BFD81}"/>
    <dgm:cxn modelId="{60826968-C98D-456E-9A94-FB7610E0496F}" type="presOf" srcId="{BD59265A-61B9-4BE2-B45C-E57291F92DFA}" destId="{609E5A6A-293A-47CA-B8DC-70E739BAD0E6}" srcOrd="0" destOrd="0" presId="urn:microsoft.com/office/officeart/2018/5/layout/CenteredIconLabelDescriptionList"/>
    <dgm:cxn modelId="{F27BDA4E-CBA4-4FCA-A8FC-371605E6697E}" srcId="{6D00E3E9-3F41-48B8-A6BB-DBAC455C315B}" destId="{BD59265A-61B9-4BE2-B45C-E57291F92DFA}" srcOrd="1" destOrd="0" parTransId="{360E2F12-3FD0-4507-8620-3580C9D7198B}" sibTransId="{044FDDA6-4C48-4D5D-856A-98BFB823BE75}"/>
    <dgm:cxn modelId="{AC729994-D187-4A4F-9799-49BDDE1F97D8}" type="presOf" srcId="{7F5C0EFF-9C16-4D55-9325-6725EED8BE83}" destId="{9BF5996B-5735-49FA-A7BE-DF9177331DB3}" srcOrd="0" destOrd="0" presId="urn:microsoft.com/office/officeart/2018/5/layout/CenteredIconLabelDescriptionList"/>
    <dgm:cxn modelId="{CA7E699A-AA57-4671-A9A6-866849A602BA}" srcId="{0AC3AFBA-D5F8-4FB6-9F8E-EC84AE60B884}" destId="{7F5C0EFF-9C16-4D55-9325-6725EED8BE83}" srcOrd="0" destOrd="0" parTransId="{FB2E7A1C-D085-45A9-B72F-DDEE7D4DE0BB}" sibTransId="{7224197F-F07E-4CC4-B86F-9F8354F81ABD}"/>
    <dgm:cxn modelId="{4B06AD9D-7499-41DB-B2BF-97BD0065D000}" srcId="{BD59265A-61B9-4BE2-B45C-E57291F92DFA}" destId="{7FDB267E-3717-4074-9772-7E571B77A3DD}" srcOrd="2" destOrd="0" parTransId="{DBF42369-AA99-46FB-8156-4950BDC956B2}" sibTransId="{8FAA88CA-00B9-4F63-B16D-0A28083253BE}"/>
    <dgm:cxn modelId="{4602F6B2-6A95-4EC0-8856-E8CF6DAEE662}" type="presOf" srcId="{ABBA283F-1886-4882-AAC4-DD61C14FA70D}" destId="{9BF5996B-5735-49FA-A7BE-DF9177331DB3}" srcOrd="0" destOrd="1" presId="urn:microsoft.com/office/officeart/2018/5/layout/CenteredIconLabelDescriptionList"/>
    <dgm:cxn modelId="{5D9FE8C6-0ACD-436F-93C1-927055A4E204}" type="presOf" srcId="{0AC3AFBA-D5F8-4FB6-9F8E-EC84AE60B884}" destId="{76D68477-8734-4F72-AAA9-97F336DB9BD5}" srcOrd="0" destOrd="0" presId="urn:microsoft.com/office/officeart/2018/5/layout/CenteredIconLabelDescriptionList"/>
    <dgm:cxn modelId="{E680CFDD-5015-4336-8222-879A5C1E9F35}" type="presOf" srcId="{6D00E3E9-3F41-48B8-A6BB-DBAC455C315B}" destId="{EC169FED-C532-484E-A188-650CAE8CCBBD}" srcOrd="0" destOrd="0" presId="urn:microsoft.com/office/officeart/2018/5/layout/CenteredIconLabelDescriptionList"/>
    <dgm:cxn modelId="{3B127FF4-BC0F-4077-BED2-EE500D1BE2DE}" type="presOf" srcId="{0C475283-D7CA-4565-AAED-E795A7F244FC}" destId="{9BF5996B-5735-49FA-A7BE-DF9177331DB3}" srcOrd="0" destOrd="2" presId="urn:microsoft.com/office/officeart/2018/5/layout/CenteredIconLabelDescriptionList"/>
    <dgm:cxn modelId="{DE6060F7-009E-475A-9A0C-3C43C9E6D2BF}" type="presOf" srcId="{09D2AF6F-043A-47E3-BA5E-25A995E9C528}" destId="{DB9F484C-F627-4998-84F1-9DA058C6BA59}" srcOrd="0" destOrd="0" presId="urn:microsoft.com/office/officeart/2018/5/layout/CenteredIconLabelDescriptionList"/>
    <dgm:cxn modelId="{5B57858B-57B9-4040-A59C-F16EC8F6FED8}" type="presParOf" srcId="{EC169FED-C532-484E-A188-650CAE8CCBBD}" destId="{222C0A8A-89F3-4EC7-AAA5-BA1A73FA7004}" srcOrd="0" destOrd="0" presId="urn:microsoft.com/office/officeart/2018/5/layout/CenteredIconLabelDescriptionList"/>
    <dgm:cxn modelId="{D4587C6A-74E1-40F9-9087-19877E6009DA}" type="presParOf" srcId="{222C0A8A-89F3-4EC7-AAA5-BA1A73FA7004}" destId="{B49443B8-DA0B-4BBB-A25D-2B18EB6CC29F}" srcOrd="0" destOrd="0" presId="urn:microsoft.com/office/officeart/2018/5/layout/CenteredIconLabelDescriptionList"/>
    <dgm:cxn modelId="{B3188BE2-5076-4895-AB82-6C305A1EC7A2}" type="presParOf" srcId="{222C0A8A-89F3-4EC7-AAA5-BA1A73FA7004}" destId="{579826B9-3EB0-4704-BD70-59CB457ED713}" srcOrd="1" destOrd="0" presId="urn:microsoft.com/office/officeart/2018/5/layout/CenteredIconLabelDescriptionList"/>
    <dgm:cxn modelId="{CBD29879-2FEA-46C9-96FB-41562DAE4266}" type="presParOf" srcId="{222C0A8A-89F3-4EC7-AAA5-BA1A73FA7004}" destId="{76D68477-8734-4F72-AAA9-97F336DB9BD5}" srcOrd="2" destOrd="0" presId="urn:microsoft.com/office/officeart/2018/5/layout/CenteredIconLabelDescriptionList"/>
    <dgm:cxn modelId="{5AD20220-9D29-4532-93A3-41D579BA33D9}" type="presParOf" srcId="{222C0A8A-89F3-4EC7-AAA5-BA1A73FA7004}" destId="{2C82E6DC-9F45-42CF-A655-B43B644DFE88}" srcOrd="3" destOrd="0" presId="urn:microsoft.com/office/officeart/2018/5/layout/CenteredIconLabelDescriptionList"/>
    <dgm:cxn modelId="{2CBF5035-4CAE-48B7-AE7E-918634D3909F}" type="presParOf" srcId="{222C0A8A-89F3-4EC7-AAA5-BA1A73FA7004}" destId="{9BF5996B-5735-49FA-A7BE-DF9177331DB3}" srcOrd="4" destOrd="0" presId="urn:microsoft.com/office/officeart/2018/5/layout/CenteredIconLabelDescriptionList"/>
    <dgm:cxn modelId="{B4AB7DD0-E71D-4813-A724-7E8430CAC4A4}" type="presParOf" srcId="{EC169FED-C532-484E-A188-650CAE8CCBBD}" destId="{C398E651-2DEA-4C03-A4BC-6710E8C99526}" srcOrd="1" destOrd="0" presId="urn:microsoft.com/office/officeart/2018/5/layout/CenteredIconLabelDescriptionList"/>
    <dgm:cxn modelId="{D7C36E4B-CACE-4DAA-ABD3-5805FAC6CE3A}" type="presParOf" srcId="{EC169FED-C532-484E-A188-650CAE8CCBBD}" destId="{E4D8E843-EE11-49D4-BDAF-E75A0B81D218}" srcOrd="2" destOrd="0" presId="urn:microsoft.com/office/officeart/2018/5/layout/CenteredIconLabelDescriptionList"/>
    <dgm:cxn modelId="{7856532A-E41C-408D-854F-C77B3842E0C2}" type="presParOf" srcId="{E4D8E843-EE11-49D4-BDAF-E75A0B81D218}" destId="{18ACD292-D4F4-4A4D-9A22-12F72C1991E9}" srcOrd="0" destOrd="0" presId="urn:microsoft.com/office/officeart/2018/5/layout/CenteredIconLabelDescriptionList"/>
    <dgm:cxn modelId="{5051B54E-D2C2-4134-9FB4-986A16CEBDB2}" type="presParOf" srcId="{E4D8E843-EE11-49D4-BDAF-E75A0B81D218}" destId="{4A6518C4-1015-4245-B847-E503125EF3FD}" srcOrd="1" destOrd="0" presId="urn:microsoft.com/office/officeart/2018/5/layout/CenteredIconLabelDescriptionList"/>
    <dgm:cxn modelId="{6871BC4F-5FAF-4C1E-8624-248B03F58D67}" type="presParOf" srcId="{E4D8E843-EE11-49D4-BDAF-E75A0B81D218}" destId="{609E5A6A-293A-47CA-B8DC-70E739BAD0E6}" srcOrd="2" destOrd="0" presId="urn:microsoft.com/office/officeart/2018/5/layout/CenteredIconLabelDescriptionList"/>
    <dgm:cxn modelId="{202E0E52-FF49-4530-83C3-ACD772F8A498}" type="presParOf" srcId="{E4D8E843-EE11-49D4-BDAF-E75A0B81D218}" destId="{947FF545-E777-48DC-81B4-9363B72DA333}" srcOrd="3" destOrd="0" presId="urn:microsoft.com/office/officeart/2018/5/layout/CenteredIconLabelDescriptionList"/>
    <dgm:cxn modelId="{13DEA991-714A-4B99-8A26-A4ACCBA82509}" type="presParOf" srcId="{E4D8E843-EE11-49D4-BDAF-E75A0B81D218}" destId="{DB9F484C-F627-4998-84F1-9DA058C6BA59}"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3903A9-E537-4915-9C0E-8D25E10D4868}">
      <dsp:nvSpPr>
        <dsp:cNvPr id="0" name=""/>
        <dsp:cNvSpPr/>
      </dsp:nvSpPr>
      <dsp:spPr>
        <a:xfrm>
          <a:off x="228645" y="297718"/>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93D2198-75FA-44CE-806D-0BB64F2774D1}">
      <dsp:nvSpPr>
        <dsp:cNvPr id="0" name=""/>
        <dsp:cNvSpPr/>
      </dsp:nvSpPr>
      <dsp:spPr>
        <a:xfrm>
          <a:off x="228645" y="2050488"/>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b="1" i="0" kern="1200" dirty="0"/>
            <a:t>Problem Statement</a:t>
          </a:r>
          <a:endParaRPr lang="en-US" sz="3600" kern="1200" dirty="0"/>
        </a:p>
      </dsp:txBody>
      <dsp:txXfrm>
        <a:off x="228645" y="2050488"/>
        <a:ext cx="4320000" cy="648000"/>
      </dsp:txXfrm>
    </dsp:sp>
    <dsp:sp modelId="{DCC43061-EF3A-46C2-8243-5F10B5F46F43}">
      <dsp:nvSpPr>
        <dsp:cNvPr id="0" name=""/>
        <dsp:cNvSpPr/>
      </dsp:nvSpPr>
      <dsp:spPr>
        <a:xfrm>
          <a:off x="228645" y="2810474"/>
          <a:ext cx="4320000" cy="3086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889000">
            <a:lnSpc>
              <a:spcPct val="90000"/>
            </a:lnSpc>
            <a:spcBef>
              <a:spcPct val="0"/>
            </a:spcBef>
            <a:spcAft>
              <a:spcPct val="35000"/>
            </a:spcAft>
            <a:buNone/>
          </a:pPr>
          <a:r>
            <a:rPr lang="en-US" sz="2000" b="0" i="0" kern="1200" dirty="0">
              <a:latin typeface="Calibri" panose="020F0502020204030204" pitchFamily="34" charset="0"/>
              <a:ea typeface="Calibri" panose="020F0502020204030204" pitchFamily="34" charset="0"/>
              <a:cs typeface="Calibri" panose="020F0502020204030204" pitchFamily="34" charset="0"/>
            </a:rPr>
            <a:t>Sprouts Grocery Store faces challenges in managing customer flow effectively due to time-varying ingress and egress patterns. This leads to overcrowding during peak hours, underutilization during off-peak hours, long checkout lines, and difficulty in aisle navigation, impacting customer satisfaction and operational efficiency.</a:t>
          </a:r>
          <a:endParaRPr lang="en-US" sz="2000" kern="1200" dirty="0">
            <a:latin typeface="Calibri" panose="020F0502020204030204" pitchFamily="34" charset="0"/>
            <a:ea typeface="Calibri" panose="020F0502020204030204" pitchFamily="34" charset="0"/>
            <a:cs typeface="Calibri" panose="020F0502020204030204" pitchFamily="34" charset="0"/>
          </a:endParaRPr>
        </a:p>
      </dsp:txBody>
      <dsp:txXfrm>
        <a:off x="228645" y="2810474"/>
        <a:ext cx="4320000" cy="3086545"/>
      </dsp:txXfrm>
    </dsp:sp>
    <dsp:sp modelId="{2EC4E3DB-AFC3-4ABD-832E-FB4675A6A1B1}">
      <dsp:nvSpPr>
        <dsp:cNvPr id="0" name=""/>
        <dsp:cNvSpPr/>
      </dsp:nvSpPr>
      <dsp:spPr>
        <a:xfrm>
          <a:off x="5304645" y="297718"/>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D48E9A3-DB43-45CB-93FB-F59C7B4CC711}">
      <dsp:nvSpPr>
        <dsp:cNvPr id="0" name=""/>
        <dsp:cNvSpPr/>
      </dsp:nvSpPr>
      <dsp:spPr>
        <a:xfrm>
          <a:off x="5304645" y="2050488"/>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b="1" i="0" kern="1200" dirty="0"/>
            <a:t>Proposed Solution</a:t>
          </a:r>
          <a:endParaRPr lang="en-US" sz="3600" kern="1200" dirty="0"/>
        </a:p>
      </dsp:txBody>
      <dsp:txXfrm>
        <a:off x="5304645" y="2050488"/>
        <a:ext cx="4320000" cy="648000"/>
      </dsp:txXfrm>
    </dsp:sp>
    <dsp:sp modelId="{919630AE-0FAD-439A-99D6-C0D63E883090}">
      <dsp:nvSpPr>
        <dsp:cNvPr id="0" name=""/>
        <dsp:cNvSpPr/>
      </dsp:nvSpPr>
      <dsp:spPr>
        <a:xfrm>
          <a:off x="5304645" y="2810474"/>
          <a:ext cx="4320000" cy="3086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889000">
            <a:lnSpc>
              <a:spcPct val="90000"/>
            </a:lnSpc>
            <a:spcBef>
              <a:spcPct val="0"/>
            </a:spcBef>
            <a:spcAft>
              <a:spcPct val="35000"/>
            </a:spcAft>
            <a:buNone/>
          </a:pPr>
          <a:r>
            <a:rPr lang="en-US" sz="2000" b="0" i="0" kern="1200" dirty="0">
              <a:latin typeface="Calibri" panose="020F0502020204030204" pitchFamily="34" charset="0"/>
              <a:ea typeface="Calibri" panose="020F0502020204030204" pitchFamily="34" charset="0"/>
              <a:cs typeface="Calibri" panose="020F0502020204030204" pitchFamily="34" charset="0"/>
            </a:rPr>
            <a:t>Develop a </a:t>
          </a:r>
          <a:r>
            <a:rPr lang="en-US" sz="2000" b="0" i="0" kern="1200" dirty="0" err="1">
              <a:latin typeface="Calibri" panose="020F0502020204030204" pitchFamily="34" charset="0"/>
              <a:ea typeface="Calibri" panose="020F0502020204030204" pitchFamily="34" charset="0"/>
              <a:cs typeface="Calibri" panose="020F0502020204030204" pitchFamily="34" charset="0"/>
            </a:rPr>
            <a:t>Simio</a:t>
          </a:r>
          <a:r>
            <a:rPr lang="en-US" sz="2000" b="0" i="0" kern="1200" dirty="0">
              <a:latin typeface="Calibri" panose="020F0502020204030204" pitchFamily="34" charset="0"/>
              <a:ea typeface="Calibri" panose="020F0502020204030204" pitchFamily="34" charset="0"/>
              <a:cs typeface="Calibri" panose="020F0502020204030204" pitchFamily="34" charset="0"/>
            </a:rPr>
            <a:t> simulation model to accurately represent customer flow within Sprouts, analyzing the impact of varying customer arrivals and departures throughout the day. The model will simulate different scenarios to identify optimal configurations of aisles, checkout counters, and attendant allocation that align with customer flow patterns, aiming to enhance the shopping experience and operational efficiency.</a:t>
          </a:r>
          <a:endParaRPr lang="en-US" sz="2000" kern="1200" dirty="0">
            <a:latin typeface="Calibri" panose="020F0502020204030204" pitchFamily="34" charset="0"/>
            <a:ea typeface="Calibri" panose="020F0502020204030204" pitchFamily="34" charset="0"/>
            <a:cs typeface="Calibri" panose="020F0502020204030204" pitchFamily="34" charset="0"/>
          </a:endParaRPr>
        </a:p>
      </dsp:txBody>
      <dsp:txXfrm>
        <a:off x="5304645" y="2810474"/>
        <a:ext cx="4320000" cy="30865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9443B8-DA0B-4BBB-A25D-2B18EB6CC29F}">
      <dsp:nvSpPr>
        <dsp:cNvPr id="0" name=""/>
        <dsp:cNvSpPr/>
      </dsp:nvSpPr>
      <dsp:spPr>
        <a:xfrm>
          <a:off x="1515066" y="255285"/>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6D68477-8734-4F72-AAA9-97F336DB9BD5}">
      <dsp:nvSpPr>
        <dsp:cNvPr id="0" name=""/>
        <dsp:cNvSpPr/>
      </dsp:nvSpPr>
      <dsp:spPr>
        <a:xfrm>
          <a:off x="111066" y="1986032"/>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b="1"/>
          </a:pPr>
          <a:r>
            <a:rPr lang="en-US" sz="2300" b="1" i="0" kern="1200"/>
            <a:t>Data Sources</a:t>
          </a:r>
          <a:endParaRPr lang="en-US" sz="2300" kern="1200"/>
        </a:p>
      </dsp:txBody>
      <dsp:txXfrm>
        <a:off x="111066" y="1986032"/>
        <a:ext cx="4320000" cy="648000"/>
      </dsp:txXfrm>
    </dsp:sp>
    <dsp:sp modelId="{9BF5996B-5735-49FA-A7BE-DF9177331DB3}">
      <dsp:nvSpPr>
        <dsp:cNvPr id="0" name=""/>
        <dsp:cNvSpPr/>
      </dsp:nvSpPr>
      <dsp:spPr>
        <a:xfrm>
          <a:off x="111066" y="2735775"/>
          <a:ext cx="4320000" cy="26066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755650">
            <a:lnSpc>
              <a:spcPct val="100000"/>
            </a:lnSpc>
            <a:spcBef>
              <a:spcPct val="0"/>
            </a:spcBef>
            <a:spcAft>
              <a:spcPct val="35000"/>
            </a:spcAft>
            <a:buFont typeface="Arial" panose="020B0604020202020204" pitchFamily="34" charset="0"/>
            <a:buNone/>
          </a:pPr>
          <a:r>
            <a:rPr lang="en-US" sz="1700" i="0" kern="1200" dirty="0">
              <a:latin typeface="Calibri" panose="020F0502020204030204" pitchFamily="34" charset="0"/>
              <a:ea typeface="Calibri" panose="020F0502020204030204" pitchFamily="34" charset="0"/>
              <a:cs typeface="Calibri" panose="020F0502020204030204" pitchFamily="34" charset="0"/>
            </a:rPr>
            <a:t>Historical Traffic Insights </a:t>
          </a:r>
          <a:r>
            <a:rPr lang="en-US" sz="1700" b="0" i="0" kern="1200" dirty="0">
              <a:latin typeface="Calibri" panose="020F0502020204030204" pitchFamily="34" charset="0"/>
              <a:ea typeface="Calibri" panose="020F0502020204030204" pitchFamily="34" charset="0"/>
              <a:cs typeface="Calibri" panose="020F0502020204030204" pitchFamily="34" charset="0"/>
            </a:rPr>
            <a:t>Data will be collected on the number of customers entering the store on an hourly basis from past records.</a:t>
          </a:r>
          <a:endParaRPr lang="en-US" sz="1700" kern="1200" dirty="0">
            <a:latin typeface="Calibri" panose="020F0502020204030204" pitchFamily="34" charset="0"/>
            <a:ea typeface="Calibri" panose="020F0502020204030204" pitchFamily="34" charset="0"/>
            <a:cs typeface="Calibri" panose="020F0502020204030204" pitchFamily="34" charset="0"/>
          </a:endParaRPr>
        </a:p>
        <a:p>
          <a:pPr marL="0" lvl="0" indent="0" algn="just" defTabSz="755650">
            <a:lnSpc>
              <a:spcPct val="100000"/>
            </a:lnSpc>
            <a:spcBef>
              <a:spcPct val="0"/>
            </a:spcBef>
            <a:spcAft>
              <a:spcPct val="35000"/>
            </a:spcAft>
            <a:buNone/>
          </a:pPr>
          <a:r>
            <a:rPr lang="en-US" sz="1700" i="0" kern="1200" dirty="0">
              <a:latin typeface="Calibri" panose="020F0502020204030204" pitchFamily="34" charset="0"/>
              <a:ea typeface="Calibri" panose="020F0502020204030204" pitchFamily="34" charset="0"/>
              <a:cs typeface="Calibri" panose="020F0502020204030204" pitchFamily="34" charset="0"/>
            </a:rPr>
            <a:t>Layout and Checkout Information Specifics regarding the quantity and arrangement of checkout counters and aisles within the store.</a:t>
          </a:r>
          <a:endParaRPr lang="en-US" sz="1700" kern="1200" dirty="0">
            <a:latin typeface="Calibri" panose="020F0502020204030204" pitchFamily="34" charset="0"/>
            <a:ea typeface="Calibri" panose="020F0502020204030204" pitchFamily="34" charset="0"/>
            <a:cs typeface="Calibri" panose="020F0502020204030204" pitchFamily="34" charset="0"/>
          </a:endParaRPr>
        </a:p>
        <a:p>
          <a:pPr marL="0" lvl="0" indent="0" algn="just" defTabSz="755650">
            <a:lnSpc>
              <a:spcPct val="100000"/>
            </a:lnSpc>
            <a:spcBef>
              <a:spcPct val="0"/>
            </a:spcBef>
            <a:spcAft>
              <a:spcPct val="35000"/>
            </a:spcAft>
            <a:buNone/>
          </a:pPr>
          <a:r>
            <a:rPr lang="en-US" sz="1700" b="0" i="0" kern="1200" dirty="0">
              <a:latin typeface="Calibri" panose="020F0502020204030204" pitchFamily="34" charset="0"/>
              <a:ea typeface="Calibri" panose="020F0502020204030204" pitchFamily="34" charset="0"/>
              <a:cs typeface="Calibri" panose="020F0502020204030204" pitchFamily="34" charset="0"/>
            </a:rPr>
            <a:t>Details concerning the availability of staff members during various shifts throughout the day.</a:t>
          </a:r>
          <a:endParaRPr lang="en-US" sz="1700" kern="1200" dirty="0">
            <a:latin typeface="Calibri" panose="020F0502020204030204" pitchFamily="34" charset="0"/>
            <a:ea typeface="Calibri" panose="020F0502020204030204" pitchFamily="34" charset="0"/>
            <a:cs typeface="Calibri" panose="020F0502020204030204" pitchFamily="34" charset="0"/>
          </a:endParaRPr>
        </a:p>
      </dsp:txBody>
      <dsp:txXfrm>
        <a:off x="111066" y="2735775"/>
        <a:ext cx="4320000" cy="2606642"/>
      </dsp:txXfrm>
    </dsp:sp>
    <dsp:sp modelId="{18ACD292-D4F4-4A4D-9A22-12F72C1991E9}">
      <dsp:nvSpPr>
        <dsp:cNvPr id="0" name=""/>
        <dsp:cNvSpPr/>
      </dsp:nvSpPr>
      <dsp:spPr>
        <a:xfrm>
          <a:off x="6591066" y="255285"/>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09E5A6A-293A-47CA-B8DC-70E739BAD0E6}">
      <dsp:nvSpPr>
        <dsp:cNvPr id="0" name=""/>
        <dsp:cNvSpPr/>
      </dsp:nvSpPr>
      <dsp:spPr>
        <a:xfrm>
          <a:off x="5187066" y="1986032"/>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b="1"/>
          </a:pPr>
          <a:r>
            <a:rPr lang="en-US" sz="2300" b="1" i="0" kern="1200"/>
            <a:t>Expected Simulation Outcomes</a:t>
          </a:r>
          <a:endParaRPr lang="en-US" sz="2300" kern="1200"/>
        </a:p>
      </dsp:txBody>
      <dsp:txXfrm>
        <a:off x="5187066" y="1986032"/>
        <a:ext cx="4320000" cy="648000"/>
      </dsp:txXfrm>
    </dsp:sp>
    <dsp:sp modelId="{DB9F484C-F627-4998-84F1-9DA058C6BA59}">
      <dsp:nvSpPr>
        <dsp:cNvPr id="0" name=""/>
        <dsp:cNvSpPr/>
      </dsp:nvSpPr>
      <dsp:spPr>
        <a:xfrm>
          <a:off x="5187066" y="2735775"/>
          <a:ext cx="4320000" cy="26066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755650">
            <a:lnSpc>
              <a:spcPct val="100000"/>
            </a:lnSpc>
            <a:spcBef>
              <a:spcPct val="0"/>
            </a:spcBef>
            <a:spcAft>
              <a:spcPct val="35000"/>
            </a:spcAft>
            <a:buFont typeface="Arial" panose="020B0604020202020204" pitchFamily="34" charset="0"/>
            <a:buNone/>
          </a:pPr>
          <a:r>
            <a:rPr lang="en-US" sz="1700" b="0" i="0" kern="1200" dirty="0">
              <a:latin typeface="Calibri" panose="020F0502020204030204" pitchFamily="34" charset="0"/>
              <a:ea typeface="Calibri" panose="020F0502020204030204" pitchFamily="34" charset="0"/>
              <a:cs typeface="Calibri" panose="020F0502020204030204" pitchFamily="34" charset="0"/>
            </a:rPr>
            <a:t>Detailed Insights of peak congestion times and bottleneck locations.</a:t>
          </a:r>
          <a:endParaRPr lang="en-US" sz="1700" kern="1200" dirty="0">
            <a:latin typeface="Calibri" panose="020F0502020204030204" pitchFamily="34" charset="0"/>
            <a:ea typeface="Calibri" panose="020F0502020204030204" pitchFamily="34" charset="0"/>
            <a:cs typeface="Calibri" panose="020F0502020204030204" pitchFamily="34" charset="0"/>
          </a:endParaRPr>
        </a:p>
        <a:p>
          <a:pPr marL="0" lvl="0" indent="0" algn="just" defTabSz="755650">
            <a:lnSpc>
              <a:spcPct val="100000"/>
            </a:lnSpc>
            <a:spcBef>
              <a:spcPct val="0"/>
            </a:spcBef>
            <a:spcAft>
              <a:spcPct val="35000"/>
            </a:spcAft>
            <a:buFont typeface="Arial" panose="020B0604020202020204" pitchFamily="34" charset="0"/>
            <a:buNone/>
          </a:pPr>
          <a:r>
            <a:rPr lang="en-US" sz="1700" b="0" i="0" kern="1200" dirty="0">
              <a:latin typeface="Calibri" panose="020F0502020204030204" pitchFamily="34" charset="0"/>
              <a:ea typeface="Calibri" panose="020F0502020204030204" pitchFamily="34" charset="0"/>
              <a:cs typeface="Calibri" panose="020F0502020204030204" pitchFamily="34" charset="0"/>
            </a:rPr>
            <a:t>Recommendations for the ideal number of operational checkout counters and attendants required during different times.</a:t>
          </a:r>
          <a:endParaRPr lang="en-US" sz="1700" kern="1200" dirty="0">
            <a:latin typeface="Calibri" panose="020F0502020204030204" pitchFamily="34" charset="0"/>
            <a:ea typeface="Calibri" panose="020F0502020204030204" pitchFamily="34" charset="0"/>
            <a:cs typeface="Calibri" panose="020F0502020204030204" pitchFamily="34" charset="0"/>
          </a:endParaRPr>
        </a:p>
        <a:p>
          <a:pPr marL="0" lvl="0" indent="0" algn="just" defTabSz="755650">
            <a:lnSpc>
              <a:spcPct val="100000"/>
            </a:lnSpc>
            <a:spcBef>
              <a:spcPct val="0"/>
            </a:spcBef>
            <a:spcAft>
              <a:spcPct val="35000"/>
            </a:spcAft>
            <a:buFont typeface="Arial" panose="020B0604020202020204" pitchFamily="34" charset="0"/>
            <a:buNone/>
          </a:pPr>
          <a:r>
            <a:rPr lang="en-US" sz="1700" b="0" i="0" kern="1200" dirty="0">
              <a:latin typeface="Calibri" panose="020F0502020204030204" pitchFamily="34" charset="0"/>
              <a:ea typeface="Calibri" panose="020F0502020204030204" pitchFamily="34" charset="0"/>
              <a:cs typeface="Calibri" panose="020F0502020204030204" pitchFamily="34" charset="0"/>
            </a:rPr>
            <a:t>Customer Distribution Strategies of Effective aisle arrangement and product placement plans to ensure even customer distribution and reduce crowding.</a:t>
          </a:r>
          <a:endParaRPr lang="en-US" sz="1700" kern="1200" dirty="0">
            <a:latin typeface="Calibri" panose="020F0502020204030204" pitchFamily="34" charset="0"/>
            <a:ea typeface="Calibri" panose="020F0502020204030204" pitchFamily="34" charset="0"/>
            <a:cs typeface="Calibri" panose="020F0502020204030204" pitchFamily="34" charset="0"/>
          </a:endParaRPr>
        </a:p>
      </dsp:txBody>
      <dsp:txXfrm>
        <a:off x="5187066" y="2735775"/>
        <a:ext cx="4320000" cy="2606642"/>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FDC8D0-FA50-2C4E-9141-153D2AEBB6CD}"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FDAEA3-D77F-454C-8617-21EB1E0A49E3}" type="slidenum">
              <a:rPr lang="en-US" smtClean="0"/>
              <a:t>‹#›</a:t>
            </a:fld>
            <a:endParaRPr lang="en-US"/>
          </a:p>
        </p:txBody>
      </p:sp>
    </p:spTree>
    <p:extLst>
      <p:ext uri="{BB962C8B-B14F-4D97-AF65-F5344CB8AC3E}">
        <p14:creationId xmlns:p14="http://schemas.microsoft.com/office/powerpoint/2010/main" val="797565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FDC8D0-FA50-2C4E-9141-153D2AEBB6CD}"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FDAEA3-D77F-454C-8617-21EB1E0A49E3}" type="slidenum">
              <a:rPr lang="en-US" smtClean="0"/>
              <a:t>‹#›</a:t>
            </a:fld>
            <a:endParaRPr lang="en-US"/>
          </a:p>
        </p:txBody>
      </p:sp>
    </p:spTree>
    <p:extLst>
      <p:ext uri="{BB962C8B-B14F-4D97-AF65-F5344CB8AC3E}">
        <p14:creationId xmlns:p14="http://schemas.microsoft.com/office/powerpoint/2010/main" val="2902694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FDC8D0-FA50-2C4E-9141-153D2AEBB6CD}"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FDAEA3-D77F-454C-8617-21EB1E0A49E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627823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FDC8D0-FA50-2C4E-9141-153D2AEBB6CD}"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FDAEA3-D77F-454C-8617-21EB1E0A49E3}" type="slidenum">
              <a:rPr lang="en-US" smtClean="0"/>
              <a:t>‹#›</a:t>
            </a:fld>
            <a:endParaRPr lang="en-US"/>
          </a:p>
        </p:txBody>
      </p:sp>
    </p:spTree>
    <p:extLst>
      <p:ext uri="{BB962C8B-B14F-4D97-AF65-F5344CB8AC3E}">
        <p14:creationId xmlns:p14="http://schemas.microsoft.com/office/powerpoint/2010/main" val="15949082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FDC8D0-FA50-2C4E-9141-153D2AEBB6CD}"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FDAEA3-D77F-454C-8617-21EB1E0A49E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816967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FDC8D0-FA50-2C4E-9141-153D2AEBB6CD}"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FDAEA3-D77F-454C-8617-21EB1E0A49E3}" type="slidenum">
              <a:rPr lang="en-US" smtClean="0"/>
              <a:t>‹#›</a:t>
            </a:fld>
            <a:endParaRPr lang="en-US"/>
          </a:p>
        </p:txBody>
      </p:sp>
    </p:spTree>
    <p:extLst>
      <p:ext uri="{BB962C8B-B14F-4D97-AF65-F5344CB8AC3E}">
        <p14:creationId xmlns:p14="http://schemas.microsoft.com/office/powerpoint/2010/main" val="17679594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FDC8D0-FA50-2C4E-9141-153D2AEBB6CD}"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FDAEA3-D77F-454C-8617-21EB1E0A49E3}" type="slidenum">
              <a:rPr lang="en-US" smtClean="0"/>
              <a:t>‹#›</a:t>
            </a:fld>
            <a:endParaRPr lang="en-US"/>
          </a:p>
        </p:txBody>
      </p:sp>
    </p:spTree>
    <p:extLst>
      <p:ext uri="{BB962C8B-B14F-4D97-AF65-F5344CB8AC3E}">
        <p14:creationId xmlns:p14="http://schemas.microsoft.com/office/powerpoint/2010/main" val="4063290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FDC8D0-FA50-2C4E-9141-153D2AEBB6CD}"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FDAEA3-D77F-454C-8617-21EB1E0A49E3}" type="slidenum">
              <a:rPr lang="en-US" smtClean="0"/>
              <a:t>‹#›</a:t>
            </a:fld>
            <a:endParaRPr lang="en-US"/>
          </a:p>
        </p:txBody>
      </p:sp>
    </p:spTree>
    <p:extLst>
      <p:ext uri="{BB962C8B-B14F-4D97-AF65-F5344CB8AC3E}">
        <p14:creationId xmlns:p14="http://schemas.microsoft.com/office/powerpoint/2010/main" val="3824840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FDC8D0-FA50-2C4E-9141-153D2AEBB6CD}"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FDAEA3-D77F-454C-8617-21EB1E0A49E3}" type="slidenum">
              <a:rPr lang="en-US" smtClean="0"/>
              <a:t>‹#›</a:t>
            </a:fld>
            <a:endParaRPr lang="en-US"/>
          </a:p>
        </p:txBody>
      </p:sp>
    </p:spTree>
    <p:extLst>
      <p:ext uri="{BB962C8B-B14F-4D97-AF65-F5344CB8AC3E}">
        <p14:creationId xmlns:p14="http://schemas.microsoft.com/office/powerpoint/2010/main" val="3558209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FDC8D0-FA50-2C4E-9141-153D2AEBB6CD}"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FDAEA3-D77F-454C-8617-21EB1E0A49E3}" type="slidenum">
              <a:rPr lang="en-US" smtClean="0"/>
              <a:t>‹#›</a:t>
            </a:fld>
            <a:endParaRPr lang="en-US"/>
          </a:p>
        </p:txBody>
      </p:sp>
    </p:spTree>
    <p:extLst>
      <p:ext uri="{BB962C8B-B14F-4D97-AF65-F5344CB8AC3E}">
        <p14:creationId xmlns:p14="http://schemas.microsoft.com/office/powerpoint/2010/main" val="2621206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FDC8D0-FA50-2C4E-9141-153D2AEBB6CD}"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FDAEA3-D77F-454C-8617-21EB1E0A49E3}" type="slidenum">
              <a:rPr lang="en-US" smtClean="0"/>
              <a:t>‹#›</a:t>
            </a:fld>
            <a:endParaRPr lang="en-US"/>
          </a:p>
        </p:txBody>
      </p:sp>
    </p:spTree>
    <p:extLst>
      <p:ext uri="{BB962C8B-B14F-4D97-AF65-F5344CB8AC3E}">
        <p14:creationId xmlns:p14="http://schemas.microsoft.com/office/powerpoint/2010/main" val="111539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FDC8D0-FA50-2C4E-9141-153D2AEBB6CD}" type="datetimeFigureOut">
              <a:rPr lang="en-US" smtClean="0"/>
              <a:t>3/25/2024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FDAEA3-D77F-454C-8617-21EB1E0A49E3}" type="slidenum">
              <a:rPr lang="en-US" smtClean="0"/>
              <a:t>‹#›</a:t>
            </a:fld>
            <a:endParaRPr lang="en-US"/>
          </a:p>
        </p:txBody>
      </p:sp>
    </p:spTree>
    <p:extLst>
      <p:ext uri="{BB962C8B-B14F-4D97-AF65-F5344CB8AC3E}">
        <p14:creationId xmlns:p14="http://schemas.microsoft.com/office/powerpoint/2010/main" val="3798899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FDC8D0-FA50-2C4E-9141-153D2AEBB6CD}" type="datetimeFigureOut">
              <a:rPr lang="en-US" smtClean="0"/>
              <a:t>3/25/2024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FDAEA3-D77F-454C-8617-21EB1E0A49E3}" type="slidenum">
              <a:rPr lang="en-US" smtClean="0"/>
              <a:t>‹#›</a:t>
            </a:fld>
            <a:endParaRPr lang="en-US"/>
          </a:p>
        </p:txBody>
      </p:sp>
    </p:spTree>
    <p:extLst>
      <p:ext uri="{BB962C8B-B14F-4D97-AF65-F5344CB8AC3E}">
        <p14:creationId xmlns:p14="http://schemas.microsoft.com/office/powerpoint/2010/main" val="1899875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DC8D0-FA50-2C4E-9141-153D2AEBB6CD}" type="datetimeFigureOut">
              <a:rPr lang="en-US" smtClean="0"/>
              <a:t>3/25/2024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FDAEA3-D77F-454C-8617-21EB1E0A49E3}" type="slidenum">
              <a:rPr lang="en-US" smtClean="0"/>
              <a:t>‹#›</a:t>
            </a:fld>
            <a:endParaRPr lang="en-US"/>
          </a:p>
        </p:txBody>
      </p:sp>
    </p:spTree>
    <p:extLst>
      <p:ext uri="{BB962C8B-B14F-4D97-AF65-F5344CB8AC3E}">
        <p14:creationId xmlns:p14="http://schemas.microsoft.com/office/powerpoint/2010/main" val="2357100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FDC8D0-FA50-2C4E-9141-153D2AEBB6CD}"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FDAEA3-D77F-454C-8617-21EB1E0A49E3}" type="slidenum">
              <a:rPr lang="en-US" smtClean="0"/>
              <a:t>‹#›</a:t>
            </a:fld>
            <a:endParaRPr lang="en-US"/>
          </a:p>
        </p:txBody>
      </p:sp>
    </p:spTree>
    <p:extLst>
      <p:ext uri="{BB962C8B-B14F-4D97-AF65-F5344CB8AC3E}">
        <p14:creationId xmlns:p14="http://schemas.microsoft.com/office/powerpoint/2010/main" val="2348291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FDC8D0-FA50-2C4E-9141-153D2AEBB6CD}"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DFDAEA3-D77F-454C-8617-21EB1E0A49E3}" type="slidenum">
              <a:rPr lang="en-US" smtClean="0"/>
              <a:t>‹#›</a:t>
            </a:fld>
            <a:endParaRPr lang="en-US"/>
          </a:p>
        </p:txBody>
      </p:sp>
    </p:spTree>
    <p:extLst>
      <p:ext uri="{BB962C8B-B14F-4D97-AF65-F5344CB8AC3E}">
        <p14:creationId xmlns:p14="http://schemas.microsoft.com/office/powerpoint/2010/main" val="1994446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EFDC8D0-FA50-2C4E-9141-153D2AEBB6CD}" type="datetimeFigureOut">
              <a:rPr lang="en-US" smtClean="0"/>
              <a:t>3/25/2024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DFDAEA3-D77F-454C-8617-21EB1E0A49E3}" type="slidenum">
              <a:rPr lang="en-US" smtClean="0"/>
              <a:t>‹#›</a:t>
            </a:fld>
            <a:endParaRPr lang="en-US"/>
          </a:p>
        </p:txBody>
      </p:sp>
    </p:spTree>
    <p:extLst>
      <p:ext uri="{BB962C8B-B14F-4D97-AF65-F5344CB8AC3E}">
        <p14:creationId xmlns:p14="http://schemas.microsoft.com/office/powerpoint/2010/main" val="3602814724"/>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 id="2147483852" r:id="rId13"/>
    <p:sldLayoutId id="2147483853" r:id="rId14"/>
    <p:sldLayoutId id="2147483854" r:id="rId15"/>
    <p:sldLayoutId id="214748385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hyperlink" Target="https://s28.q4cdn.com/791277983/files/doc_financials/2022/AR/sfm_2022_10-k.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C9669-23E3-7760-A843-28E898EF7ED1}"/>
              </a:ext>
            </a:extLst>
          </p:cNvPr>
          <p:cNvSpPr>
            <a:spLocks noGrp="1"/>
          </p:cNvSpPr>
          <p:nvPr>
            <p:ph type="ctrTitle"/>
          </p:nvPr>
        </p:nvSpPr>
        <p:spPr>
          <a:xfrm>
            <a:off x="1154953" y="2253803"/>
            <a:ext cx="8825658" cy="2716284"/>
          </a:xfrm>
        </p:spPr>
        <p:txBody>
          <a:bodyPr>
            <a:normAutofit/>
          </a:bodyPr>
          <a:lstStyle/>
          <a:p>
            <a:pPr algn="ctr">
              <a:lnSpc>
                <a:spcPct val="90000"/>
              </a:lnSpc>
            </a:pPr>
            <a:r>
              <a:rPr lang="en-US"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Dynamic Customer Flow Optimization at Sprouts Grocery Store</a:t>
            </a:r>
            <a:endParaRPr lang="en-US"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C40321A7-FD22-C126-554F-70EB5116253F}"/>
              </a:ext>
            </a:extLst>
          </p:cNvPr>
          <p:cNvSpPr>
            <a:spLocks noGrp="1"/>
          </p:cNvSpPr>
          <p:nvPr>
            <p:ph type="subTitle" idx="1"/>
          </p:nvPr>
        </p:nvSpPr>
        <p:spPr>
          <a:xfrm>
            <a:off x="1154954" y="5420847"/>
            <a:ext cx="9219747" cy="582020"/>
          </a:xfrm>
        </p:spPr>
        <p:txBody>
          <a:bodyPr>
            <a:noAutofit/>
          </a:bodyPr>
          <a:lstStyle/>
          <a:p>
            <a:pPr>
              <a:lnSpc>
                <a:spcPct val="90000"/>
              </a:lnSpc>
            </a:pPr>
            <a:r>
              <a:rPr lang="en-US" sz="2400" b="1" i="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Team Members: </a:t>
            </a:r>
            <a:r>
              <a:rPr lang="en-US" sz="2400" b="1" i="0" dirty="0" err="1">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Mahendhar</a:t>
            </a:r>
            <a:r>
              <a:rPr lang="en-US" sz="2400" b="1" i="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 </a:t>
            </a:r>
            <a:r>
              <a:rPr lang="en-US" sz="2400" b="1" i="0" dirty="0" err="1">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Mittapally</a:t>
            </a:r>
            <a:endParaRPr lang="en-US" sz="2400" b="1" i="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p>
            <a:pPr>
              <a:lnSpc>
                <a:spcPct val="90000"/>
              </a:lnSpc>
            </a:pPr>
            <a:r>
              <a:rPr lang="en-US" sz="2400" b="1"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                               Srujanth Reddy Gangidi</a:t>
            </a:r>
            <a:endParaRPr lang="en-US" sz="2400" b="1" i="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descr="A logo with text on it&#10;&#10;Description automatically generated">
            <a:extLst>
              <a:ext uri="{FF2B5EF4-FFF2-40B4-BE49-F238E27FC236}">
                <a16:creationId xmlns:a16="http://schemas.microsoft.com/office/drawing/2014/main" id="{D9DCFACF-8BF3-ACFA-1F54-B2ADB63066A0}"/>
              </a:ext>
            </a:extLst>
          </p:cNvPr>
          <p:cNvPicPr>
            <a:picLocks noChangeAspect="1"/>
          </p:cNvPicPr>
          <p:nvPr/>
        </p:nvPicPr>
        <p:blipFill rotWithShape="1">
          <a:blip r:embed="rId2"/>
          <a:srcRect t="4193" r="-15" b="13206"/>
          <a:stretch/>
        </p:blipFill>
        <p:spPr>
          <a:xfrm>
            <a:off x="1154953" y="471949"/>
            <a:ext cx="8825659" cy="1781854"/>
          </a:xfrm>
          <a:prstGeom prst="rect">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58454535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47C0FA-0F44-60FD-66C2-1E73102F3A89}"/>
              </a:ext>
            </a:extLst>
          </p:cNvPr>
          <p:cNvSpPr>
            <a:spLocks noGrp="1"/>
          </p:cNvSpPr>
          <p:nvPr>
            <p:ph type="title"/>
          </p:nvPr>
        </p:nvSpPr>
        <p:spPr>
          <a:xfrm flipH="1">
            <a:off x="11484427" y="624625"/>
            <a:ext cx="48604" cy="66228"/>
          </a:xfrm>
        </p:spPr>
        <p:txBody>
          <a:bodyPr>
            <a:normAutofit fontScale="90000"/>
          </a:bodyPr>
          <a:lstStyle/>
          <a:p>
            <a:r>
              <a:rPr lang="en-US" dirty="0"/>
              <a:t>.</a:t>
            </a:r>
          </a:p>
        </p:txBody>
      </p:sp>
      <p:sp>
        <p:nvSpPr>
          <p:cNvPr id="13" name="Isosceles Triangle 1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6" name="Content Placeholder 2">
            <a:extLst>
              <a:ext uri="{FF2B5EF4-FFF2-40B4-BE49-F238E27FC236}">
                <a16:creationId xmlns:a16="http://schemas.microsoft.com/office/drawing/2014/main" id="{487A6D8C-1C31-770F-22E5-378CB8D2186A}"/>
              </a:ext>
            </a:extLst>
          </p:cNvPr>
          <p:cNvGraphicFramePr>
            <a:graphicFrameLocks noGrp="1"/>
          </p:cNvGraphicFramePr>
          <p:nvPr>
            <p:ph idx="1"/>
            <p:extLst>
              <p:ext uri="{D42A27DB-BD31-4B8C-83A1-F6EECF244321}">
                <p14:modId xmlns:p14="http://schemas.microsoft.com/office/powerpoint/2010/main" val="1760772977"/>
              </p:ext>
            </p:extLst>
          </p:nvPr>
        </p:nvGraphicFramePr>
        <p:xfrm>
          <a:off x="1286933" y="199623"/>
          <a:ext cx="9853292" cy="6194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0286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5FEA4E47-8BE9-EE7F-C771-08362A2CC540}"/>
              </a:ext>
            </a:extLst>
          </p:cNvPr>
          <p:cNvGraphicFramePr>
            <a:graphicFrameLocks noGrp="1"/>
          </p:cNvGraphicFramePr>
          <p:nvPr>
            <p:ph idx="1"/>
            <p:extLst>
              <p:ext uri="{D42A27DB-BD31-4B8C-83A1-F6EECF244321}">
                <p14:modId xmlns:p14="http://schemas.microsoft.com/office/powerpoint/2010/main" val="1443725619"/>
              </p:ext>
            </p:extLst>
          </p:nvPr>
        </p:nvGraphicFramePr>
        <p:xfrm>
          <a:off x="1286933" y="444321"/>
          <a:ext cx="9618133" cy="55977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5">
            <a:extLst>
              <a:ext uri="{FF2B5EF4-FFF2-40B4-BE49-F238E27FC236}">
                <a16:creationId xmlns:a16="http://schemas.microsoft.com/office/drawing/2014/main" id="{ECE1981B-8942-3103-3970-1E36A8B8D92B}"/>
              </a:ext>
            </a:extLst>
          </p:cNvPr>
          <p:cNvSpPr>
            <a:spLocks noGrp="1"/>
          </p:cNvSpPr>
          <p:nvPr>
            <p:ph type="title"/>
          </p:nvPr>
        </p:nvSpPr>
        <p:spPr>
          <a:xfrm flipH="1" flipV="1">
            <a:off x="11126510" y="226435"/>
            <a:ext cx="45719" cy="268146"/>
          </a:xfrm>
        </p:spPr>
        <p:txBody>
          <a:bodyPr>
            <a:normAutofit fontScale="90000"/>
          </a:bodyPr>
          <a:lstStyle/>
          <a:p>
            <a:r>
              <a:rPr lang="en-US" dirty="0"/>
              <a:t>.</a:t>
            </a:r>
          </a:p>
        </p:txBody>
      </p:sp>
    </p:spTree>
    <p:extLst>
      <p:ext uri="{BB962C8B-B14F-4D97-AF65-F5344CB8AC3E}">
        <p14:creationId xmlns:p14="http://schemas.microsoft.com/office/powerpoint/2010/main" val="803616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B51E5-19C2-4F8F-02A2-B79D922246ED}"/>
              </a:ext>
            </a:extLst>
          </p:cNvPr>
          <p:cNvSpPr>
            <a:spLocks noGrp="1"/>
          </p:cNvSpPr>
          <p:nvPr>
            <p:ph type="title"/>
          </p:nvPr>
        </p:nvSpPr>
        <p:spPr>
          <a:xfrm>
            <a:off x="692316" y="3483735"/>
            <a:ext cx="9771769" cy="2543578"/>
          </a:xfrm>
        </p:spPr>
        <p:txBody>
          <a:bodyPr>
            <a:normAutofit/>
          </a:bodyPr>
          <a:lstStyle/>
          <a:p>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Data link:</a:t>
            </a:r>
            <a:b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br>
            <a:b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b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hlinkClick r:id="rId2"/>
              </a:rPr>
              <a:t>https://s28.q4cdn.com/791277983/files/doc_financials/2022/AR/sfm_2022_10-k.pdf</a:t>
            </a:r>
            <a:br>
              <a:rPr lang="en-US" dirty="0">
                <a:latin typeface="Calibri" panose="020F0502020204030204" pitchFamily="34" charset="0"/>
                <a:ea typeface="Calibri" panose="020F0502020204030204" pitchFamily="34" charset="0"/>
                <a:cs typeface="Calibri" panose="020F0502020204030204" pitchFamily="34" charset="0"/>
              </a:rPr>
            </a:br>
            <a:br>
              <a:rPr lang="en-US" dirty="0">
                <a:latin typeface="Calibri" panose="020F0502020204030204" pitchFamily="34" charset="0"/>
                <a:ea typeface="Calibri" panose="020F0502020204030204" pitchFamily="34" charset="0"/>
                <a:cs typeface="Calibri" panose="020F0502020204030204" pitchFamily="34" charset="0"/>
              </a:rPr>
            </a:br>
            <a:r>
              <a:rPr lang="en-US" sz="2200" i="1" dirty="0">
                <a:solidFill>
                  <a:schemeClr val="tx1"/>
                </a:solidFill>
                <a:latin typeface="Calibri" panose="020F0502020204030204" pitchFamily="34" charset="0"/>
                <a:ea typeface="Calibri" panose="020F0502020204030204" pitchFamily="34" charset="0"/>
                <a:cs typeface="Calibri" panose="020F0502020204030204" pitchFamily="34" charset="0"/>
              </a:rPr>
              <a:t>Note: necessary data will be collected from the sprouts market.</a:t>
            </a:r>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20A5B340-4189-5ADC-12D5-115876B24A39}"/>
              </a:ext>
            </a:extLst>
          </p:cNvPr>
          <p:cNvSpPr>
            <a:spLocks noGrp="1"/>
          </p:cNvSpPr>
          <p:nvPr>
            <p:ph idx="1"/>
          </p:nvPr>
        </p:nvSpPr>
        <p:spPr>
          <a:xfrm>
            <a:off x="798103" y="533072"/>
            <a:ext cx="8596668" cy="3601045"/>
          </a:xfrm>
        </p:spPr>
        <p:txBody>
          <a:bodyPr/>
          <a:lstStyle/>
          <a:p>
            <a:pPr marL="0" lvl="0" indent="0">
              <a:lnSpc>
                <a:spcPct val="100000"/>
              </a:lnSpc>
              <a:buNone/>
            </a:pPr>
            <a:r>
              <a:rPr lang="en-US" sz="24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Scope for potential Improvement:</a:t>
            </a:r>
            <a:endParaRPr lang="en-US" sz="2400" b="0" i="0" dirty="0">
              <a:latin typeface="Calibri" panose="020F0502020204030204" pitchFamily="34" charset="0"/>
              <a:ea typeface="Calibri" panose="020F0502020204030204" pitchFamily="34" charset="0"/>
              <a:cs typeface="Calibri" panose="020F0502020204030204" pitchFamily="34" charset="0"/>
            </a:endParaRPr>
          </a:p>
          <a:p>
            <a:pPr lvl="1"/>
            <a:r>
              <a:rPr lang="en-US" sz="2000" b="0" i="0" dirty="0">
                <a:latin typeface="Calibri" panose="020F0502020204030204" pitchFamily="34" charset="0"/>
                <a:ea typeface="Calibri" panose="020F0502020204030204" pitchFamily="34" charset="0"/>
                <a:cs typeface="Calibri" panose="020F0502020204030204" pitchFamily="34" charset="0"/>
              </a:rPr>
              <a:t>Evaluating the impact of introducing self-checkout stations and mobile payment options.</a:t>
            </a:r>
            <a:endParaRPr lang="en-US" sz="2000" dirty="0">
              <a:latin typeface="Calibri" panose="020F0502020204030204" pitchFamily="34" charset="0"/>
              <a:ea typeface="Calibri" panose="020F0502020204030204" pitchFamily="34" charset="0"/>
              <a:cs typeface="Calibri" panose="020F0502020204030204" pitchFamily="34" charset="0"/>
            </a:endParaRPr>
          </a:p>
          <a:p>
            <a:pPr lvl="1"/>
            <a:r>
              <a:rPr lang="en-US" sz="2000" b="0" i="0" dirty="0">
                <a:latin typeface="Calibri" panose="020F0502020204030204" pitchFamily="34" charset="0"/>
                <a:ea typeface="Calibri" panose="020F0502020204030204" pitchFamily="34" charset="0"/>
                <a:cs typeface="Calibri" panose="020F0502020204030204" pitchFamily="34" charset="0"/>
              </a:rPr>
              <a:t>Development of a staffing model that adjusts in real-time based on customer flow, improving resource allocation.</a:t>
            </a:r>
            <a:endParaRPr lang="en-US" sz="2000" dirty="0">
              <a:latin typeface="Calibri" panose="020F0502020204030204" pitchFamily="34" charset="0"/>
              <a:ea typeface="Calibri" panose="020F0502020204030204" pitchFamily="34" charset="0"/>
              <a:cs typeface="Calibri" panose="020F0502020204030204" pitchFamily="34" charset="0"/>
            </a:endParaRPr>
          </a:p>
          <a:p>
            <a:pPr lvl="1"/>
            <a:r>
              <a:rPr lang="en-US" sz="2000" b="0" i="0" dirty="0">
                <a:latin typeface="Calibri" panose="020F0502020204030204" pitchFamily="34" charset="0"/>
                <a:ea typeface="Calibri" panose="020F0502020204030204" pitchFamily="34" charset="0"/>
                <a:cs typeface="Calibri" panose="020F0502020204030204" pitchFamily="34" charset="0"/>
              </a:rPr>
              <a:t>Recommendations for structural changes to the store layout to facilitate smoother customer flow and enhance shopping experience.</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6086456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62</TotalTime>
  <Words>337</Words>
  <Application>Microsoft Office PowerPoint</Application>
  <PresentationFormat>Widescreen</PresentationFormat>
  <Paragraphs>22</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Trebuchet MS</vt:lpstr>
      <vt:lpstr>Wingdings 3</vt:lpstr>
      <vt:lpstr>Facet</vt:lpstr>
      <vt:lpstr>Dynamic Customer Flow Optimization at Sprouts Grocery Store</vt:lpstr>
      <vt:lpstr>.</vt:lpstr>
      <vt:lpstr>.</vt:lpstr>
      <vt:lpstr>Data link:  https://s28.q4cdn.com/791277983/files/doc_financials/2022/AR/sfm_2022_10-k.pdf  Note: necessary data will be collected from the sprouts market.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Customer Flow Optimization at Sprouts Grocery Store</dc:title>
  <dc:creator>Mittapally, Mahendhar</dc:creator>
  <cp:lastModifiedBy>Srujanth Reddy Gangidi</cp:lastModifiedBy>
  <cp:revision>2</cp:revision>
  <dcterms:created xsi:type="dcterms:W3CDTF">2024-03-26T03:16:11Z</dcterms:created>
  <dcterms:modified xsi:type="dcterms:W3CDTF">2024-03-26T04:20:58Z</dcterms:modified>
</cp:coreProperties>
</file>