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d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2"/>
  </p:normalViewPr>
  <p:slideViewPr>
    <p:cSldViewPr snapToGrid="0">
      <p:cViewPr varScale="1">
        <p:scale>
          <a:sx n="94" d="100"/>
          <a:sy n="94" d="100"/>
        </p:scale>
        <p:origin x="21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324EE-4608-2E51-E288-E7F683284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04878-BB63-84D5-63C4-0874155A6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ACA8-BDCA-8B29-A83A-C15DFAA6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2D5A-169F-519E-E000-5FB4BF6B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0135-FE08-2655-6034-8C6ACD10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91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6D66-5D5A-D279-CBA7-87A73DF7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10DBE-377C-24A3-BCF1-1CD207E7A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4BDE6-A2A1-E2C7-743A-5F1E15C0F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14F6B-6DBB-6A6C-AEB7-2C0E479D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D92C-FD19-110E-347F-31C8F1D2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0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109F4-1D9A-3871-3B80-097AE73ED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05EFD-2599-617C-31FC-086F56BCE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0B7B8-AD96-FDAD-F296-49B41D98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C6CF-19CA-700D-AF4F-F1D6E6A0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6E82A-768A-2E04-A1CD-B7D61FD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0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2FDB-CAFC-96D8-B0F5-855534A5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DEB4D-D06E-ABCF-15FB-0962FD69A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77DDA-2391-7B43-12E1-03CEB98E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8425A-972C-1883-3AAA-84ADE1B5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A1FC4-D2EF-5C48-93FB-BB4D5FC5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7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10EA-1C44-ECC1-F8F5-A005966C0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9658B-645D-4E07-2B8F-FDBAFE2E5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A693-806F-85C2-008F-6AE1E0EC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92AC6-CA26-B931-22DF-F27D84C4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8488C-BEDA-CA52-CE3F-E4A48983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0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4D97-7A92-5231-438B-B22C9203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CAEE-E2E9-13B1-8BC3-5E79E41FE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26587-AADD-5440-F6EF-6B3E03EB1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F6731-CA88-D6CF-57A4-5B5BBF29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F5929-C7BE-1E5E-2CC2-AC802908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9C989-9F26-5D59-CB07-B0433EF0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4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9CEC8-F4C3-8D4F-2CC7-106242E4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4D7E4-3DDD-0A6D-A677-76CB8D789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5463B-5BD9-A6F1-53EF-EC0501D91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56254-A8FC-54BC-6736-71B3F9A373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1EEB4-8E3A-D37F-BE59-E77C6AB28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F9BC5-20AE-24E1-B8E9-21ECB8D2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291FB-2188-0424-BFDF-C28804BF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83B96E-0E67-B140-A505-C6DE7A4D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FF3D-25E7-FA9B-096D-4B0B66AE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4EDD4-38BF-3FE7-7D81-325553DE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7F0F7-D165-B90C-C77C-98508E73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DC6B8-61CD-6575-FFA0-C26EB5EE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CDEA4-6CF3-F383-6E57-3DA9F717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96D25-16DD-5FED-CF85-7A1E907D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ECBCD-F686-4A77-9065-E986AFD3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23D6-F412-0C39-9979-31813955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B406-ABF1-9C81-0F26-283D3CA7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0DFB4-643C-C54C-4D8A-043BED3B1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6D0AF-FF46-8894-FCCB-0FC69ADF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C93E6-DDE1-861E-B761-83415F75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C3691-7E99-94E5-2A17-747F7AF9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8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3499-E475-24EB-8954-78282529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CB111-1619-C810-318D-10B515170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A465A-4CCC-368C-7A26-0FD127DD8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A862D-187E-9E0C-16BB-5BB0FA6D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0080-1853-ECFA-152E-A5447235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52283-CBAB-73FA-3409-DFED3EC0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0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209D9-9BA3-DA64-CC3F-1A209F07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DB61F-86AF-12F9-2100-73171F84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EADDD-0C7E-798A-6368-83FB38ADD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83827-989E-C540-9BA4-7BF14B878E7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8D0A1-1CD6-64D8-DD67-9E5A13132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6A00-3416-D60E-351A-094429006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3496F-1877-3D4F-B632-CEBCCBD1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6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uto-automotive-oldtimer-245216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errin.com/english/2021/04/27/improving-a-team-s-work-a-story-of-continuous-improvement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07862" TargetMode="External"/><Relationship Id="rId2" Type="http://schemas.openxmlformats.org/officeDocument/2006/relationships/image" Target="../media/image1.jpg!d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4C7A8-88AD-2743-7C3E-B7E400D06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Demand Forecasting for Automotive Products Using Time Series Analysis and Smoothing Techniques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E096A-4A7F-C7D5-6D01-73FF00378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Mahendhar Mittapally</a:t>
            </a:r>
          </a:p>
          <a:p>
            <a:pPr algn="l"/>
            <a:r>
              <a:rPr lang="en-US" sz="1700"/>
              <a:t>Kaden rackely</a:t>
            </a:r>
          </a:p>
          <a:p>
            <a:pPr algn="l"/>
            <a:r>
              <a:rPr lang="en-US" sz="1700"/>
              <a:t>Deven sandhan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376C-E32D-0B08-AA37-74CCDBFA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0897"/>
          </a:xfrm>
        </p:spPr>
        <p:txBody>
          <a:bodyPr/>
          <a:lstStyle/>
          <a:p>
            <a:r>
              <a:rPr lang="en-US" dirty="0"/>
              <a:t>Forecast of HWES (test Data)</a:t>
            </a:r>
          </a:p>
        </p:txBody>
      </p:sp>
      <p:pic>
        <p:nvPicPr>
          <p:cNvPr id="9" name="Content Placeholder 8" descr="A graph showing a line graph&#10;&#10;Description automatically generated">
            <a:extLst>
              <a:ext uri="{FF2B5EF4-FFF2-40B4-BE49-F238E27FC236}">
                <a16:creationId xmlns:a16="http://schemas.microsoft.com/office/drawing/2014/main" id="{70281D6E-0E96-653C-310B-F02C624658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2429" y="2499787"/>
            <a:ext cx="6623713" cy="3177596"/>
          </a:xfrm>
        </p:spPr>
      </p:pic>
      <p:pic>
        <p:nvPicPr>
          <p:cNvPr id="6" name="Content Placeholder 5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78C12C89-9B35-7BD2-F7D2-0810B3DA82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46943" y="2609012"/>
            <a:ext cx="3543300" cy="295914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D13C3E-E1B9-94F6-3D12-4043EE7B8696}"/>
              </a:ext>
            </a:extLst>
          </p:cNvPr>
          <p:cNvSpPr txBox="1"/>
          <p:nvPr/>
        </p:nvSpPr>
        <p:spPr>
          <a:xfrm>
            <a:off x="3530447" y="1310407"/>
            <a:ext cx="5931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Testing error of MAD value of HWES is 22.23</a:t>
            </a:r>
          </a:p>
        </p:txBody>
      </p:sp>
    </p:spTree>
    <p:extLst>
      <p:ext uri="{BB962C8B-B14F-4D97-AF65-F5344CB8AC3E}">
        <p14:creationId xmlns:p14="http://schemas.microsoft.com/office/powerpoint/2010/main" val="351773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9C0B91-2331-96B9-D558-A2342596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5682-280B-37A6-A1AD-30F73CC42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From the above analysis of Mean Absolute deviation(MAD) we choose the Simple Exponential Smoothing (SES) is the best method among MA and HWES with the </a:t>
            </a:r>
            <a:r>
              <a:rPr lang="en-US" sz="2200" b="1"/>
              <a:t>MAD values of 17.25</a:t>
            </a:r>
          </a:p>
          <a:p>
            <a:r>
              <a:rPr lang="en-US" sz="2200"/>
              <a:t>the next 3 forecasted values of the best method of SES are </a:t>
            </a:r>
            <a:r>
              <a:rPr lang="en-US" sz="2200" b="1"/>
              <a:t>(100.1,105.4, 100)</a:t>
            </a:r>
          </a:p>
          <a:p>
            <a:r>
              <a:rPr lang="en-US" sz="2200" b="1"/>
              <a:t> </a:t>
            </a:r>
            <a:r>
              <a:rPr lang="en-US" sz="2200"/>
              <a:t>Based on the forecasted values we can conclude the model works accurately with the alpha 0.3.</a:t>
            </a:r>
          </a:p>
        </p:txBody>
      </p:sp>
      <p:pic>
        <p:nvPicPr>
          <p:cNvPr id="6" name="Content Placeholder 5" descr="A car with a black and gold paint&#10;&#10;Description automatically generated with medium confidence">
            <a:extLst>
              <a:ext uri="{FF2B5EF4-FFF2-40B4-BE49-F238E27FC236}">
                <a16:creationId xmlns:a16="http://schemas.microsoft.com/office/drawing/2014/main" id="{3AD8A897-6F61-0DB7-936D-6216E43A6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355" r="1742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4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59798-3DEE-5D0B-E0EC-95715C3D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Further Improvements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1D2B-35EA-6070-6E17-D7B7A685D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b="1"/>
              <a:t>ARIMA (Auto-Regressive Integrated Moving Average)</a:t>
            </a:r>
            <a:r>
              <a:rPr lang="en-US" sz="1900"/>
              <a:t>: ARIMA is effective for time series data with non-seasonal and seasonal components. By capturing both, it could enhance the accuracy of our forecast.</a:t>
            </a:r>
          </a:p>
          <a:p>
            <a:r>
              <a:rPr lang="en-US" sz="1900" b="1"/>
              <a:t>Holt-Winters Multiplicative Model</a:t>
            </a:r>
            <a:r>
              <a:rPr lang="en-US" sz="1900"/>
              <a:t>: Since the current model uses an additive HWES model, switching to a multiplicative model could better capture demand patterns if the seasonal effects change proportionally with the level of demand.</a:t>
            </a:r>
          </a:p>
          <a:p>
            <a:r>
              <a:rPr lang="en-US" sz="1900" b="1"/>
              <a:t>Machine Learning Models</a:t>
            </a:r>
            <a:r>
              <a:rPr lang="en-US" sz="1900"/>
              <a:t>: Consider trying machine learning models like </a:t>
            </a:r>
            <a:r>
              <a:rPr lang="en-US" sz="1900" b="1"/>
              <a:t>Random Forest</a:t>
            </a:r>
            <a:r>
              <a:rPr lang="en-US" sz="1900"/>
              <a:t> or </a:t>
            </a:r>
            <a:r>
              <a:rPr lang="en-US" sz="1900" b="1"/>
              <a:t>Neural Networks</a:t>
            </a:r>
            <a:r>
              <a:rPr lang="en-US" sz="1900"/>
              <a:t> to capture non-linear relationships and interactions within the data, especially if more features (external variables) are available.</a:t>
            </a:r>
          </a:p>
        </p:txBody>
      </p:sp>
      <p:pic>
        <p:nvPicPr>
          <p:cNvPr id="6" name="Content Placeholder 5" descr="A person walking on a step&#10;&#10;Description automatically generated">
            <a:extLst>
              <a:ext uri="{FF2B5EF4-FFF2-40B4-BE49-F238E27FC236}">
                <a16:creationId xmlns:a16="http://schemas.microsoft.com/office/drawing/2014/main" id="{CC093332-3898-7981-235D-FFB75944B4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2276" r="1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2B246-0BFA-E0CB-81FB-EE3F29001D67}"/>
              </a:ext>
            </a:extLst>
          </p:cNvPr>
          <p:cNvSpPr txBox="1"/>
          <p:nvPr/>
        </p:nvSpPr>
        <p:spPr>
          <a:xfrm>
            <a:off x="9027552" y="5990433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duperrin.com/english/2021/04/27/improving-a-team-s-work-a-story-of-continuous-improvemen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86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94025-802B-FF8C-2303-55B1C461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8E88C-DE64-1794-4535-E1E8DE7C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/>
              <a:t>Store: 1</a:t>
            </a:r>
          </a:p>
          <a:p>
            <a:r>
              <a:rPr lang="en-US" sz="2200"/>
              <a:t>Product: Automotive</a:t>
            </a:r>
          </a:p>
          <a:p>
            <a:r>
              <a:rPr lang="en-US" sz="2200"/>
              <a:t>Goal: Perform demand forecasting by analyzing past sales data and applying various forecasting methods like MA,SES and HWES</a:t>
            </a:r>
          </a:p>
        </p:txBody>
      </p:sp>
      <p:pic>
        <p:nvPicPr>
          <p:cNvPr id="6" name="Content Placeholder 5" descr="A car on display with people in the background&#10;&#10;Description automatically generated">
            <a:extLst>
              <a:ext uri="{FF2B5EF4-FFF2-40B4-BE49-F238E27FC236}">
                <a16:creationId xmlns:a16="http://schemas.microsoft.com/office/drawing/2014/main" id="{9C5FDCA4-EFBC-6497-DDCA-018FB7E438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190" r="985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7235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A963B-9815-A2B3-C5DD-9527B2799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Exploratory Data Analysis (EDA)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3F658-5ADB-DAB1-6844-B36FB783A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706624"/>
            <a:ext cx="5082882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 dirty="0"/>
              <a:t> Overall, Sales: Visualized using histogram and line plot.</a:t>
            </a:r>
          </a:p>
          <a:p>
            <a:pPr marL="0"/>
            <a:r>
              <a:rPr lang="en-US" sz="2200" dirty="0"/>
              <a:t>Monthly Aggregation: Grouped data monthly for a clearer trend.</a:t>
            </a:r>
          </a:p>
          <a:p>
            <a:pPr marL="0"/>
            <a:r>
              <a:rPr lang="en-US" sz="2200" dirty="0"/>
              <a:t>Decomposition: Analyzed components like trend and seasonality to understand underlying patterns.</a:t>
            </a:r>
          </a:p>
          <a:p>
            <a:endParaRPr lang="en-US" sz="2200" dirty="0"/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EB32092F-92C6-5C6B-F8D6-8C86C8F64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219" y="259853"/>
            <a:ext cx="6500838" cy="3276729"/>
          </a:xfrm>
          <a:prstGeom prst="rect">
            <a:avLst/>
          </a:prstGeom>
        </p:spPr>
      </p:pic>
      <p:pic>
        <p:nvPicPr>
          <p:cNvPr id="6" name="Content Placeholder 5" descr="A blue graph with white lines&#10;&#10;Description automatically generated">
            <a:extLst>
              <a:ext uri="{FF2B5EF4-FFF2-40B4-BE49-F238E27FC236}">
                <a16:creationId xmlns:a16="http://schemas.microsoft.com/office/drawing/2014/main" id="{DBCDE0F9-D286-8DE4-8168-C1D0E9D3D0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77720" y="3865766"/>
            <a:ext cx="5776052" cy="26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9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A3D7-BD57-B995-947C-98DA0B01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additive decomposition model</a:t>
            </a:r>
            <a:br>
              <a:rPr lang="en-US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FECED-2201-F392-035E-9719C9D09A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Demand = level + trend + seasonal + residual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r>
              <a:rPr lang="en-US" dirty="0"/>
              <a:t>Trend line is linear means sales increase over the period</a:t>
            </a:r>
          </a:p>
          <a:p>
            <a:r>
              <a:rPr lang="en-US" dirty="0"/>
              <a:t>Seasonal sales are high in the month of MAR and SEP and low in FEB and NOV</a:t>
            </a:r>
          </a:p>
          <a:p>
            <a:r>
              <a:rPr lang="en-US" dirty="0"/>
              <a:t>Residual actual sales were higher than expected based on trend and seasonality alone. Notably, </a:t>
            </a:r>
            <a:r>
              <a:rPr lang="en-US" b="1" dirty="0"/>
              <a:t>mid-2016  and Lower in 2014-15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A graph of sales and a line of blue lines&#10;&#10;Description automatically generated with medium confidence">
            <a:extLst>
              <a:ext uri="{FF2B5EF4-FFF2-40B4-BE49-F238E27FC236}">
                <a16:creationId xmlns:a16="http://schemas.microsoft.com/office/drawing/2014/main" id="{B66F8950-8035-5835-E189-8997E11EB6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9481" y="1050879"/>
            <a:ext cx="5964071" cy="5040044"/>
          </a:xfrm>
        </p:spPr>
      </p:pic>
    </p:spTree>
    <p:extLst>
      <p:ext uri="{BB962C8B-B14F-4D97-AF65-F5344CB8AC3E}">
        <p14:creationId xmlns:p14="http://schemas.microsoft.com/office/powerpoint/2010/main" val="318912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582D-7443-3050-E281-F54177CD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Moving Average (MA) Train data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C6CD-26D1-D6E8-FD73-59103DBF9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Applied MA method with de-seasoned sales with different windows of 2,5,10</a:t>
            </a:r>
          </a:p>
          <a:p>
            <a:r>
              <a:rPr lang="en-US" sz="2200" dirty="0"/>
              <a:t>Based on the MAD score of MA, Window size 2 is the best Window to forecast with lowest Mean Absolute </a:t>
            </a:r>
            <a:r>
              <a:rPr lang="en-US" sz="2200" dirty="0" err="1"/>
              <a:t>Devaiation</a:t>
            </a:r>
            <a:endParaRPr lang="en-US" sz="2200" dirty="0"/>
          </a:p>
          <a:p>
            <a:endParaRPr lang="en-US" sz="2200" dirty="0"/>
          </a:p>
        </p:txBody>
      </p:sp>
      <p:pic>
        <p:nvPicPr>
          <p:cNvPr id="10" name="Content Placeholder 9" descr="A graph with lines and dots&#10;&#10;Description automatically generated">
            <a:extLst>
              <a:ext uri="{FF2B5EF4-FFF2-40B4-BE49-F238E27FC236}">
                <a16:creationId xmlns:a16="http://schemas.microsoft.com/office/drawing/2014/main" id="{8CDFF3A5-81E6-C0BD-1171-CF0A90914A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93326" y="321035"/>
            <a:ext cx="6903720" cy="3486378"/>
          </a:xfrm>
          <a:prstGeom prst="rect">
            <a:avLst/>
          </a:prstGeom>
        </p:spPr>
      </p:pic>
      <p:pic>
        <p:nvPicPr>
          <p:cNvPr id="15" name="Picture 14" descr="A close up of words&#10;&#10;Description automatically generated">
            <a:extLst>
              <a:ext uri="{FF2B5EF4-FFF2-40B4-BE49-F238E27FC236}">
                <a16:creationId xmlns:a16="http://schemas.microsoft.com/office/drawing/2014/main" id="{5A89BA31-9DC8-D14E-EDDA-51FF78865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81" y="4359975"/>
            <a:ext cx="5727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8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0BB51-6F3E-3497-C2C7-33EC4B24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Forecast of MA (Test Data)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5347-8D28-2192-7484-23BBD55C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232012"/>
            <a:ext cx="6007608" cy="215457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The test data covers January 1, 2017, through the remaining dates in the dataset.</a:t>
            </a:r>
          </a:p>
          <a:p>
            <a:r>
              <a:rPr lang="en-US" sz="2000" dirty="0"/>
              <a:t>The forecasted sales were evaluated against actual sales for this period.</a:t>
            </a:r>
          </a:p>
          <a:p>
            <a:r>
              <a:rPr lang="en-US" sz="2000" dirty="0"/>
              <a:t>The Testing error of  Mean Absolute Deviation (MAD) was calculated as 20.28, indicating the model’s average prediction error.</a:t>
            </a:r>
          </a:p>
        </p:txBody>
      </p:sp>
      <p:pic>
        <p:nvPicPr>
          <p:cNvPr id="9" name="Picture 8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807220F7-5A62-FC51-6E8D-17AC174C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92" y="2569463"/>
            <a:ext cx="3342884" cy="3678936"/>
          </a:xfrm>
          <a:prstGeom prst="rect">
            <a:avLst/>
          </a:prstGeom>
        </p:spPr>
      </p:pic>
      <p:pic>
        <p:nvPicPr>
          <p:cNvPr id="6" name="Content Placeholder 5" descr="A graph showing a line&#10;&#10;Description automatically generated">
            <a:extLst>
              <a:ext uri="{FF2B5EF4-FFF2-40B4-BE49-F238E27FC236}">
                <a16:creationId xmlns:a16="http://schemas.microsoft.com/office/drawing/2014/main" id="{1FF4F64B-9859-0A0D-7200-F68166B0AE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87667" y="2743200"/>
            <a:ext cx="7134941" cy="345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0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C178E-197E-45DF-3101-595A5136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4" y="501652"/>
            <a:ext cx="4434720" cy="13817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300" dirty="0"/>
              <a:t>Simple Exponential Smoothing (SES)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ABDEAA-B248-4182-B67C-A925338E7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 descr="A graph with blue dots and numbers&#10;&#10;Description automatically generated">
            <a:extLst>
              <a:ext uri="{FF2B5EF4-FFF2-40B4-BE49-F238E27FC236}">
                <a16:creationId xmlns:a16="http://schemas.microsoft.com/office/drawing/2014/main" id="{EDF4F1F2-BAD1-20B8-4EAC-D6B2575A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910" y="676834"/>
            <a:ext cx="4281815" cy="219442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1C88-F31F-61B8-47F7-961E511A1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6830" y="2223442"/>
            <a:ext cx="5145057" cy="30063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Purpose: Assigns greater weight to recent demand values, balancing recent trends with historical data</a:t>
            </a:r>
          </a:p>
          <a:p>
            <a:r>
              <a:rPr lang="en-US" sz="2000" dirty="0"/>
              <a:t>Models were tested with smoothing factors of 0.05, 0.3, and 0.8 to find the best fit for the demand data.</a:t>
            </a:r>
          </a:p>
          <a:p>
            <a:r>
              <a:rPr lang="en-US" sz="2000" dirty="0"/>
              <a:t>From the analysis of MAD SES, the alpha 0.3 is lowest and the best fit to forecast to get the accurate results</a:t>
            </a:r>
            <a:endParaRPr lang="en-US" sz="3200" dirty="0"/>
          </a:p>
        </p:txBody>
      </p:sp>
      <p:pic>
        <p:nvPicPr>
          <p:cNvPr id="6" name="Content Placeholder 5" descr="A graph showing the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98C6DEB2-6B2F-8063-3126-9C5D070228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351" y="3993594"/>
            <a:ext cx="4281815" cy="215161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D2E1B04B-EF9A-8969-1AEC-0FDA1F35A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901" y="5408879"/>
            <a:ext cx="32639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41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1E4DD-9BE8-399A-4A36-259F060D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Forecasting with SES (TD)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22D8-CEF8-BD7E-A23A-221314ABE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Testing Error of MAD value = 17.25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5E0AFC-FD93-91C8-604F-731971ACEF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83972" y="2642616"/>
            <a:ext cx="3086551" cy="3605784"/>
          </a:xfrm>
          <a:prstGeom prst="rect">
            <a:avLst/>
          </a:prstGeom>
        </p:spPr>
      </p:pic>
      <p:pic>
        <p:nvPicPr>
          <p:cNvPr id="9" name="Picture 8" descr="A graph showing a line graph&#10;&#10;Description automatically generated">
            <a:extLst>
              <a:ext uri="{FF2B5EF4-FFF2-40B4-BE49-F238E27FC236}">
                <a16:creationId xmlns:a16="http://schemas.microsoft.com/office/drawing/2014/main" id="{7E1CDA59-3ACC-AB4A-6A68-802C6CC63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92778"/>
            <a:ext cx="5614416" cy="290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1F079-7985-9673-0223-4078C71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Holt-Winters Exponential Smoothing (HWES)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EDF5-1A53-5513-6D46-EA1E7C2026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Purpose: Captures both trend and seasonality, making it well-suited for data with cyclical demand patterns.</a:t>
            </a:r>
          </a:p>
          <a:p>
            <a:r>
              <a:rPr lang="en-US" dirty="0"/>
              <a:t>An additive model was chosen based on the decomposed seasonality and trend observed in the data.</a:t>
            </a:r>
          </a:p>
        </p:txBody>
      </p:sp>
      <p:pic>
        <p:nvPicPr>
          <p:cNvPr id="6" name="Content Placeholder 5" descr="A graph with blue dots and lines&#10;&#10;Description automatically generated">
            <a:extLst>
              <a:ext uri="{FF2B5EF4-FFF2-40B4-BE49-F238E27FC236}">
                <a16:creationId xmlns:a16="http://schemas.microsoft.com/office/drawing/2014/main" id="{D41496BA-B4BF-4B47-4B8A-8FF36249A7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2325" y="1367458"/>
            <a:ext cx="5181600" cy="2633836"/>
          </a:xfrm>
        </p:spPr>
      </p:pic>
    </p:spTree>
    <p:extLst>
      <p:ext uri="{BB962C8B-B14F-4D97-AF65-F5344CB8AC3E}">
        <p14:creationId xmlns:p14="http://schemas.microsoft.com/office/powerpoint/2010/main" val="103722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573</Words>
  <Application>Microsoft Macintosh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Helvetica Neue</vt:lpstr>
      <vt:lpstr>Office Theme</vt:lpstr>
      <vt:lpstr>Demand Forecasting for Automotive Products Using Time Series Analysis and Smoothing Techniques</vt:lpstr>
      <vt:lpstr>Introduction</vt:lpstr>
      <vt:lpstr>Exploratory Data Analysis (EDA)</vt:lpstr>
      <vt:lpstr>additive decomposition model </vt:lpstr>
      <vt:lpstr>Moving Average (MA) Train data</vt:lpstr>
      <vt:lpstr>Forecast of MA (Test Data)</vt:lpstr>
      <vt:lpstr>Simple Exponential Smoothing (SES)</vt:lpstr>
      <vt:lpstr>Forecasting with SES (TD)</vt:lpstr>
      <vt:lpstr>Holt-Winters Exponential Smoothing (HWES)</vt:lpstr>
      <vt:lpstr>Forecast of HWES (test Data)</vt:lpstr>
      <vt:lpstr>Conclusion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Mittapally, Mahendhar</dc:creator>
  <cp:lastModifiedBy>Mittapally, Mahendhar</cp:lastModifiedBy>
  <cp:revision>1</cp:revision>
  <dcterms:created xsi:type="dcterms:W3CDTF">2024-10-30T19:52:19Z</dcterms:created>
  <dcterms:modified xsi:type="dcterms:W3CDTF">2024-10-30T21:56:36Z</dcterms:modified>
</cp:coreProperties>
</file>