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 initials="m" lastIdx="2" clrIdx="0">
    <p:extLst>
      <p:ext uri="{19B8F6BF-5375-455C-9EA6-DF929625EA0E}">
        <p15:presenceInfo xmlns:p15="http://schemas.microsoft.com/office/powerpoint/2012/main" userId="ma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7T21:48:22.040" idx="1">
    <p:pos x="10" y="10"/>
    <p:text>In the above traceback, the exception was a NameError, which means that there is a reference to some name (variable, function, class) that hasn’t been defined. In this case, the name referenced is Team.</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F4012-5731-4BA0-8B1A-F726F40C2CC2}"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1DE08-B305-4906-B635-BED29650F0BA}" type="slidenum">
              <a:rPr lang="en-US" smtClean="0"/>
              <a:t>‹#›</a:t>
            </a:fld>
            <a:endParaRPr lang="en-US"/>
          </a:p>
        </p:txBody>
      </p:sp>
    </p:spTree>
    <p:extLst>
      <p:ext uri="{BB962C8B-B14F-4D97-AF65-F5344CB8AC3E}">
        <p14:creationId xmlns:p14="http://schemas.microsoft.com/office/powerpoint/2010/main" val="38724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C1DE08-B305-4906-B635-BED29650F0BA}" type="slidenum">
              <a:rPr lang="en-US" smtClean="0"/>
              <a:t>1</a:t>
            </a:fld>
            <a:endParaRPr lang="en-US"/>
          </a:p>
        </p:txBody>
      </p:sp>
    </p:spTree>
    <p:extLst>
      <p:ext uri="{BB962C8B-B14F-4D97-AF65-F5344CB8AC3E}">
        <p14:creationId xmlns:p14="http://schemas.microsoft.com/office/powerpoint/2010/main" val="2440057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94D5D0-874B-4ABF-9EC6-C870D928182D}" type="datetime1">
              <a:rPr lang="en-US" smtClean="0"/>
              <a:t>4/7/2020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D632B6C-173F-481E-BCCB-797BEC25E24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7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EA081-1FC9-411C-9583-EE4FF4B20640}"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32B6C-173F-481E-BCCB-797BEC25E24D}" type="slidenum">
              <a:rPr lang="en-US" smtClean="0"/>
              <a:t>‹#›</a:t>
            </a:fld>
            <a:endParaRPr lang="en-US"/>
          </a:p>
        </p:txBody>
      </p:sp>
    </p:spTree>
    <p:extLst>
      <p:ext uri="{BB962C8B-B14F-4D97-AF65-F5344CB8AC3E}">
        <p14:creationId xmlns:p14="http://schemas.microsoft.com/office/powerpoint/2010/main" val="37601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E3FEC-1791-4AD1-B9A6-A545BF2AAF8D}"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99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76B88-C522-4177-85FC-D69A57ADE6D8}"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975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CBBE9-8AF6-4139-8A50-3E2AA4496600}"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spTree>
    <p:extLst>
      <p:ext uri="{BB962C8B-B14F-4D97-AF65-F5344CB8AC3E}">
        <p14:creationId xmlns:p14="http://schemas.microsoft.com/office/powerpoint/2010/main" val="2338278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F5606-17D6-4D42-84E6-9112234BF675}"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216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D22DDF-8358-44CE-9B6E-A63CA1EB3BE3}"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698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665DC4-3B3B-485F-9F08-6289A291FA48}"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538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821A1-8EFD-4E1D-A07F-E3C024E116CE}"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37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4B24B5-446D-4A53-B7B4-368DCE9D71E8}"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spTree>
    <p:extLst>
      <p:ext uri="{BB962C8B-B14F-4D97-AF65-F5344CB8AC3E}">
        <p14:creationId xmlns:p14="http://schemas.microsoft.com/office/powerpoint/2010/main" val="53476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0C0682-9271-41B2-BDC5-BCA8052EE2B0}"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32B6C-173F-481E-BCCB-797BEC25E24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36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3A1B0F-3F0B-4153-B28E-62EEE1295D0D}"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32B6C-173F-481E-BCCB-797BEC25E24D}" type="slidenum">
              <a:rPr lang="en-US" smtClean="0"/>
              <a:t>‹#›</a:t>
            </a:fld>
            <a:endParaRPr lang="en-US"/>
          </a:p>
        </p:txBody>
      </p:sp>
    </p:spTree>
    <p:extLst>
      <p:ext uri="{BB962C8B-B14F-4D97-AF65-F5344CB8AC3E}">
        <p14:creationId xmlns:p14="http://schemas.microsoft.com/office/powerpoint/2010/main" val="68001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C81DDA-E702-424F-9291-6C007758E9CE}" type="datetime1">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32B6C-173F-481E-BCCB-797BEC25E24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49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359400-A93F-4776-8E43-8F2DAA907DEE}" type="datetime1">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32B6C-173F-481E-BCCB-797BEC25E24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62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6F739-B32E-41E6-8418-4574FB001D51}" type="datetime1">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32B6C-173F-481E-BCCB-797BEC25E24D}" type="slidenum">
              <a:rPr lang="en-US" smtClean="0"/>
              <a:t>‹#›</a:t>
            </a:fld>
            <a:endParaRPr lang="en-US"/>
          </a:p>
        </p:txBody>
      </p:sp>
    </p:spTree>
    <p:extLst>
      <p:ext uri="{BB962C8B-B14F-4D97-AF65-F5344CB8AC3E}">
        <p14:creationId xmlns:p14="http://schemas.microsoft.com/office/powerpoint/2010/main" val="385574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05A01-C707-4B17-A872-3FF586F56199}"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32B6C-173F-481E-BCCB-797BEC25E24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096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077F2-C448-42D1-B43F-74B045A33C3B}"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32B6C-173F-481E-BCCB-797BEC25E24D}" type="slidenum">
              <a:rPr lang="en-US" smtClean="0"/>
              <a:t>‹#›</a:t>
            </a:fld>
            <a:endParaRPr lang="en-US"/>
          </a:p>
        </p:txBody>
      </p:sp>
    </p:spTree>
    <p:extLst>
      <p:ext uri="{BB962C8B-B14F-4D97-AF65-F5344CB8AC3E}">
        <p14:creationId xmlns:p14="http://schemas.microsoft.com/office/powerpoint/2010/main" val="215840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F5B13B-822B-406F-8439-C50A46A8FE6E}" type="datetime1">
              <a:rPr lang="en-US" smtClean="0"/>
              <a:t>4/7/2020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632B6C-173F-481E-BCCB-797BEC25E24D}" type="slidenum">
              <a:rPr lang="en-US" smtClean="0"/>
              <a:t>‹#›</a:t>
            </a:fld>
            <a:endParaRPr lang="en-US"/>
          </a:p>
        </p:txBody>
      </p:sp>
    </p:spTree>
    <p:extLst>
      <p:ext uri="{BB962C8B-B14F-4D97-AF65-F5344CB8AC3E}">
        <p14:creationId xmlns:p14="http://schemas.microsoft.com/office/powerpoint/2010/main" val="77179433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5118" y="3583974"/>
            <a:ext cx="7766936" cy="1646302"/>
          </a:xfrm>
        </p:spPr>
        <p:txBody>
          <a:bodyPr/>
          <a:lstStyle/>
          <a:p>
            <a:r>
              <a:rPr lang="en-US" b="1" dirty="0"/>
              <a:t>Understanding the Python Traceback</a:t>
            </a:r>
            <a:br>
              <a:rPr lang="en-US" b="1" dirty="0"/>
            </a:br>
            <a:endParaRPr lang="en-US" dirty="0"/>
          </a:p>
        </p:txBody>
      </p:sp>
      <p:sp>
        <p:nvSpPr>
          <p:cNvPr id="4" name="Slide Number Placeholder 3"/>
          <p:cNvSpPr>
            <a:spLocks noGrp="1"/>
          </p:cNvSpPr>
          <p:nvPr>
            <p:ph type="sldNum" sz="quarter" idx="12"/>
          </p:nvPr>
        </p:nvSpPr>
        <p:spPr/>
        <p:txBody>
          <a:bodyPr/>
          <a:lstStyle/>
          <a:p>
            <a:fld id="{7D632B6C-173F-481E-BCCB-797BEC25E24D}" type="slidenum">
              <a:rPr lang="en-US" smtClean="0"/>
              <a:t>1</a:t>
            </a:fld>
            <a:endParaRPr lang="en-US"/>
          </a:p>
        </p:txBody>
      </p:sp>
    </p:spTree>
    <p:extLst>
      <p:ext uri="{BB962C8B-B14F-4D97-AF65-F5344CB8AC3E}">
        <p14:creationId xmlns:p14="http://schemas.microsoft.com/office/powerpoint/2010/main" val="999096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391" y="927652"/>
            <a:ext cx="9594574" cy="9633406"/>
          </a:xfrm>
          <a:prstGeom prst="rect">
            <a:avLst/>
          </a:prstGeom>
          <a:noFill/>
        </p:spPr>
        <p:txBody>
          <a:bodyPr wrap="square" rtlCol="0">
            <a:spAutoFit/>
          </a:bodyPr>
          <a:lstStyle/>
          <a:p>
            <a:pPr marL="285750" indent="-285750">
              <a:buFont typeface="Wingdings" panose="05000000000000000000" pitchFamily="2" charset="2"/>
              <a:buChar char="ü"/>
            </a:pPr>
            <a:r>
              <a:rPr lang="en-US" sz="2000" b="1" dirty="0" smtClean="0"/>
              <a:t>NameError</a:t>
            </a:r>
          </a:p>
          <a:p>
            <a:r>
              <a:rPr lang="en-US" sz="2000" dirty="0" smtClean="0"/>
              <a:t>The NameError is raised when you have referenced a variable, module, class, function, or some other name that hasn’t been defined in your code</a:t>
            </a:r>
          </a:p>
          <a:p>
            <a:endParaRPr lang="en-US" sz="2000" dirty="0"/>
          </a:p>
          <a:p>
            <a:r>
              <a:rPr lang="en-US" sz="2000" b="1" dirty="0"/>
              <a:t>Code :</a:t>
            </a:r>
          </a:p>
          <a:p>
            <a:endParaRPr lang="en-US" sz="2000" dirty="0" smtClean="0"/>
          </a:p>
          <a:p>
            <a:r>
              <a:rPr lang="en-US" sz="2000" dirty="0" smtClean="0"/>
              <a:t>print('Hello, ‘ + Team)</a:t>
            </a:r>
          </a:p>
          <a:p>
            <a:endParaRPr lang="en-US" sz="2000" b="1" dirty="0"/>
          </a:p>
          <a:p>
            <a:r>
              <a:rPr lang="en-US" sz="2000" b="1" dirty="0" smtClean="0"/>
              <a:t>Error:</a:t>
            </a:r>
            <a:endParaRPr lang="en-US" sz="2000" b="1" dirty="0"/>
          </a:p>
          <a:p>
            <a:endParaRPr lang="en-US" sz="2000" dirty="0" smtClean="0"/>
          </a:p>
          <a:p>
            <a:r>
              <a:rPr lang="en-US" sz="2000" b="1" dirty="0" smtClean="0">
                <a:solidFill>
                  <a:srgbClr val="FF0000"/>
                </a:solidFill>
              </a:rPr>
              <a:t>Traceback (most recent call last):</a:t>
            </a:r>
          </a:p>
          <a:p>
            <a:r>
              <a:rPr lang="en-US" sz="2000" b="1" dirty="0" smtClean="0">
                <a:solidFill>
                  <a:srgbClr val="FF0000"/>
                </a:solidFill>
              </a:rPr>
              <a:t>  File "C:\Users\mahi\AppData\Local\Programs\Python\Python38-32\w.py", line 1, in &lt;module&gt;</a:t>
            </a:r>
          </a:p>
          <a:p>
            <a:r>
              <a:rPr lang="en-US" sz="2000" b="1" dirty="0" smtClean="0">
                <a:solidFill>
                  <a:srgbClr val="FF0000"/>
                </a:solidFill>
              </a:rPr>
              <a:t>    print('Hello,'+Team)</a:t>
            </a:r>
          </a:p>
          <a:p>
            <a:r>
              <a:rPr lang="en-US" sz="2000" b="1" dirty="0" smtClean="0">
                <a:solidFill>
                  <a:srgbClr val="FF0000"/>
                </a:solidFill>
              </a:rPr>
              <a:t>NameError: name 'Team' is not defined</a:t>
            </a:r>
          </a:p>
          <a:p>
            <a:endParaRPr lang="en-US" sz="2000" dirty="0"/>
          </a:p>
          <a:p>
            <a:endParaRPr lang="en-US" sz="2000" dirty="0" smtClean="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smtClean="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smtClean="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smtClean="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smtClean="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smtClean="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smtClean="0"/>
          </a:p>
          <a:p>
            <a:pPr marL="285750" indent="-285750">
              <a:buFont typeface="Wingdings" panose="05000000000000000000" pitchFamily="2" charset="2"/>
              <a:buChar char="ü"/>
            </a:pPr>
            <a:endParaRPr lang="en-US" sz="2000" dirty="0"/>
          </a:p>
          <a:p>
            <a:endParaRPr lang="en-US" sz="2000" dirty="0"/>
          </a:p>
        </p:txBody>
      </p:sp>
      <p:sp>
        <p:nvSpPr>
          <p:cNvPr id="3" name="Slide Number Placeholder 2"/>
          <p:cNvSpPr>
            <a:spLocks noGrp="1"/>
          </p:cNvSpPr>
          <p:nvPr>
            <p:ph type="sldNum" sz="quarter" idx="12"/>
          </p:nvPr>
        </p:nvSpPr>
        <p:spPr/>
        <p:txBody>
          <a:bodyPr/>
          <a:lstStyle/>
          <a:p>
            <a:fld id="{7D632B6C-173F-481E-BCCB-797BEC25E24D}" type="slidenum">
              <a:rPr lang="en-US" smtClean="0"/>
              <a:t>10</a:t>
            </a:fld>
            <a:endParaRPr lang="en-US"/>
          </a:p>
        </p:txBody>
      </p:sp>
    </p:spTree>
    <p:extLst>
      <p:ext uri="{BB962C8B-B14F-4D97-AF65-F5344CB8AC3E}">
        <p14:creationId xmlns:p14="http://schemas.microsoft.com/office/powerpoint/2010/main" val="146022980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878" y="887896"/>
            <a:ext cx="10230679" cy="6032421"/>
          </a:xfrm>
          <a:prstGeom prst="rect">
            <a:avLst/>
          </a:prstGeom>
          <a:noFill/>
        </p:spPr>
        <p:txBody>
          <a:bodyPr wrap="square" rtlCol="0">
            <a:spAutoFit/>
          </a:bodyPr>
          <a:lstStyle/>
          <a:p>
            <a:pPr marL="285750" indent="-285750">
              <a:buFont typeface="Wingdings" panose="05000000000000000000" pitchFamily="2" charset="2"/>
              <a:buChar char="ü"/>
            </a:pPr>
            <a:r>
              <a:rPr lang="en-US" sz="2000" b="1" dirty="0" smtClean="0"/>
              <a:t>SyntaxError</a:t>
            </a:r>
          </a:p>
          <a:p>
            <a:pPr marL="285750" indent="-285750">
              <a:buFont typeface="Wingdings" panose="05000000000000000000" pitchFamily="2" charset="2"/>
              <a:buChar char="ü"/>
            </a:pPr>
            <a:endParaRPr lang="en-US" dirty="0"/>
          </a:p>
          <a:p>
            <a:r>
              <a:rPr lang="en-US" dirty="0" smtClean="0"/>
              <a:t>The SyntaxError is raised when you have incorrect Python syntax in your code.</a:t>
            </a:r>
          </a:p>
          <a:p>
            <a:r>
              <a:rPr lang="en-US" sz="2000" b="1" dirty="0"/>
              <a:t>Code :</a:t>
            </a:r>
          </a:p>
          <a:p>
            <a:r>
              <a:rPr lang="en-US" dirty="0" err="1" smtClean="0"/>
              <a:t>val</a:t>
            </a:r>
            <a:r>
              <a:rPr lang="en-US" dirty="0" smtClean="0"/>
              <a:t> = mahi</a:t>
            </a:r>
          </a:p>
          <a:p>
            <a:r>
              <a:rPr lang="en-US" dirty="0" smtClean="0"/>
              <a:t>Print(</a:t>
            </a:r>
            <a:r>
              <a:rPr lang="en-US" dirty="0" err="1" smtClean="0"/>
              <a:t>val</a:t>
            </a:r>
            <a:r>
              <a:rPr lang="en-US" dirty="0" smtClean="0"/>
              <a:t>))</a:t>
            </a:r>
          </a:p>
          <a:p>
            <a:r>
              <a:rPr lang="en-US" b="1" dirty="0" smtClean="0"/>
              <a:t>Error </a:t>
            </a:r>
            <a:r>
              <a:rPr lang="en-US" b="1" dirty="0" smtClean="0">
                <a:sym typeface="Wingdings" panose="05000000000000000000" pitchFamily="2" charset="2"/>
              </a:rPr>
              <a:t> </a:t>
            </a:r>
            <a:r>
              <a:rPr lang="en-US" b="1" dirty="0" smtClean="0">
                <a:solidFill>
                  <a:srgbClr val="FF0000"/>
                </a:solidFill>
              </a:rPr>
              <a:t>SyntaxError: invalid syntax</a:t>
            </a:r>
          </a:p>
          <a:p>
            <a:endParaRPr lang="en-US" b="1" dirty="0"/>
          </a:p>
          <a:p>
            <a:pPr marL="285750" indent="-285750">
              <a:buFont typeface="Wingdings" panose="05000000000000000000" pitchFamily="2" charset="2"/>
              <a:buChar char="ü"/>
            </a:pPr>
            <a:r>
              <a:rPr lang="en-US" b="1" dirty="0" smtClean="0"/>
              <a:t>TypeError</a:t>
            </a:r>
          </a:p>
          <a:p>
            <a:r>
              <a:rPr lang="en-US" dirty="0" smtClean="0"/>
              <a:t>The TypeError is raised when your code attempts to do something with an object that can’t do that thing</a:t>
            </a:r>
          </a:p>
          <a:p>
            <a:r>
              <a:rPr lang="en-US" sz="2000" b="1" dirty="0"/>
              <a:t>Code :</a:t>
            </a:r>
          </a:p>
          <a:p>
            <a:r>
              <a:rPr lang="en-US" dirty="0" smtClean="0"/>
              <a:t>1+"mahi"</a:t>
            </a:r>
          </a:p>
          <a:p>
            <a:r>
              <a:rPr lang="en-US" sz="2000" b="1" dirty="0"/>
              <a:t>Error:</a:t>
            </a:r>
          </a:p>
          <a:p>
            <a:r>
              <a:rPr lang="en-US" b="1" dirty="0" smtClean="0">
                <a:solidFill>
                  <a:srgbClr val="FF0000"/>
                </a:solidFill>
              </a:rPr>
              <a:t>Traceback (most recent call last):</a:t>
            </a:r>
          </a:p>
          <a:p>
            <a:r>
              <a:rPr lang="en-US" b="1" dirty="0" smtClean="0">
                <a:solidFill>
                  <a:srgbClr val="FF0000"/>
                </a:solidFill>
              </a:rPr>
              <a:t>  File "C:\Users\mahi\AppData\Local\Programs\Python\Python38-32\w.py", line 1, in &lt;module&gt;</a:t>
            </a:r>
          </a:p>
          <a:p>
            <a:r>
              <a:rPr lang="en-US" b="1" dirty="0" smtClean="0">
                <a:solidFill>
                  <a:srgbClr val="FF0000"/>
                </a:solidFill>
              </a:rPr>
              <a:t>    1+"mahi"</a:t>
            </a:r>
          </a:p>
          <a:p>
            <a:r>
              <a:rPr lang="en-US" b="1" dirty="0" smtClean="0">
                <a:solidFill>
                  <a:srgbClr val="FF0000"/>
                </a:solidFill>
              </a:rPr>
              <a:t>TypeError: unsupported operand type(s) for +: '</a:t>
            </a:r>
            <a:r>
              <a:rPr lang="en-US" b="1" dirty="0" err="1" smtClean="0">
                <a:solidFill>
                  <a:srgbClr val="FF0000"/>
                </a:solidFill>
              </a:rPr>
              <a:t>int</a:t>
            </a:r>
            <a:r>
              <a:rPr lang="en-US" b="1" dirty="0" smtClean="0">
                <a:solidFill>
                  <a:srgbClr val="FF0000"/>
                </a:solidFill>
              </a:rPr>
              <a:t>' and '</a:t>
            </a:r>
            <a:r>
              <a:rPr lang="en-US" b="1" dirty="0" err="1" smtClean="0">
                <a:solidFill>
                  <a:srgbClr val="FF0000"/>
                </a:solidFill>
              </a:rPr>
              <a:t>str</a:t>
            </a:r>
            <a:r>
              <a:rPr lang="en-US" b="1" dirty="0" smtClean="0">
                <a:solidFill>
                  <a:srgbClr val="FF0000"/>
                </a:solidFill>
              </a:rPr>
              <a:t>'</a:t>
            </a:r>
          </a:p>
          <a:p>
            <a:endParaRPr lang="en-US" dirty="0" smtClean="0"/>
          </a:p>
          <a:p>
            <a:endParaRPr lang="en-US" dirty="0"/>
          </a:p>
          <a:p>
            <a:endParaRPr lang="en-US" dirty="0" smtClean="0"/>
          </a:p>
          <a:p>
            <a:endParaRPr lang="en-US" dirty="0"/>
          </a:p>
        </p:txBody>
      </p:sp>
      <p:sp>
        <p:nvSpPr>
          <p:cNvPr id="6" name="Slide Number Placeholder 5"/>
          <p:cNvSpPr>
            <a:spLocks noGrp="1"/>
          </p:cNvSpPr>
          <p:nvPr>
            <p:ph type="sldNum" sz="quarter" idx="12"/>
          </p:nvPr>
        </p:nvSpPr>
        <p:spPr/>
        <p:txBody>
          <a:bodyPr/>
          <a:lstStyle/>
          <a:p>
            <a:fld id="{7D632B6C-173F-481E-BCCB-797BEC25E24D}" type="slidenum">
              <a:rPr lang="en-US" smtClean="0"/>
              <a:t>11</a:t>
            </a:fld>
            <a:endParaRPr lang="en-US"/>
          </a:p>
        </p:txBody>
      </p:sp>
    </p:spTree>
    <p:extLst>
      <p:ext uri="{BB962C8B-B14F-4D97-AF65-F5344CB8AC3E}">
        <p14:creationId xmlns:p14="http://schemas.microsoft.com/office/powerpoint/2010/main" val="130833341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878" y="874644"/>
            <a:ext cx="10575235" cy="5632311"/>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smtClean="0"/>
              <a:t>ValueError</a:t>
            </a:r>
          </a:p>
          <a:p>
            <a:endParaRPr lang="en-US" dirty="0"/>
          </a:p>
          <a:p>
            <a:r>
              <a:rPr lang="en-US" dirty="0" smtClean="0"/>
              <a:t>The ValueError is raised when the value of the object isn’t correct. You can think of this as an IndexError that is raised because the value of the index isn’t in the range of the sequence, only the ValueError is for a more generic case</a:t>
            </a:r>
          </a:p>
          <a:p>
            <a:endParaRPr lang="en-US" dirty="0"/>
          </a:p>
          <a:p>
            <a:r>
              <a:rPr lang="en-US" sz="2400" b="1" dirty="0"/>
              <a:t>Code :</a:t>
            </a:r>
          </a:p>
          <a:p>
            <a:r>
              <a:rPr lang="pt-BR" dirty="0" smtClean="0"/>
              <a:t>a, b, c = [1, 2]</a:t>
            </a:r>
          </a:p>
          <a:p>
            <a:endParaRPr lang="en-US" dirty="0" smtClean="0"/>
          </a:p>
          <a:p>
            <a:r>
              <a:rPr lang="en-US" sz="2400" b="1" dirty="0"/>
              <a:t>Error:</a:t>
            </a:r>
          </a:p>
          <a:p>
            <a:endParaRPr lang="en-US" dirty="0"/>
          </a:p>
          <a:p>
            <a:endParaRPr lang="en-US" dirty="0" smtClean="0"/>
          </a:p>
          <a:p>
            <a:r>
              <a:rPr lang="en-US" b="1" dirty="0" smtClean="0">
                <a:solidFill>
                  <a:srgbClr val="FF0000"/>
                </a:solidFill>
              </a:rPr>
              <a:t>Traceback (most recent call last):</a:t>
            </a:r>
          </a:p>
          <a:p>
            <a:r>
              <a:rPr lang="en-US" b="1" dirty="0" smtClean="0">
                <a:solidFill>
                  <a:srgbClr val="FF0000"/>
                </a:solidFill>
              </a:rPr>
              <a:t>  File "C:\Users\mahi\AppData\Local\Programs\Python\Python38-32\w.py", line 1, in &lt;module&gt;</a:t>
            </a:r>
          </a:p>
          <a:p>
            <a:r>
              <a:rPr lang="en-US" b="1" dirty="0" smtClean="0">
                <a:solidFill>
                  <a:srgbClr val="FF0000"/>
                </a:solidFill>
              </a:rPr>
              <a:t>    a, b, c = [1, 2]</a:t>
            </a:r>
          </a:p>
          <a:p>
            <a:r>
              <a:rPr lang="en-US" b="1" dirty="0" smtClean="0">
                <a:solidFill>
                  <a:srgbClr val="FF0000"/>
                </a:solidFill>
              </a:rPr>
              <a:t>ValueError: not enough values to unpack (expected 3, got 2)</a:t>
            </a:r>
            <a:endParaRPr lang="en-US" b="1" dirty="0">
              <a:solidFill>
                <a:srgbClr val="FF0000"/>
              </a:solidFill>
            </a:endParaRPr>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7D632B6C-173F-481E-BCCB-797BEC25E24D}" type="slidenum">
              <a:rPr lang="en-US" smtClean="0"/>
              <a:t>12</a:t>
            </a:fld>
            <a:endParaRPr lang="en-US"/>
          </a:p>
        </p:txBody>
      </p:sp>
    </p:spTree>
    <p:extLst>
      <p:ext uri="{BB962C8B-B14F-4D97-AF65-F5344CB8AC3E}">
        <p14:creationId xmlns:p14="http://schemas.microsoft.com/office/powerpoint/2010/main" val="10661069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9443" y="1060174"/>
            <a:ext cx="8335618" cy="1631216"/>
          </a:xfrm>
          <a:prstGeom prst="rect">
            <a:avLst/>
          </a:prstGeom>
          <a:noFill/>
        </p:spPr>
        <p:txBody>
          <a:bodyPr wrap="square" rtlCol="0">
            <a:spAutoFit/>
          </a:bodyPr>
          <a:lstStyle/>
          <a:p>
            <a:r>
              <a:rPr lang="en-US" sz="2800" b="1" dirty="0" smtClean="0"/>
              <a:t>References:</a:t>
            </a:r>
          </a:p>
          <a:p>
            <a:endParaRPr lang="en-US" dirty="0"/>
          </a:p>
          <a:p>
            <a:r>
              <a:rPr lang="en-US" dirty="0" smtClean="0"/>
              <a:t>https://realpython.com/python-traceback/</a:t>
            </a:r>
          </a:p>
          <a:p>
            <a:endParaRPr lang="en-US" dirty="0"/>
          </a:p>
          <a:p>
            <a:endParaRPr lang="en-US" dirty="0"/>
          </a:p>
        </p:txBody>
      </p:sp>
      <p:sp>
        <p:nvSpPr>
          <p:cNvPr id="3" name="TextBox 2"/>
          <p:cNvSpPr txBox="1"/>
          <p:nvPr/>
        </p:nvSpPr>
        <p:spPr>
          <a:xfrm>
            <a:off x="4240696" y="3379304"/>
            <a:ext cx="3366052" cy="707886"/>
          </a:xfrm>
          <a:prstGeom prst="rect">
            <a:avLst/>
          </a:prstGeom>
          <a:noFill/>
        </p:spPr>
        <p:txBody>
          <a:bodyPr wrap="square" rtlCol="0">
            <a:spAutoFit/>
          </a:bodyPr>
          <a:lstStyle/>
          <a:p>
            <a:r>
              <a:rPr lang="en-US" dirty="0" smtClean="0"/>
              <a:t>  </a:t>
            </a:r>
            <a:r>
              <a:rPr lang="en-US" sz="4000" b="1" dirty="0" smtClean="0"/>
              <a:t>Thank You !!!</a:t>
            </a:r>
            <a:endParaRPr lang="en-US" sz="4000" b="1" dirty="0"/>
          </a:p>
        </p:txBody>
      </p:sp>
      <p:sp>
        <p:nvSpPr>
          <p:cNvPr id="4" name="Slide Number Placeholder 3"/>
          <p:cNvSpPr>
            <a:spLocks noGrp="1"/>
          </p:cNvSpPr>
          <p:nvPr>
            <p:ph type="sldNum" sz="quarter" idx="12"/>
          </p:nvPr>
        </p:nvSpPr>
        <p:spPr/>
        <p:txBody>
          <a:bodyPr/>
          <a:lstStyle/>
          <a:p>
            <a:fld id="{7D632B6C-173F-481E-BCCB-797BEC25E24D}" type="slidenum">
              <a:rPr lang="en-US" smtClean="0"/>
              <a:t>13</a:t>
            </a:fld>
            <a:endParaRPr lang="en-US"/>
          </a:p>
        </p:txBody>
      </p:sp>
    </p:spTree>
    <p:extLst>
      <p:ext uri="{BB962C8B-B14F-4D97-AF65-F5344CB8AC3E}">
        <p14:creationId xmlns:p14="http://schemas.microsoft.com/office/powerpoint/2010/main" val="945095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9861" y="1404730"/>
            <a:ext cx="5883965" cy="923330"/>
          </a:xfrm>
          <a:prstGeom prst="rect">
            <a:avLst/>
          </a:prstGeom>
          <a:noFill/>
        </p:spPr>
        <p:txBody>
          <a:bodyPr wrap="square" rtlCol="0">
            <a:spAutoFit/>
          </a:bodyPr>
          <a:lstStyle/>
          <a:p>
            <a:r>
              <a:rPr lang="en-US" sz="5400" b="1" dirty="0">
                <a:ln w="3175" cmpd="sng">
                  <a:noFill/>
                </a:ln>
                <a:solidFill>
                  <a:schemeClr val="tx1">
                    <a:lumMod val="85000"/>
                    <a:lumOff val="15000"/>
                  </a:schemeClr>
                </a:solidFill>
                <a:latin typeface="+mj-lt"/>
                <a:ea typeface="+mj-ea"/>
                <a:cs typeface="+mj-cs"/>
              </a:rPr>
              <a:t>Table of </a:t>
            </a:r>
            <a:r>
              <a:rPr lang="en-US" sz="5400" b="1" dirty="0">
                <a:ln w="3175" cmpd="sng">
                  <a:noFill/>
                </a:ln>
                <a:solidFill>
                  <a:schemeClr val="tx1">
                    <a:lumMod val="85000"/>
                    <a:lumOff val="15000"/>
                  </a:schemeClr>
                </a:solidFill>
                <a:latin typeface="+mj-lt"/>
                <a:ea typeface="+mj-ea"/>
                <a:cs typeface="+mj-cs"/>
              </a:rPr>
              <a:t>Contents</a:t>
            </a:r>
          </a:p>
        </p:txBody>
      </p:sp>
      <p:sp>
        <p:nvSpPr>
          <p:cNvPr id="4" name="TextBox 3"/>
          <p:cNvSpPr txBox="1"/>
          <p:nvPr/>
        </p:nvSpPr>
        <p:spPr>
          <a:xfrm>
            <a:off x="1630017" y="2597426"/>
            <a:ext cx="8984974" cy="3416320"/>
          </a:xfrm>
          <a:prstGeom prst="rect">
            <a:avLst/>
          </a:prstGeom>
          <a:noFill/>
        </p:spPr>
        <p:txBody>
          <a:bodyPr wrap="square" rtlCol="0">
            <a:spAutoFit/>
          </a:bodyPr>
          <a:lstStyle/>
          <a:p>
            <a:pPr marL="285750" indent="-285750">
              <a:buFont typeface="Wingdings" panose="05000000000000000000" pitchFamily="2" charset="2"/>
              <a:buChar char="ü"/>
            </a:pPr>
            <a:r>
              <a:rPr lang="en-US" sz="3600" dirty="0" smtClean="0"/>
              <a:t>What is a Python TraceBack?</a:t>
            </a:r>
          </a:p>
          <a:p>
            <a:endParaRPr lang="en-US" dirty="0"/>
          </a:p>
          <a:p>
            <a:endParaRPr lang="en-US" dirty="0" smtClean="0"/>
          </a:p>
          <a:p>
            <a:pPr marL="285750" indent="-285750">
              <a:buFont typeface="Wingdings" panose="05000000000000000000" pitchFamily="2" charset="2"/>
              <a:buChar char="ü"/>
            </a:pPr>
            <a:r>
              <a:rPr lang="en-US" sz="3600" dirty="0"/>
              <a:t>How do you Read a Python TraceBack?</a:t>
            </a:r>
          </a:p>
          <a:p>
            <a:endParaRPr lang="en-US" sz="3600" dirty="0"/>
          </a:p>
          <a:p>
            <a:pPr marL="285750" indent="-285750">
              <a:buFont typeface="Wingdings" panose="05000000000000000000" pitchFamily="2" charset="2"/>
              <a:buChar char="ü"/>
            </a:pPr>
            <a:r>
              <a:rPr lang="en-US" sz="3600" dirty="0"/>
              <a:t>What are some common </a:t>
            </a:r>
            <a:r>
              <a:rPr lang="en-US" sz="3600" dirty="0" smtClean="0"/>
              <a:t>Traceback </a:t>
            </a:r>
            <a:r>
              <a:rPr lang="en-US" sz="3600" dirty="0"/>
              <a:t>in Python?</a:t>
            </a:r>
          </a:p>
          <a:p>
            <a:endParaRPr lang="en-US" dirty="0" smtClean="0"/>
          </a:p>
          <a:p>
            <a:pPr marL="285750" indent="-285750">
              <a:buFont typeface="Wingdings" panose="05000000000000000000" pitchFamily="2" charset="2"/>
              <a:buChar char="ü"/>
            </a:pPr>
            <a:endParaRPr lang="en-US" dirty="0"/>
          </a:p>
        </p:txBody>
      </p:sp>
      <p:sp>
        <p:nvSpPr>
          <p:cNvPr id="5" name="Slide Number Placeholder 4"/>
          <p:cNvSpPr>
            <a:spLocks noGrp="1"/>
          </p:cNvSpPr>
          <p:nvPr>
            <p:ph type="sldNum" sz="quarter" idx="12"/>
          </p:nvPr>
        </p:nvSpPr>
        <p:spPr/>
        <p:txBody>
          <a:bodyPr/>
          <a:lstStyle/>
          <a:p>
            <a:fld id="{7D632B6C-173F-481E-BCCB-797BEC25E24D}" type="slidenum">
              <a:rPr lang="en-US" smtClean="0"/>
              <a:t>2</a:t>
            </a:fld>
            <a:endParaRPr lang="en-US"/>
          </a:p>
        </p:txBody>
      </p:sp>
    </p:spTree>
    <p:extLst>
      <p:ext uri="{BB962C8B-B14F-4D97-AF65-F5344CB8AC3E}">
        <p14:creationId xmlns:p14="http://schemas.microsoft.com/office/powerpoint/2010/main" val="80013402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6922" y="1033670"/>
            <a:ext cx="8958469" cy="5509200"/>
          </a:xfrm>
          <a:prstGeom prst="rect">
            <a:avLst/>
          </a:prstGeom>
          <a:noFill/>
        </p:spPr>
        <p:txBody>
          <a:bodyPr wrap="square" rtlCol="0">
            <a:spAutoFit/>
          </a:bodyPr>
          <a:lstStyle/>
          <a:p>
            <a:r>
              <a:rPr lang="en-US" sz="3200" b="1" dirty="0" smtClean="0"/>
              <a:t>Error:</a:t>
            </a:r>
          </a:p>
          <a:p>
            <a:endParaRPr lang="en-US" dirty="0"/>
          </a:p>
          <a:p>
            <a:pPr marL="285750" indent="-285750">
              <a:buFont typeface="Wingdings" panose="05000000000000000000" pitchFamily="2" charset="2"/>
              <a:buChar char="ü"/>
            </a:pPr>
            <a:r>
              <a:rPr lang="en-US" dirty="0"/>
              <a:t>A Python program terminates as soon as it encounters an </a:t>
            </a:r>
            <a:r>
              <a:rPr lang="en-US" dirty="0" smtClean="0"/>
              <a:t>error</a:t>
            </a:r>
          </a:p>
          <a:p>
            <a:endParaRPr lang="en-US" dirty="0"/>
          </a:p>
          <a:p>
            <a:pPr marL="285750" indent="-285750">
              <a:buFont typeface="Wingdings" panose="05000000000000000000" pitchFamily="2" charset="2"/>
              <a:buChar char="ü"/>
            </a:pPr>
            <a:r>
              <a:rPr lang="en-US" dirty="0"/>
              <a:t>In Python, an error can be a syntax error or an </a:t>
            </a:r>
            <a:r>
              <a:rPr lang="en-US" dirty="0" smtClean="0"/>
              <a:t>exception</a:t>
            </a:r>
          </a:p>
          <a:p>
            <a:pPr marL="285750" indent="-285750">
              <a:buFont typeface="Wingdings" panose="05000000000000000000" pitchFamily="2" charset="2"/>
              <a:buChar char="ü"/>
            </a:pPr>
            <a:endParaRPr lang="en-US" dirty="0"/>
          </a:p>
          <a:p>
            <a:r>
              <a:rPr lang="en-US" sz="3200" b="1" dirty="0"/>
              <a:t>What is a Python Traceback?</a:t>
            </a:r>
          </a:p>
          <a:p>
            <a:endParaRPr lang="en-US" dirty="0" smtClean="0"/>
          </a:p>
          <a:p>
            <a:pPr marL="285750" indent="-285750">
              <a:buFont typeface="Wingdings" panose="05000000000000000000" pitchFamily="2" charset="2"/>
              <a:buChar char="ü"/>
            </a:pPr>
            <a:r>
              <a:rPr lang="en-US" dirty="0"/>
              <a:t>A traceback is a report containing the function calls made in your code at a specific point. Tracebacks are known by many names, including stack trace, stack traceback, backtrace, and maybe others. In Python, the term used is </a:t>
            </a:r>
            <a:r>
              <a:rPr lang="en-US" b="1" dirty="0" smtClean="0"/>
              <a:t>Traceback</a:t>
            </a:r>
            <a:r>
              <a:rPr lang="en-US" dirty="0" smtClean="0"/>
              <a:t>.</a:t>
            </a:r>
          </a:p>
          <a:p>
            <a:endParaRPr lang="en-US" dirty="0"/>
          </a:p>
          <a:p>
            <a:pPr marL="285750" indent="-285750">
              <a:buFont typeface="Wingdings" panose="05000000000000000000" pitchFamily="2" charset="2"/>
              <a:buChar char="ü"/>
            </a:pPr>
            <a:r>
              <a:rPr lang="en-US" dirty="0"/>
              <a:t>When your program results in an exception, Python will print the current traceback to help you know what went wrong</a:t>
            </a:r>
          </a:p>
          <a:p>
            <a:endParaRPr lang="en-US" dirty="0"/>
          </a:p>
          <a:p>
            <a:endParaRPr lang="en-US" dirty="0"/>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endParaRPr lang="en-US" dirty="0"/>
          </a:p>
        </p:txBody>
      </p:sp>
      <p:sp>
        <p:nvSpPr>
          <p:cNvPr id="3" name="Slide Number Placeholder 2"/>
          <p:cNvSpPr>
            <a:spLocks noGrp="1"/>
          </p:cNvSpPr>
          <p:nvPr>
            <p:ph type="sldNum" sz="quarter" idx="12"/>
          </p:nvPr>
        </p:nvSpPr>
        <p:spPr/>
        <p:txBody>
          <a:bodyPr/>
          <a:lstStyle/>
          <a:p>
            <a:fld id="{7D632B6C-173F-481E-BCCB-797BEC25E24D}" type="slidenum">
              <a:rPr lang="en-US" smtClean="0"/>
              <a:t>3</a:t>
            </a:fld>
            <a:endParaRPr lang="en-US"/>
          </a:p>
        </p:txBody>
      </p:sp>
    </p:spTree>
    <p:extLst>
      <p:ext uri="{BB962C8B-B14F-4D97-AF65-F5344CB8AC3E}">
        <p14:creationId xmlns:p14="http://schemas.microsoft.com/office/powerpoint/2010/main" val="264817919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627" y="755374"/>
            <a:ext cx="9621078" cy="7971413"/>
          </a:xfrm>
          <a:prstGeom prst="rect">
            <a:avLst/>
          </a:prstGeom>
          <a:noFill/>
        </p:spPr>
        <p:txBody>
          <a:bodyPr wrap="square" rtlCol="0">
            <a:spAutoFit/>
          </a:bodyPr>
          <a:lstStyle/>
          <a:p>
            <a:r>
              <a:rPr lang="en-US" sz="3200" b="1" dirty="0"/>
              <a:t>Below is an example to illustrate this situation :</a:t>
            </a:r>
          </a:p>
          <a:p>
            <a:r>
              <a:rPr lang="en-US" sz="2800" b="1" dirty="0" smtClean="0"/>
              <a:t>Code :</a:t>
            </a:r>
          </a:p>
          <a:p>
            <a:endParaRPr lang="en-US" dirty="0" smtClean="0"/>
          </a:p>
          <a:p>
            <a:r>
              <a:rPr lang="en-US" dirty="0" smtClean="0"/>
              <a:t>print('Hello, ‘ + Team)</a:t>
            </a:r>
          </a:p>
          <a:p>
            <a:endParaRPr lang="en-US" dirty="0" smtClean="0"/>
          </a:p>
          <a:p>
            <a:r>
              <a:rPr lang="en-US" sz="2800" b="1" dirty="0" smtClean="0"/>
              <a:t>Shell </a:t>
            </a:r>
            <a:r>
              <a:rPr lang="en-US" sz="2800" b="1" dirty="0"/>
              <a:t>Output:</a:t>
            </a:r>
          </a:p>
          <a:p>
            <a:r>
              <a:rPr lang="en-US" dirty="0" smtClean="0"/>
              <a:t>===== RESTART: C:\Users\mahi\AppData\Local\Programs\Python\Python38-32\w.py ====</a:t>
            </a:r>
          </a:p>
          <a:p>
            <a:r>
              <a:rPr lang="en-US" dirty="0" smtClean="0"/>
              <a:t>Traceback (most recent call last):</a:t>
            </a:r>
          </a:p>
          <a:p>
            <a:r>
              <a:rPr lang="en-US" dirty="0" smtClean="0"/>
              <a:t>  File "C:\Users\mahi\AppData\Local\Programs\Python\Python38-32\w.py", line 1, in &lt;module&gt;</a:t>
            </a:r>
          </a:p>
          <a:p>
            <a:r>
              <a:rPr lang="en-US" dirty="0" smtClean="0"/>
              <a:t>    print('Hello,'+Team)</a:t>
            </a:r>
          </a:p>
          <a:p>
            <a:r>
              <a:rPr lang="en-US" b="1" dirty="0" smtClean="0">
                <a:solidFill>
                  <a:srgbClr val="FF0000"/>
                </a:solidFill>
              </a:rPr>
              <a:t>NameError: name 'Team' is not defined</a:t>
            </a:r>
          </a:p>
          <a:p>
            <a:endParaRPr lang="en-US" dirty="0" smtClean="0"/>
          </a:p>
          <a:p>
            <a:r>
              <a:rPr lang="en-US" sz="2800" b="1" dirty="0" smtClean="0"/>
              <a:t>Details :</a:t>
            </a:r>
          </a:p>
          <a:p>
            <a:endParaRPr lang="en-US" dirty="0" smtClean="0"/>
          </a:p>
          <a:p>
            <a:r>
              <a:rPr lang="en-US" dirty="0" smtClean="0"/>
              <a:t>This </a:t>
            </a:r>
            <a:r>
              <a:rPr lang="en-US" dirty="0"/>
              <a:t>traceback output has all of the information you’ll need to diagnose the issue. The final line of the traceback output tells you what type of exception was raised along with some relevant information about that exception</a:t>
            </a:r>
            <a:r>
              <a:rPr lang="en-US" dirty="0" smtClean="0"/>
              <a:t>. </a:t>
            </a:r>
            <a:r>
              <a:rPr lang="en-US" b="1" dirty="0" smtClean="0"/>
              <a:t>(In above case : Variable Team hasn’t been defined)</a:t>
            </a:r>
            <a:endParaRPr lang="en-US" b="1" dirty="0"/>
          </a:p>
          <a:p>
            <a:endParaRPr lang="en-US" b="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7D632B6C-173F-481E-BCCB-797BEC25E24D}" type="slidenum">
              <a:rPr lang="en-US" smtClean="0"/>
              <a:t>4</a:t>
            </a:fld>
            <a:endParaRPr lang="en-US"/>
          </a:p>
        </p:txBody>
      </p:sp>
    </p:spTree>
    <p:extLst>
      <p:ext uri="{BB962C8B-B14F-4D97-AF65-F5344CB8AC3E}">
        <p14:creationId xmlns:p14="http://schemas.microsoft.com/office/powerpoint/2010/main" val="2358698111"/>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6939" y="980662"/>
            <a:ext cx="9130748" cy="2616101"/>
          </a:xfrm>
          <a:prstGeom prst="rect">
            <a:avLst/>
          </a:prstGeom>
          <a:noFill/>
        </p:spPr>
        <p:txBody>
          <a:bodyPr wrap="square" rtlCol="0">
            <a:spAutoFit/>
          </a:bodyPr>
          <a:lstStyle/>
          <a:p>
            <a:endParaRPr lang="en-US" sz="2000" dirty="0" smtClean="0">
              <a:solidFill>
                <a:srgbClr val="FF0000"/>
              </a:solidFill>
            </a:endParaRPr>
          </a:p>
          <a:p>
            <a:r>
              <a:rPr lang="en-US" sz="1600" dirty="0" smtClean="0">
                <a:solidFill>
                  <a:srgbClr val="FF0000"/>
                </a:solidFill>
              </a:rPr>
              <a:t>===== RESTART: C:\Users\mahi\AppData\Local\Programs\Python\Python38-32\w.py ====</a:t>
            </a:r>
          </a:p>
          <a:p>
            <a:endParaRPr lang="en-US" sz="1600" dirty="0" smtClean="0">
              <a:solidFill>
                <a:srgbClr val="FF0000"/>
              </a:solidFill>
            </a:endParaRPr>
          </a:p>
          <a:p>
            <a:r>
              <a:rPr lang="en-US" sz="1600" dirty="0" smtClean="0">
                <a:solidFill>
                  <a:srgbClr val="FF0000"/>
                </a:solidFill>
              </a:rPr>
              <a:t>Traceback (most recent call last):</a:t>
            </a:r>
          </a:p>
          <a:p>
            <a:endParaRPr lang="en-US" sz="1600" dirty="0" smtClean="0">
              <a:solidFill>
                <a:srgbClr val="FF0000"/>
              </a:solidFill>
            </a:endParaRPr>
          </a:p>
          <a:p>
            <a:r>
              <a:rPr lang="en-US" sz="1600" dirty="0" smtClean="0">
                <a:solidFill>
                  <a:srgbClr val="FF0000"/>
                </a:solidFill>
              </a:rPr>
              <a:t>  File "C:\Users\mahi\AppData\Local\Programs\Python\Python38-32\w.py", line 1, in &lt;module&gt;</a:t>
            </a:r>
          </a:p>
          <a:p>
            <a:endParaRPr lang="en-US" sz="1600" dirty="0" smtClean="0">
              <a:solidFill>
                <a:srgbClr val="FF0000"/>
              </a:solidFill>
            </a:endParaRPr>
          </a:p>
          <a:p>
            <a:r>
              <a:rPr lang="en-US" sz="1600" dirty="0" smtClean="0">
                <a:solidFill>
                  <a:srgbClr val="FF0000"/>
                </a:solidFill>
              </a:rPr>
              <a:t>  print('Hello,'+Team)</a:t>
            </a:r>
          </a:p>
          <a:p>
            <a:endParaRPr lang="en-US" sz="1600" dirty="0" smtClean="0">
              <a:solidFill>
                <a:srgbClr val="FF0000"/>
              </a:solidFill>
            </a:endParaRPr>
          </a:p>
          <a:p>
            <a:r>
              <a:rPr lang="en-US" sz="1600" dirty="0" smtClean="0">
                <a:solidFill>
                  <a:srgbClr val="FF0000"/>
                </a:solidFill>
              </a:rPr>
              <a:t>NameError:  name 'Team' is not defined</a:t>
            </a:r>
            <a:endParaRPr lang="en-US" sz="1600" dirty="0">
              <a:solidFill>
                <a:srgbClr val="FF0000"/>
              </a:solidFill>
            </a:endParaRPr>
          </a:p>
        </p:txBody>
      </p:sp>
      <p:sp>
        <p:nvSpPr>
          <p:cNvPr id="3" name="Rectangle 2"/>
          <p:cNvSpPr/>
          <p:nvPr/>
        </p:nvSpPr>
        <p:spPr>
          <a:xfrm>
            <a:off x="2676939" y="1113183"/>
            <a:ext cx="8587409" cy="24835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Arrow 3"/>
          <p:cNvSpPr/>
          <p:nvPr/>
        </p:nvSpPr>
        <p:spPr>
          <a:xfrm>
            <a:off x="1802296" y="1298713"/>
            <a:ext cx="569843" cy="213360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9113" y="1656522"/>
            <a:ext cx="954157" cy="1200329"/>
          </a:xfrm>
          <a:prstGeom prst="rect">
            <a:avLst/>
          </a:prstGeom>
          <a:noFill/>
        </p:spPr>
        <p:txBody>
          <a:bodyPr wrap="square" rtlCol="0">
            <a:spAutoFit/>
          </a:bodyPr>
          <a:lstStyle/>
          <a:p>
            <a:r>
              <a:rPr lang="en-US" dirty="0" smtClean="0"/>
              <a:t>Read From Bottom to Top</a:t>
            </a:r>
            <a:endParaRPr lang="en-US" dirty="0"/>
          </a:p>
        </p:txBody>
      </p:sp>
      <p:sp>
        <p:nvSpPr>
          <p:cNvPr id="7" name="Rectangle 6"/>
          <p:cNvSpPr/>
          <p:nvPr/>
        </p:nvSpPr>
        <p:spPr>
          <a:xfrm>
            <a:off x="2676939" y="3246783"/>
            <a:ext cx="1046922" cy="3499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6626" y="3246783"/>
            <a:ext cx="2305878" cy="3499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82957" y="2663687"/>
            <a:ext cx="1789043" cy="463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9113" y="3655194"/>
            <a:ext cx="9289774" cy="2954655"/>
          </a:xfrm>
          <a:prstGeom prst="rect">
            <a:avLst/>
          </a:prstGeom>
          <a:noFill/>
        </p:spPr>
        <p:txBody>
          <a:bodyPr wrap="square" rtlCol="0">
            <a:spAutoFit/>
          </a:bodyPr>
          <a:lstStyle/>
          <a:p>
            <a:r>
              <a:rPr lang="en-US" sz="1400" b="1" dirty="0"/>
              <a:t>In Python, it’s best to read the traceback from the bottom up</a:t>
            </a:r>
            <a:r>
              <a:rPr lang="en-US" sz="1400" b="1" dirty="0" smtClean="0"/>
              <a:t>:</a:t>
            </a:r>
          </a:p>
          <a:p>
            <a:endParaRPr lang="en-US" sz="1400" b="1" dirty="0"/>
          </a:p>
          <a:p>
            <a:r>
              <a:rPr lang="en-US" sz="1400" b="1" dirty="0" smtClean="0"/>
              <a:t>Blue Box  </a:t>
            </a:r>
            <a:r>
              <a:rPr lang="en-US" sz="1400" dirty="0" smtClean="0">
                <a:sym typeface="Wingdings" panose="05000000000000000000" pitchFamily="2" charset="2"/>
              </a:rPr>
              <a:t> </a:t>
            </a:r>
            <a:r>
              <a:rPr lang="en-US" sz="1400" dirty="0" smtClean="0"/>
              <a:t> </a:t>
            </a:r>
            <a:r>
              <a:rPr lang="en-US" sz="1400" dirty="0"/>
              <a:t>The last line of the traceback is the error message line. It contains the exception name that was raised</a:t>
            </a:r>
            <a:r>
              <a:rPr lang="en-US" sz="1400" dirty="0" smtClean="0"/>
              <a:t>.</a:t>
            </a:r>
          </a:p>
          <a:p>
            <a:endParaRPr lang="en-US" sz="1400" dirty="0" smtClean="0"/>
          </a:p>
          <a:p>
            <a:r>
              <a:rPr lang="en-US" sz="1400" b="1" dirty="0" smtClean="0"/>
              <a:t>Green Box </a:t>
            </a:r>
            <a:r>
              <a:rPr lang="en-US" sz="1400" dirty="0" smtClean="0">
                <a:sym typeface="Wingdings" panose="05000000000000000000" pitchFamily="2" charset="2"/>
              </a:rPr>
              <a:t> </a:t>
            </a:r>
            <a:r>
              <a:rPr lang="en-US" sz="1400" dirty="0"/>
              <a:t>After the exception name is the error message. This message usually contains helpful information for understanding the reason for the exception being raised</a:t>
            </a:r>
            <a:r>
              <a:rPr lang="en-US" sz="1400" dirty="0" smtClean="0"/>
              <a:t>.</a:t>
            </a:r>
          </a:p>
          <a:p>
            <a:endParaRPr lang="en-US" sz="1400" dirty="0" smtClean="0"/>
          </a:p>
          <a:p>
            <a:r>
              <a:rPr lang="en-US" sz="1400" b="1" dirty="0" smtClean="0"/>
              <a:t>Yellow box </a:t>
            </a:r>
            <a:r>
              <a:rPr lang="en-US" sz="1400" b="1" dirty="0" smtClean="0">
                <a:sym typeface="Wingdings" panose="05000000000000000000" pitchFamily="2" charset="2"/>
              </a:rPr>
              <a:t> </a:t>
            </a:r>
            <a:r>
              <a:rPr lang="en-US" sz="1400" dirty="0"/>
              <a:t> Further up the traceback are the various function calls moving from bottom to top, most recent to least recent. These calls are represented by two-line entries for each call. The first line of each call contains information like the file name, line number, and module name, all specifying where the code can be </a:t>
            </a:r>
            <a:r>
              <a:rPr lang="en-US" sz="1400" dirty="0" smtClean="0"/>
              <a:t>found</a:t>
            </a:r>
          </a:p>
          <a:p>
            <a:endParaRPr lang="en-US" sz="1400" dirty="0"/>
          </a:p>
          <a:p>
            <a:r>
              <a:rPr lang="en-US" sz="1400" b="1" dirty="0"/>
              <a:t>Circle</a:t>
            </a:r>
            <a:r>
              <a:rPr lang="en-US" sz="1400" dirty="0"/>
              <a:t> </a:t>
            </a:r>
            <a:r>
              <a:rPr lang="en-US" sz="1400" dirty="0">
                <a:sym typeface="Wingdings" panose="05000000000000000000" pitchFamily="2" charset="2"/>
              </a:rPr>
              <a:t> </a:t>
            </a:r>
            <a:r>
              <a:rPr lang="en-US" sz="1400" dirty="0"/>
              <a:t>The second line for these calls contains the actual code that was executed.</a:t>
            </a:r>
          </a:p>
          <a:p>
            <a:endParaRPr lang="en-US" dirty="0"/>
          </a:p>
        </p:txBody>
      </p:sp>
      <p:sp>
        <p:nvSpPr>
          <p:cNvPr id="11" name="TextBox 10"/>
          <p:cNvSpPr txBox="1"/>
          <p:nvPr/>
        </p:nvSpPr>
        <p:spPr>
          <a:xfrm>
            <a:off x="715617" y="651761"/>
            <a:ext cx="6255026" cy="400110"/>
          </a:xfrm>
          <a:prstGeom prst="rect">
            <a:avLst/>
          </a:prstGeom>
          <a:noFill/>
        </p:spPr>
        <p:txBody>
          <a:bodyPr wrap="square" rtlCol="0">
            <a:spAutoFit/>
          </a:bodyPr>
          <a:lstStyle/>
          <a:p>
            <a:r>
              <a:rPr lang="en-US" sz="2000" b="1" dirty="0" smtClean="0"/>
              <a:t>How Do You Read a Python Traceback</a:t>
            </a:r>
            <a:r>
              <a:rPr lang="en-US" sz="2000" dirty="0" smtClean="0"/>
              <a:t>?</a:t>
            </a:r>
            <a:endParaRPr lang="en-US" sz="2000" dirty="0"/>
          </a:p>
        </p:txBody>
      </p:sp>
      <p:sp>
        <p:nvSpPr>
          <p:cNvPr id="12" name="Slide Number Placeholder 11"/>
          <p:cNvSpPr>
            <a:spLocks noGrp="1"/>
          </p:cNvSpPr>
          <p:nvPr>
            <p:ph type="sldNum" sz="quarter" idx="12"/>
          </p:nvPr>
        </p:nvSpPr>
        <p:spPr/>
        <p:txBody>
          <a:bodyPr/>
          <a:lstStyle/>
          <a:p>
            <a:fld id="{7D632B6C-173F-481E-BCCB-797BEC25E24D}" type="slidenum">
              <a:rPr lang="en-US" smtClean="0"/>
              <a:t>5</a:t>
            </a:fld>
            <a:endParaRPr lang="en-US"/>
          </a:p>
        </p:txBody>
      </p:sp>
    </p:spTree>
    <p:extLst>
      <p:ext uri="{BB962C8B-B14F-4D97-AF65-F5344CB8AC3E}">
        <p14:creationId xmlns:p14="http://schemas.microsoft.com/office/powerpoint/2010/main" val="130351037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4157" y="980661"/>
            <a:ext cx="10429460" cy="6678751"/>
          </a:xfrm>
          <a:prstGeom prst="rect">
            <a:avLst/>
          </a:prstGeom>
          <a:noFill/>
        </p:spPr>
        <p:txBody>
          <a:bodyPr wrap="square" rtlCol="0">
            <a:spAutoFit/>
          </a:bodyPr>
          <a:lstStyle/>
          <a:p>
            <a:r>
              <a:rPr lang="en-US" sz="2400" b="1" dirty="0"/>
              <a:t>What Are Some Common Tracebacks in Python</a:t>
            </a:r>
            <a:r>
              <a:rPr lang="en-US" sz="2400" b="1" dirty="0" smtClean="0"/>
              <a:t>?</a:t>
            </a:r>
            <a:endParaRPr lang="en-US" b="1" dirty="0" smtClean="0"/>
          </a:p>
          <a:p>
            <a:pPr marL="285750" lvl="0" indent="-285750">
              <a:buFont typeface="Wingdings" panose="05000000000000000000" pitchFamily="2" charset="2"/>
              <a:buChar char="ü"/>
            </a:pPr>
            <a:r>
              <a:rPr lang="en-US" sz="2000" b="1" dirty="0" smtClean="0"/>
              <a:t>AttributeError</a:t>
            </a:r>
            <a:endParaRPr lang="en-US" sz="2000" dirty="0"/>
          </a:p>
          <a:p>
            <a:pPr lvl="0"/>
            <a:r>
              <a:rPr lang="en-US" sz="2000" dirty="0" smtClean="0"/>
              <a:t>The AttributeError is raised when you try to access an attribute on an object that doesn’t have that attribute defined.</a:t>
            </a:r>
          </a:p>
          <a:p>
            <a:pPr lvl="0"/>
            <a:r>
              <a:rPr lang="en-US" sz="2000" b="1" dirty="0" smtClean="0"/>
              <a:t>Here’s an example of the AttributeError being raised:</a:t>
            </a:r>
          </a:p>
          <a:p>
            <a:pPr lvl="0"/>
            <a:r>
              <a:rPr lang="en-US" sz="2000" b="1" dirty="0" smtClean="0"/>
              <a:t>Code:</a:t>
            </a:r>
          </a:p>
          <a:p>
            <a:pPr lvl="0"/>
            <a:r>
              <a:rPr lang="en-US" b="1" dirty="0" smtClean="0">
                <a:solidFill>
                  <a:srgbClr val="00B050"/>
                </a:solidFill>
              </a:rPr>
              <a:t>a = "Mahi"</a:t>
            </a:r>
          </a:p>
          <a:p>
            <a:pPr lvl="0"/>
            <a:r>
              <a:rPr lang="en-US" b="1" dirty="0" smtClean="0">
                <a:solidFill>
                  <a:srgbClr val="00B050"/>
                </a:solidFill>
              </a:rPr>
              <a:t>a.append()</a:t>
            </a:r>
          </a:p>
          <a:p>
            <a:pPr lvl="0"/>
            <a:r>
              <a:rPr lang="en-US" b="1" dirty="0" smtClean="0">
                <a:solidFill>
                  <a:srgbClr val="00B050"/>
                </a:solidFill>
              </a:rPr>
              <a:t>print(a)</a:t>
            </a:r>
          </a:p>
          <a:p>
            <a:pPr lvl="0"/>
            <a:endParaRPr lang="en-US" sz="1600" b="1" dirty="0" smtClean="0">
              <a:solidFill>
                <a:srgbClr val="00B050"/>
              </a:solidFill>
            </a:endParaRPr>
          </a:p>
          <a:p>
            <a:r>
              <a:rPr lang="en-US" b="1" dirty="0" smtClean="0"/>
              <a:t>Error :</a:t>
            </a:r>
          </a:p>
          <a:p>
            <a:endParaRPr lang="en-US" b="1" dirty="0"/>
          </a:p>
          <a:p>
            <a:r>
              <a:rPr lang="en-US" b="1" dirty="0" smtClean="0">
                <a:solidFill>
                  <a:srgbClr val="FF0000"/>
                </a:solidFill>
              </a:rPr>
              <a:t>Traceback (most recent call last):</a:t>
            </a:r>
          </a:p>
          <a:p>
            <a:r>
              <a:rPr lang="en-US" b="1" dirty="0" smtClean="0">
                <a:solidFill>
                  <a:srgbClr val="FF0000"/>
                </a:solidFill>
              </a:rPr>
              <a:t>  File "C:\Users\mahi\AppData\Local\Programs\Python\Python38-32\w.py", line 2, in &lt;module&gt;</a:t>
            </a:r>
          </a:p>
          <a:p>
            <a:r>
              <a:rPr lang="en-US" b="1" dirty="0" smtClean="0">
                <a:solidFill>
                  <a:srgbClr val="FF0000"/>
                </a:solidFill>
              </a:rPr>
              <a:t>    a.append()</a:t>
            </a:r>
          </a:p>
          <a:p>
            <a:r>
              <a:rPr lang="en-US" b="1" dirty="0" smtClean="0">
                <a:solidFill>
                  <a:srgbClr val="FF0000"/>
                </a:solidFill>
              </a:rPr>
              <a:t>AttributeError: '</a:t>
            </a:r>
            <a:r>
              <a:rPr lang="en-US" b="1" dirty="0" err="1" smtClean="0">
                <a:solidFill>
                  <a:srgbClr val="FF0000"/>
                </a:solidFill>
              </a:rPr>
              <a:t>str</a:t>
            </a:r>
            <a:r>
              <a:rPr lang="en-US" b="1" dirty="0" smtClean="0">
                <a:solidFill>
                  <a:srgbClr val="FF0000"/>
                </a:solidFill>
              </a:rPr>
              <a:t>' object has no attribute 'append'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p:txBody>
      </p:sp>
      <p:sp>
        <p:nvSpPr>
          <p:cNvPr id="4" name="Slide Number Placeholder 3"/>
          <p:cNvSpPr>
            <a:spLocks noGrp="1"/>
          </p:cNvSpPr>
          <p:nvPr>
            <p:ph type="sldNum" sz="quarter" idx="12"/>
          </p:nvPr>
        </p:nvSpPr>
        <p:spPr/>
        <p:txBody>
          <a:bodyPr/>
          <a:lstStyle/>
          <a:p>
            <a:fld id="{7D632B6C-173F-481E-BCCB-797BEC25E24D}" type="slidenum">
              <a:rPr lang="en-US" smtClean="0"/>
              <a:t>6</a:t>
            </a:fld>
            <a:endParaRPr lang="en-US"/>
          </a:p>
        </p:txBody>
      </p:sp>
    </p:spTree>
    <p:extLst>
      <p:ext uri="{BB962C8B-B14F-4D97-AF65-F5344CB8AC3E}">
        <p14:creationId xmlns:p14="http://schemas.microsoft.com/office/powerpoint/2010/main" val="299865953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390" y="1046922"/>
            <a:ext cx="10031896" cy="8371523"/>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smtClean="0"/>
              <a:t>ImportError</a:t>
            </a:r>
          </a:p>
          <a:p>
            <a:endParaRPr lang="en-US" dirty="0"/>
          </a:p>
          <a:p>
            <a:r>
              <a:rPr lang="en-US" dirty="0" smtClean="0"/>
              <a:t>The ImportError is raised when something goes wrong with an import statement. You’ll get this exception, or its subclass </a:t>
            </a:r>
            <a:r>
              <a:rPr lang="en-US" b="1" dirty="0" smtClean="0"/>
              <a:t>ModuleNotFoundError</a:t>
            </a:r>
            <a:r>
              <a:rPr lang="en-US" dirty="0" smtClean="0"/>
              <a:t>, if the module you are trying to import can’t be found or if you try to import something from a module that doesn’t exist in the module.</a:t>
            </a:r>
          </a:p>
          <a:p>
            <a:endParaRPr lang="en-US" dirty="0"/>
          </a:p>
          <a:p>
            <a:r>
              <a:rPr lang="en-US" sz="2400" b="1" dirty="0"/>
              <a:t>Code :</a:t>
            </a:r>
          </a:p>
          <a:p>
            <a:r>
              <a:rPr lang="en-US" sz="2400" b="1" dirty="0" smtClean="0">
                <a:solidFill>
                  <a:srgbClr val="FFC000"/>
                </a:solidFill>
              </a:rPr>
              <a:t>import</a:t>
            </a:r>
            <a:r>
              <a:rPr lang="en-US" sz="2400" b="1" dirty="0" smtClean="0"/>
              <a:t> mahi</a:t>
            </a:r>
            <a:endParaRPr lang="en-US" sz="2400" b="1" dirty="0"/>
          </a:p>
          <a:p>
            <a:r>
              <a:rPr lang="en-US" sz="2400" b="1" dirty="0" smtClean="0"/>
              <a:t>Error:</a:t>
            </a:r>
          </a:p>
          <a:p>
            <a:r>
              <a:rPr lang="en-US" sz="2000" b="1" dirty="0" smtClean="0">
                <a:solidFill>
                  <a:srgbClr val="FF0000"/>
                </a:solidFill>
              </a:rPr>
              <a:t>Traceback (most recent call last):</a:t>
            </a:r>
          </a:p>
          <a:p>
            <a:r>
              <a:rPr lang="en-US" sz="2000" b="1" dirty="0" smtClean="0">
                <a:solidFill>
                  <a:srgbClr val="FF0000"/>
                </a:solidFill>
              </a:rPr>
              <a:t>  File "C:\Users\mahi\AppData\Local\Programs\Python\Python38-32\w.py", line 1, in &lt;module&gt;</a:t>
            </a:r>
          </a:p>
          <a:p>
            <a:r>
              <a:rPr lang="en-US" sz="2000" b="1" dirty="0" smtClean="0">
                <a:solidFill>
                  <a:srgbClr val="FF0000"/>
                </a:solidFill>
              </a:rPr>
              <a:t>    import mahi</a:t>
            </a:r>
          </a:p>
          <a:p>
            <a:r>
              <a:rPr lang="en-US" sz="2000" b="1" dirty="0" smtClean="0">
                <a:solidFill>
                  <a:srgbClr val="FF0000"/>
                </a:solidFill>
              </a:rPr>
              <a:t>ModuleNotFoundError: No module named 'mahi'</a:t>
            </a:r>
            <a:endParaRPr lang="en-US" sz="2000" b="1" dirty="0">
              <a:solidFill>
                <a:srgbClr val="FF0000"/>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7D632B6C-173F-481E-BCCB-797BEC25E24D}" type="slidenum">
              <a:rPr lang="en-US" smtClean="0"/>
              <a:t>7</a:t>
            </a:fld>
            <a:endParaRPr lang="en-US"/>
          </a:p>
        </p:txBody>
      </p:sp>
    </p:spTree>
    <p:extLst>
      <p:ext uri="{BB962C8B-B14F-4D97-AF65-F5344CB8AC3E}">
        <p14:creationId xmlns:p14="http://schemas.microsoft.com/office/powerpoint/2010/main" val="3689189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105" y="755374"/>
            <a:ext cx="10243930" cy="8956298"/>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smtClean="0"/>
              <a:t>IndexError</a:t>
            </a:r>
          </a:p>
          <a:p>
            <a:endParaRPr lang="en-US" dirty="0"/>
          </a:p>
          <a:p>
            <a:r>
              <a:rPr lang="en-US" dirty="0" smtClean="0"/>
              <a:t>The IndexError is raised when you attempt to retrieve an index from a sequence, like a list or a tuple, and the index isn’t found in the sequence</a:t>
            </a:r>
          </a:p>
          <a:p>
            <a:endParaRPr lang="en-US" dirty="0" smtClean="0"/>
          </a:p>
          <a:p>
            <a:endParaRPr lang="en-US" dirty="0"/>
          </a:p>
          <a:p>
            <a:r>
              <a:rPr lang="en-US" sz="2400" b="1" dirty="0"/>
              <a:t>Code:</a:t>
            </a:r>
          </a:p>
          <a:p>
            <a:r>
              <a:rPr lang="en-US" dirty="0" smtClean="0"/>
              <a:t>list1 = ["</a:t>
            </a:r>
            <a:r>
              <a:rPr lang="en-US" dirty="0" err="1" smtClean="0"/>
              <a:t>a","b</a:t>
            </a:r>
            <a:r>
              <a:rPr lang="en-US" dirty="0" smtClean="0"/>
              <a:t>"]</a:t>
            </a:r>
          </a:p>
          <a:p>
            <a:r>
              <a:rPr lang="en-US" dirty="0" smtClean="0"/>
              <a:t>print(list1[3])</a:t>
            </a:r>
          </a:p>
          <a:p>
            <a:endParaRPr lang="en-US" dirty="0" smtClean="0"/>
          </a:p>
          <a:p>
            <a:endParaRPr lang="en-US" dirty="0" smtClean="0"/>
          </a:p>
          <a:p>
            <a:r>
              <a:rPr lang="en-US" sz="2400" b="1" dirty="0"/>
              <a:t>Error:</a:t>
            </a:r>
          </a:p>
          <a:p>
            <a:endParaRPr lang="en-US" dirty="0"/>
          </a:p>
          <a:p>
            <a:r>
              <a:rPr lang="en-US" b="1" dirty="0" smtClean="0">
                <a:solidFill>
                  <a:srgbClr val="FF0000"/>
                </a:solidFill>
              </a:rPr>
              <a:t>Traceback (most recent call last):</a:t>
            </a:r>
          </a:p>
          <a:p>
            <a:r>
              <a:rPr lang="en-US" b="1" dirty="0" smtClean="0">
                <a:solidFill>
                  <a:srgbClr val="FF0000"/>
                </a:solidFill>
              </a:rPr>
              <a:t>  File "C:\Users\mahi\AppData\Local\Programs\Python\Python38-32\w.py", line 2, in &lt;module&gt;</a:t>
            </a:r>
          </a:p>
          <a:p>
            <a:r>
              <a:rPr lang="en-US" b="1" dirty="0" smtClean="0">
                <a:solidFill>
                  <a:srgbClr val="FF0000"/>
                </a:solidFill>
              </a:rPr>
              <a:t>    print(list1[3])</a:t>
            </a:r>
          </a:p>
          <a:p>
            <a:r>
              <a:rPr lang="en-US" b="1" dirty="0" smtClean="0">
                <a:solidFill>
                  <a:srgbClr val="FF0000"/>
                </a:solidFill>
              </a:rPr>
              <a:t>IndexError: list index out of range</a:t>
            </a:r>
            <a:endParaRPr lang="en-US" b="1" dirty="0">
              <a:solidFill>
                <a:srgbClr val="FF0000"/>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 name="Slide Number Placeholder 2"/>
          <p:cNvSpPr>
            <a:spLocks noGrp="1"/>
          </p:cNvSpPr>
          <p:nvPr>
            <p:ph type="sldNum" sz="quarter" idx="12"/>
          </p:nvPr>
        </p:nvSpPr>
        <p:spPr/>
        <p:txBody>
          <a:bodyPr/>
          <a:lstStyle/>
          <a:p>
            <a:fld id="{7D632B6C-173F-481E-BCCB-797BEC25E24D}" type="slidenum">
              <a:rPr lang="en-US" smtClean="0"/>
              <a:t>8</a:t>
            </a:fld>
            <a:endParaRPr lang="en-US"/>
          </a:p>
        </p:txBody>
      </p:sp>
    </p:spTree>
    <p:extLst>
      <p:ext uri="{BB962C8B-B14F-4D97-AF65-F5344CB8AC3E}">
        <p14:creationId xmlns:p14="http://schemas.microsoft.com/office/powerpoint/2010/main" val="420994164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122" y="728870"/>
            <a:ext cx="10416209" cy="8556188"/>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smtClean="0"/>
              <a:t>KeyError</a:t>
            </a:r>
          </a:p>
          <a:p>
            <a:r>
              <a:rPr lang="en-US" sz="2000" dirty="0" smtClean="0"/>
              <a:t>        Similar to the IndexError, the KeyError is raised when you attempt to access a key that isn’t in the mapping, usually a dict. Think of this as the IndexError but for dictionaries</a:t>
            </a:r>
          </a:p>
          <a:p>
            <a:endParaRPr lang="en-US" dirty="0"/>
          </a:p>
          <a:p>
            <a:r>
              <a:rPr lang="en-US" sz="2000" b="1" dirty="0"/>
              <a:t>Code </a:t>
            </a:r>
            <a:r>
              <a:rPr lang="en-US" sz="2000" b="1" dirty="0" smtClean="0"/>
              <a:t>:</a:t>
            </a:r>
          </a:p>
          <a:p>
            <a:endParaRPr lang="en-US" sz="2000" b="1" dirty="0"/>
          </a:p>
          <a:p>
            <a:r>
              <a:rPr lang="en-US" dirty="0" smtClean="0"/>
              <a:t>dict1 = {"</a:t>
            </a:r>
            <a:r>
              <a:rPr lang="en-US" dirty="0" err="1" smtClean="0"/>
              <a:t>mahi":"AWS</a:t>
            </a:r>
            <a:r>
              <a:rPr lang="en-US" dirty="0" smtClean="0"/>
              <a:t>"}</a:t>
            </a:r>
          </a:p>
          <a:p>
            <a:r>
              <a:rPr lang="en-US" dirty="0" smtClean="0"/>
              <a:t>print(dict1["a"])</a:t>
            </a:r>
          </a:p>
          <a:p>
            <a:endParaRPr lang="en-US" dirty="0"/>
          </a:p>
          <a:p>
            <a:r>
              <a:rPr lang="en-US" sz="2000" b="1" dirty="0"/>
              <a:t>Error:</a:t>
            </a:r>
          </a:p>
          <a:p>
            <a:endParaRPr lang="en-US" dirty="0"/>
          </a:p>
          <a:p>
            <a:r>
              <a:rPr lang="en-US" b="1" dirty="0" smtClean="0">
                <a:solidFill>
                  <a:srgbClr val="FF0000"/>
                </a:solidFill>
              </a:rPr>
              <a:t>Traceback (most recent call last):</a:t>
            </a:r>
          </a:p>
          <a:p>
            <a:r>
              <a:rPr lang="en-US" b="1" dirty="0" smtClean="0">
                <a:solidFill>
                  <a:srgbClr val="FF0000"/>
                </a:solidFill>
              </a:rPr>
              <a:t>  File "C:\Users\mahi\AppData\Local\Programs\Python\Python38-32\w.py", line 3, in &lt;module&gt;</a:t>
            </a:r>
          </a:p>
          <a:p>
            <a:r>
              <a:rPr lang="en-US" b="1" dirty="0" smtClean="0">
                <a:solidFill>
                  <a:srgbClr val="FF0000"/>
                </a:solidFill>
              </a:rPr>
              <a:t>    print(dict1["a"])</a:t>
            </a:r>
          </a:p>
          <a:p>
            <a:r>
              <a:rPr lang="en-US" b="1" dirty="0" smtClean="0">
                <a:solidFill>
                  <a:srgbClr val="FF0000"/>
                </a:solidFill>
              </a:rPr>
              <a:t>KeyError: 'a'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 name="Slide Number Placeholder 2"/>
          <p:cNvSpPr>
            <a:spLocks noGrp="1"/>
          </p:cNvSpPr>
          <p:nvPr>
            <p:ph type="sldNum" sz="quarter" idx="12"/>
          </p:nvPr>
        </p:nvSpPr>
        <p:spPr/>
        <p:txBody>
          <a:bodyPr/>
          <a:lstStyle/>
          <a:p>
            <a:fld id="{7D632B6C-173F-481E-BCCB-797BEC25E24D}" type="slidenum">
              <a:rPr lang="en-US" smtClean="0"/>
              <a:t>9</a:t>
            </a:fld>
            <a:endParaRPr lang="en-US"/>
          </a:p>
        </p:txBody>
      </p:sp>
    </p:spTree>
    <p:extLst>
      <p:ext uri="{BB962C8B-B14F-4D97-AF65-F5344CB8AC3E}">
        <p14:creationId xmlns:p14="http://schemas.microsoft.com/office/powerpoint/2010/main" val="19634382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250</TotalTime>
  <Words>967</Words>
  <Application>Microsoft Office PowerPoint</Application>
  <PresentationFormat>Widescreen</PresentationFormat>
  <Paragraphs>241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Wingdings</vt:lpstr>
      <vt:lpstr>Organic</vt:lpstr>
      <vt:lpstr>Understanding the Python Traceback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Python Traceback </dc:title>
  <dc:creator>mahi</dc:creator>
  <cp:lastModifiedBy>mahi</cp:lastModifiedBy>
  <cp:revision>30</cp:revision>
  <dcterms:created xsi:type="dcterms:W3CDTF">2020-04-07T13:24:12Z</dcterms:created>
  <dcterms:modified xsi:type="dcterms:W3CDTF">2020-04-07T17:34:33Z</dcterms:modified>
</cp:coreProperties>
</file>