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5" r:id="rId15"/>
    <p:sldId id="270" r:id="rId16"/>
    <p:sldId id="281" r:id="rId17"/>
    <p:sldId id="276" r:id="rId18"/>
    <p:sldId id="277" r:id="rId19"/>
    <p:sldId id="278" r:id="rId20"/>
    <p:sldId id="279" r:id="rId21"/>
    <p:sldId id="280" r:id="rId22"/>
    <p:sldId id="282" r:id="rId23"/>
    <p:sldId id="272" r:id="rId24"/>
    <p:sldId id="273"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4FAB742-E1EC-427A-9629-604C061AD28F}" type="datetimeFigureOut">
              <a:rPr lang="en-US" smtClean="0"/>
              <a:t>4/27/2020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D94581F-483F-4B78-B396-04E31B1DD97D}" type="slidenum">
              <a:rPr lang="en-US" smtClean="0"/>
              <a:t>‹#›</a:t>
            </a:fld>
            <a:endParaRPr lang="en-US"/>
          </a:p>
        </p:txBody>
      </p:sp>
    </p:spTree>
    <p:extLst>
      <p:ext uri="{BB962C8B-B14F-4D97-AF65-F5344CB8AC3E}">
        <p14:creationId xmlns:p14="http://schemas.microsoft.com/office/powerpoint/2010/main" val="60458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AB742-E1EC-427A-9629-604C061AD28F}"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4581F-483F-4B78-B396-04E31B1DD97D}" type="slidenum">
              <a:rPr lang="en-US" smtClean="0"/>
              <a:t>‹#›</a:t>
            </a:fld>
            <a:endParaRPr lang="en-US"/>
          </a:p>
        </p:txBody>
      </p:sp>
    </p:spTree>
    <p:extLst>
      <p:ext uri="{BB962C8B-B14F-4D97-AF65-F5344CB8AC3E}">
        <p14:creationId xmlns:p14="http://schemas.microsoft.com/office/powerpoint/2010/main" val="62600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AB742-E1EC-427A-9629-604C061AD28F}"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4581F-483F-4B78-B396-04E31B1DD97D}" type="slidenum">
              <a:rPr lang="en-US" smtClean="0"/>
              <a:t>‹#›</a:t>
            </a:fld>
            <a:endParaRPr lang="en-US"/>
          </a:p>
        </p:txBody>
      </p:sp>
    </p:spTree>
    <p:extLst>
      <p:ext uri="{BB962C8B-B14F-4D97-AF65-F5344CB8AC3E}">
        <p14:creationId xmlns:p14="http://schemas.microsoft.com/office/powerpoint/2010/main" val="530460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AB742-E1EC-427A-9629-604C061AD28F}"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4581F-483F-4B78-B396-04E31B1DD97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5254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AB742-E1EC-427A-9629-604C061AD28F}"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4581F-483F-4B78-B396-04E31B1DD97D}" type="slidenum">
              <a:rPr lang="en-US" smtClean="0"/>
              <a:t>‹#›</a:t>
            </a:fld>
            <a:endParaRPr lang="en-US"/>
          </a:p>
        </p:txBody>
      </p:sp>
    </p:spTree>
    <p:extLst>
      <p:ext uri="{BB962C8B-B14F-4D97-AF65-F5344CB8AC3E}">
        <p14:creationId xmlns:p14="http://schemas.microsoft.com/office/powerpoint/2010/main" val="3089507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4FAB742-E1EC-427A-9629-604C061AD28F}" type="datetimeFigureOut">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94581F-483F-4B78-B396-04E31B1DD97D}" type="slidenum">
              <a:rPr lang="en-US" smtClean="0"/>
              <a:t>‹#›</a:t>
            </a:fld>
            <a:endParaRPr lang="en-US"/>
          </a:p>
        </p:txBody>
      </p:sp>
    </p:spTree>
    <p:extLst>
      <p:ext uri="{BB962C8B-B14F-4D97-AF65-F5344CB8AC3E}">
        <p14:creationId xmlns:p14="http://schemas.microsoft.com/office/powerpoint/2010/main" val="3221550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4FAB742-E1EC-427A-9629-604C061AD28F}" type="datetimeFigureOut">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94581F-483F-4B78-B396-04E31B1DD97D}" type="slidenum">
              <a:rPr lang="en-US" smtClean="0"/>
              <a:t>‹#›</a:t>
            </a:fld>
            <a:endParaRPr lang="en-US"/>
          </a:p>
        </p:txBody>
      </p:sp>
    </p:spTree>
    <p:extLst>
      <p:ext uri="{BB962C8B-B14F-4D97-AF65-F5344CB8AC3E}">
        <p14:creationId xmlns:p14="http://schemas.microsoft.com/office/powerpoint/2010/main" val="4290380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FAB742-E1EC-427A-9629-604C061AD28F}"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4581F-483F-4B78-B396-04E31B1DD97D}" type="slidenum">
              <a:rPr lang="en-US" smtClean="0"/>
              <a:t>‹#›</a:t>
            </a:fld>
            <a:endParaRPr lang="en-US"/>
          </a:p>
        </p:txBody>
      </p:sp>
    </p:spTree>
    <p:extLst>
      <p:ext uri="{BB962C8B-B14F-4D97-AF65-F5344CB8AC3E}">
        <p14:creationId xmlns:p14="http://schemas.microsoft.com/office/powerpoint/2010/main" val="2147592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FAB742-E1EC-427A-9629-604C061AD28F}"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4581F-483F-4B78-B396-04E31B1DD97D}" type="slidenum">
              <a:rPr lang="en-US" smtClean="0"/>
              <a:t>‹#›</a:t>
            </a:fld>
            <a:endParaRPr lang="en-US"/>
          </a:p>
        </p:txBody>
      </p:sp>
    </p:spTree>
    <p:extLst>
      <p:ext uri="{BB962C8B-B14F-4D97-AF65-F5344CB8AC3E}">
        <p14:creationId xmlns:p14="http://schemas.microsoft.com/office/powerpoint/2010/main" val="41441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FAB742-E1EC-427A-9629-604C061AD28F}"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4581F-483F-4B78-B396-04E31B1DD97D}" type="slidenum">
              <a:rPr lang="en-US" smtClean="0"/>
              <a:t>‹#›</a:t>
            </a:fld>
            <a:endParaRPr lang="en-US"/>
          </a:p>
        </p:txBody>
      </p:sp>
    </p:spTree>
    <p:extLst>
      <p:ext uri="{BB962C8B-B14F-4D97-AF65-F5344CB8AC3E}">
        <p14:creationId xmlns:p14="http://schemas.microsoft.com/office/powerpoint/2010/main" val="104179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FAB742-E1EC-427A-9629-604C061AD28F}"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4581F-483F-4B78-B396-04E31B1DD97D}" type="slidenum">
              <a:rPr lang="en-US" smtClean="0"/>
              <a:t>‹#›</a:t>
            </a:fld>
            <a:endParaRPr lang="en-US"/>
          </a:p>
        </p:txBody>
      </p:sp>
    </p:spTree>
    <p:extLst>
      <p:ext uri="{BB962C8B-B14F-4D97-AF65-F5344CB8AC3E}">
        <p14:creationId xmlns:p14="http://schemas.microsoft.com/office/powerpoint/2010/main" val="1427763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FAB742-E1EC-427A-9629-604C061AD28F}"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4581F-483F-4B78-B396-04E31B1DD97D}" type="slidenum">
              <a:rPr lang="en-US" smtClean="0"/>
              <a:t>‹#›</a:t>
            </a:fld>
            <a:endParaRPr lang="en-US"/>
          </a:p>
        </p:txBody>
      </p:sp>
    </p:spTree>
    <p:extLst>
      <p:ext uri="{BB962C8B-B14F-4D97-AF65-F5344CB8AC3E}">
        <p14:creationId xmlns:p14="http://schemas.microsoft.com/office/powerpoint/2010/main" val="388154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FAB742-E1EC-427A-9629-604C061AD28F}"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94581F-483F-4B78-B396-04E31B1DD97D}" type="slidenum">
              <a:rPr lang="en-US" smtClean="0"/>
              <a:t>‹#›</a:t>
            </a:fld>
            <a:endParaRPr lang="en-US"/>
          </a:p>
        </p:txBody>
      </p:sp>
    </p:spTree>
    <p:extLst>
      <p:ext uri="{BB962C8B-B14F-4D97-AF65-F5344CB8AC3E}">
        <p14:creationId xmlns:p14="http://schemas.microsoft.com/office/powerpoint/2010/main" val="188102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FAB742-E1EC-427A-9629-604C061AD28F}" type="datetimeFigureOut">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94581F-483F-4B78-B396-04E31B1DD97D}" type="slidenum">
              <a:rPr lang="en-US" smtClean="0"/>
              <a:t>‹#›</a:t>
            </a:fld>
            <a:endParaRPr lang="en-US"/>
          </a:p>
        </p:txBody>
      </p:sp>
    </p:spTree>
    <p:extLst>
      <p:ext uri="{BB962C8B-B14F-4D97-AF65-F5344CB8AC3E}">
        <p14:creationId xmlns:p14="http://schemas.microsoft.com/office/powerpoint/2010/main" val="424200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AB742-E1EC-427A-9629-604C061AD28F}" type="datetimeFigureOut">
              <a:rPr lang="en-US" smtClean="0"/>
              <a:t>4/27/2020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94581F-483F-4B78-B396-04E31B1DD97D}" type="slidenum">
              <a:rPr lang="en-US" smtClean="0"/>
              <a:t>‹#›</a:t>
            </a:fld>
            <a:endParaRPr lang="en-US"/>
          </a:p>
        </p:txBody>
      </p:sp>
    </p:spTree>
    <p:extLst>
      <p:ext uri="{BB962C8B-B14F-4D97-AF65-F5344CB8AC3E}">
        <p14:creationId xmlns:p14="http://schemas.microsoft.com/office/powerpoint/2010/main" val="266772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AB742-E1EC-427A-9629-604C061AD28F}"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4581F-483F-4B78-B396-04E31B1DD97D}" type="slidenum">
              <a:rPr lang="en-US" smtClean="0"/>
              <a:t>‹#›</a:t>
            </a:fld>
            <a:endParaRPr lang="en-US"/>
          </a:p>
        </p:txBody>
      </p:sp>
    </p:spTree>
    <p:extLst>
      <p:ext uri="{BB962C8B-B14F-4D97-AF65-F5344CB8AC3E}">
        <p14:creationId xmlns:p14="http://schemas.microsoft.com/office/powerpoint/2010/main" val="274689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AB742-E1EC-427A-9629-604C061AD28F}"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4581F-483F-4B78-B396-04E31B1DD97D}" type="slidenum">
              <a:rPr lang="en-US" smtClean="0"/>
              <a:t>‹#›</a:t>
            </a:fld>
            <a:endParaRPr lang="en-US"/>
          </a:p>
        </p:txBody>
      </p:sp>
    </p:spTree>
    <p:extLst>
      <p:ext uri="{BB962C8B-B14F-4D97-AF65-F5344CB8AC3E}">
        <p14:creationId xmlns:p14="http://schemas.microsoft.com/office/powerpoint/2010/main" val="17320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FAB742-E1EC-427A-9629-604C061AD28F}" type="datetimeFigureOut">
              <a:rPr lang="en-US" smtClean="0"/>
              <a:t>4/27/2020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94581F-483F-4B78-B396-04E31B1DD97D}" type="slidenum">
              <a:rPr lang="en-US" smtClean="0"/>
              <a:t>‹#›</a:t>
            </a:fld>
            <a:endParaRPr lang="en-US"/>
          </a:p>
        </p:txBody>
      </p:sp>
    </p:spTree>
    <p:extLst>
      <p:ext uri="{BB962C8B-B14F-4D97-AF65-F5344CB8AC3E}">
        <p14:creationId xmlns:p14="http://schemas.microsoft.com/office/powerpoint/2010/main" val="4730022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spoint.com/python/os_file_methods.htm" TargetMode="External"/><Relationship Id="rId2" Type="http://schemas.openxmlformats.org/officeDocument/2006/relationships/hyperlink" Target="https://data-flair.training/blogs/python-os-module/" TargetMode="External"/><Relationship Id="rId1" Type="http://schemas.openxmlformats.org/officeDocument/2006/relationships/slideLayout" Target="../slideLayouts/slideLayout7.xml"/><Relationship Id="rId4" Type="http://schemas.openxmlformats.org/officeDocument/2006/relationships/hyperlink" Target="https://data-flair.training/blogs/python-sys-modu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base"/>
            <a:r>
              <a:rPr lang="fr-FR" b="1" dirty="0"/>
              <a:t>Python </a:t>
            </a:r>
            <a:r>
              <a:rPr lang="fr-FR" b="1" dirty="0" smtClean="0"/>
              <a:t>Sys </a:t>
            </a:r>
            <a:r>
              <a:rPr lang="fr-FR" b="1" dirty="0"/>
              <a:t>Module – Important Functions</a:t>
            </a:r>
          </a:p>
        </p:txBody>
      </p:sp>
    </p:spTree>
    <p:extLst>
      <p:ext uri="{BB962C8B-B14F-4D97-AF65-F5344CB8AC3E}">
        <p14:creationId xmlns:p14="http://schemas.microsoft.com/office/powerpoint/2010/main" val="387289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5948" y="301372"/>
            <a:ext cx="9568069" cy="1477328"/>
          </a:xfrm>
          <a:prstGeom prst="rect">
            <a:avLst/>
          </a:prstGeom>
          <a:noFill/>
        </p:spPr>
        <p:txBody>
          <a:bodyPr wrap="square" rtlCol="0">
            <a:spAutoFit/>
          </a:bodyPr>
          <a:lstStyle/>
          <a:p>
            <a:r>
              <a:rPr lang="en-US" dirty="0"/>
              <a:t>To get the name of the platform we’re running Python on, we make a call to </a:t>
            </a:r>
            <a:r>
              <a:rPr lang="en-US" dirty="0" err="1"/>
              <a:t>sys.platform</a:t>
            </a:r>
            <a:r>
              <a:rPr lang="en-US" dirty="0"/>
              <a:t> in Python</a:t>
            </a:r>
            <a:r>
              <a:rPr lang="en-US" dirty="0" smtClean="0"/>
              <a:t>:</a:t>
            </a:r>
          </a:p>
          <a:p>
            <a:endParaRPr lang="en-US" dirty="0"/>
          </a:p>
          <a:p>
            <a:endParaRPr lang="en-US" dirty="0" smtClean="0"/>
          </a:p>
          <a:p>
            <a:endParaRPr lang="en-US" dirty="0"/>
          </a:p>
          <a:p>
            <a:endParaRPr lang="en-US" dirty="0"/>
          </a:p>
        </p:txBody>
      </p:sp>
      <p:pic>
        <p:nvPicPr>
          <p:cNvPr id="3" name="Picture 2"/>
          <p:cNvPicPr>
            <a:picLocks noChangeAspect="1"/>
          </p:cNvPicPr>
          <p:nvPr/>
        </p:nvPicPr>
        <p:blipFill>
          <a:blip r:embed="rId2"/>
          <a:stretch>
            <a:fillRect/>
          </a:stretch>
        </p:blipFill>
        <p:spPr>
          <a:xfrm>
            <a:off x="1729409" y="704260"/>
            <a:ext cx="7374834" cy="1074440"/>
          </a:xfrm>
          <a:prstGeom prst="rect">
            <a:avLst/>
          </a:prstGeom>
        </p:spPr>
      </p:pic>
      <p:sp>
        <p:nvSpPr>
          <p:cNvPr id="4" name="TextBox 3"/>
          <p:cNvSpPr txBox="1"/>
          <p:nvPr/>
        </p:nvSpPr>
        <p:spPr>
          <a:xfrm>
            <a:off x="993912" y="1660453"/>
            <a:ext cx="9992139" cy="923330"/>
          </a:xfrm>
          <a:prstGeom prst="rect">
            <a:avLst/>
          </a:prstGeom>
          <a:noFill/>
        </p:spPr>
        <p:txBody>
          <a:bodyPr wrap="square" rtlCol="0">
            <a:spAutoFit/>
          </a:bodyPr>
          <a:lstStyle/>
          <a:p>
            <a:r>
              <a:rPr lang="en-US" b="1" dirty="0"/>
              <a:t>Redirecting Output in Python sys </a:t>
            </a:r>
            <a:r>
              <a:rPr lang="en-US" b="1" dirty="0" smtClean="0"/>
              <a:t>Module</a:t>
            </a:r>
          </a:p>
          <a:p>
            <a:r>
              <a:rPr lang="en-US" b="1" dirty="0"/>
              <a:t>Instead of delivering the output to the console, you can log into a text file.</a:t>
            </a:r>
          </a:p>
          <a:p>
            <a:endParaRPr lang="en-US" b="1" dirty="0"/>
          </a:p>
        </p:txBody>
      </p:sp>
      <p:pic>
        <p:nvPicPr>
          <p:cNvPr id="5" name="Picture 4"/>
          <p:cNvPicPr>
            <a:picLocks noChangeAspect="1"/>
          </p:cNvPicPr>
          <p:nvPr/>
        </p:nvPicPr>
        <p:blipFill>
          <a:blip r:embed="rId3"/>
          <a:stretch>
            <a:fillRect/>
          </a:stretch>
        </p:blipFill>
        <p:spPr>
          <a:xfrm>
            <a:off x="1729409" y="2233972"/>
            <a:ext cx="7374834" cy="1043789"/>
          </a:xfrm>
          <a:prstGeom prst="rect">
            <a:avLst/>
          </a:prstGeom>
        </p:spPr>
      </p:pic>
      <p:pic>
        <p:nvPicPr>
          <p:cNvPr id="6" name="Picture 5"/>
          <p:cNvPicPr>
            <a:picLocks noChangeAspect="1"/>
          </p:cNvPicPr>
          <p:nvPr/>
        </p:nvPicPr>
        <p:blipFill>
          <a:blip r:embed="rId4"/>
          <a:stretch>
            <a:fillRect/>
          </a:stretch>
        </p:blipFill>
        <p:spPr>
          <a:xfrm>
            <a:off x="1729409" y="3388646"/>
            <a:ext cx="7374834" cy="3469354"/>
          </a:xfrm>
          <a:prstGeom prst="rect">
            <a:avLst/>
          </a:prstGeom>
        </p:spPr>
      </p:pic>
    </p:spTree>
    <p:extLst>
      <p:ext uri="{BB962C8B-B14F-4D97-AF65-F5344CB8AC3E}">
        <p14:creationId xmlns:p14="http://schemas.microsoft.com/office/powerpoint/2010/main" val="3897805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0174" y="318052"/>
            <a:ext cx="8680174" cy="1200329"/>
          </a:xfrm>
          <a:prstGeom prst="rect">
            <a:avLst/>
          </a:prstGeom>
          <a:noFill/>
        </p:spPr>
        <p:txBody>
          <a:bodyPr wrap="square" rtlCol="0">
            <a:spAutoFit/>
          </a:bodyPr>
          <a:lstStyle/>
          <a:p>
            <a:r>
              <a:rPr lang="en-US" b="1" dirty="0"/>
              <a:t>Redirecting Error Information in Python sys </a:t>
            </a:r>
            <a:r>
              <a:rPr lang="en-US" b="1" dirty="0" smtClean="0"/>
              <a:t>Module</a:t>
            </a:r>
          </a:p>
          <a:p>
            <a:r>
              <a:rPr lang="en-US" dirty="0"/>
              <a:t>Using </a:t>
            </a:r>
            <a:r>
              <a:rPr lang="en-US" dirty="0" err="1"/>
              <a:t>sys.stderr</a:t>
            </a:r>
            <a:r>
              <a:rPr lang="en-US" dirty="0"/>
              <a:t> and a text file in Python, we can log error information to the text file. See how:</a:t>
            </a:r>
          </a:p>
          <a:p>
            <a:endParaRPr lang="en-US" dirty="0"/>
          </a:p>
        </p:txBody>
      </p:sp>
      <p:pic>
        <p:nvPicPr>
          <p:cNvPr id="3" name="Picture 2"/>
          <p:cNvPicPr>
            <a:picLocks noChangeAspect="1"/>
          </p:cNvPicPr>
          <p:nvPr/>
        </p:nvPicPr>
        <p:blipFill>
          <a:blip r:embed="rId2"/>
          <a:stretch>
            <a:fillRect/>
          </a:stretch>
        </p:blipFill>
        <p:spPr>
          <a:xfrm>
            <a:off x="1060174" y="1380296"/>
            <a:ext cx="8852452" cy="2158033"/>
          </a:xfrm>
          <a:prstGeom prst="rect">
            <a:avLst/>
          </a:prstGeom>
        </p:spPr>
      </p:pic>
      <p:pic>
        <p:nvPicPr>
          <p:cNvPr id="4" name="Picture 3"/>
          <p:cNvPicPr>
            <a:picLocks noChangeAspect="1"/>
          </p:cNvPicPr>
          <p:nvPr/>
        </p:nvPicPr>
        <p:blipFill>
          <a:blip r:embed="rId3"/>
          <a:stretch>
            <a:fillRect/>
          </a:stretch>
        </p:blipFill>
        <p:spPr>
          <a:xfrm>
            <a:off x="1170124" y="3538329"/>
            <a:ext cx="8742501" cy="2372141"/>
          </a:xfrm>
          <a:prstGeom prst="rect">
            <a:avLst/>
          </a:prstGeom>
        </p:spPr>
      </p:pic>
    </p:spTree>
    <p:extLst>
      <p:ext uri="{BB962C8B-B14F-4D97-AF65-F5344CB8AC3E}">
        <p14:creationId xmlns:p14="http://schemas.microsoft.com/office/powerpoint/2010/main" val="2549843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0191" y="2522129"/>
            <a:ext cx="10557164" cy="2215991"/>
          </a:xfrm>
          <a:prstGeom prst="rect">
            <a:avLst/>
          </a:prstGeom>
          <a:noFill/>
        </p:spPr>
        <p:txBody>
          <a:bodyPr wrap="square" rtlCol="0">
            <a:spAutoFit/>
          </a:bodyPr>
          <a:lstStyle/>
          <a:p>
            <a:r>
              <a:rPr lang="en-US" sz="6600" dirty="0"/>
              <a:t>Python </a:t>
            </a:r>
            <a:r>
              <a:rPr lang="en-US" sz="6600" dirty="0" smtClean="0"/>
              <a:t>Os </a:t>
            </a:r>
            <a:r>
              <a:rPr lang="en-US" sz="6600" dirty="0"/>
              <a:t>Module</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115134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781878"/>
            <a:ext cx="10641496" cy="5078313"/>
          </a:xfrm>
          <a:prstGeom prst="rect">
            <a:avLst/>
          </a:prstGeom>
          <a:noFill/>
        </p:spPr>
        <p:txBody>
          <a:bodyPr wrap="square" rtlCol="0">
            <a:spAutoFit/>
          </a:bodyPr>
          <a:lstStyle/>
          <a:p>
            <a:r>
              <a:rPr lang="en-US" b="1" dirty="0" smtClean="0"/>
              <a:t>Python Os Module</a:t>
            </a:r>
            <a:r>
              <a:rPr lang="en-US" dirty="0" smtClean="0"/>
              <a:t>:</a:t>
            </a:r>
          </a:p>
          <a:p>
            <a:endParaRPr lang="en-US" dirty="0"/>
          </a:p>
          <a:p>
            <a:r>
              <a:rPr lang="en-US" dirty="0" smtClean="0"/>
              <a:t>The Os Module in Python provides functions for interacting with the  Operating system. Totally 63 modules are available lets see the common modules used.</a:t>
            </a:r>
          </a:p>
          <a:p>
            <a:endParaRPr lang="en-US" b="1" dirty="0"/>
          </a:p>
          <a:p>
            <a:r>
              <a:rPr lang="en-US" b="1" dirty="0" smtClean="0"/>
              <a:t>OS. Name:</a:t>
            </a:r>
          </a:p>
          <a:p>
            <a:endParaRPr lang="en-US" dirty="0"/>
          </a:p>
          <a:p>
            <a:r>
              <a:rPr lang="en-US" dirty="0" smtClean="0"/>
              <a:t>This function gives the name of the operating system. The following names are currently been registered “POSIX”</a:t>
            </a:r>
          </a:p>
          <a:p>
            <a:r>
              <a:rPr lang="en-US" dirty="0" smtClean="0"/>
              <a:t>“Os2”,”ce”,”java”,”nt” and “</a:t>
            </a:r>
            <a:r>
              <a:rPr lang="en-US" dirty="0" err="1" smtClean="0"/>
              <a:t>riscos</a:t>
            </a:r>
            <a:r>
              <a:rPr lang="en-US" dirty="0" smtClean="0"/>
              <a:t>”</a:t>
            </a:r>
          </a:p>
          <a:p>
            <a:endParaRPr lang="en-US" dirty="0"/>
          </a:p>
          <a:p>
            <a:r>
              <a:rPr lang="en-US" dirty="0" smtClean="0"/>
              <a:t>Code:</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1530625" y="3941693"/>
            <a:ext cx="3597965" cy="1147142"/>
          </a:xfrm>
          <a:prstGeom prst="rect">
            <a:avLst/>
          </a:prstGeom>
        </p:spPr>
      </p:pic>
    </p:spTree>
    <p:extLst>
      <p:ext uri="{BB962C8B-B14F-4D97-AF65-F5344CB8AC3E}">
        <p14:creationId xmlns:p14="http://schemas.microsoft.com/office/powerpoint/2010/main" val="2377165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1235" y="675861"/>
            <a:ext cx="8971722" cy="1477328"/>
          </a:xfrm>
          <a:prstGeom prst="rect">
            <a:avLst/>
          </a:prstGeom>
          <a:noFill/>
        </p:spPr>
        <p:txBody>
          <a:bodyPr wrap="square" rtlCol="0">
            <a:spAutoFit/>
          </a:bodyPr>
          <a:lstStyle/>
          <a:p>
            <a:r>
              <a:rPr lang="en-US" dirty="0" err="1" smtClean="0"/>
              <a:t>OS.dir</a:t>
            </a:r>
            <a:r>
              <a:rPr lang="en-US" dirty="0" smtClean="0"/>
              <a:t>():</a:t>
            </a:r>
          </a:p>
          <a:p>
            <a:endParaRPr lang="en-US" dirty="0"/>
          </a:p>
          <a:p>
            <a:r>
              <a:rPr lang="en-US" dirty="0" smtClean="0"/>
              <a:t>It will list the all of attributes which we have access</a:t>
            </a:r>
          </a:p>
          <a:p>
            <a:endParaRPr lang="en-US" dirty="0"/>
          </a:p>
          <a:p>
            <a:endParaRPr lang="en-US" dirty="0"/>
          </a:p>
        </p:txBody>
      </p:sp>
      <p:pic>
        <p:nvPicPr>
          <p:cNvPr id="3" name="Picture 2"/>
          <p:cNvPicPr>
            <a:picLocks noChangeAspect="1"/>
          </p:cNvPicPr>
          <p:nvPr/>
        </p:nvPicPr>
        <p:blipFill>
          <a:blip r:embed="rId2"/>
          <a:stretch>
            <a:fillRect/>
          </a:stretch>
        </p:blipFill>
        <p:spPr>
          <a:xfrm>
            <a:off x="1431235" y="1684889"/>
            <a:ext cx="8044069" cy="2905125"/>
          </a:xfrm>
          <a:prstGeom prst="rect">
            <a:avLst/>
          </a:prstGeom>
        </p:spPr>
      </p:pic>
    </p:spTree>
    <p:extLst>
      <p:ext uri="{BB962C8B-B14F-4D97-AF65-F5344CB8AC3E}">
        <p14:creationId xmlns:p14="http://schemas.microsoft.com/office/powerpoint/2010/main" val="3252044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5948" y="887896"/>
            <a:ext cx="10111409" cy="2308324"/>
          </a:xfrm>
          <a:prstGeom prst="rect">
            <a:avLst/>
          </a:prstGeom>
          <a:noFill/>
        </p:spPr>
        <p:txBody>
          <a:bodyPr wrap="square" rtlCol="0">
            <a:spAutoFit/>
          </a:bodyPr>
          <a:lstStyle/>
          <a:p>
            <a:r>
              <a:rPr lang="en-US" dirty="0" err="1" smtClean="0"/>
              <a:t>Os.getcwd</a:t>
            </a:r>
            <a:r>
              <a:rPr lang="en-US" dirty="0" smtClean="0"/>
              <a:t>():</a:t>
            </a:r>
          </a:p>
          <a:p>
            <a:endParaRPr lang="en-US" dirty="0"/>
          </a:p>
          <a:p>
            <a:r>
              <a:rPr lang="en-US" dirty="0" err="1"/>
              <a:t>getcwd</a:t>
            </a:r>
            <a:r>
              <a:rPr lang="en-US" dirty="0"/>
              <a:t>() Python </a:t>
            </a:r>
            <a:r>
              <a:rPr lang="en-US" dirty="0" err="1"/>
              <a:t>os</a:t>
            </a:r>
            <a:r>
              <a:rPr lang="en-US" dirty="0"/>
              <a:t> Module returns the current working directory of a process.</a:t>
            </a:r>
            <a:br>
              <a:rPr lang="en-US" dirty="0"/>
            </a:br>
            <a:endParaRPr lang="en-US" dirty="0"/>
          </a:p>
          <a:p>
            <a:endParaRPr lang="en-US" dirty="0" smtClean="0"/>
          </a:p>
          <a:p>
            <a:endParaRPr lang="en-US" dirty="0" smtClean="0"/>
          </a:p>
          <a:p>
            <a:endParaRPr lang="en-US" dirty="0"/>
          </a:p>
          <a:p>
            <a:endParaRPr lang="en-US" dirty="0"/>
          </a:p>
        </p:txBody>
      </p:sp>
      <p:pic>
        <p:nvPicPr>
          <p:cNvPr id="3" name="Picture 2"/>
          <p:cNvPicPr>
            <a:picLocks noChangeAspect="1"/>
          </p:cNvPicPr>
          <p:nvPr/>
        </p:nvPicPr>
        <p:blipFill>
          <a:blip r:embed="rId2"/>
          <a:stretch>
            <a:fillRect/>
          </a:stretch>
        </p:blipFill>
        <p:spPr>
          <a:xfrm>
            <a:off x="1298713" y="2042057"/>
            <a:ext cx="7619999" cy="1390255"/>
          </a:xfrm>
          <a:prstGeom prst="rect">
            <a:avLst/>
          </a:prstGeom>
        </p:spPr>
      </p:pic>
      <p:sp>
        <p:nvSpPr>
          <p:cNvPr id="4" name="TextBox 3"/>
          <p:cNvSpPr txBox="1"/>
          <p:nvPr/>
        </p:nvSpPr>
        <p:spPr>
          <a:xfrm>
            <a:off x="1099930" y="4214191"/>
            <a:ext cx="10389705" cy="2031325"/>
          </a:xfrm>
          <a:prstGeom prst="rect">
            <a:avLst/>
          </a:prstGeom>
          <a:noFill/>
        </p:spPr>
        <p:txBody>
          <a:bodyPr wrap="square" rtlCol="0">
            <a:spAutoFit/>
          </a:bodyPr>
          <a:lstStyle/>
          <a:p>
            <a:r>
              <a:rPr lang="en-US" b="1" dirty="0" err="1" smtClean="0"/>
              <a:t>OS.Error</a:t>
            </a:r>
            <a:r>
              <a:rPr lang="en-US" b="1" dirty="0" smtClean="0"/>
              <a:t>:</a:t>
            </a:r>
          </a:p>
          <a:p>
            <a:endParaRPr lang="en-US" dirty="0"/>
          </a:p>
          <a:p>
            <a:r>
              <a:rPr lang="en-US" dirty="0" smtClean="0"/>
              <a:t>It mainly tells me the error that we get in the </a:t>
            </a:r>
            <a:r>
              <a:rPr lang="en-US" dirty="0" err="1" smtClean="0"/>
              <a:t>os</a:t>
            </a:r>
            <a:r>
              <a:rPr lang="en-US" dirty="0" smtClean="0"/>
              <a:t> functions, Like When I am using </a:t>
            </a:r>
            <a:r>
              <a:rPr lang="en-US" dirty="0" err="1" smtClean="0"/>
              <a:t>OS.Name,OS.getcwd</a:t>
            </a:r>
            <a:r>
              <a:rPr lang="en-US" dirty="0" smtClean="0"/>
              <a:t>() etc. in any methods of OS module if it results in exceptions or error. Will get to see that through </a:t>
            </a:r>
            <a:r>
              <a:rPr lang="en-US" dirty="0" err="1" smtClean="0"/>
              <a:t>OS.Error</a:t>
            </a:r>
            <a:r>
              <a:rPr lang="en-US" dirty="0" smtClean="0"/>
              <a:t>.</a:t>
            </a:r>
          </a:p>
          <a:p>
            <a:endParaRPr lang="en-US" dirty="0"/>
          </a:p>
          <a:p>
            <a:r>
              <a:rPr lang="en-US" dirty="0" smtClean="0"/>
              <a:t>And this is used implicitly by the Python interpreter </a:t>
            </a:r>
          </a:p>
          <a:p>
            <a:endParaRPr lang="en-US" dirty="0"/>
          </a:p>
        </p:txBody>
      </p:sp>
    </p:spTree>
    <p:extLst>
      <p:ext uri="{BB962C8B-B14F-4D97-AF65-F5344CB8AC3E}">
        <p14:creationId xmlns:p14="http://schemas.microsoft.com/office/powerpoint/2010/main" val="2626252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4400" y="1824244"/>
            <a:ext cx="10177670" cy="3807929"/>
          </a:xfrm>
          <a:prstGeom prst="rect">
            <a:avLst/>
          </a:prstGeom>
        </p:spPr>
      </p:pic>
      <p:sp>
        <p:nvSpPr>
          <p:cNvPr id="4" name="TextBox 3"/>
          <p:cNvSpPr txBox="1"/>
          <p:nvPr/>
        </p:nvSpPr>
        <p:spPr>
          <a:xfrm>
            <a:off x="914400" y="675861"/>
            <a:ext cx="3829878" cy="369332"/>
          </a:xfrm>
          <a:prstGeom prst="rect">
            <a:avLst/>
          </a:prstGeom>
          <a:noFill/>
        </p:spPr>
        <p:txBody>
          <a:bodyPr wrap="square" rtlCol="0">
            <a:spAutoFit/>
          </a:bodyPr>
          <a:lstStyle/>
          <a:p>
            <a:r>
              <a:rPr lang="en-US" b="1" dirty="0" smtClean="0"/>
              <a:t>Example:</a:t>
            </a:r>
            <a:endParaRPr lang="en-US" b="1" dirty="0"/>
          </a:p>
        </p:txBody>
      </p:sp>
    </p:spTree>
    <p:extLst>
      <p:ext uri="{BB962C8B-B14F-4D97-AF65-F5344CB8AC3E}">
        <p14:creationId xmlns:p14="http://schemas.microsoft.com/office/powerpoint/2010/main" val="1332763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461" y="954157"/>
            <a:ext cx="9409043" cy="1477328"/>
          </a:xfrm>
          <a:prstGeom prst="rect">
            <a:avLst/>
          </a:prstGeom>
          <a:noFill/>
        </p:spPr>
        <p:txBody>
          <a:bodyPr wrap="square" rtlCol="0">
            <a:spAutoFit/>
          </a:bodyPr>
          <a:lstStyle/>
          <a:p>
            <a:r>
              <a:rPr lang="en-US" dirty="0" err="1" smtClean="0"/>
              <a:t>OS.Chdr</a:t>
            </a:r>
            <a:r>
              <a:rPr lang="en-US" dirty="0" smtClean="0"/>
              <a:t>()</a:t>
            </a:r>
          </a:p>
          <a:p>
            <a:endParaRPr lang="en-US" dirty="0"/>
          </a:p>
          <a:p>
            <a:r>
              <a:rPr lang="en-US" dirty="0" smtClean="0"/>
              <a:t>Used to change directory</a:t>
            </a:r>
          </a:p>
          <a:p>
            <a:endParaRPr lang="en-US" dirty="0"/>
          </a:p>
          <a:p>
            <a:endParaRPr lang="en-US" dirty="0"/>
          </a:p>
        </p:txBody>
      </p:sp>
      <p:pic>
        <p:nvPicPr>
          <p:cNvPr id="3" name="Picture 2"/>
          <p:cNvPicPr>
            <a:picLocks noChangeAspect="1"/>
          </p:cNvPicPr>
          <p:nvPr/>
        </p:nvPicPr>
        <p:blipFill>
          <a:blip r:embed="rId2"/>
          <a:stretch>
            <a:fillRect/>
          </a:stretch>
        </p:blipFill>
        <p:spPr>
          <a:xfrm>
            <a:off x="1380089" y="1879034"/>
            <a:ext cx="6544711" cy="1487017"/>
          </a:xfrm>
          <a:prstGeom prst="rect">
            <a:avLst/>
          </a:prstGeom>
        </p:spPr>
      </p:pic>
      <p:pic>
        <p:nvPicPr>
          <p:cNvPr id="4" name="Picture 3"/>
          <p:cNvPicPr>
            <a:picLocks noChangeAspect="1"/>
          </p:cNvPicPr>
          <p:nvPr/>
        </p:nvPicPr>
        <p:blipFill>
          <a:blip r:embed="rId3"/>
          <a:stretch>
            <a:fillRect/>
          </a:stretch>
        </p:blipFill>
        <p:spPr>
          <a:xfrm>
            <a:off x="1285461" y="5023609"/>
            <a:ext cx="6357833" cy="1010019"/>
          </a:xfrm>
          <a:prstGeom prst="rect">
            <a:avLst/>
          </a:prstGeom>
        </p:spPr>
      </p:pic>
      <p:sp>
        <p:nvSpPr>
          <p:cNvPr id="5" name="TextBox 4"/>
          <p:cNvSpPr txBox="1"/>
          <p:nvPr/>
        </p:nvSpPr>
        <p:spPr>
          <a:xfrm>
            <a:off x="1285461" y="3909391"/>
            <a:ext cx="3604591" cy="646331"/>
          </a:xfrm>
          <a:prstGeom prst="rect">
            <a:avLst/>
          </a:prstGeom>
          <a:noFill/>
        </p:spPr>
        <p:txBody>
          <a:bodyPr wrap="square" rtlCol="0">
            <a:spAutoFit/>
          </a:bodyPr>
          <a:lstStyle/>
          <a:p>
            <a:r>
              <a:rPr lang="en-US" dirty="0" err="1" smtClean="0"/>
              <a:t>OS.listdir</a:t>
            </a:r>
            <a:r>
              <a:rPr lang="en-US" dirty="0" smtClean="0"/>
              <a:t>()</a:t>
            </a:r>
          </a:p>
          <a:p>
            <a:r>
              <a:rPr lang="en-US" dirty="0" smtClean="0"/>
              <a:t>It will list the directory of folders</a:t>
            </a:r>
            <a:endParaRPr lang="en-US" dirty="0"/>
          </a:p>
        </p:txBody>
      </p:sp>
    </p:spTree>
    <p:extLst>
      <p:ext uri="{BB962C8B-B14F-4D97-AF65-F5344CB8AC3E}">
        <p14:creationId xmlns:p14="http://schemas.microsoft.com/office/powerpoint/2010/main" val="4085371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2696" y="543339"/>
            <a:ext cx="9037982" cy="646331"/>
          </a:xfrm>
          <a:prstGeom prst="rect">
            <a:avLst/>
          </a:prstGeom>
          <a:noFill/>
        </p:spPr>
        <p:txBody>
          <a:bodyPr wrap="square" rtlCol="0">
            <a:spAutoFit/>
          </a:bodyPr>
          <a:lstStyle/>
          <a:p>
            <a:r>
              <a:rPr lang="en-US" dirty="0" smtClean="0"/>
              <a:t>OS.MKDIR()</a:t>
            </a:r>
          </a:p>
          <a:p>
            <a:r>
              <a:rPr lang="en-US" dirty="0" smtClean="0"/>
              <a:t>It will create the new directory</a:t>
            </a:r>
            <a:endParaRPr lang="en-US" dirty="0"/>
          </a:p>
        </p:txBody>
      </p:sp>
      <p:pic>
        <p:nvPicPr>
          <p:cNvPr id="3" name="Picture 2"/>
          <p:cNvPicPr>
            <a:picLocks noChangeAspect="1"/>
          </p:cNvPicPr>
          <p:nvPr/>
        </p:nvPicPr>
        <p:blipFill>
          <a:blip r:embed="rId2"/>
          <a:stretch>
            <a:fillRect/>
          </a:stretch>
        </p:blipFill>
        <p:spPr>
          <a:xfrm>
            <a:off x="1192696" y="1189670"/>
            <a:ext cx="8640416" cy="2705100"/>
          </a:xfrm>
          <a:prstGeom prst="rect">
            <a:avLst/>
          </a:prstGeom>
        </p:spPr>
      </p:pic>
      <p:pic>
        <p:nvPicPr>
          <p:cNvPr id="4" name="Picture 3"/>
          <p:cNvPicPr>
            <a:picLocks noChangeAspect="1"/>
          </p:cNvPicPr>
          <p:nvPr/>
        </p:nvPicPr>
        <p:blipFill>
          <a:blip r:embed="rId3"/>
          <a:stretch>
            <a:fillRect/>
          </a:stretch>
        </p:blipFill>
        <p:spPr>
          <a:xfrm>
            <a:off x="1192696" y="5630517"/>
            <a:ext cx="4611756" cy="982317"/>
          </a:xfrm>
          <a:prstGeom prst="rect">
            <a:avLst/>
          </a:prstGeom>
        </p:spPr>
      </p:pic>
      <p:sp>
        <p:nvSpPr>
          <p:cNvPr id="5" name="TextBox 4"/>
          <p:cNvSpPr txBox="1"/>
          <p:nvPr/>
        </p:nvSpPr>
        <p:spPr>
          <a:xfrm>
            <a:off x="1046922" y="4505739"/>
            <a:ext cx="7354956" cy="923330"/>
          </a:xfrm>
          <a:prstGeom prst="rect">
            <a:avLst/>
          </a:prstGeom>
          <a:noFill/>
        </p:spPr>
        <p:txBody>
          <a:bodyPr wrap="square" rtlCol="0">
            <a:spAutoFit/>
          </a:bodyPr>
          <a:lstStyle/>
          <a:p>
            <a:r>
              <a:rPr lang="en-US" dirty="0" err="1" smtClean="0"/>
              <a:t>OS.Makedirs</a:t>
            </a:r>
            <a:r>
              <a:rPr lang="en-US" dirty="0" smtClean="0"/>
              <a:t>()</a:t>
            </a:r>
          </a:p>
          <a:p>
            <a:endParaRPr lang="en-US" dirty="0"/>
          </a:p>
          <a:p>
            <a:r>
              <a:rPr lang="en-US" dirty="0" smtClean="0"/>
              <a:t>It will create directory with the subfolder</a:t>
            </a:r>
            <a:endParaRPr lang="en-US" dirty="0"/>
          </a:p>
        </p:txBody>
      </p:sp>
    </p:spTree>
    <p:extLst>
      <p:ext uri="{BB962C8B-B14F-4D97-AF65-F5344CB8AC3E}">
        <p14:creationId xmlns:p14="http://schemas.microsoft.com/office/powerpoint/2010/main" val="4218393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1478" y="689113"/>
            <a:ext cx="8812696" cy="1477328"/>
          </a:xfrm>
          <a:prstGeom prst="rect">
            <a:avLst/>
          </a:prstGeom>
          <a:noFill/>
        </p:spPr>
        <p:txBody>
          <a:bodyPr wrap="square" rtlCol="0">
            <a:spAutoFit/>
          </a:bodyPr>
          <a:lstStyle/>
          <a:p>
            <a:r>
              <a:rPr lang="en-US" dirty="0" err="1" smtClean="0"/>
              <a:t>OS.rmdir</a:t>
            </a:r>
            <a:r>
              <a:rPr lang="en-US" dirty="0" smtClean="0"/>
              <a:t>() &amp; </a:t>
            </a:r>
            <a:r>
              <a:rPr lang="en-US" dirty="0" err="1" smtClean="0"/>
              <a:t>OS.removedirs</a:t>
            </a:r>
            <a:endParaRPr lang="en-US" dirty="0" smtClean="0"/>
          </a:p>
          <a:p>
            <a:endParaRPr lang="en-US" dirty="0"/>
          </a:p>
          <a:p>
            <a:r>
              <a:rPr lang="en-US" dirty="0" err="1" smtClean="0"/>
              <a:t>Rmdir</a:t>
            </a:r>
            <a:r>
              <a:rPr lang="en-US" dirty="0" smtClean="0"/>
              <a:t> </a:t>
            </a:r>
            <a:r>
              <a:rPr lang="en-US" dirty="0" smtClean="0">
                <a:sym typeface="Wingdings" panose="05000000000000000000" pitchFamily="2" charset="2"/>
              </a:rPr>
              <a:t> Will not delete entire directory</a:t>
            </a:r>
          </a:p>
          <a:p>
            <a:endParaRPr lang="en-US" dirty="0">
              <a:sym typeface="Wingdings" panose="05000000000000000000" pitchFamily="2" charset="2"/>
            </a:endParaRPr>
          </a:p>
          <a:p>
            <a:r>
              <a:rPr lang="en-US" dirty="0" err="1" smtClean="0">
                <a:sym typeface="Wingdings" panose="05000000000000000000" pitchFamily="2" charset="2"/>
              </a:rPr>
              <a:t>Removedirs</a:t>
            </a:r>
            <a:r>
              <a:rPr lang="en-US" dirty="0" smtClean="0">
                <a:sym typeface="Wingdings" panose="05000000000000000000" pitchFamily="2" charset="2"/>
              </a:rPr>
              <a:t>  Will delete directory with sub folders</a:t>
            </a:r>
            <a:endParaRPr lang="en-US" dirty="0"/>
          </a:p>
        </p:txBody>
      </p:sp>
      <p:pic>
        <p:nvPicPr>
          <p:cNvPr id="3" name="Picture 2"/>
          <p:cNvPicPr>
            <a:picLocks noChangeAspect="1"/>
          </p:cNvPicPr>
          <p:nvPr/>
        </p:nvPicPr>
        <p:blipFill>
          <a:blip r:embed="rId2"/>
          <a:stretch>
            <a:fillRect/>
          </a:stretch>
        </p:blipFill>
        <p:spPr>
          <a:xfrm>
            <a:off x="1543256" y="2493064"/>
            <a:ext cx="7971805" cy="2966831"/>
          </a:xfrm>
          <a:prstGeom prst="rect">
            <a:avLst/>
          </a:prstGeom>
        </p:spPr>
      </p:pic>
    </p:spTree>
    <p:extLst>
      <p:ext uri="{BB962C8B-B14F-4D97-AF65-F5344CB8AC3E}">
        <p14:creationId xmlns:p14="http://schemas.microsoft.com/office/powerpoint/2010/main" val="3887505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7009" y="1060174"/>
            <a:ext cx="9316278" cy="1661993"/>
          </a:xfrm>
          <a:prstGeom prst="rect">
            <a:avLst/>
          </a:prstGeom>
          <a:noFill/>
        </p:spPr>
        <p:txBody>
          <a:bodyPr wrap="square" rtlCol="0">
            <a:spAutoFit/>
          </a:bodyPr>
          <a:lstStyle/>
          <a:p>
            <a:r>
              <a:rPr lang="en-US" sz="2400" b="1" dirty="0"/>
              <a:t>Python sys module</a:t>
            </a:r>
          </a:p>
          <a:p>
            <a:r>
              <a:rPr lang="en-US" sz="2000" dirty="0"/>
              <a:t>The python sys module provides functions and variables which are used to manipulate different parts of the Python Runtime Environment. It lets us access system-specific parameters and functions.</a:t>
            </a:r>
          </a:p>
          <a:p>
            <a:endParaRPr lang="en-US" dirty="0"/>
          </a:p>
        </p:txBody>
      </p:sp>
      <p:sp>
        <p:nvSpPr>
          <p:cNvPr id="3" name="TextBox 2"/>
          <p:cNvSpPr txBox="1"/>
          <p:nvPr/>
        </p:nvSpPr>
        <p:spPr>
          <a:xfrm>
            <a:off x="1577009" y="3233530"/>
            <a:ext cx="9197008" cy="3970318"/>
          </a:xfrm>
          <a:prstGeom prst="rect">
            <a:avLst/>
          </a:prstGeom>
          <a:noFill/>
        </p:spPr>
        <p:txBody>
          <a:bodyPr wrap="square" rtlCol="0">
            <a:spAutoFit/>
          </a:bodyPr>
          <a:lstStyle/>
          <a:p>
            <a:r>
              <a:rPr lang="en-US" dirty="0" smtClean="0"/>
              <a:t>To Access </a:t>
            </a:r>
            <a:r>
              <a:rPr lang="en-US" b="1" dirty="0"/>
              <a:t>Summarized </a:t>
            </a:r>
            <a:r>
              <a:rPr lang="en-US" b="1" dirty="0" smtClean="0"/>
              <a:t>information &amp; Detailed Information-</a:t>
            </a:r>
            <a:r>
              <a:rPr lang="en-US" dirty="0"/>
              <a:t> constants, functions, methods</a:t>
            </a:r>
            <a:r>
              <a:rPr lang="en-US" dirty="0" smtClean="0"/>
              <a:t>:</a:t>
            </a:r>
          </a:p>
          <a:p>
            <a:endParaRPr lang="en-US" dirty="0" smtClean="0"/>
          </a:p>
          <a:p>
            <a:r>
              <a:rPr lang="en-US" dirty="0" smtClean="0">
                <a:sym typeface="Wingdings" panose="05000000000000000000" pitchFamily="2" charset="2"/>
              </a:rPr>
              <a:t></a:t>
            </a:r>
            <a:r>
              <a:rPr lang="en-US" dirty="0" smtClean="0"/>
              <a:t>   </a:t>
            </a:r>
            <a:r>
              <a:rPr lang="en-US" b="1" dirty="0" smtClean="0"/>
              <a:t>import sys</a:t>
            </a:r>
          </a:p>
          <a:p>
            <a:r>
              <a:rPr lang="en-US" b="1" dirty="0" smtClean="0"/>
              <a:t>       print(</a:t>
            </a:r>
            <a:r>
              <a:rPr lang="en-US" b="1" dirty="0" err="1" smtClean="0"/>
              <a:t>dir</a:t>
            </a:r>
            <a:r>
              <a:rPr lang="en-US" b="1" dirty="0" smtClean="0"/>
              <a:t>(sys))</a:t>
            </a:r>
          </a:p>
          <a:p>
            <a:r>
              <a:rPr lang="en-US" b="1" dirty="0"/>
              <a:t> </a:t>
            </a:r>
            <a:r>
              <a:rPr lang="en-US" b="1" dirty="0" smtClean="0"/>
              <a:t>      print(help(sys))</a:t>
            </a:r>
          </a:p>
          <a:p>
            <a:endParaRPr lang="en-US" dirty="0"/>
          </a:p>
          <a:p>
            <a:pPr marL="285750" indent="-285750">
              <a:buFont typeface="Wingdings" panose="05000000000000000000" pitchFamily="2" charset="2"/>
              <a:buChar char="è"/>
            </a:pPr>
            <a:r>
              <a:rPr lang="en-US" b="1" dirty="0" err="1" smtClean="0">
                <a:sym typeface="Wingdings" panose="05000000000000000000" pitchFamily="2" charset="2"/>
              </a:rPr>
              <a:t>OutPut</a:t>
            </a:r>
            <a:r>
              <a:rPr lang="en-US" b="1" dirty="0" smtClean="0">
                <a:sym typeface="Wingdings" panose="05000000000000000000" pitchFamily="2" charset="2"/>
              </a:rPr>
              <a:t>:</a:t>
            </a:r>
          </a:p>
          <a:p>
            <a:r>
              <a:rPr lang="en-US" dirty="0" smtClean="0">
                <a:sym typeface="Wingdings" panose="05000000000000000000" pitchFamily="2" charset="2"/>
              </a:rPr>
              <a:t>['__</a:t>
            </a:r>
            <a:r>
              <a:rPr lang="en-US" dirty="0" err="1" smtClean="0">
                <a:sym typeface="Wingdings" panose="05000000000000000000" pitchFamily="2" charset="2"/>
              </a:rPr>
              <a:t>breakpointhook</a:t>
            </a:r>
            <a:r>
              <a:rPr lang="en-US" dirty="0" smtClean="0">
                <a:sym typeface="Wingdings" panose="05000000000000000000" pitchFamily="2" charset="2"/>
              </a:rPr>
              <a:t>__', '__</a:t>
            </a:r>
            <a:r>
              <a:rPr lang="en-US" dirty="0" err="1" smtClean="0">
                <a:sym typeface="Wingdings" panose="05000000000000000000" pitchFamily="2" charset="2"/>
              </a:rPr>
              <a:t>displayhook</a:t>
            </a:r>
            <a:r>
              <a:rPr lang="en-US" dirty="0" smtClean="0">
                <a:sym typeface="Wingdings" panose="05000000000000000000" pitchFamily="2" charset="2"/>
              </a:rPr>
              <a:t>__', '__doc__', '__</a:t>
            </a:r>
            <a:r>
              <a:rPr lang="en-US" dirty="0" err="1" smtClean="0">
                <a:sym typeface="Wingdings" panose="05000000000000000000" pitchFamily="2" charset="2"/>
              </a:rPr>
              <a:t>excepthook</a:t>
            </a:r>
            <a:r>
              <a:rPr lang="en-US" dirty="0" smtClean="0">
                <a:sym typeface="Wingdings" panose="05000000000000000000" pitchFamily="2" charset="2"/>
              </a:rPr>
              <a:t>__', '__</a:t>
            </a:r>
            <a:r>
              <a:rPr lang="en-US" dirty="0" err="1" smtClean="0">
                <a:sym typeface="Wingdings" panose="05000000000000000000" pitchFamily="2" charset="2"/>
              </a:rPr>
              <a:t>interactivehook</a:t>
            </a:r>
            <a:r>
              <a:rPr lang="en-US" dirty="0" smtClean="0">
                <a:sym typeface="Wingdings" panose="05000000000000000000" pitchFamily="2" charset="2"/>
              </a:rPr>
              <a:t>__', '__loader__', '__name__', '__package__', '__spec__', '__</a:t>
            </a:r>
            <a:r>
              <a:rPr lang="en-US" dirty="0" err="1" smtClean="0">
                <a:sym typeface="Wingdings" panose="05000000000000000000" pitchFamily="2" charset="2"/>
              </a:rPr>
              <a:t>stderr</a:t>
            </a:r>
            <a:r>
              <a:rPr lang="en-US" dirty="0" smtClean="0">
                <a:sym typeface="Wingdings" panose="05000000000000000000" pitchFamily="2" charset="2"/>
              </a:rPr>
              <a:t>__', '__</a:t>
            </a:r>
            <a:r>
              <a:rPr lang="en-US" dirty="0" err="1" smtClean="0">
                <a:sym typeface="Wingdings" panose="05000000000000000000" pitchFamily="2" charset="2"/>
              </a:rPr>
              <a:t>stdin</a:t>
            </a:r>
            <a:r>
              <a:rPr lang="en-US" dirty="0" smtClean="0">
                <a:sym typeface="Wingdings" panose="05000000000000000000" pitchFamily="2" charset="2"/>
              </a:rPr>
              <a:t>__', '__</a:t>
            </a:r>
            <a:r>
              <a:rPr lang="en-US" dirty="0" err="1" smtClean="0">
                <a:sym typeface="Wingdings" panose="05000000000000000000" pitchFamily="2" charset="2"/>
              </a:rPr>
              <a:t>stdout</a:t>
            </a:r>
            <a:r>
              <a:rPr lang="en-US" dirty="0" smtClean="0">
                <a:sym typeface="Wingdings" panose="05000000000000000000" pitchFamily="2" charset="2"/>
              </a:rPr>
              <a:t>__', '__</a:t>
            </a:r>
            <a:r>
              <a:rPr lang="en-US" dirty="0" err="1" smtClean="0">
                <a:sym typeface="Wingdings" panose="05000000000000000000" pitchFamily="2" charset="2"/>
              </a:rPr>
              <a:t>unraisablehook</a:t>
            </a:r>
            <a:r>
              <a:rPr lang="en-US" dirty="0" smtClean="0">
                <a:sym typeface="Wingdings" panose="05000000000000000000" pitchFamily="2" charset="2"/>
              </a:rPr>
              <a:t>__', '_</a:t>
            </a:r>
            <a:r>
              <a:rPr lang="en-US" dirty="0" err="1" smtClean="0">
                <a:sym typeface="Wingdings" panose="05000000000000000000" pitchFamily="2" charset="2"/>
              </a:rPr>
              <a:t>base_executable</a:t>
            </a:r>
            <a:r>
              <a:rPr lang="en-US" dirty="0" smtClean="0">
                <a:sym typeface="Wingdings" panose="05000000000000000000" pitchFamily="2" charset="2"/>
              </a:rPr>
              <a:t>', '_</a:t>
            </a:r>
            <a:r>
              <a:rPr lang="en-US" dirty="0" err="1" smtClean="0">
                <a:sym typeface="Wingdings" panose="05000000000000000000" pitchFamily="2" charset="2"/>
              </a:rPr>
              <a:t>clear_type_cache</a:t>
            </a:r>
            <a:r>
              <a:rPr lang="en-US" dirty="0" smtClean="0">
                <a:sym typeface="Wingdings" panose="05000000000000000000" pitchFamily="2" charset="2"/>
              </a:rPr>
              <a:t>', '_</a:t>
            </a:r>
            <a:r>
              <a:rPr lang="en-US" dirty="0" err="1" smtClean="0">
                <a:sym typeface="Wingdings" panose="05000000000000000000" pitchFamily="2" charset="2"/>
              </a:rPr>
              <a:t>current_frames</a:t>
            </a:r>
            <a:r>
              <a:rPr lang="en-US" dirty="0" smtClean="0">
                <a:sym typeface="Wingdings" panose="05000000000000000000" pitchFamily="2" charset="2"/>
              </a:rPr>
              <a:t>', '_</a:t>
            </a:r>
            <a:r>
              <a:rPr lang="en-US" dirty="0" err="1" smtClean="0">
                <a:sym typeface="Wingdings" panose="05000000000000000000" pitchFamily="2" charset="2"/>
              </a:rPr>
              <a:t>debugmallocstats</a:t>
            </a:r>
            <a:r>
              <a:rPr lang="en-US" dirty="0" smtClean="0">
                <a:sym typeface="Wingdings" panose="05000000000000000000" pitchFamily="2" charset="2"/>
              </a:rPr>
              <a:t>', '_</a:t>
            </a:r>
            <a:r>
              <a:rPr lang="en-US" dirty="0" err="1" smtClean="0">
                <a:sym typeface="Wingdings" panose="05000000000000000000" pitchFamily="2" charset="2"/>
              </a:rPr>
              <a:t>enablelegacywindowsfsencoding</a:t>
            </a:r>
            <a:r>
              <a:rPr lang="en-US" dirty="0" smtClean="0">
                <a:sym typeface="Wingdings" panose="05000000000000000000" pitchFamily="2" charset="2"/>
              </a:rPr>
              <a:t>', '_framework', '_</a:t>
            </a:r>
            <a:r>
              <a:rPr lang="en-US" dirty="0" err="1" smtClean="0">
                <a:sym typeface="Wingdings" panose="05000000000000000000" pitchFamily="2" charset="2"/>
              </a:rPr>
              <a:t>getframe</a:t>
            </a:r>
            <a:r>
              <a:rPr lang="en-US" dirty="0" smtClean="0">
                <a:sym typeface="Wingdings" panose="05000000000000000000" pitchFamily="2" charset="2"/>
              </a:rPr>
              <a:t>', '_</a:t>
            </a:r>
            <a:r>
              <a:rPr lang="en-US" dirty="0" err="1" smtClean="0">
                <a:sym typeface="Wingdings" panose="05000000000000000000" pitchFamily="2" charset="2"/>
              </a:rPr>
              <a:t>git</a:t>
            </a:r>
            <a:r>
              <a:rPr lang="en-US" dirty="0" smtClean="0">
                <a:sym typeface="Wingdings" panose="05000000000000000000" pitchFamily="2" charset="2"/>
              </a:rPr>
              <a:t>', '_home', '_</a:t>
            </a:r>
            <a:r>
              <a:rPr lang="en-US" dirty="0" err="1" smtClean="0">
                <a:sym typeface="Wingdings" panose="05000000000000000000" pitchFamily="2" charset="2"/>
              </a:rPr>
              <a:t>xoptions</a:t>
            </a:r>
            <a:r>
              <a:rPr lang="en-US" dirty="0" smtClean="0">
                <a:sym typeface="Wingdings" panose="05000000000000000000" pitchFamily="2" charset="2"/>
              </a:rPr>
              <a:t>', '</a:t>
            </a:r>
            <a:r>
              <a:rPr lang="en-US" dirty="0" err="1" smtClean="0">
                <a:sym typeface="Wingdings" panose="05000000000000000000" pitchFamily="2" charset="2"/>
              </a:rPr>
              <a:t>addaudithook</a:t>
            </a:r>
            <a:r>
              <a:rPr lang="en-US" dirty="0" smtClean="0">
                <a:sym typeface="Wingdings" panose="05000000000000000000" pitchFamily="2" charset="2"/>
              </a:rPr>
              <a:t>', '</a:t>
            </a:r>
            <a:r>
              <a:rPr lang="en-US" dirty="0" err="1" smtClean="0">
                <a:sym typeface="Wingdings" panose="05000000000000000000" pitchFamily="2" charset="2"/>
              </a:rPr>
              <a:t>api_version</a:t>
            </a:r>
            <a:r>
              <a:rPr lang="en-US" dirty="0" smtClean="0">
                <a:sym typeface="Wingdings" panose="05000000000000000000" pitchFamily="2" charset="2"/>
              </a:rPr>
              <a:t>', '</a:t>
            </a:r>
            <a:r>
              <a:rPr lang="en-US" dirty="0" err="1" smtClean="0">
                <a:sym typeface="Wingdings" panose="05000000000000000000" pitchFamily="2" charset="2"/>
              </a:rPr>
              <a:t>argv</a:t>
            </a:r>
            <a:r>
              <a:rPr lang="en-US" dirty="0" smtClean="0">
                <a:sym typeface="Wingdings" panose="05000000000000000000" pitchFamily="2" charset="2"/>
              </a:rPr>
              <a:t>', 'audit', '</a:t>
            </a:r>
            <a:r>
              <a:rPr lang="en-US" dirty="0" err="1" smtClean="0">
                <a:sym typeface="Wingdings" panose="05000000000000000000" pitchFamily="2" charset="2"/>
              </a:rPr>
              <a:t>base_exec_prefix</a:t>
            </a:r>
            <a:r>
              <a:rPr lang="en-US" dirty="0" smtClean="0">
                <a:sym typeface="Wingdings" panose="05000000000000000000" pitchFamily="2" charset="2"/>
              </a:rPr>
              <a:t>', '</a:t>
            </a:r>
            <a:r>
              <a:rPr lang="en-US" dirty="0" err="1" smtClean="0">
                <a:sym typeface="Wingdings" panose="05000000000000000000" pitchFamily="2" charset="2"/>
              </a:rPr>
              <a:t>base_prefix</a:t>
            </a:r>
            <a:r>
              <a:rPr lang="en-US" dirty="0" smtClean="0">
                <a:sym typeface="Wingdings" panose="05000000000000000000" pitchFamily="2" charset="2"/>
              </a:rPr>
              <a:t>', '</a:t>
            </a:r>
            <a:r>
              <a:rPr lang="en-US" dirty="0" err="1" smtClean="0">
                <a:sym typeface="Wingdings" panose="05000000000000000000" pitchFamily="2" charset="2"/>
              </a:rPr>
              <a:t>breakpointhook</a:t>
            </a:r>
            <a:r>
              <a:rPr lang="en-US" dirty="0" smtClean="0">
                <a:sym typeface="Wingdings" panose="05000000000000000000" pitchFamily="2" charset="2"/>
              </a:rPr>
              <a:t>', '</a:t>
            </a:r>
            <a:r>
              <a:rPr lang="en-US" dirty="0" err="1" smtClean="0">
                <a:sym typeface="Wingdings" panose="05000000000000000000" pitchFamily="2" charset="2"/>
              </a:rPr>
              <a:t>builtin_module_names</a:t>
            </a:r>
            <a:r>
              <a:rPr lang="en-US" dirty="0" smtClean="0">
                <a:sym typeface="Wingdings" panose="05000000000000000000" pitchFamily="2" charset="2"/>
              </a:rPr>
              <a:t>', '</a:t>
            </a:r>
            <a:r>
              <a:rPr lang="en-US" dirty="0" err="1" smtClean="0">
                <a:sym typeface="Wingdings" panose="05000000000000000000" pitchFamily="2" charset="2"/>
              </a:rPr>
              <a:t>byteorder</a:t>
            </a:r>
            <a:r>
              <a:rPr lang="en-US" dirty="0" smtClean="0">
                <a:sym typeface="Wingdings" panose="05000000000000000000" pitchFamily="2" charset="2"/>
              </a:rPr>
              <a:t>', '</a:t>
            </a:r>
            <a:r>
              <a:rPr lang="en-US" dirty="0" err="1" smtClean="0">
                <a:sym typeface="Wingdings" panose="05000000000000000000" pitchFamily="2" charset="2"/>
              </a:rPr>
              <a:t>call_tracing</a:t>
            </a:r>
            <a:r>
              <a:rPr lang="en-US" dirty="0" smtClean="0">
                <a:sym typeface="Wingdings" panose="05000000000000000000" pitchFamily="2" charset="2"/>
              </a:rPr>
              <a:t>', '</a:t>
            </a:r>
            <a:r>
              <a:rPr lang="en-US" dirty="0" err="1" smtClean="0">
                <a:sym typeface="Wingdings" panose="05000000000000000000" pitchFamily="2" charset="2"/>
              </a:rPr>
              <a:t>callstats</a:t>
            </a:r>
            <a:r>
              <a:rPr lang="en-US" dirty="0" smtClean="0">
                <a:sym typeface="Wingdings" panose="05000000000000000000" pitchFamily="2" charset="2"/>
              </a:rPr>
              <a:t>', 'copyright‘ ..</a:t>
            </a:r>
            <a:r>
              <a:rPr lang="en-US" dirty="0" err="1" smtClean="0">
                <a:sym typeface="Wingdings" panose="05000000000000000000" pitchFamily="2" charset="2"/>
              </a:rPr>
              <a:t>etc</a:t>
            </a:r>
            <a:endParaRPr lang="en-US" dirty="0"/>
          </a:p>
          <a:p>
            <a:endParaRPr lang="en-US" dirty="0"/>
          </a:p>
        </p:txBody>
      </p:sp>
    </p:spTree>
    <p:extLst>
      <p:ext uri="{BB962C8B-B14F-4D97-AF65-F5344CB8AC3E}">
        <p14:creationId xmlns:p14="http://schemas.microsoft.com/office/powerpoint/2010/main" val="1608562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57739" y="1789457"/>
            <a:ext cx="8746434" cy="4286250"/>
          </a:xfrm>
          <a:prstGeom prst="rect">
            <a:avLst/>
          </a:prstGeom>
        </p:spPr>
      </p:pic>
      <p:sp>
        <p:nvSpPr>
          <p:cNvPr id="3" name="TextBox 2"/>
          <p:cNvSpPr txBox="1"/>
          <p:nvPr/>
        </p:nvSpPr>
        <p:spPr>
          <a:xfrm>
            <a:off x="1338470" y="569843"/>
            <a:ext cx="8905460" cy="369332"/>
          </a:xfrm>
          <a:prstGeom prst="rect">
            <a:avLst/>
          </a:prstGeom>
          <a:noFill/>
        </p:spPr>
        <p:txBody>
          <a:bodyPr wrap="square" rtlCol="0">
            <a:spAutoFit/>
          </a:bodyPr>
          <a:lstStyle/>
          <a:p>
            <a:r>
              <a:rPr lang="en-US" dirty="0" err="1" smtClean="0"/>
              <a:t>OS.Rename</a:t>
            </a:r>
            <a:r>
              <a:rPr lang="en-US" dirty="0" smtClean="0"/>
              <a:t>() </a:t>
            </a:r>
            <a:r>
              <a:rPr lang="en-US" dirty="0" smtClean="0">
                <a:sym typeface="Wingdings" panose="05000000000000000000" pitchFamily="2" charset="2"/>
              </a:rPr>
              <a:t> used to rename the file or folder</a:t>
            </a:r>
            <a:endParaRPr lang="en-US" dirty="0"/>
          </a:p>
        </p:txBody>
      </p:sp>
    </p:spTree>
    <p:extLst>
      <p:ext uri="{BB962C8B-B14F-4D97-AF65-F5344CB8AC3E}">
        <p14:creationId xmlns:p14="http://schemas.microsoft.com/office/powerpoint/2010/main" val="26340563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04730" y="1551745"/>
            <a:ext cx="7525992" cy="1602271"/>
          </a:xfrm>
          <a:prstGeom prst="rect">
            <a:avLst/>
          </a:prstGeom>
        </p:spPr>
      </p:pic>
      <p:sp>
        <p:nvSpPr>
          <p:cNvPr id="4" name="TextBox 3"/>
          <p:cNvSpPr txBox="1"/>
          <p:nvPr/>
        </p:nvSpPr>
        <p:spPr>
          <a:xfrm>
            <a:off x="1404730" y="993913"/>
            <a:ext cx="7354957" cy="369332"/>
          </a:xfrm>
          <a:prstGeom prst="rect">
            <a:avLst/>
          </a:prstGeom>
          <a:noFill/>
        </p:spPr>
        <p:txBody>
          <a:bodyPr wrap="square" rtlCol="0">
            <a:spAutoFit/>
          </a:bodyPr>
          <a:lstStyle/>
          <a:p>
            <a:r>
              <a:rPr lang="en-US" dirty="0" err="1" smtClean="0"/>
              <a:t>OS.stat</a:t>
            </a:r>
            <a:r>
              <a:rPr lang="en-US" dirty="0" smtClean="0"/>
              <a:t>() </a:t>
            </a:r>
            <a:r>
              <a:rPr lang="en-US" dirty="0" smtClean="0">
                <a:sym typeface="Wingdings" panose="05000000000000000000" pitchFamily="2" charset="2"/>
              </a:rPr>
              <a:t> Used to identify the file or folder properties</a:t>
            </a:r>
            <a:endParaRPr lang="en-US" dirty="0"/>
          </a:p>
        </p:txBody>
      </p:sp>
      <p:sp>
        <p:nvSpPr>
          <p:cNvPr id="5" name="TextBox 4"/>
          <p:cNvSpPr txBox="1"/>
          <p:nvPr/>
        </p:nvSpPr>
        <p:spPr>
          <a:xfrm>
            <a:off x="1404730" y="3790122"/>
            <a:ext cx="7991061" cy="646331"/>
          </a:xfrm>
          <a:prstGeom prst="rect">
            <a:avLst/>
          </a:prstGeom>
          <a:noFill/>
        </p:spPr>
        <p:txBody>
          <a:bodyPr wrap="square" rtlCol="0">
            <a:spAutoFit/>
          </a:bodyPr>
          <a:lstStyle/>
          <a:p>
            <a:r>
              <a:rPr lang="en-US" dirty="0" err="1" smtClean="0"/>
              <a:t>OS.path.exists</a:t>
            </a:r>
            <a:r>
              <a:rPr lang="en-US" dirty="0" smtClean="0"/>
              <a:t>()</a:t>
            </a:r>
          </a:p>
          <a:p>
            <a:r>
              <a:rPr lang="en-US" dirty="0" smtClean="0"/>
              <a:t>It is used to check the path is exists or not</a:t>
            </a:r>
            <a:endParaRPr lang="en-US" dirty="0"/>
          </a:p>
        </p:txBody>
      </p:sp>
      <p:pic>
        <p:nvPicPr>
          <p:cNvPr id="6" name="Picture 5"/>
          <p:cNvPicPr>
            <a:picLocks noChangeAspect="1"/>
          </p:cNvPicPr>
          <p:nvPr/>
        </p:nvPicPr>
        <p:blipFill>
          <a:blip r:embed="rId3"/>
          <a:stretch>
            <a:fillRect/>
          </a:stretch>
        </p:blipFill>
        <p:spPr>
          <a:xfrm>
            <a:off x="1404729" y="5075527"/>
            <a:ext cx="5380383" cy="1166247"/>
          </a:xfrm>
          <a:prstGeom prst="rect">
            <a:avLst/>
          </a:prstGeom>
        </p:spPr>
      </p:pic>
    </p:spTree>
    <p:extLst>
      <p:ext uri="{BB962C8B-B14F-4D97-AF65-F5344CB8AC3E}">
        <p14:creationId xmlns:p14="http://schemas.microsoft.com/office/powerpoint/2010/main" val="2437296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7252" y="530087"/>
            <a:ext cx="7023652" cy="923330"/>
          </a:xfrm>
          <a:prstGeom prst="rect">
            <a:avLst/>
          </a:prstGeom>
          <a:noFill/>
        </p:spPr>
        <p:txBody>
          <a:bodyPr wrap="square" rtlCol="0">
            <a:spAutoFit/>
          </a:bodyPr>
          <a:lstStyle/>
          <a:p>
            <a:r>
              <a:rPr lang="en-US" dirty="0" err="1" smtClean="0"/>
              <a:t>Os.path.isdir</a:t>
            </a:r>
            <a:r>
              <a:rPr lang="en-US" dirty="0" smtClean="0"/>
              <a:t>() &amp; </a:t>
            </a:r>
            <a:r>
              <a:rPr lang="en-US" dirty="0" err="1" smtClean="0"/>
              <a:t>os.path.isfile</a:t>
            </a:r>
            <a:r>
              <a:rPr lang="en-US" dirty="0" smtClean="0"/>
              <a:t>()</a:t>
            </a:r>
          </a:p>
          <a:p>
            <a:endParaRPr lang="en-US" dirty="0"/>
          </a:p>
          <a:p>
            <a:r>
              <a:rPr lang="en-US" dirty="0" smtClean="0"/>
              <a:t>It will return true or false</a:t>
            </a:r>
            <a:endParaRPr lang="en-US" dirty="0"/>
          </a:p>
        </p:txBody>
      </p:sp>
      <p:pic>
        <p:nvPicPr>
          <p:cNvPr id="3" name="Picture 2"/>
          <p:cNvPicPr>
            <a:picLocks noChangeAspect="1"/>
          </p:cNvPicPr>
          <p:nvPr/>
        </p:nvPicPr>
        <p:blipFill>
          <a:blip r:embed="rId2"/>
          <a:stretch>
            <a:fillRect/>
          </a:stretch>
        </p:blipFill>
        <p:spPr>
          <a:xfrm>
            <a:off x="1537252" y="1683026"/>
            <a:ext cx="6771861" cy="1205948"/>
          </a:xfrm>
          <a:prstGeom prst="rect">
            <a:avLst/>
          </a:prstGeom>
        </p:spPr>
      </p:pic>
      <p:pic>
        <p:nvPicPr>
          <p:cNvPr id="4" name="Picture 3"/>
          <p:cNvPicPr>
            <a:picLocks noChangeAspect="1"/>
          </p:cNvPicPr>
          <p:nvPr/>
        </p:nvPicPr>
        <p:blipFill>
          <a:blip r:embed="rId3"/>
          <a:stretch>
            <a:fillRect/>
          </a:stretch>
        </p:blipFill>
        <p:spPr>
          <a:xfrm>
            <a:off x="1537252" y="3745395"/>
            <a:ext cx="6864626" cy="1515717"/>
          </a:xfrm>
          <a:prstGeom prst="rect">
            <a:avLst/>
          </a:prstGeom>
        </p:spPr>
      </p:pic>
    </p:spTree>
    <p:extLst>
      <p:ext uri="{BB962C8B-B14F-4D97-AF65-F5344CB8AC3E}">
        <p14:creationId xmlns:p14="http://schemas.microsoft.com/office/powerpoint/2010/main" val="1060535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255" y="872836"/>
            <a:ext cx="10529454" cy="1477328"/>
          </a:xfrm>
          <a:prstGeom prst="rect">
            <a:avLst/>
          </a:prstGeom>
          <a:noFill/>
        </p:spPr>
        <p:txBody>
          <a:bodyPr wrap="square" rtlCol="0">
            <a:spAutoFit/>
          </a:bodyPr>
          <a:lstStyle/>
          <a:p>
            <a:r>
              <a:rPr lang="en-US" b="1" dirty="0" err="1"/>
              <a:t>popen</a:t>
            </a:r>
            <a:r>
              <a:rPr lang="en-US" b="1" dirty="0"/>
              <a:t>(command[, mode[, </a:t>
            </a:r>
            <a:r>
              <a:rPr lang="en-US" b="1" dirty="0" err="1"/>
              <a:t>bufsize</a:t>
            </a:r>
            <a:r>
              <a:rPr lang="en-US" b="1" dirty="0" smtClean="0"/>
              <a:t>]])</a:t>
            </a:r>
          </a:p>
          <a:p>
            <a:endParaRPr lang="en-US" b="1" dirty="0"/>
          </a:p>
          <a:p>
            <a:r>
              <a:rPr lang="en-US" dirty="0"/>
              <a:t>This Python </a:t>
            </a:r>
            <a:r>
              <a:rPr lang="en-US" dirty="0" err="1"/>
              <a:t>os</a:t>
            </a:r>
            <a:r>
              <a:rPr lang="en-US" dirty="0"/>
              <a:t> Module </a:t>
            </a:r>
            <a:r>
              <a:rPr lang="en-US" dirty="0" err="1"/>
              <a:t>popen</a:t>
            </a:r>
            <a:r>
              <a:rPr lang="en-US" dirty="0"/>
              <a:t>() will open a pipe to, or from, the command specified .It returns an open file object that is connected to the pipe. We can read or write to this object depending on whether the mode is ‘r’ (default) or ‘w’. The </a:t>
            </a:r>
            <a:r>
              <a:rPr lang="en-US" dirty="0" err="1"/>
              <a:t>bufsize</a:t>
            </a:r>
            <a:r>
              <a:rPr lang="en-US" dirty="0"/>
              <a:t> argument means the same as in the open() function.</a:t>
            </a:r>
          </a:p>
        </p:txBody>
      </p:sp>
      <p:pic>
        <p:nvPicPr>
          <p:cNvPr id="3" name="Picture 2"/>
          <p:cNvPicPr>
            <a:picLocks noChangeAspect="1"/>
          </p:cNvPicPr>
          <p:nvPr/>
        </p:nvPicPr>
        <p:blipFill>
          <a:blip r:embed="rId2"/>
          <a:stretch>
            <a:fillRect/>
          </a:stretch>
        </p:blipFill>
        <p:spPr>
          <a:xfrm>
            <a:off x="1094509" y="2677823"/>
            <a:ext cx="9490363" cy="3612141"/>
          </a:xfrm>
          <a:prstGeom prst="rect">
            <a:avLst/>
          </a:prstGeom>
        </p:spPr>
      </p:pic>
    </p:spTree>
    <p:extLst>
      <p:ext uri="{BB962C8B-B14F-4D97-AF65-F5344CB8AC3E}">
        <p14:creationId xmlns:p14="http://schemas.microsoft.com/office/powerpoint/2010/main" val="3827773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6921" y="702365"/>
            <a:ext cx="9978887" cy="3416320"/>
          </a:xfrm>
          <a:prstGeom prst="rect">
            <a:avLst/>
          </a:prstGeom>
          <a:noFill/>
        </p:spPr>
        <p:txBody>
          <a:bodyPr wrap="square" rtlCol="0">
            <a:spAutoFit/>
          </a:bodyPr>
          <a:lstStyle/>
          <a:p>
            <a:pPr fontAlgn="base"/>
            <a:r>
              <a:rPr lang="en-US" b="1" dirty="0"/>
              <a:t>close(</a:t>
            </a:r>
            <a:r>
              <a:rPr lang="en-US" b="1" dirty="0" err="1"/>
              <a:t>fd</a:t>
            </a:r>
            <a:r>
              <a:rPr lang="en-US" b="1" dirty="0"/>
              <a:t>)</a:t>
            </a:r>
            <a:endParaRPr lang="en-US" dirty="0"/>
          </a:p>
          <a:p>
            <a:pPr fontAlgn="base"/>
            <a:r>
              <a:rPr lang="en-US" dirty="0"/>
              <a:t>This Python </a:t>
            </a:r>
            <a:r>
              <a:rPr lang="en-US" dirty="0" err="1"/>
              <a:t>os</a:t>
            </a:r>
            <a:r>
              <a:rPr lang="en-US" dirty="0"/>
              <a:t> module closes the associated file with descriptor </a:t>
            </a:r>
            <a:r>
              <a:rPr lang="en-US" dirty="0" err="1"/>
              <a:t>fd</a:t>
            </a:r>
            <a:r>
              <a:rPr lang="en-US" dirty="0"/>
              <a:t>.</a:t>
            </a:r>
          </a:p>
          <a:p>
            <a:r>
              <a:rPr lang="en-US" dirty="0" smtClean="0"/>
              <a:t>In Normal close function does not provide you the error when the file handling is happening(File Not available)</a:t>
            </a:r>
          </a:p>
          <a:p>
            <a:endParaRPr lang="en-US" dirty="0"/>
          </a:p>
          <a:p>
            <a:r>
              <a:rPr lang="en-US" dirty="0" err="1" smtClean="0"/>
              <a:t>Os.close</a:t>
            </a:r>
            <a:r>
              <a:rPr lang="en-US" dirty="0" smtClean="0"/>
              <a:t> will throw an error, telling like we are following the proper flow or not</a:t>
            </a:r>
          </a:p>
          <a:p>
            <a:endParaRPr lang="en-US" dirty="0"/>
          </a:p>
          <a:p>
            <a:r>
              <a:rPr lang="en-US" dirty="0" smtClean="0"/>
              <a:t>Ex:</a:t>
            </a:r>
          </a:p>
          <a:p>
            <a:endParaRPr lang="en-US" dirty="0"/>
          </a:p>
          <a:p>
            <a:r>
              <a:rPr lang="en-US" dirty="0" err="1" smtClean="0"/>
              <a:t>Os.close</a:t>
            </a:r>
            <a:r>
              <a:rPr lang="en-US" dirty="0" smtClean="0"/>
              <a:t>(file)</a:t>
            </a:r>
          </a:p>
          <a:p>
            <a:endParaRPr lang="en-US" dirty="0"/>
          </a:p>
          <a:p>
            <a:endParaRPr lang="en-US" dirty="0"/>
          </a:p>
        </p:txBody>
      </p:sp>
    </p:spTree>
    <p:extLst>
      <p:ext uri="{BB962C8B-B14F-4D97-AF65-F5344CB8AC3E}">
        <p14:creationId xmlns:p14="http://schemas.microsoft.com/office/powerpoint/2010/main" val="343735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7496" y="543339"/>
            <a:ext cx="7911547" cy="2308324"/>
          </a:xfrm>
          <a:prstGeom prst="rect">
            <a:avLst/>
          </a:prstGeom>
          <a:noFill/>
        </p:spPr>
        <p:txBody>
          <a:bodyPr wrap="square" rtlCol="0">
            <a:spAutoFit/>
          </a:bodyPr>
          <a:lstStyle/>
          <a:p>
            <a:r>
              <a:rPr lang="en-US" dirty="0" smtClean="0"/>
              <a:t>References:</a:t>
            </a:r>
          </a:p>
          <a:p>
            <a:endParaRPr lang="en-US" dirty="0"/>
          </a:p>
          <a:p>
            <a:r>
              <a:rPr lang="en-US" dirty="0">
                <a:hlinkClick r:id="rId2"/>
              </a:rPr>
              <a:t>https://data-flair.training/blogs/python-os-module</a:t>
            </a:r>
            <a:r>
              <a:rPr lang="en-US" dirty="0" smtClean="0">
                <a:hlinkClick r:id="rId2"/>
              </a:rPr>
              <a:t>/</a:t>
            </a:r>
            <a:endParaRPr lang="en-US" dirty="0" smtClean="0"/>
          </a:p>
          <a:p>
            <a:endParaRPr lang="en-US" dirty="0"/>
          </a:p>
          <a:p>
            <a:r>
              <a:rPr lang="en-US" dirty="0">
                <a:hlinkClick r:id="rId3"/>
              </a:rPr>
              <a:t>https://www.tutorialspoint.com/python/os_file_methods.htm</a:t>
            </a:r>
            <a:endParaRPr lang="en-US" dirty="0" smtClean="0"/>
          </a:p>
          <a:p>
            <a:endParaRPr lang="en-US" dirty="0"/>
          </a:p>
          <a:p>
            <a:r>
              <a:rPr lang="en-US" dirty="0">
                <a:hlinkClick r:id="rId4"/>
              </a:rPr>
              <a:t>https://data-flair.training/blogs/python-sys-module</a:t>
            </a:r>
            <a:r>
              <a:rPr lang="en-US" dirty="0" smtClean="0">
                <a:hlinkClick r:id="rId4"/>
              </a:rPr>
              <a:t>/</a:t>
            </a:r>
            <a:endParaRPr lang="en-US" dirty="0" smtClean="0"/>
          </a:p>
          <a:p>
            <a:endParaRPr lang="en-US" dirty="0"/>
          </a:p>
        </p:txBody>
      </p:sp>
      <p:sp>
        <p:nvSpPr>
          <p:cNvPr id="4" name="TextBox 3"/>
          <p:cNvSpPr txBox="1"/>
          <p:nvPr/>
        </p:nvSpPr>
        <p:spPr>
          <a:xfrm>
            <a:off x="7858538" y="3869635"/>
            <a:ext cx="7394713" cy="923330"/>
          </a:xfrm>
          <a:prstGeom prst="rect">
            <a:avLst/>
          </a:prstGeom>
          <a:noFill/>
        </p:spPr>
        <p:txBody>
          <a:bodyPr wrap="square" rtlCol="0">
            <a:spAutoFit/>
          </a:bodyPr>
          <a:lstStyle/>
          <a:p>
            <a:r>
              <a:rPr lang="en-US" sz="5400" dirty="0" smtClean="0"/>
              <a:t>Thank You</a:t>
            </a:r>
            <a:endParaRPr lang="en-US" sz="5400" dirty="0"/>
          </a:p>
        </p:txBody>
      </p:sp>
    </p:spTree>
    <p:extLst>
      <p:ext uri="{BB962C8B-B14F-4D97-AF65-F5344CB8AC3E}">
        <p14:creationId xmlns:p14="http://schemas.microsoft.com/office/powerpoint/2010/main" val="1792125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7983" y="834887"/>
            <a:ext cx="9859617" cy="2031325"/>
          </a:xfrm>
          <a:prstGeom prst="rect">
            <a:avLst/>
          </a:prstGeom>
          <a:noFill/>
        </p:spPr>
        <p:txBody>
          <a:bodyPr wrap="square" rtlCol="0">
            <a:spAutoFit/>
          </a:bodyPr>
          <a:lstStyle/>
          <a:p>
            <a:r>
              <a:rPr lang="de-DE" b="1" dirty="0" smtClean="0"/>
              <a:t>&gt;&gt;&gt; sys.version</a:t>
            </a:r>
          </a:p>
          <a:p>
            <a:r>
              <a:rPr lang="de-DE" b="1" dirty="0" smtClean="0"/>
              <a:t>'3.8.2 (tags/v3.8.2:7b3ab59, Feb 25 2020, 22:45:29) [MSC v.1916 32 bit (Intel)]‚</a:t>
            </a:r>
          </a:p>
          <a:p>
            <a:endParaRPr lang="de-DE" b="1" dirty="0"/>
          </a:p>
          <a:p>
            <a:r>
              <a:rPr lang="en-US" b="1" dirty="0" smtClean="0"/>
              <a:t>&gt;&gt;&gt; </a:t>
            </a:r>
            <a:r>
              <a:rPr lang="en-US" b="1" dirty="0" err="1" smtClean="0"/>
              <a:t>sys.version_info</a:t>
            </a:r>
            <a:endParaRPr lang="en-US" b="1" dirty="0" smtClean="0"/>
          </a:p>
          <a:p>
            <a:r>
              <a:rPr lang="en-US" b="1" dirty="0" err="1" smtClean="0"/>
              <a:t>sys.version_info</a:t>
            </a:r>
            <a:r>
              <a:rPr lang="en-US" b="1" dirty="0" smtClean="0"/>
              <a:t>(major=3, minor=8, micro=2, </a:t>
            </a:r>
            <a:r>
              <a:rPr lang="en-US" b="1" dirty="0" err="1" smtClean="0"/>
              <a:t>releaselevel</a:t>
            </a:r>
            <a:r>
              <a:rPr lang="en-US" b="1" dirty="0" smtClean="0"/>
              <a:t>='final', serial=0)</a:t>
            </a:r>
          </a:p>
          <a:p>
            <a:endParaRPr lang="en-US" b="1" dirty="0"/>
          </a:p>
          <a:p>
            <a:endParaRPr lang="en-US" dirty="0"/>
          </a:p>
        </p:txBody>
      </p:sp>
      <p:sp>
        <p:nvSpPr>
          <p:cNvPr id="3" name="TextBox 2"/>
          <p:cNvSpPr txBox="1"/>
          <p:nvPr/>
        </p:nvSpPr>
        <p:spPr>
          <a:xfrm>
            <a:off x="1192695" y="2703443"/>
            <a:ext cx="9700592" cy="2585323"/>
          </a:xfrm>
          <a:prstGeom prst="rect">
            <a:avLst/>
          </a:prstGeom>
          <a:noFill/>
        </p:spPr>
        <p:txBody>
          <a:bodyPr wrap="square" rtlCol="0">
            <a:spAutoFit/>
          </a:bodyPr>
          <a:lstStyle/>
          <a:p>
            <a:r>
              <a:rPr lang="en-US" b="1" dirty="0"/>
              <a:t>Command-line Arguments in Python sys </a:t>
            </a:r>
            <a:r>
              <a:rPr lang="en-US" b="1" dirty="0" smtClean="0"/>
              <a:t>Module(</a:t>
            </a:r>
            <a:r>
              <a:rPr lang="en-US" b="1" dirty="0" err="1" smtClean="0"/>
              <a:t>sys.argv</a:t>
            </a:r>
            <a:r>
              <a:rPr lang="en-US" b="1" dirty="0" smtClean="0"/>
              <a:t>)</a:t>
            </a:r>
          </a:p>
          <a:p>
            <a:endParaRPr lang="en-US" b="1" dirty="0"/>
          </a:p>
          <a:p>
            <a:r>
              <a:rPr lang="en-US" dirty="0" err="1"/>
              <a:t>sys.argv</a:t>
            </a:r>
            <a:r>
              <a:rPr lang="en-US" dirty="0"/>
              <a:t> is a list in Python, which contains the command-line arguments passed to the script. </a:t>
            </a:r>
          </a:p>
          <a:p>
            <a:endParaRPr lang="en-US" dirty="0"/>
          </a:p>
          <a:p>
            <a:r>
              <a:rPr lang="en-US" dirty="0"/>
              <a:t>If you are </a:t>
            </a:r>
            <a:r>
              <a:rPr lang="en-US" dirty="0" err="1"/>
              <a:t>gonna</a:t>
            </a:r>
            <a:r>
              <a:rPr lang="en-US" dirty="0"/>
              <a:t> work with command line arguments, you probably want to </a:t>
            </a:r>
          </a:p>
          <a:p>
            <a:r>
              <a:rPr lang="en-US" dirty="0"/>
              <a:t>use </a:t>
            </a:r>
            <a:r>
              <a:rPr lang="en-US" dirty="0" err="1"/>
              <a:t>sys.argv</a:t>
            </a:r>
            <a:r>
              <a:rPr lang="en-US" dirty="0"/>
              <a:t>. </a:t>
            </a:r>
          </a:p>
          <a:p>
            <a:endParaRPr lang="en-US" dirty="0"/>
          </a:p>
          <a:p>
            <a:r>
              <a:rPr lang="en-US" dirty="0"/>
              <a:t>To use </a:t>
            </a:r>
            <a:r>
              <a:rPr lang="en-US" dirty="0" err="1"/>
              <a:t>sys.argv</a:t>
            </a:r>
            <a:r>
              <a:rPr lang="en-US" dirty="0"/>
              <a:t>, you will first have to import the sys module</a:t>
            </a:r>
            <a:r>
              <a:rPr lang="en-US" dirty="0" smtClean="0"/>
              <a:t>.</a:t>
            </a:r>
          </a:p>
          <a:p>
            <a:endParaRPr lang="en-US" dirty="0" smtClean="0"/>
          </a:p>
        </p:txBody>
      </p:sp>
    </p:spTree>
    <p:extLst>
      <p:ext uri="{BB962C8B-B14F-4D97-AF65-F5344CB8AC3E}">
        <p14:creationId xmlns:p14="http://schemas.microsoft.com/office/powerpoint/2010/main" val="3846168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9930" y="848139"/>
            <a:ext cx="10164418" cy="2862322"/>
          </a:xfrm>
          <a:prstGeom prst="rect">
            <a:avLst/>
          </a:prstGeom>
          <a:noFill/>
        </p:spPr>
        <p:txBody>
          <a:bodyPr wrap="square" rtlCol="0">
            <a:spAutoFit/>
          </a:bodyPr>
          <a:lstStyle/>
          <a:p>
            <a:r>
              <a:rPr lang="en-US" b="1" dirty="0"/>
              <a:t>Example</a:t>
            </a:r>
          </a:p>
          <a:p>
            <a:r>
              <a:rPr lang="en-US" dirty="0"/>
              <a:t>To show how this works. </a:t>
            </a:r>
          </a:p>
          <a:p>
            <a:endParaRPr lang="en-US" dirty="0"/>
          </a:p>
          <a:p>
            <a:r>
              <a:rPr lang="en-US" dirty="0"/>
              <a:t>(Remember that </a:t>
            </a:r>
            <a:r>
              <a:rPr lang="en-US" dirty="0" err="1"/>
              <a:t>sys.argv</a:t>
            </a:r>
            <a:r>
              <a:rPr lang="en-US" dirty="0"/>
              <a:t>[0] is the name of the script.</a:t>
            </a:r>
          </a:p>
          <a:p>
            <a:r>
              <a:rPr lang="en-US" dirty="0"/>
              <a:t>import </a:t>
            </a:r>
            <a:r>
              <a:rPr lang="en-US" dirty="0" smtClean="0"/>
              <a:t>sys</a:t>
            </a:r>
          </a:p>
          <a:p>
            <a:r>
              <a:rPr lang="en-US" dirty="0" smtClean="0"/>
              <a:t>print</a:t>
            </a:r>
            <a:r>
              <a:rPr lang="en-US" dirty="0"/>
              <a:t>("Hello {} Welcome to {} </a:t>
            </a:r>
            <a:r>
              <a:rPr lang="en-US" dirty="0" err="1"/>
              <a:t>tutorial".format</a:t>
            </a:r>
            <a:r>
              <a:rPr lang="en-US" dirty="0"/>
              <a:t>(</a:t>
            </a:r>
            <a:r>
              <a:rPr lang="en-US" dirty="0" err="1"/>
              <a:t>sys.argv</a:t>
            </a:r>
            <a:r>
              <a:rPr lang="en-US" dirty="0"/>
              <a:t>[1],</a:t>
            </a:r>
            <a:r>
              <a:rPr lang="en-US" dirty="0" err="1"/>
              <a:t>sys.argv</a:t>
            </a:r>
            <a:r>
              <a:rPr lang="en-US" dirty="0"/>
              <a:t>[2</a:t>
            </a:r>
            <a:r>
              <a:rPr lang="en-US" dirty="0" smtClean="0"/>
              <a:t>]))</a:t>
            </a:r>
          </a:p>
          <a:p>
            <a:endParaRPr lang="en-US" dirty="0" smtClean="0"/>
          </a:p>
          <a:p>
            <a:r>
              <a:rPr lang="en-US" b="1" dirty="0" err="1" smtClean="0"/>
              <a:t>OutPut</a:t>
            </a:r>
            <a:r>
              <a:rPr lang="en-US" b="1" dirty="0" smtClean="0"/>
              <a:t>:</a:t>
            </a:r>
          </a:p>
          <a:p>
            <a:endParaRPr lang="en-US" dirty="0"/>
          </a:p>
          <a:p>
            <a:endParaRPr lang="en-US" dirty="0"/>
          </a:p>
        </p:txBody>
      </p:sp>
      <p:pic>
        <p:nvPicPr>
          <p:cNvPr id="3" name="Picture 2"/>
          <p:cNvPicPr>
            <a:picLocks noChangeAspect="1"/>
          </p:cNvPicPr>
          <p:nvPr/>
        </p:nvPicPr>
        <p:blipFill>
          <a:blip r:embed="rId2"/>
          <a:stretch>
            <a:fillRect/>
          </a:stretch>
        </p:blipFill>
        <p:spPr>
          <a:xfrm>
            <a:off x="1457740" y="3219449"/>
            <a:ext cx="8005348" cy="941733"/>
          </a:xfrm>
          <a:prstGeom prst="rect">
            <a:avLst/>
          </a:prstGeom>
        </p:spPr>
      </p:pic>
      <p:sp>
        <p:nvSpPr>
          <p:cNvPr id="4" name="TextBox 3"/>
          <p:cNvSpPr txBox="1"/>
          <p:nvPr/>
        </p:nvSpPr>
        <p:spPr>
          <a:xfrm>
            <a:off x="1099930" y="4757530"/>
            <a:ext cx="10164418" cy="1200329"/>
          </a:xfrm>
          <a:prstGeom prst="rect">
            <a:avLst/>
          </a:prstGeom>
          <a:noFill/>
        </p:spPr>
        <p:txBody>
          <a:bodyPr wrap="square" rtlCol="0">
            <a:spAutoFit/>
          </a:bodyPr>
          <a:lstStyle/>
          <a:p>
            <a:r>
              <a:rPr lang="en-US" b="1" dirty="0"/>
              <a:t>Changing the Output Behavior of the Shell (</a:t>
            </a:r>
            <a:r>
              <a:rPr lang="en-US" b="1" dirty="0" err="1"/>
              <a:t>sys.displayhook</a:t>
            </a:r>
            <a:r>
              <a:rPr lang="en-US" b="1" dirty="0"/>
              <a:t> </a:t>
            </a:r>
            <a:r>
              <a:rPr lang="en-US" b="1" dirty="0" smtClean="0"/>
              <a:t>)</a:t>
            </a:r>
            <a:endParaRPr lang="en-US" b="1" dirty="0"/>
          </a:p>
          <a:p>
            <a:endParaRPr lang="en-US" dirty="0" smtClean="0"/>
          </a:p>
          <a:p>
            <a:r>
              <a:rPr lang="en-US" dirty="0" smtClean="0"/>
              <a:t>We’ve </a:t>
            </a:r>
            <a:r>
              <a:rPr lang="en-US" dirty="0"/>
              <a:t>so often used the Python shell interactively and even as a calculator. But what if we wanted to change how it delivers the output? Well, we can; we simply rebind </a:t>
            </a:r>
            <a:r>
              <a:rPr lang="en-US" dirty="0" err="1"/>
              <a:t>sys.displayhook</a:t>
            </a:r>
            <a:r>
              <a:rPr lang="en-US" dirty="0"/>
              <a:t> to a callable object.</a:t>
            </a:r>
          </a:p>
        </p:txBody>
      </p:sp>
    </p:spTree>
    <p:extLst>
      <p:ext uri="{BB962C8B-B14F-4D97-AF65-F5344CB8AC3E}">
        <p14:creationId xmlns:p14="http://schemas.microsoft.com/office/powerpoint/2010/main" val="3341467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70991" y="1285461"/>
            <a:ext cx="3737113" cy="369332"/>
          </a:xfrm>
          <a:prstGeom prst="rect">
            <a:avLst/>
          </a:prstGeom>
          <a:noFill/>
        </p:spPr>
        <p:txBody>
          <a:bodyPr wrap="square" rtlCol="0">
            <a:spAutoFit/>
          </a:bodyPr>
          <a:lstStyle/>
          <a:p>
            <a:r>
              <a:rPr lang="en-US" b="1" dirty="0" smtClean="0"/>
              <a:t>Example:</a:t>
            </a:r>
            <a:endParaRPr lang="en-US" b="1" dirty="0"/>
          </a:p>
        </p:txBody>
      </p:sp>
      <p:pic>
        <p:nvPicPr>
          <p:cNvPr id="2" name="Picture 1"/>
          <p:cNvPicPr>
            <a:picLocks noChangeAspect="1"/>
          </p:cNvPicPr>
          <p:nvPr/>
        </p:nvPicPr>
        <p:blipFill>
          <a:blip r:embed="rId2"/>
          <a:stretch>
            <a:fillRect/>
          </a:stretch>
        </p:blipFill>
        <p:spPr>
          <a:xfrm>
            <a:off x="2093843" y="1628775"/>
            <a:ext cx="7248940" cy="4361208"/>
          </a:xfrm>
          <a:prstGeom prst="rect">
            <a:avLst/>
          </a:prstGeom>
        </p:spPr>
      </p:pic>
    </p:spTree>
    <p:extLst>
      <p:ext uri="{BB962C8B-B14F-4D97-AF65-F5344CB8AC3E}">
        <p14:creationId xmlns:p14="http://schemas.microsoft.com/office/powerpoint/2010/main" val="272444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3670" y="821635"/>
            <a:ext cx="9939130" cy="1754326"/>
          </a:xfrm>
          <a:prstGeom prst="rect">
            <a:avLst/>
          </a:prstGeom>
          <a:noFill/>
        </p:spPr>
        <p:txBody>
          <a:bodyPr wrap="square" rtlCol="0">
            <a:spAutoFit/>
          </a:bodyPr>
          <a:lstStyle/>
          <a:p>
            <a:r>
              <a:rPr lang="en-US" dirty="0"/>
              <a:t> </a:t>
            </a:r>
            <a:r>
              <a:rPr lang="en-US" b="1" dirty="0" err="1"/>
              <a:t>readline</a:t>
            </a:r>
            <a:r>
              <a:rPr lang="en-US" b="1" dirty="0" smtClean="0"/>
              <a:t>()</a:t>
            </a:r>
          </a:p>
          <a:p>
            <a:endParaRPr lang="en-US" dirty="0"/>
          </a:p>
          <a:p>
            <a:r>
              <a:rPr lang="en-US" dirty="0"/>
              <a:t>We can also use the </a:t>
            </a:r>
            <a:r>
              <a:rPr lang="en-US" dirty="0" err="1"/>
              <a:t>readline</a:t>
            </a:r>
            <a:r>
              <a:rPr lang="en-US" dirty="0"/>
              <a:t>() method to get input from the user</a:t>
            </a:r>
            <a:r>
              <a:rPr lang="en-US" dirty="0" smtClean="0"/>
              <a:t>:</a:t>
            </a:r>
          </a:p>
          <a:p>
            <a:endParaRPr lang="en-US" dirty="0"/>
          </a:p>
          <a:p>
            <a:endParaRPr lang="en-US" dirty="0" smtClean="0"/>
          </a:p>
          <a:p>
            <a:r>
              <a:rPr lang="en-US" dirty="0" smtClean="0"/>
              <a:t> </a:t>
            </a:r>
            <a:endParaRPr lang="en-US" dirty="0"/>
          </a:p>
        </p:txBody>
      </p:sp>
      <p:sp>
        <p:nvSpPr>
          <p:cNvPr id="4" name="TextBox 3"/>
          <p:cNvSpPr txBox="1"/>
          <p:nvPr/>
        </p:nvSpPr>
        <p:spPr>
          <a:xfrm>
            <a:off x="821635" y="4028661"/>
            <a:ext cx="9859617" cy="369332"/>
          </a:xfrm>
          <a:prstGeom prst="rect">
            <a:avLst/>
          </a:prstGeom>
          <a:noFill/>
        </p:spPr>
        <p:txBody>
          <a:bodyPr wrap="square" rtlCol="0">
            <a:spAutoFit/>
          </a:bodyPr>
          <a:lstStyle/>
          <a:p>
            <a:r>
              <a:rPr lang="en-US" dirty="0"/>
              <a:t>The following piece of code lets us print to the </a:t>
            </a:r>
            <a:r>
              <a:rPr lang="en-US" dirty="0" smtClean="0"/>
              <a:t>screen(write),Also it displays number of character:</a:t>
            </a:r>
            <a:endParaRPr lang="en-US" dirty="0"/>
          </a:p>
        </p:txBody>
      </p:sp>
      <p:pic>
        <p:nvPicPr>
          <p:cNvPr id="5" name="Picture 4"/>
          <p:cNvPicPr>
            <a:picLocks noChangeAspect="1"/>
          </p:cNvPicPr>
          <p:nvPr/>
        </p:nvPicPr>
        <p:blipFill>
          <a:blip r:embed="rId2"/>
          <a:stretch>
            <a:fillRect/>
          </a:stretch>
        </p:blipFill>
        <p:spPr>
          <a:xfrm>
            <a:off x="1033671" y="4770917"/>
            <a:ext cx="8282607" cy="1510613"/>
          </a:xfrm>
          <a:prstGeom prst="rect">
            <a:avLst/>
          </a:prstGeom>
        </p:spPr>
      </p:pic>
      <p:pic>
        <p:nvPicPr>
          <p:cNvPr id="6" name="Picture 5"/>
          <p:cNvPicPr>
            <a:picLocks noChangeAspect="1"/>
          </p:cNvPicPr>
          <p:nvPr/>
        </p:nvPicPr>
        <p:blipFill>
          <a:blip r:embed="rId3"/>
          <a:stretch>
            <a:fillRect/>
          </a:stretch>
        </p:blipFill>
        <p:spPr>
          <a:xfrm>
            <a:off x="1033671" y="2059298"/>
            <a:ext cx="7951304" cy="1479032"/>
          </a:xfrm>
          <a:prstGeom prst="rect">
            <a:avLst/>
          </a:prstGeom>
        </p:spPr>
      </p:pic>
    </p:spTree>
    <p:extLst>
      <p:ext uri="{BB962C8B-B14F-4D97-AF65-F5344CB8AC3E}">
        <p14:creationId xmlns:p14="http://schemas.microsoft.com/office/powerpoint/2010/main" val="1747880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3426" y="516835"/>
            <a:ext cx="10296939" cy="2308324"/>
          </a:xfrm>
          <a:prstGeom prst="rect">
            <a:avLst/>
          </a:prstGeom>
          <a:noFill/>
        </p:spPr>
        <p:txBody>
          <a:bodyPr wrap="square" rtlCol="0">
            <a:spAutoFit/>
          </a:bodyPr>
          <a:lstStyle/>
          <a:p>
            <a:r>
              <a:rPr lang="en-US" b="1" dirty="0"/>
              <a:t>Getting Names of </a:t>
            </a:r>
            <a:r>
              <a:rPr lang="en-US" b="1" dirty="0" smtClean="0"/>
              <a:t>Modules:</a:t>
            </a:r>
          </a:p>
          <a:p>
            <a:endParaRPr lang="en-US" b="1" dirty="0" smtClean="0"/>
          </a:p>
          <a:p>
            <a:r>
              <a:rPr lang="en-US" b="1" dirty="0" err="1"/>
              <a:t>sys.modules</a:t>
            </a:r>
            <a:r>
              <a:rPr lang="en-US" b="1" dirty="0"/>
              <a:t> in Python gives us a dictionary of the names of the modules existing in the current shell</a:t>
            </a:r>
            <a:r>
              <a:rPr lang="en-US" b="1" dirty="0" smtClean="0"/>
              <a:t>.</a:t>
            </a:r>
          </a:p>
          <a:p>
            <a:endParaRPr lang="en-US" b="1" dirty="0"/>
          </a:p>
          <a:p>
            <a:endParaRPr lang="en-US" b="1" dirty="0" smtClean="0"/>
          </a:p>
          <a:p>
            <a:endParaRPr lang="en-US" b="1" dirty="0"/>
          </a:p>
          <a:p>
            <a:endParaRPr lang="en-US" b="1" dirty="0" smtClean="0"/>
          </a:p>
          <a:p>
            <a:endParaRPr lang="en-US" b="1" dirty="0"/>
          </a:p>
        </p:txBody>
      </p:sp>
      <p:pic>
        <p:nvPicPr>
          <p:cNvPr id="3" name="Picture 2"/>
          <p:cNvPicPr>
            <a:picLocks noChangeAspect="1"/>
          </p:cNvPicPr>
          <p:nvPr/>
        </p:nvPicPr>
        <p:blipFill>
          <a:blip r:embed="rId2"/>
          <a:stretch>
            <a:fillRect/>
          </a:stretch>
        </p:blipFill>
        <p:spPr>
          <a:xfrm>
            <a:off x="1484243" y="1670996"/>
            <a:ext cx="8971722" cy="2132377"/>
          </a:xfrm>
          <a:prstGeom prst="rect">
            <a:avLst/>
          </a:prstGeom>
        </p:spPr>
      </p:pic>
      <p:sp>
        <p:nvSpPr>
          <p:cNvPr id="4" name="TextBox 3"/>
          <p:cNvSpPr txBox="1"/>
          <p:nvPr/>
        </p:nvSpPr>
        <p:spPr>
          <a:xfrm>
            <a:off x="1073426" y="4558748"/>
            <a:ext cx="10164417" cy="923330"/>
          </a:xfrm>
          <a:prstGeom prst="rect">
            <a:avLst/>
          </a:prstGeom>
          <a:noFill/>
        </p:spPr>
        <p:txBody>
          <a:bodyPr wrap="square" rtlCol="0">
            <a:spAutoFit/>
          </a:bodyPr>
          <a:lstStyle/>
          <a:p>
            <a:r>
              <a:rPr lang="en-US" b="1" dirty="0"/>
              <a:t>Investigating the Path in Python sys </a:t>
            </a:r>
            <a:r>
              <a:rPr lang="en-US" b="1" dirty="0" smtClean="0"/>
              <a:t>Module:</a:t>
            </a:r>
          </a:p>
          <a:p>
            <a:r>
              <a:rPr lang="en-US" b="1" dirty="0" err="1"/>
              <a:t>sys.path</a:t>
            </a:r>
            <a:r>
              <a:rPr lang="en-US" b="1" dirty="0"/>
              <a:t> in Python will give you a list of paths it will search in whenever you make an import.</a:t>
            </a:r>
          </a:p>
          <a:p>
            <a:endParaRPr lang="en-US" b="1" dirty="0"/>
          </a:p>
        </p:txBody>
      </p:sp>
      <p:pic>
        <p:nvPicPr>
          <p:cNvPr id="5" name="Picture 4"/>
          <p:cNvPicPr>
            <a:picLocks noChangeAspect="1"/>
          </p:cNvPicPr>
          <p:nvPr/>
        </p:nvPicPr>
        <p:blipFill>
          <a:blip r:embed="rId3"/>
          <a:stretch>
            <a:fillRect/>
          </a:stretch>
        </p:blipFill>
        <p:spPr>
          <a:xfrm>
            <a:off x="1073426" y="5199615"/>
            <a:ext cx="9382539" cy="1362075"/>
          </a:xfrm>
          <a:prstGeom prst="rect">
            <a:avLst/>
          </a:prstGeom>
        </p:spPr>
      </p:pic>
    </p:spTree>
    <p:extLst>
      <p:ext uri="{BB962C8B-B14F-4D97-AF65-F5344CB8AC3E}">
        <p14:creationId xmlns:p14="http://schemas.microsoft.com/office/powerpoint/2010/main" val="2106114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5948" y="622852"/>
            <a:ext cx="9210261" cy="369332"/>
          </a:xfrm>
          <a:prstGeom prst="rect">
            <a:avLst/>
          </a:prstGeom>
          <a:noFill/>
        </p:spPr>
        <p:txBody>
          <a:bodyPr wrap="square" rtlCol="0">
            <a:spAutoFit/>
          </a:bodyPr>
          <a:lstStyle/>
          <a:p>
            <a:r>
              <a:rPr lang="en-US"/>
              <a:t>You can add a path to this with the append() method</a:t>
            </a:r>
            <a:endParaRPr lang="en-US" dirty="0"/>
          </a:p>
        </p:txBody>
      </p:sp>
      <p:pic>
        <p:nvPicPr>
          <p:cNvPr id="3" name="Picture 2"/>
          <p:cNvPicPr>
            <a:picLocks noChangeAspect="1"/>
          </p:cNvPicPr>
          <p:nvPr/>
        </p:nvPicPr>
        <p:blipFill>
          <a:blip r:embed="rId2"/>
          <a:stretch>
            <a:fillRect/>
          </a:stretch>
        </p:blipFill>
        <p:spPr>
          <a:xfrm>
            <a:off x="1590261" y="1132232"/>
            <a:ext cx="8401878" cy="1637471"/>
          </a:xfrm>
          <a:prstGeom prst="rect">
            <a:avLst/>
          </a:prstGeom>
        </p:spPr>
      </p:pic>
      <p:sp>
        <p:nvSpPr>
          <p:cNvPr id="4" name="TextBox 3"/>
          <p:cNvSpPr txBox="1"/>
          <p:nvPr/>
        </p:nvSpPr>
        <p:spPr>
          <a:xfrm>
            <a:off x="1205948" y="3525078"/>
            <a:ext cx="9634330" cy="923330"/>
          </a:xfrm>
          <a:prstGeom prst="rect">
            <a:avLst/>
          </a:prstGeom>
          <a:noFill/>
        </p:spPr>
        <p:txBody>
          <a:bodyPr wrap="square" rtlCol="0">
            <a:spAutoFit/>
          </a:bodyPr>
          <a:lstStyle/>
          <a:p>
            <a:r>
              <a:rPr lang="en-US" b="1" dirty="0"/>
              <a:t>Getting the Copyrights in Python sys </a:t>
            </a:r>
            <a:r>
              <a:rPr lang="en-US" b="1" dirty="0" smtClean="0"/>
              <a:t>Module:</a:t>
            </a:r>
          </a:p>
          <a:p>
            <a:r>
              <a:rPr lang="en-US" dirty="0" err="1"/>
              <a:t>sys.copyright</a:t>
            </a:r>
            <a:r>
              <a:rPr lang="en-US" dirty="0"/>
              <a:t> in Python displays the copyright information on the currently-installed version of Python.</a:t>
            </a:r>
          </a:p>
          <a:p>
            <a:endParaRPr lang="en-US" dirty="0"/>
          </a:p>
        </p:txBody>
      </p:sp>
      <p:pic>
        <p:nvPicPr>
          <p:cNvPr id="5" name="Picture 4"/>
          <p:cNvPicPr>
            <a:picLocks noChangeAspect="1"/>
          </p:cNvPicPr>
          <p:nvPr/>
        </p:nvPicPr>
        <p:blipFill>
          <a:blip r:embed="rId3"/>
          <a:stretch>
            <a:fillRect/>
          </a:stretch>
        </p:blipFill>
        <p:spPr>
          <a:xfrm>
            <a:off x="1431235" y="4448408"/>
            <a:ext cx="8759687" cy="1342792"/>
          </a:xfrm>
          <a:prstGeom prst="rect">
            <a:avLst/>
          </a:prstGeom>
        </p:spPr>
      </p:pic>
    </p:spTree>
    <p:extLst>
      <p:ext uri="{BB962C8B-B14F-4D97-AF65-F5344CB8AC3E}">
        <p14:creationId xmlns:p14="http://schemas.microsoft.com/office/powerpoint/2010/main" val="1223467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435" y="516835"/>
            <a:ext cx="10005391" cy="646331"/>
          </a:xfrm>
          <a:prstGeom prst="rect">
            <a:avLst/>
          </a:prstGeom>
          <a:noFill/>
        </p:spPr>
        <p:txBody>
          <a:bodyPr wrap="square" rtlCol="0">
            <a:spAutoFit/>
          </a:bodyPr>
          <a:lstStyle/>
          <a:p>
            <a:r>
              <a:rPr lang="en-US" b="1" dirty="0"/>
              <a:t>Exiting Current Flow of Execution in Python sys Module</a:t>
            </a:r>
          </a:p>
          <a:p>
            <a:r>
              <a:rPr lang="en-US" dirty="0" err="1"/>
              <a:t>sys.exit</a:t>
            </a:r>
            <a:r>
              <a:rPr lang="en-US" dirty="0"/>
              <a:t> in Python lets the interpreter abruptly exit the current flow of execution.</a:t>
            </a:r>
          </a:p>
        </p:txBody>
      </p:sp>
      <p:pic>
        <p:nvPicPr>
          <p:cNvPr id="3" name="Picture 2"/>
          <p:cNvPicPr>
            <a:picLocks noChangeAspect="1"/>
          </p:cNvPicPr>
          <p:nvPr/>
        </p:nvPicPr>
        <p:blipFill>
          <a:blip r:embed="rId2"/>
          <a:stretch>
            <a:fillRect/>
          </a:stretch>
        </p:blipFill>
        <p:spPr>
          <a:xfrm>
            <a:off x="1524000" y="1403487"/>
            <a:ext cx="5777948" cy="928895"/>
          </a:xfrm>
          <a:prstGeom prst="rect">
            <a:avLst/>
          </a:prstGeom>
        </p:spPr>
      </p:pic>
      <p:sp>
        <p:nvSpPr>
          <p:cNvPr id="4" name="TextBox 3"/>
          <p:cNvSpPr txBox="1"/>
          <p:nvPr/>
        </p:nvSpPr>
        <p:spPr>
          <a:xfrm>
            <a:off x="980661" y="3101009"/>
            <a:ext cx="9872869" cy="1477328"/>
          </a:xfrm>
          <a:prstGeom prst="rect">
            <a:avLst/>
          </a:prstGeom>
          <a:noFill/>
        </p:spPr>
        <p:txBody>
          <a:bodyPr wrap="square" rtlCol="0">
            <a:spAutoFit/>
          </a:bodyPr>
          <a:lstStyle/>
          <a:p>
            <a:r>
              <a:rPr lang="en-US" b="1" dirty="0"/>
              <a:t>Getting Reference Count and </a:t>
            </a:r>
            <a:r>
              <a:rPr lang="en-US" b="1" dirty="0" smtClean="0"/>
              <a:t>Platform</a:t>
            </a:r>
          </a:p>
          <a:p>
            <a:endParaRPr lang="en-US" b="1" dirty="0" smtClean="0"/>
          </a:p>
          <a:p>
            <a:r>
              <a:rPr lang="en-US" b="1" dirty="0"/>
              <a:t>The </a:t>
            </a:r>
            <a:r>
              <a:rPr lang="en-US" b="1" dirty="0" err="1"/>
              <a:t>getrefcount</a:t>
            </a:r>
            <a:r>
              <a:rPr lang="en-US" b="1" dirty="0"/>
              <a:t> function gives us the count of references to an object where used. When in a program, this value drops to 0, Python cleans up the memory for this variable. Let’s take an example.</a:t>
            </a:r>
          </a:p>
          <a:p>
            <a:endParaRPr lang="en-US" b="1" dirty="0"/>
          </a:p>
        </p:txBody>
      </p:sp>
      <p:pic>
        <p:nvPicPr>
          <p:cNvPr id="5" name="Picture 4"/>
          <p:cNvPicPr>
            <a:picLocks noChangeAspect="1"/>
          </p:cNvPicPr>
          <p:nvPr/>
        </p:nvPicPr>
        <p:blipFill>
          <a:blip r:embed="rId3"/>
          <a:stretch>
            <a:fillRect/>
          </a:stretch>
        </p:blipFill>
        <p:spPr>
          <a:xfrm>
            <a:off x="1298714" y="4812798"/>
            <a:ext cx="6559826" cy="1068331"/>
          </a:xfrm>
          <a:prstGeom prst="rect">
            <a:avLst/>
          </a:prstGeom>
        </p:spPr>
      </p:pic>
    </p:spTree>
    <p:extLst>
      <p:ext uri="{BB962C8B-B14F-4D97-AF65-F5344CB8AC3E}">
        <p14:creationId xmlns:p14="http://schemas.microsoft.com/office/powerpoint/2010/main" val="28529662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794</TotalTime>
  <Words>887</Words>
  <Application>Microsoft Office PowerPoint</Application>
  <PresentationFormat>Widescreen</PresentationFormat>
  <Paragraphs>140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Trebuchet MS</vt:lpstr>
      <vt:lpstr>Tw Cen MT</vt:lpstr>
      <vt:lpstr>Wingdings</vt:lpstr>
      <vt:lpstr>Circuit</vt:lpstr>
      <vt:lpstr>Python Sys Module – Important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mahi</dc:creator>
  <cp:lastModifiedBy>mahi</cp:lastModifiedBy>
  <cp:revision>80</cp:revision>
  <dcterms:created xsi:type="dcterms:W3CDTF">2020-04-19T08:23:30Z</dcterms:created>
  <dcterms:modified xsi:type="dcterms:W3CDTF">2020-04-27T03:41:05Z</dcterms:modified>
</cp:coreProperties>
</file>