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72" r:id="rId5"/>
    <p:sldId id="279" r:id="rId6"/>
    <p:sldId id="280" r:id="rId7"/>
    <p:sldId id="281" r:id="rId8"/>
    <p:sldId id="278" r:id="rId9"/>
    <p:sldId id="273" r:id="rId10"/>
    <p:sldId id="274"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263" r:id="rId27"/>
  </p:sldIdLst>
  <p:sldSz cx="12192000" cy="6858000"/>
  <p:notesSz cx="6858000" cy="9144000"/>
  <p:embeddedFontLst>
    <p:embeddedFont>
      <p:font typeface="Open Sans"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CTzOucH8VCExbiteFLIFaB8zN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Calibri" panose="020F0502020204030204" pitchFamily="34" charset="0"/>
                <a:cs typeface="Calibri" panose="020F0502020204030204" pitchFamily="34" charset="0"/>
              </a:rPr>
              <a:t>Explain about </a:t>
            </a:r>
            <a:r>
              <a:rPr lang="en-IN" sz="1800" dirty="0">
                <a:effectLst/>
                <a:latin typeface="Calibri" panose="020F0502020204030204" pitchFamily="34" charset="0"/>
                <a:ea typeface="Questrial"/>
                <a:cs typeface="Calibri" panose="020F0502020204030204" pitchFamily="34" charset="0"/>
              </a:rPr>
              <a:t>insights from simple word counts</a:t>
            </a:r>
            <a:r>
              <a:rPr lang="en-IN"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81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ABB2BF"/>
                </a:solidFill>
                <a:effectLst/>
                <a:latin typeface="Calibri" panose="020F0502020204030204" pitchFamily="34" charset="0"/>
                <a:cs typeface="Calibri" panose="020F0502020204030204" pitchFamily="34" charset="0"/>
              </a:rPr>
              <a:t>print(</a:t>
            </a:r>
            <a:r>
              <a:rPr lang="en-IN" b="0" i="0" dirty="0" err="1">
                <a:solidFill>
                  <a:srgbClr val="ABB2BF"/>
                </a:solidFill>
                <a:effectLst/>
                <a:latin typeface="Calibri" panose="020F0502020204030204" pitchFamily="34" charset="0"/>
                <a:cs typeface="Calibri" panose="020F0502020204030204" pitchFamily="34" charset="0"/>
              </a:rPr>
              <a:t>result.group</a:t>
            </a:r>
            <a:r>
              <a:rPr lang="en-IN" b="0" i="0" dirty="0">
                <a:solidFill>
                  <a:srgbClr val="ABB2BF"/>
                </a:solidFill>
                <a:effectLst/>
                <a:latin typeface="Calibri" panose="020F0502020204030204" pitchFamily="34" charset="0"/>
                <a:cs typeface="Calibri" panose="020F0502020204030204" pitchFamily="34" charset="0"/>
              </a:rPr>
              <a:t>(</a:t>
            </a:r>
            <a:r>
              <a:rPr lang="en-IN" b="0" i="0" dirty="0">
                <a:solidFill>
                  <a:srgbClr val="D19A66"/>
                </a:solidFill>
                <a:effectLst/>
                <a:latin typeface="Calibri" panose="020F0502020204030204" pitchFamily="34" charset="0"/>
                <a:cs typeface="Calibri" panose="020F0502020204030204" pitchFamily="34" charset="0"/>
              </a:rPr>
              <a:t>0</a:t>
            </a:r>
            <a:r>
              <a:rPr lang="en-IN" b="0" i="0" dirty="0">
                <a:solidFill>
                  <a:srgbClr val="ABB2BF"/>
                </a:solidFill>
                <a:effectLst/>
                <a:latin typeface="Calibri" panose="020F0502020204030204" pitchFamily="34" charset="0"/>
                <a:cs typeface="Calibri" panose="020F0502020204030204" pitchFamily="34" charset="0"/>
              </a:rPr>
              <a:t>)) to see the output</a:t>
            </a:r>
            <a:endParaRPr lang="en-IN"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85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292929"/>
                </a:solidFill>
                <a:effectLst/>
                <a:latin typeface="Calibri" panose="020F0502020204030204" pitchFamily="34" charset="0"/>
                <a:cs typeface="Calibri" panose="020F0502020204030204" pitchFamily="34" charset="0"/>
              </a:rPr>
              <a:t>      </a:t>
            </a:r>
            <a:r>
              <a:rPr lang="en-IN" b="1" i="0" dirty="0" err="1">
                <a:solidFill>
                  <a:srgbClr val="292929"/>
                </a:solidFill>
                <a:effectLst/>
                <a:latin typeface="Calibri" panose="020F0502020204030204" pitchFamily="34" charset="0"/>
                <a:cs typeface="Calibri" panose="020F0502020204030204" pitchFamily="34" charset="0"/>
              </a:rPr>
              <a:t>r‘A</a:t>
            </a:r>
            <a:r>
              <a:rPr lang="en-IN" b="1" i="0" dirty="0">
                <a:solidFill>
                  <a:srgbClr val="292929"/>
                </a:solidFill>
                <a:effectLst/>
                <a:latin typeface="Calibri" panose="020F0502020204030204" pitchFamily="34" charset="0"/>
                <a:cs typeface="Calibri" panose="020F0502020204030204" pitchFamily="34" charset="0"/>
              </a:rPr>
              <a:t>*’ </a:t>
            </a:r>
            <a:r>
              <a:rPr lang="en-IN" b="0" i="1" dirty="0">
                <a:solidFill>
                  <a:srgbClr val="292929"/>
                </a:solidFill>
                <a:effectLst/>
                <a:latin typeface="Calibri" panose="020F0502020204030204" pitchFamily="34" charset="0"/>
                <a:cs typeface="Calibri" panose="020F0502020204030204" pitchFamily="34" charset="0"/>
              </a:rPr>
              <a:t>matches A 0 or more times (‘’, ‘A’, ‘AA’, ‘AAA’, ‘AAAA’,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err="1">
                <a:solidFill>
                  <a:srgbClr val="292929"/>
                </a:solidFill>
                <a:effectLst/>
                <a:latin typeface="Calibri" panose="020F0502020204030204" pitchFamily="34" charset="0"/>
                <a:cs typeface="Calibri" panose="020F0502020204030204" pitchFamily="34" charset="0"/>
              </a:rPr>
              <a:t>r‘A</a:t>
            </a:r>
            <a:r>
              <a:rPr lang="en-IN" b="1" i="0" dirty="0">
                <a:solidFill>
                  <a:srgbClr val="292929"/>
                </a:solidFill>
                <a:effectLst/>
                <a:latin typeface="Calibri" panose="020F0502020204030204" pitchFamily="34" charset="0"/>
                <a:cs typeface="Calibri" panose="020F0502020204030204" pitchFamily="34" charset="0"/>
              </a:rPr>
              <a:t>+’ </a:t>
            </a:r>
            <a:r>
              <a:rPr lang="en-IN" b="0" i="1" dirty="0">
                <a:solidFill>
                  <a:srgbClr val="292929"/>
                </a:solidFill>
                <a:effectLst/>
                <a:latin typeface="Calibri" panose="020F0502020204030204" pitchFamily="34" charset="0"/>
                <a:cs typeface="Calibri" panose="020F0502020204030204" pitchFamily="34" charset="0"/>
              </a:rPr>
              <a:t>matches A 1 or more times (‘A’, ‘AA’, ‘AAA’, ‘AAAA’,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a:solidFill>
                  <a:srgbClr val="292929"/>
                </a:solidFill>
                <a:effectLst/>
                <a:latin typeface="Calibri" panose="020F0502020204030204" pitchFamily="34" charset="0"/>
                <a:cs typeface="Calibri" panose="020F0502020204030204" pitchFamily="34" charset="0"/>
              </a:rPr>
              <a:t>r‘[a-z]*’</a:t>
            </a:r>
            <a:r>
              <a:rPr lang="en-IN" b="0" i="1" dirty="0">
                <a:solidFill>
                  <a:srgbClr val="292929"/>
                </a:solidFill>
                <a:effectLst/>
                <a:latin typeface="Calibri" panose="020F0502020204030204" pitchFamily="34" charset="0"/>
                <a:cs typeface="Calibri" panose="020F0502020204030204" pitchFamily="34" charset="0"/>
              </a:rPr>
              <a:t> matches any lowercase letter 0 or more times (‘’, ‘</a:t>
            </a:r>
            <a:r>
              <a:rPr lang="en-IN" b="0" i="1" dirty="0" err="1">
                <a:solidFill>
                  <a:srgbClr val="292929"/>
                </a:solidFill>
                <a:effectLst/>
                <a:latin typeface="Calibri" panose="020F0502020204030204" pitchFamily="34" charset="0"/>
                <a:cs typeface="Calibri" panose="020F0502020204030204" pitchFamily="34" charset="0"/>
              </a:rPr>
              <a:t>ajrk</a:t>
            </a:r>
            <a:r>
              <a:rPr lang="en-IN" b="0" i="1" dirty="0">
                <a:solidFill>
                  <a:srgbClr val="292929"/>
                </a:solidFill>
                <a:effectLst/>
                <a:latin typeface="Calibri" panose="020F0502020204030204" pitchFamily="34" charset="0"/>
                <a:cs typeface="Calibri" panose="020F0502020204030204" pitchFamily="34" charset="0"/>
              </a:rPr>
              <a:t>’, ‘</a:t>
            </a:r>
            <a:r>
              <a:rPr lang="en-IN" b="0" i="1" dirty="0" err="1">
                <a:solidFill>
                  <a:srgbClr val="292929"/>
                </a:solidFill>
                <a:effectLst/>
                <a:latin typeface="Calibri" panose="020F0502020204030204" pitchFamily="34" charset="0"/>
                <a:cs typeface="Calibri" panose="020F0502020204030204" pitchFamily="34" charset="0"/>
              </a:rPr>
              <a:t>bor</a:t>
            </a:r>
            <a:r>
              <a:rPr lang="en-IN" b="0" i="1" dirty="0">
                <a:solidFill>
                  <a:srgbClr val="292929"/>
                </a:solidFill>
                <a:effectLst/>
                <a:latin typeface="Calibri" panose="020F0502020204030204" pitchFamily="34" charset="0"/>
                <a:cs typeface="Calibri" panose="020F0502020204030204" pitchFamily="34" charset="0"/>
              </a:rPr>
              <a:t>’, ‘q’,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a:solidFill>
                  <a:srgbClr val="292929"/>
                </a:solidFill>
                <a:effectLst/>
                <a:latin typeface="Calibri" panose="020F0502020204030204" pitchFamily="34" charset="0"/>
                <a:cs typeface="Calibri" panose="020F0502020204030204" pitchFamily="34" charset="0"/>
              </a:rPr>
              <a:t>r‘[0–9]+’</a:t>
            </a:r>
            <a:r>
              <a:rPr lang="en-IN" b="0" i="1" dirty="0">
                <a:solidFill>
                  <a:srgbClr val="292929"/>
                </a:solidFill>
                <a:effectLst/>
                <a:latin typeface="Calibri" panose="020F0502020204030204" pitchFamily="34" charset="0"/>
                <a:cs typeface="Calibri" panose="020F0502020204030204" pitchFamily="34" charset="0"/>
              </a:rPr>
              <a:t> matches any number 1 or more times (‘1’, ‘254’, ‘1029345’,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err="1">
                <a:solidFill>
                  <a:srgbClr val="292929"/>
                </a:solidFill>
                <a:effectLst/>
                <a:latin typeface="Calibri" panose="020F0502020204030204" pitchFamily="34" charset="0"/>
                <a:cs typeface="Calibri" panose="020F0502020204030204" pitchFamily="34" charset="0"/>
              </a:rPr>
              <a:t>r‘ing</a:t>
            </a:r>
            <a:r>
              <a:rPr lang="en-IN" b="1" i="0" dirty="0">
                <a:solidFill>
                  <a:srgbClr val="292929"/>
                </a:solidFill>
                <a:effectLst/>
                <a:latin typeface="Calibri" panose="020F0502020204030204" pitchFamily="34" charset="0"/>
                <a:cs typeface="Calibri" panose="020F0502020204030204" pitchFamily="34" charset="0"/>
              </a:rPr>
              <a:t>$’ </a:t>
            </a:r>
            <a:r>
              <a:rPr lang="en-IN" b="0" i="1" dirty="0">
                <a:solidFill>
                  <a:srgbClr val="292929"/>
                </a:solidFill>
                <a:effectLst/>
                <a:latin typeface="Calibri" panose="020F0502020204030204" pitchFamily="34" charset="0"/>
                <a:cs typeface="Calibri" panose="020F0502020204030204" pitchFamily="34" charset="0"/>
              </a:rPr>
              <a:t>matches words that end with -</a:t>
            </a:r>
            <a:r>
              <a:rPr lang="en-IN" b="0" i="1" dirty="0" err="1">
                <a:solidFill>
                  <a:srgbClr val="292929"/>
                </a:solidFill>
                <a:effectLst/>
                <a:latin typeface="Calibri" panose="020F0502020204030204" pitchFamily="34" charset="0"/>
                <a:cs typeface="Calibri" panose="020F0502020204030204" pitchFamily="34" charset="0"/>
              </a:rPr>
              <a:t>ing</a:t>
            </a:r>
            <a:r>
              <a:rPr lang="en-IN" b="0" i="1" dirty="0">
                <a:solidFill>
                  <a:srgbClr val="292929"/>
                </a:solidFill>
                <a:effectLst/>
                <a:latin typeface="Calibri" panose="020F0502020204030204" pitchFamily="34" charset="0"/>
                <a:cs typeface="Calibri" panose="020F0502020204030204" pitchFamily="34" charset="0"/>
              </a:rPr>
              <a:t> (‘running’, ‘climbing’, ‘</a:t>
            </a:r>
            <a:r>
              <a:rPr lang="en-IN" b="0" i="1" dirty="0" err="1">
                <a:solidFill>
                  <a:srgbClr val="292929"/>
                </a:solidFill>
                <a:effectLst/>
                <a:latin typeface="Calibri" panose="020F0502020204030204" pitchFamily="34" charset="0"/>
                <a:cs typeface="Calibri" panose="020F0502020204030204" pitchFamily="34" charset="0"/>
              </a:rPr>
              <a:t>ing</a:t>
            </a:r>
            <a:r>
              <a:rPr lang="en-IN" b="0" i="1" dirty="0">
                <a:solidFill>
                  <a:srgbClr val="292929"/>
                </a:solidFill>
                <a:effectLst/>
                <a:latin typeface="Calibri" panose="020F0502020204030204" pitchFamily="34" charset="0"/>
                <a:cs typeface="Calibri" panose="020F0502020204030204" pitchFamily="34" charset="0"/>
              </a:rPr>
              <a:t>’,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a:solidFill>
                  <a:srgbClr val="292929"/>
                </a:solidFill>
                <a:effectLst/>
                <a:latin typeface="Calibri" panose="020F0502020204030204" pitchFamily="34" charset="0"/>
                <a:cs typeface="Calibri" panose="020F0502020204030204" pitchFamily="34" charset="0"/>
              </a:rPr>
              <a:t>r‘^</a:t>
            </a:r>
            <a:r>
              <a:rPr lang="en-IN" b="1" i="0" dirty="0" err="1">
                <a:solidFill>
                  <a:srgbClr val="292929"/>
                </a:solidFill>
                <a:effectLst/>
                <a:latin typeface="Calibri" panose="020F0502020204030204" pitchFamily="34" charset="0"/>
                <a:cs typeface="Calibri" panose="020F0502020204030204" pitchFamily="34" charset="0"/>
              </a:rPr>
              <a:t>st</a:t>
            </a:r>
            <a:r>
              <a:rPr lang="en-IN" b="1" i="0" dirty="0">
                <a:solidFill>
                  <a:srgbClr val="292929"/>
                </a:solidFill>
                <a:effectLst/>
                <a:latin typeface="Calibri" panose="020F0502020204030204" pitchFamily="34" charset="0"/>
                <a:cs typeface="Calibri" panose="020F0502020204030204" pitchFamily="34" charset="0"/>
              </a:rPr>
              <a:t>’</a:t>
            </a:r>
            <a:r>
              <a:rPr lang="en-IN" b="0" i="1" dirty="0">
                <a:solidFill>
                  <a:srgbClr val="292929"/>
                </a:solidFill>
                <a:effectLst/>
                <a:latin typeface="Calibri" panose="020F0502020204030204" pitchFamily="34" charset="0"/>
                <a:cs typeface="Calibri" panose="020F0502020204030204" pitchFamily="34" charset="0"/>
              </a:rPr>
              <a:t> matches words that start with </a:t>
            </a:r>
            <a:r>
              <a:rPr lang="en-IN" b="0" i="1" dirty="0" err="1">
                <a:solidFill>
                  <a:srgbClr val="292929"/>
                </a:solidFill>
                <a:effectLst/>
                <a:latin typeface="Calibri" panose="020F0502020204030204" pitchFamily="34" charset="0"/>
                <a:cs typeface="Calibri" panose="020F0502020204030204" pitchFamily="34" charset="0"/>
              </a:rPr>
              <a:t>st</a:t>
            </a:r>
            <a:r>
              <a:rPr lang="en-IN" b="0" i="1" dirty="0">
                <a:solidFill>
                  <a:srgbClr val="292929"/>
                </a:solidFill>
                <a:effectLst/>
                <a:latin typeface="Calibri" panose="020F0502020204030204" pitchFamily="34" charset="0"/>
                <a:cs typeface="Calibri" panose="020F0502020204030204" pitchFamily="34" charset="0"/>
              </a:rPr>
              <a:t>- (‘string’, ‘stir’, ‘strive’,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a:solidFill>
                  <a:srgbClr val="292929"/>
                </a:solidFill>
                <a:effectLst/>
                <a:latin typeface="Calibri" panose="020F0502020204030204" pitchFamily="34" charset="0"/>
                <a:cs typeface="Calibri" panose="020F0502020204030204" pitchFamily="34" charset="0"/>
              </a:rPr>
              <a:t>r‘[^a]’</a:t>
            </a:r>
            <a:r>
              <a:rPr lang="en-IN" b="0" i="1" dirty="0">
                <a:solidFill>
                  <a:srgbClr val="292929"/>
                </a:solidFill>
                <a:effectLst/>
                <a:latin typeface="Calibri" panose="020F0502020204030204" pitchFamily="34" charset="0"/>
                <a:cs typeface="Calibri" panose="020F0502020204030204" pitchFamily="34" charset="0"/>
              </a:rPr>
              <a:t> will match any string without an a (‘surprise’, ‘d4nfo.’, interesting!’, etc.)</a:t>
            </a:r>
            <a:r>
              <a:rPr lang="en-IN" dirty="0">
                <a:latin typeface="Calibri" panose="020F0502020204030204" pitchFamily="34" charset="0"/>
                <a:cs typeface="Calibri" panose="020F0502020204030204" pitchFamily="34" charset="0"/>
              </a:rPr>
              <a:t/>
            </a:r>
            <a:br>
              <a:rPr lang="en-IN" dirty="0">
                <a:latin typeface="Calibri" panose="020F0502020204030204" pitchFamily="34" charset="0"/>
                <a:cs typeface="Calibri" panose="020F0502020204030204" pitchFamily="34" charset="0"/>
              </a:rPr>
            </a:br>
            <a:r>
              <a:rPr lang="en-IN" b="1" i="0" dirty="0">
                <a:solidFill>
                  <a:srgbClr val="292929"/>
                </a:solidFill>
                <a:effectLst/>
                <a:latin typeface="Calibri" panose="020F0502020204030204" pitchFamily="34" charset="0"/>
                <a:cs typeface="Calibri" panose="020F0502020204030204" pitchFamily="34" charset="0"/>
              </a:rPr>
              <a:t>r‘.{4}’ </a:t>
            </a:r>
            <a:r>
              <a:rPr lang="en-IN" b="0" i="1" dirty="0">
                <a:solidFill>
                  <a:srgbClr val="292929"/>
                </a:solidFill>
                <a:effectLst/>
                <a:latin typeface="Calibri" panose="020F0502020204030204" pitchFamily="34" charset="0"/>
                <a:cs typeface="Calibri" panose="020F0502020204030204" pitchFamily="34" charset="0"/>
              </a:rPr>
              <a:t>matches any string of 4 characters without a newline (‘9?rf’, ‘(hi)’, etc.)</a:t>
            </a:r>
            <a:endParaRPr lang="en-IN"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8148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indent="0" algn="l"/>
            <a:endParaRPr lang="en-US" sz="1200" dirty="0">
              <a:solidFill>
                <a:srgbClr val="2929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429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116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b="1" dirty="0"/>
              <a:t>	</a:t>
            </a:r>
            <a:endParaRPr lang="en-US" dirty="0"/>
          </a:p>
        </p:txBody>
      </p:sp>
    </p:spTree>
    <p:extLst>
      <p:ext uri="{BB962C8B-B14F-4D97-AF65-F5344CB8AC3E}">
        <p14:creationId xmlns:p14="http://schemas.microsoft.com/office/powerpoint/2010/main" val="20146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2981603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23147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247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839788" y="800100"/>
            <a:ext cx="5430400" cy="555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5333F"/>
              </a:buClr>
              <a:buSzPts val="3600"/>
              <a:buFont typeface="Arial"/>
              <a:buNone/>
              <a:defRPr sz="4800">
                <a:solidFill>
                  <a:srgbClr val="F5333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
          <p:cNvSpPr>
            <a:spLocks noGrp="1"/>
          </p:cNvSpPr>
          <p:nvPr>
            <p:ph type="pic" idx="2"/>
          </p:nvPr>
        </p:nvSpPr>
        <p:spPr>
          <a:xfrm>
            <a:off x="839789" y="2241551"/>
            <a:ext cx="6047200" cy="3767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100"/>
              <a:buFont typeface="Arial"/>
              <a:buNone/>
              <a:defRPr sz="1467"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0"/>
          <p:cNvSpPr txBox="1">
            <a:spLocks noGrp="1"/>
          </p:cNvSpPr>
          <p:nvPr>
            <p:ph type="body" idx="1"/>
          </p:nvPr>
        </p:nvSpPr>
        <p:spPr>
          <a:xfrm>
            <a:off x="7175500" y="2241551"/>
            <a:ext cx="4186800" cy="37672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6000" marR="0" lvl="4"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200" marR="0" lvl="5"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0"/>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10"/>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58" name="Google Shape;58;p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20"/>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61" name="Google Shape;61;p20"/>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62" name="Google Shape;62;p20"/>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3" name="Google Shape;63;p20"/>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64" name="Google Shape;64;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21"/>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7" name="Google Shape;67;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70" name="Google Shape;70;p22"/>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71" name="Google Shape;71;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9"/>
        <p:cNvGrpSpPr/>
        <p:nvPr/>
      </p:nvGrpSpPr>
      <p:grpSpPr>
        <a:xfrm>
          <a:off x="0" y="0"/>
          <a:ext cx="0" cy="0"/>
          <a:chOff x="0" y="0"/>
          <a:chExt cx="0" cy="0"/>
        </a:xfrm>
      </p:grpSpPr>
      <p:sp>
        <p:nvSpPr>
          <p:cNvPr id="20" name="Google Shape;2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11"/>
          <p:cNvSpPr txBox="1">
            <a:spLocks noGrp="1"/>
          </p:cNvSpPr>
          <p:nvPr>
            <p:ph type="subTitle" idx="1"/>
          </p:nvPr>
        </p:nvSpPr>
        <p:spPr>
          <a:xfrm>
            <a:off x="1524000" y="3602037"/>
            <a:ext cx="9144000" cy="1655600"/>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21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2133"/>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2133"/>
              </a:spcBef>
              <a:spcAft>
                <a:spcPts val="2133"/>
              </a:spcAft>
              <a:buClr>
                <a:schemeClr val="dk1"/>
              </a:buClr>
              <a:buSzPts val="12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11"/>
          <p:cNvSpPr txBox="1">
            <a:spLocks noGrp="1"/>
          </p:cNvSpPr>
          <p:nvPr>
            <p:ph type="dt" idx="10"/>
          </p:nvPr>
        </p:nvSpPr>
        <p:spPr>
          <a:xfrm>
            <a:off x="885228" y="6205183"/>
            <a:ext cx="27432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E72D40"/>
              </a:buClr>
              <a:buSzPts val="1400"/>
              <a:buFont typeface="Arial"/>
              <a:buNone/>
              <a:defRPr sz="1800" b="0" i="0" u="none" strike="noStrike" cap="none">
                <a:solidFill>
                  <a:srgbClr val="E72D40"/>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3" name="Google Shape;23;p11"/>
          <p:cNvSpPr txBox="1">
            <a:spLocks noGrp="1"/>
          </p:cNvSpPr>
          <p:nvPr>
            <p:ph type="sldNum" idx="12"/>
          </p:nvPr>
        </p:nvSpPr>
        <p:spPr>
          <a:xfrm>
            <a:off x="8822635" y="5349875"/>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1pPr>
            <a:lvl2pPr marL="0" lvl="1"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2pPr>
            <a:lvl3pPr marL="0" lvl="2"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3pPr>
            <a:lvl4pPr marL="0" lvl="3"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4pPr>
            <a:lvl5pPr marL="0" lvl="4"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5pPr>
            <a:lvl6pPr marL="0" lvl="5"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6pPr>
            <a:lvl7pPr marL="0" lvl="6"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7pPr>
            <a:lvl8pPr marL="0" lvl="7"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8pPr>
            <a:lvl9pPr marL="0" lvl="8" indent="0" algn="r">
              <a:spcBef>
                <a:spcPts val="0"/>
              </a:spcBef>
              <a:buClr>
                <a:srgbClr val="E72D40"/>
              </a:buClr>
              <a:buSzPts val="1200"/>
              <a:buFont typeface="Proxima Nova"/>
              <a:buNone/>
              <a:defRPr sz="12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1"/>
          <p:cNvSpPr/>
          <p:nvPr/>
        </p:nvSpPr>
        <p:spPr>
          <a:xfrm>
            <a:off x="0" y="0"/>
            <a:ext cx="12192000" cy="6205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351"/>
              <a:buFont typeface="Arial"/>
              <a:buNone/>
            </a:pPr>
            <a:endParaRPr sz="1351" b="0" i="0" u="none" strike="noStrike" cap="none">
              <a:solidFill>
                <a:schemeClr val="lt1"/>
              </a:solidFill>
              <a:latin typeface="Calibri"/>
              <a:ea typeface="Calibri"/>
              <a:cs typeface="Calibri"/>
              <a:sym typeface="Calibri"/>
            </a:endParaRPr>
          </a:p>
        </p:txBody>
      </p:sp>
      <p:pic>
        <p:nvPicPr>
          <p:cNvPr id="25" name="Google Shape;25;p11"/>
          <p:cNvPicPr preferRelativeResize="0"/>
          <p:nvPr/>
        </p:nvPicPr>
        <p:blipFill rotWithShape="1">
          <a:blip r:embed="rId2">
            <a:alphaModFix/>
          </a:blip>
          <a:srcRect/>
          <a:stretch/>
        </p:blipFill>
        <p:spPr>
          <a:xfrm>
            <a:off x="885230" y="762517"/>
            <a:ext cx="2743199" cy="731991"/>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6"/>
        <p:cNvGrpSpPr/>
        <p:nvPr/>
      </p:nvGrpSpPr>
      <p:grpSpPr>
        <a:xfrm>
          <a:off x="0" y="0"/>
          <a:ext cx="0" cy="0"/>
          <a:chOff x="0" y="0"/>
          <a:chExt cx="0" cy="0"/>
        </a:xfrm>
      </p:grpSpPr>
      <p:sp>
        <p:nvSpPr>
          <p:cNvPr id="27" name="Google Shape;27;p12"/>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 name="Google Shape;28;p12"/>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spcBef>
                <a:spcPts val="0"/>
              </a:spcBef>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2"/>
          <p:cNvSpPr txBox="1">
            <a:spLocks noGrp="1"/>
          </p:cNvSpPr>
          <p:nvPr>
            <p:ph type="body" idx="1"/>
          </p:nvPr>
        </p:nvSpPr>
        <p:spPr>
          <a:xfrm>
            <a:off x="4404784" y="2421467"/>
            <a:ext cx="7020800" cy="34924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6000" marR="0" lvl="4"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200" marR="0" lvl="5"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12"/>
          <p:cNvSpPr/>
          <p:nvPr/>
        </p:nvSpPr>
        <p:spPr>
          <a:xfrm>
            <a:off x="0" y="0"/>
            <a:ext cx="12192000" cy="849200"/>
          </a:xfrm>
          <a:prstGeom prst="rect">
            <a:avLst/>
          </a:prstGeom>
          <a:solidFill>
            <a:srgbClr val="F5333F"/>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1" name="Google Shape;31;p12"/>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32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32" name="Google Shape;32;p12"/>
          <p:cNvPicPr preferRelativeResize="0"/>
          <p:nvPr/>
        </p:nvPicPr>
        <p:blipFill rotWithShape="1">
          <a:blip r:embed="rId2">
            <a:alphaModFix/>
          </a:blip>
          <a:srcRect/>
          <a:stretch/>
        </p:blipFill>
        <p:spPr>
          <a:xfrm>
            <a:off x="10572384" y="280085"/>
            <a:ext cx="1084840" cy="289624"/>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13"/>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35" name="Google Shape;35;p13"/>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36" name="Google Shape;36;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39" name="Google Shape;39;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43" name="Google Shape;43;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16"/>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7" name="Google Shape;47;p16"/>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8" name="Google Shape;48;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1" name="Google Shape;51;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54" name="Google Shape;54;p18"/>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5" name="Google Shape;55;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2" name="Google Shape;12;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2"/>
              </a:buClr>
              <a:buSzPts val="1333"/>
              <a:buFont typeface="Arial"/>
              <a:buNone/>
              <a:defRPr sz="1333" b="0" i="0" u="none" strike="noStrike" cap="none">
                <a:solidFill>
                  <a:schemeClr val="dk2"/>
                </a:solidFill>
                <a:latin typeface="Arial"/>
                <a:ea typeface="Arial"/>
                <a:cs typeface="Arial"/>
                <a:sym typeface="Arial"/>
              </a:defRPr>
            </a:lvl1pPr>
            <a:lvl2pPr marL="0" marR="0" lvl="1" indent="0" algn="r" rtl="0">
              <a:buClr>
                <a:schemeClr val="dk2"/>
              </a:buClr>
              <a:buSzPts val="1333"/>
              <a:buFont typeface="Arial"/>
              <a:buNone/>
              <a:defRPr sz="1333" b="0" i="0" u="none" strike="noStrike" cap="none">
                <a:solidFill>
                  <a:schemeClr val="dk2"/>
                </a:solidFill>
                <a:latin typeface="Arial"/>
                <a:ea typeface="Arial"/>
                <a:cs typeface="Arial"/>
                <a:sym typeface="Arial"/>
              </a:defRPr>
            </a:lvl2pPr>
            <a:lvl3pPr marL="0" marR="0" lvl="2" indent="0" algn="r" rtl="0">
              <a:buClr>
                <a:schemeClr val="dk2"/>
              </a:buClr>
              <a:buSzPts val="1333"/>
              <a:buFont typeface="Arial"/>
              <a:buNone/>
              <a:defRPr sz="1333" b="0" i="0" u="none" strike="noStrike" cap="none">
                <a:solidFill>
                  <a:schemeClr val="dk2"/>
                </a:solidFill>
                <a:latin typeface="Arial"/>
                <a:ea typeface="Arial"/>
                <a:cs typeface="Arial"/>
                <a:sym typeface="Arial"/>
              </a:defRPr>
            </a:lvl3pPr>
            <a:lvl4pPr marL="0" marR="0" lvl="3" indent="0" algn="r" rtl="0">
              <a:buClr>
                <a:schemeClr val="dk2"/>
              </a:buClr>
              <a:buSzPts val="1333"/>
              <a:buFont typeface="Arial"/>
              <a:buNone/>
              <a:defRPr sz="1333" b="0" i="0" u="none" strike="noStrike" cap="none">
                <a:solidFill>
                  <a:schemeClr val="dk2"/>
                </a:solidFill>
                <a:latin typeface="Arial"/>
                <a:ea typeface="Arial"/>
                <a:cs typeface="Arial"/>
                <a:sym typeface="Arial"/>
              </a:defRPr>
            </a:lvl4pPr>
            <a:lvl5pPr marL="0" marR="0" lvl="4" indent="0" algn="r" rtl="0">
              <a:buClr>
                <a:schemeClr val="dk2"/>
              </a:buClr>
              <a:buSzPts val="1333"/>
              <a:buFont typeface="Arial"/>
              <a:buNone/>
              <a:defRPr sz="1333" b="0" i="0" u="none" strike="noStrike" cap="none">
                <a:solidFill>
                  <a:schemeClr val="dk2"/>
                </a:solidFill>
                <a:latin typeface="Arial"/>
                <a:ea typeface="Arial"/>
                <a:cs typeface="Arial"/>
                <a:sym typeface="Arial"/>
              </a:defRPr>
            </a:lvl5pPr>
            <a:lvl6pPr marL="0" marR="0" lvl="5" indent="0" algn="r" rtl="0">
              <a:buClr>
                <a:schemeClr val="dk2"/>
              </a:buClr>
              <a:buSzPts val="1333"/>
              <a:buFont typeface="Arial"/>
              <a:buNone/>
              <a:defRPr sz="1333" b="0" i="0" u="none" strike="noStrike" cap="none">
                <a:solidFill>
                  <a:schemeClr val="dk2"/>
                </a:solidFill>
                <a:latin typeface="Arial"/>
                <a:ea typeface="Arial"/>
                <a:cs typeface="Arial"/>
                <a:sym typeface="Arial"/>
              </a:defRPr>
            </a:lvl6pPr>
            <a:lvl7pPr marL="0" marR="0" lvl="6" indent="0" algn="r" rtl="0">
              <a:buClr>
                <a:schemeClr val="dk2"/>
              </a:buClr>
              <a:buSzPts val="1333"/>
              <a:buFont typeface="Arial"/>
              <a:buNone/>
              <a:defRPr sz="1333" b="0" i="0" u="none" strike="noStrike" cap="none">
                <a:solidFill>
                  <a:schemeClr val="dk2"/>
                </a:solidFill>
                <a:latin typeface="Arial"/>
                <a:ea typeface="Arial"/>
                <a:cs typeface="Arial"/>
                <a:sym typeface="Arial"/>
              </a:defRPr>
            </a:lvl7pPr>
            <a:lvl8pPr marL="0" marR="0" lvl="7" indent="0" algn="r" rtl="0">
              <a:buClr>
                <a:schemeClr val="dk2"/>
              </a:buClr>
              <a:buSzPts val="1333"/>
              <a:buFont typeface="Arial"/>
              <a:buNone/>
              <a:defRPr sz="1333" b="0" i="0" u="none" strike="noStrike" cap="none">
                <a:solidFill>
                  <a:schemeClr val="dk2"/>
                </a:solidFill>
                <a:latin typeface="Arial"/>
                <a:ea typeface="Arial"/>
                <a:cs typeface="Arial"/>
                <a:sym typeface="Arial"/>
              </a:defRPr>
            </a:lvl8pPr>
            <a:lvl9pPr marL="0" marR="0" lvl="8" indent="0" algn="r" rtl="0">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lexalytics.com/technology/sentiment#negators-intensifier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7"/>
          <p:cNvSpPr txBox="1">
            <a:spLocks noGrp="1"/>
          </p:cNvSpPr>
          <p:nvPr>
            <p:ph type="title"/>
          </p:nvPr>
        </p:nvSpPr>
        <p:spPr>
          <a:xfrm>
            <a:off x="422239" y="151988"/>
            <a:ext cx="9398036" cy="510000"/>
          </a:xfrm>
          <a:prstGeom prst="rect">
            <a:avLst/>
          </a:prstGeom>
          <a:noFill/>
          <a:ln>
            <a:noFill/>
          </a:ln>
        </p:spPr>
        <p:txBody>
          <a:bodyPr spcFirstLastPara="1" wrap="square" lIns="91425" tIns="45700" rIns="91425" bIns="45700" anchor="ctr" anchorCtr="0">
            <a:noAutofit/>
          </a:bodyPr>
          <a:lstStyle/>
          <a:p>
            <a:r>
              <a:rPr lang="en-IN" dirty="0">
                <a:solidFill>
                  <a:schemeClr val="bg1"/>
                </a:solidFill>
                <a:latin typeface="Calibri"/>
                <a:cs typeface="Calibri"/>
              </a:rPr>
              <a:t>Semantic Analysis</a:t>
            </a:r>
            <a:endParaRPr dirty="0">
              <a:solidFill>
                <a:schemeClr val="bg1"/>
              </a:solidFill>
              <a:latin typeface="Calibri"/>
              <a:cs typeface="Calibri"/>
            </a:endParaRPr>
          </a:p>
        </p:txBody>
      </p:sp>
      <p:sp>
        <p:nvSpPr>
          <p:cNvPr id="15" name="TextBox 14">
            <a:extLst>
              <a:ext uri="{FF2B5EF4-FFF2-40B4-BE49-F238E27FC236}">
                <a16:creationId xmlns:a16="http://schemas.microsoft.com/office/drawing/2014/main" id="{0C89C28B-1841-44A8-8C37-D3D3186CC357}"/>
              </a:ext>
            </a:extLst>
          </p:cNvPr>
          <p:cNvSpPr txBox="1"/>
          <p:nvPr/>
        </p:nvSpPr>
        <p:spPr>
          <a:xfrm>
            <a:off x="273382" y="1106637"/>
            <a:ext cx="11613817" cy="4708981"/>
          </a:xfrm>
          <a:prstGeom prst="rect">
            <a:avLst/>
          </a:prstGeom>
          <a:noFill/>
        </p:spPr>
        <p:txBody>
          <a:bodyPr wrap="square">
            <a:spAutoFit/>
          </a:bodyPr>
          <a:lstStyle/>
          <a:p>
            <a:pPr algn="l"/>
            <a:r>
              <a:rPr lang="en-US" sz="2000" b="1" dirty="0">
                <a:solidFill>
                  <a:schemeClr val="dk1"/>
                </a:solidFill>
                <a:latin typeface="Calibri" panose="020F0502020204030204" pitchFamily="34" charset="0"/>
                <a:cs typeface="Calibri" panose="020F0502020204030204" pitchFamily="34" charset="0"/>
              </a:rPr>
              <a:t>Semantics</a:t>
            </a:r>
            <a:r>
              <a:rPr lang="en-US" sz="2000" dirty="0">
                <a:solidFill>
                  <a:schemeClr val="dk1"/>
                </a:solidFill>
                <a:latin typeface="Calibri" panose="020F0502020204030204" pitchFamily="34" charset="0"/>
                <a:cs typeface="Calibri" panose="020F0502020204030204" pitchFamily="34" charset="0"/>
              </a:rPr>
              <a:t> refers to the meaning that is conveyed by the input text. This analysis is one of the difficult tasks involved in NLP, as it requires algorithms to understand the meaning and interpretation of words in addition to the overall structure of a sentence. Semantic analysis techniques include</a:t>
            </a:r>
            <a:r>
              <a:rPr lang="en-US" sz="2000" dirty="0" smtClean="0">
                <a:solidFill>
                  <a:schemeClr val="dk1"/>
                </a:solidFill>
                <a:latin typeface="Calibri" panose="020F0502020204030204" pitchFamily="34" charset="0"/>
                <a:cs typeface="Calibri" panose="020F0502020204030204" pitchFamily="34" charset="0"/>
              </a:rPr>
              <a:t>:</a:t>
            </a:r>
          </a:p>
          <a:p>
            <a:pPr algn="l"/>
            <a:endParaRPr lang="en-US" sz="2000" dirty="0">
              <a:solidFill>
                <a:schemeClr val="dk1"/>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000" b="1" dirty="0">
                <a:solidFill>
                  <a:schemeClr val="dk1"/>
                </a:solidFill>
                <a:latin typeface="Calibri" panose="020F0502020204030204" pitchFamily="34" charset="0"/>
                <a:cs typeface="Calibri" panose="020F0502020204030204" pitchFamily="34" charset="0"/>
              </a:rPr>
              <a:t>Entity Extraction </a:t>
            </a:r>
            <a:r>
              <a:rPr lang="en-US" sz="2000" dirty="0">
                <a:solidFill>
                  <a:schemeClr val="dk1"/>
                </a:solidFill>
                <a:latin typeface="Calibri" panose="020F0502020204030204" pitchFamily="34" charset="0"/>
                <a:cs typeface="Calibri" panose="020F0502020204030204" pitchFamily="34" charset="0"/>
              </a:rPr>
              <a:t>- This means identifying and extracting categorical entities such as people, places, companies, or things. It is essential to simplifying the contextual analysis of natural language</a:t>
            </a:r>
            <a:r>
              <a:rPr lang="en-US" sz="2000" dirty="0" smtClean="0">
                <a:solidFill>
                  <a:schemeClr val="dk1"/>
                </a:solidFill>
                <a:latin typeface="Calibri" panose="020F0502020204030204" pitchFamily="34" charset="0"/>
                <a:cs typeface="Calibri" panose="020F0502020204030204" pitchFamily="34" charset="0"/>
              </a:rPr>
              <a:t>.</a:t>
            </a:r>
          </a:p>
          <a:p>
            <a:pPr algn="l">
              <a:buFont typeface="Arial" panose="020B0604020202020204" pitchFamily="34" charset="0"/>
              <a:buChar char="•"/>
            </a:pPr>
            <a:endParaRPr lang="en-US" sz="2000" dirty="0">
              <a:solidFill>
                <a:schemeClr val="dk1"/>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000" b="1" dirty="0">
                <a:solidFill>
                  <a:schemeClr val="dk1"/>
                </a:solidFill>
                <a:latin typeface="Calibri" panose="020F0502020204030204" pitchFamily="34" charset="0"/>
                <a:cs typeface="Calibri" panose="020F0502020204030204" pitchFamily="34" charset="0"/>
              </a:rPr>
              <a:t>Machine Translation </a:t>
            </a:r>
            <a:r>
              <a:rPr lang="en-US" sz="2000" dirty="0">
                <a:solidFill>
                  <a:schemeClr val="dk1"/>
                </a:solidFill>
                <a:latin typeface="Calibri" panose="020F0502020204030204" pitchFamily="34" charset="0"/>
                <a:cs typeface="Calibri" panose="020F0502020204030204" pitchFamily="34" charset="0"/>
              </a:rPr>
              <a:t>- This is used to automatically translate text from one human language to another</a:t>
            </a:r>
            <a:r>
              <a:rPr lang="en-US" sz="2000" dirty="0" smtClean="0">
                <a:solidFill>
                  <a:schemeClr val="dk1"/>
                </a:solidFill>
                <a:latin typeface="Calibri" panose="020F0502020204030204" pitchFamily="34" charset="0"/>
                <a:cs typeface="Calibri" panose="020F0502020204030204" pitchFamily="34" charset="0"/>
              </a:rPr>
              <a:t>.</a:t>
            </a:r>
          </a:p>
          <a:p>
            <a:pPr algn="l"/>
            <a:endParaRPr lang="en-US" sz="2000" dirty="0">
              <a:solidFill>
                <a:schemeClr val="dk1"/>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000" b="1" dirty="0">
                <a:solidFill>
                  <a:schemeClr val="dk1"/>
                </a:solidFill>
                <a:latin typeface="Calibri" panose="020F0502020204030204" pitchFamily="34" charset="0"/>
                <a:cs typeface="Calibri" panose="020F0502020204030204" pitchFamily="34" charset="0"/>
              </a:rPr>
              <a:t>Natural Language Generation </a:t>
            </a:r>
            <a:r>
              <a:rPr lang="en-US" sz="2000" dirty="0">
                <a:solidFill>
                  <a:schemeClr val="dk1"/>
                </a:solidFill>
                <a:latin typeface="Calibri" panose="020F0502020204030204" pitchFamily="34" charset="0"/>
                <a:cs typeface="Calibri" panose="020F0502020204030204" pitchFamily="34" charset="0"/>
              </a:rPr>
              <a:t>- This is the process of converting information of the computer semantic intention into readable human language. This is utilized by chatbots to effectively and realistically respond to users</a:t>
            </a:r>
            <a:r>
              <a:rPr lang="en-US" sz="2000" dirty="0" smtClean="0">
                <a:solidFill>
                  <a:schemeClr val="dk1"/>
                </a:solidFill>
                <a:latin typeface="Calibri" panose="020F0502020204030204" pitchFamily="34" charset="0"/>
                <a:cs typeface="Calibri" panose="020F0502020204030204" pitchFamily="34" charset="0"/>
              </a:rPr>
              <a:t>.</a:t>
            </a:r>
          </a:p>
          <a:p>
            <a:pPr algn="l"/>
            <a:endParaRPr lang="en-US" sz="2000" dirty="0">
              <a:solidFill>
                <a:schemeClr val="dk1"/>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000" b="1" dirty="0">
                <a:solidFill>
                  <a:schemeClr val="dk1"/>
                </a:solidFill>
                <a:latin typeface="Calibri" panose="020F0502020204030204" pitchFamily="34" charset="0"/>
                <a:cs typeface="Calibri" panose="020F0502020204030204" pitchFamily="34" charset="0"/>
              </a:rPr>
              <a:t>Natural Language Understanding </a:t>
            </a:r>
            <a:r>
              <a:rPr lang="en-US" sz="2000" dirty="0">
                <a:solidFill>
                  <a:schemeClr val="dk1"/>
                </a:solidFill>
                <a:latin typeface="Calibri" panose="020F0502020204030204" pitchFamily="34" charset="0"/>
                <a:cs typeface="Calibri" panose="020F0502020204030204" pitchFamily="34" charset="0"/>
              </a:rPr>
              <a:t>- This involves converting pieces of text into representations that are structured logically for the computer programs to easily manipulate</a:t>
            </a:r>
          </a:p>
        </p:txBody>
      </p:sp>
    </p:spTree>
    <p:extLst>
      <p:ext uri="{BB962C8B-B14F-4D97-AF65-F5344CB8AC3E}">
        <p14:creationId xmlns:p14="http://schemas.microsoft.com/office/powerpoint/2010/main" val="120980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44"/>
        <p:cNvGrpSpPr/>
        <p:nvPr/>
      </p:nvGrpSpPr>
      <p:grpSpPr>
        <a:xfrm>
          <a:off x="0" y="0"/>
          <a:ext cx="0" cy="0"/>
          <a:chOff x="0" y="0"/>
          <a:chExt cx="0" cy="0"/>
        </a:xfrm>
      </p:grpSpPr>
      <p:sp>
        <p:nvSpPr>
          <p:cNvPr id="146" name="Google Shape;146;p7"/>
          <p:cNvSpPr txBox="1">
            <a:spLocks noGrp="1"/>
          </p:cNvSpPr>
          <p:nvPr>
            <p:ph type="title"/>
          </p:nvPr>
        </p:nvSpPr>
        <p:spPr>
          <a:xfrm>
            <a:off x="422239" y="151988"/>
            <a:ext cx="9398036" cy="510000"/>
          </a:xfrm>
          <a:prstGeom prst="rect">
            <a:avLst/>
          </a:prstGeom>
          <a:noFill/>
          <a:ln>
            <a:noFill/>
          </a:ln>
        </p:spPr>
        <p:txBody>
          <a:bodyPr spcFirstLastPara="1" wrap="square" lIns="91425" tIns="45700" rIns="91425" bIns="45700" anchor="ctr" anchorCtr="0">
            <a:noAutofit/>
          </a:bodyPr>
          <a:lstStyle/>
          <a:p>
            <a:r>
              <a:rPr lang="en-IN" dirty="0">
                <a:solidFill>
                  <a:schemeClr val="bg1"/>
                </a:solidFill>
                <a:latin typeface="Calibri"/>
                <a:cs typeface="Calibri"/>
              </a:rPr>
              <a:t>Introduction to Neural Networks</a:t>
            </a:r>
            <a:endParaRPr dirty="0">
              <a:solidFill>
                <a:schemeClr val="bg1"/>
              </a:solidFill>
              <a:latin typeface="Calibri"/>
              <a:cs typeface="Calibri"/>
            </a:endParaRPr>
          </a:p>
        </p:txBody>
      </p:sp>
      <p:sp>
        <p:nvSpPr>
          <p:cNvPr id="5" name="TextBox 4">
            <a:extLst>
              <a:ext uri="{FF2B5EF4-FFF2-40B4-BE49-F238E27FC236}">
                <a16:creationId xmlns:a16="http://schemas.microsoft.com/office/drawing/2014/main" id="{327690E0-B75E-4D69-A2AB-05632C0EB2B1}"/>
              </a:ext>
            </a:extLst>
          </p:cNvPr>
          <p:cNvSpPr txBox="1"/>
          <p:nvPr/>
        </p:nvSpPr>
        <p:spPr>
          <a:xfrm>
            <a:off x="100207" y="966787"/>
            <a:ext cx="11570677" cy="2462213"/>
          </a:xfrm>
          <a:prstGeom prst="rect">
            <a:avLst/>
          </a:prstGeom>
          <a:noFill/>
        </p:spPr>
        <p:txBody>
          <a:bodyPr wrap="square">
            <a:spAutoFit/>
          </a:bodyPr>
          <a:lstStyle/>
          <a:p>
            <a:r>
              <a:rPr lang="en-US" sz="2200" dirty="0">
                <a:solidFill>
                  <a:schemeClr val="dk1"/>
                </a:solidFill>
                <a:latin typeface="Calibri" panose="020F0502020204030204" pitchFamily="34" charset="0"/>
                <a:cs typeface="Calibri" panose="020F0502020204030204" pitchFamily="34" charset="0"/>
              </a:rPr>
              <a:t>A computing system made up of a number of simple, highly interconnected processing elements, which process information by their dynamic state response to external inputs</a:t>
            </a:r>
          </a:p>
          <a:p>
            <a:endParaRPr lang="en-US" sz="2200" b="1" dirty="0">
              <a:solidFill>
                <a:schemeClr val="dk1"/>
              </a:solidFill>
              <a:latin typeface="Calibri" panose="020F0502020204030204" pitchFamily="34" charset="0"/>
              <a:cs typeface="Calibri" panose="020F0502020204030204" pitchFamily="34" charset="0"/>
            </a:endParaRPr>
          </a:p>
          <a:p>
            <a:pPr marL="457200" indent="-457200">
              <a:buAutoNum type="arabicPeriod"/>
            </a:pPr>
            <a:r>
              <a:rPr lang="en-IN" sz="2200" b="1" dirty="0">
                <a:solidFill>
                  <a:schemeClr val="dk1"/>
                </a:solidFill>
                <a:latin typeface="Calibri" panose="020F0502020204030204" pitchFamily="34" charset="0"/>
                <a:cs typeface="Calibri" panose="020F0502020204030204" pitchFamily="34" charset="0"/>
              </a:rPr>
              <a:t>Building Blocks: Neurons</a:t>
            </a:r>
          </a:p>
          <a:p>
            <a:r>
              <a:rPr lang="en-US" sz="2200" dirty="0">
                <a:solidFill>
                  <a:schemeClr val="dk1"/>
                </a:solidFill>
                <a:latin typeface="Calibri" panose="020F0502020204030204" pitchFamily="34" charset="0"/>
                <a:cs typeface="Calibri" panose="020F0502020204030204" pitchFamily="34" charset="0"/>
              </a:rPr>
              <a:t>The basic unit of a neural network. A neuron takes inputs, does some math with them, and produces one output. Here’s what a 2-input neuron looks like</a:t>
            </a:r>
            <a:endParaRPr lang="en-IN" sz="2200" dirty="0">
              <a:solidFill>
                <a:schemeClr val="dk1"/>
              </a:solidFill>
              <a:latin typeface="Calibri" panose="020F0502020204030204" pitchFamily="34" charset="0"/>
              <a:cs typeface="Calibri" panose="020F0502020204030204" pitchFamily="34" charset="0"/>
            </a:endParaRPr>
          </a:p>
          <a:p>
            <a:endParaRPr lang="en-IN" sz="2200" dirty="0">
              <a:solidFill>
                <a:schemeClr val="dk1"/>
              </a:solidFill>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CE406B89-F064-4FA4-81C2-6E96F0ED1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170026"/>
            <a:ext cx="5715000" cy="22508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412E87-7106-4F41-9A4A-EAA2D0BBC23A}"/>
              </a:ext>
            </a:extLst>
          </p:cNvPr>
          <p:cNvPicPr>
            <a:picLocks noChangeAspect="1"/>
          </p:cNvPicPr>
          <p:nvPr/>
        </p:nvPicPr>
        <p:blipFill>
          <a:blip r:embed="rId4"/>
          <a:stretch>
            <a:fillRect/>
          </a:stretch>
        </p:blipFill>
        <p:spPr>
          <a:xfrm>
            <a:off x="6571491" y="2978074"/>
            <a:ext cx="5380186" cy="3727938"/>
          </a:xfrm>
          <a:prstGeom prst="rect">
            <a:avLst/>
          </a:prstGeom>
        </p:spPr>
      </p:pic>
    </p:spTree>
    <p:extLst>
      <p:ext uri="{BB962C8B-B14F-4D97-AF65-F5344CB8AC3E}">
        <p14:creationId xmlns:p14="http://schemas.microsoft.com/office/powerpoint/2010/main" val="2756435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86A63D-0E79-4D16-B902-DA191C7C4024}"/>
              </a:ext>
            </a:extLst>
          </p:cNvPr>
          <p:cNvSpPr>
            <a:spLocks noGrp="1"/>
          </p:cNvSpPr>
          <p:nvPr>
            <p:ph type="body" idx="1"/>
          </p:nvPr>
        </p:nvSpPr>
        <p:spPr>
          <a:xfrm>
            <a:off x="269631" y="1134420"/>
            <a:ext cx="11155953" cy="4589159"/>
          </a:xfrm>
        </p:spPr>
        <p:txBody>
          <a:bodyPr/>
          <a:lstStyle/>
          <a:p>
            <a:pPr marL="228600" indent="0" algn="l"/>
            <a:r>
              <a:rPr lang="en-US" b="1" i="0" dirty="0">
                <a:solidFill>
                  <a:srgbClr val="292929"/>
                </a:solidFill>
                <a:effectLst/>
                <a:latin typeface="Calibri" panose="020F0502020204030204" pitchFamily="34" charset="0"/>
                <a:cs typeface="Calibri" panose="020F0502020204030204" pitchFamily="34" charset="0"/>
              </a:rPr>
              <a:t>2. Combining Neurons into a Neural Network</a:t>
            </a:r>
          </a:p>
          <a:p>
            <a:pPr marL="228600" indent="0" algn="l"/>
            <a:r>
              <a:rPr lang="en-US" b="0" i="0" dirty="0">
                <a:solidFill>
                  <a:srgbClr val="292929"/>
                </a:solidFill>
                <a:effectLst/>
                <a:latin typeface="Calibri" panose="020F0502020204030204" pitchFamily="34" charset="0"/>
                <a:cs typeface="Calibri" panose="020F0502020204030204" pitchFamily="34" charset="0"/>
              </a:rPr>
              <a:t>A neural network is nothing more than a bunch of neurons connected together. Here’s what a simple neural network might look like</a:t>
            </a:r>
          </a:p>
          <a:p>
            <a:pPr marL="228600" indent="0"/>
            <a:endParaRPr lang="en-IN"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6120E68-6B8A-411A-B705-C93E64C515D3}"/>
              </a:ext>
            </a:extLst>
          </p:cNvPr>
          <p:cNvSpPr>
            <a:spLocks noGrp="1"/>
          </p:cNvSpPr>
          <p:nvPr>
            <p:ph type="title"/>
          </p:nvPr>
        </p:nvSpPr>
        <p:spPr/>
        <p:txBody>
          <a:bodyPr/>
          <a:lstStyle/>
          <a:p>
            <a:r>
              <a:rPr lang="en-IN" dirty="0"/>
              <a:t>Contd..</a:t>
            </a:r>
          </a:p>
        </p:txBody>
      </p:sp>
      <p:sp>
        <p:nvSpPr>
          <p:cNvPr id="5" name="Rectangle 14">
            <a:extLst>
              <a:ext uri="{FF2B5EF4-FFF2-40B4-BE49-F238E27FC236}">
                <a16:creationId xmlns:a16="http://schemas.microsoft.com/office/drawing/2014/main" id="{AEE8D2FD-CB5A-472B-86CE-2651691C1B47}"/>
              </a:ext>
            </a:extLst>
          </p:cNvPr>
          <p:cNvSpPr>
            <a:spLocks noChangeArrowheads="1"/>
          </p:cNvSpPr>
          <p:nvPr/>
        </p:nvSpPr>
        <p:spPr bwMode="auto">
          <a:xfrm>
            <a:off x="0" y="4871574"/>
            <a:ext cx="11922369"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92929"/>
                </a:solidFill>
                <a:latin typeface="Calibri" panose="020F0502020204030204" pitchFamily="34" charset="0"/>
                <a:ea typeface="Proxima Nova"/>
                <a:cs typeface="Calibri" panose="020F0502020204030204" pitchFamily="34" charset="0"/>
                <a:sym typeface="Proxima Nova"/>
              </a:rPr>
              <a:t>This network has 2 inputs, a hidden layer with 2 neurons (h1​ and h2​), and an output layer with 1 neuron (o1​). Notice that the inputs for o1​ are the outputs from h1​ and h2​ — that’s what makes this a network.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92929"/>
                </a:solidFill>
                <a:latin typeface="Calibri" panose="020F0502020204030204" pitchFamily="34" charset="0"/>
                <a:ea typeface="Proxima Nova"/>
                <a:cs typeface="Calibri" panose="020F0502020204030204" pitchFamily="34" charset="0"/>
                <a:sym typeface="Proxima Nova"/>
              </a:rPr>
              <a:t>A hidden layer is any layer between the input (first) layer and output (last) layer. There can be multiple hidden layers!</a:t>
            </a:r>
          </a:p>
        </p:txBody>
      </p:sp>
      <p:pic>
        <p:nvPicPr>
          <p:cNvPr id="2064" name="Picture 16">
            <a:extLst>
              <a:ext uri="{FF2B5EF4-FFF2-40B4-BE49-F238E27FC236}">
                <a16:creationId xmlns:a16="http://schemas.microsoft.com/office/drawing/2014/main" id="{33376D3C-BBFF-4427-8E96-A9B0C94B5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434" y="2490324"/>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788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86A63D-0E79-4D16-B902-DA191C7C4024}"/>
              </a:ext>
            </a:extLst>
          </p:cNvPr>
          <p:cNvSpPr>
            <a:spLocks noGrp="1"/>
          </p:cNvSpPr>
          <p:nvPr>
            <p:ph type="body" idx="1"/>
          </p:nvPr>
        </p:nvSpPr>
        <p:spPr>
          <a:xfrm>
            <a:off x="269631" y="1134420"/>
            <a:ext cx="11155953" cy="4589159"/>
          </a:xfrm>
        </p:spPr>
        <p:txBody>
          <a:bodyPr/>
          <a:lstStyle/>
          <a:p>
            <a:pPr algn="l"/>
            <a:r>
              <a:rPr lang="en-US" dirty="0">
                <a:latin typeface="Calibri" panose="020F0502020204030204" pitchFamily="34" charset="0"/>
                <a:cs typeface="Calibri" panose="020F0502020204030204" pitchFamily="34" charset="0"/>
                <a:sym typeface="Arial"/>
              </a:rPr>
              <a:t>There are 7 basic steps involved in preparing an unstructured text document for deeper analysis:</a:t>
            </a:r>
          </a:p>
          <a:p>
            <a:pPr algn="l">
              <a:buFont typeface="+mj-lt"/>
              <a:buAutoNum type="arabicPeriod"/>
            </a:pPr>
            <a:r>
              <a:rPr lang="en-US" dirty="0">
                <a:latin typeface="Calibri" panose="020F0502020204030204" pitchFamily="34" charset="0"/>
                <a:cs typeface="Calibri" panose="020F0502020204030204" pitchFamily="34" charset="0"/>
                <a:sym typeface="Arial"/>
              </a:rPr>
              <a:t>Language Identification</a:t>
            </a:r>
          </a:p>
          <a:p>
            <a:pPr algn="l">
              <a:buFont typeface="+mj-lt"/>
              <a:buAutoNum type="arabicPeriod"/>
            </a:pPr>
            <a:r>
              <a:rPr lang="en-US" dirty="0">
                <a:latin typeface="Calibri" panose="020F0502020204030204" pitchFamily="34" charset="0"/>
                <a:cs typeface="Calibri" panose="020F0502020204030204" pitchFamily="34" charset="0"/>
                <a:sym typeface="Arial"/>
              </a:rPr>
              <a:t>Tokenization</a:t>
            </a:r>
          </a:p>
          <a:p>
            <a:pPr algn="l">
              <a:buFont typeface="+mj-lt"/>
              <a:buAutoNum type="arabicPeriod"/>
            </a:pPr>
            <a:r>
              <a:rPr lang="en-US" dirty="0">
                <a:latin typeface="Calibri" panose="020F0502020204030204" pitchFamily="34" charset="0"/>
                <a:cs typeface="Calibri" panose="020F0502020204030204" pitchFamily="34" charset="0"/>
                <a:sym typeface="Arial"/>
              </a:rPr>
              <a:t>Sentence Breaking</a:t>
            </a:r>
          </a:p>
          <a:p>
            <a:pPr algn="l">
              <a:buFont typeface="+mj-lt"/>
              <a:buAutoNum type="arabicPeriod"/>
            </a:pPr>
            <a:r>
              <a:rPr lang="en-US" dirty="0">
                <a:latin typeface="Calibri" panose="020F0502020204030204" pitchFamily="34" charset="0"/>
                <a:cs typeface="Calibri" panose="020F0502020204030204" pitchFamily="34" charset="0"/>
                <a:sym typeface="Arial"/>
              </a:rPr>
              <a:t>Part of Speech Tagging</a:t>
            </a:r>
          </a:p>
          <a:p>
            <a:pPr algn="l">
              <a:buFont typeface="+mj-lt"/>
              <a:buAutoNum type="arabicPeriod"/>
            </a:pPr>
            <a:r>
              <a:rPr lang="en-US" dirty="0">
                <a:latin typeface="Calibri" panose="020F0502020204030204" pitchFamily="34" charset="0"/>
                <a:cs typeface="Calibri" panose="020F0502020204030204" pitchFamily="34" charset="0"/>
                <a:sym typeface="Arial"/>
              </a:rPr>
              <a:t>Chunking</a:t>
            </a:r>
          </a:p>
          <a:p>
            <a:pPr algn="l">
              <a:buFont typeface="+mj-lt"/>
              <a:buAutoNum type="arabicPeriod"/>
            </a:pPr>
            <a:r>
              <a:rPr lang="en-US" dirty="0">
                <a:latin typeface="Calibri" panose="020F0502020204030204" pitchFamily="34" charset="0"/>
                <a:cs typeface="Calibri" panose="020F0502020204030204" pitchFamily="34" charset="0"/>
                <a:sym typeface="Arial"/>
              </a:rPr>
              <a:t>Syntax Parsing</a:t>
            </a:r>
          </a:p>
          <a:p>
            <a:pPr algn="l">
              <a:buFont typeface="+mj-lt"/>
              <a:buAutoNum type="arabicPeriod"/>
            </a:pPr>
            <a:r>
              <a:rPr lang="en-US" dirty="0">
                <a:latin typeface="Calibri" panose="020F0502020204030204" pitchFamily="34" charset="0"/>
                <a:cs typeface="Calibri" panose="020F0502020204030204" pitchFamily="34" charset="0"/>
                <a:sym typeface="Arial"/>
              </a:rPr>
              <a:t>Sentence Chaining</a:t>
            </a:r>
          </a:p>
          <a:p>
            <a:pPr marL="228600" indent="0"/>
            <a:endParaRPr lang="en-IN"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6120E68-6B8A-411A-B705-C93E64C515D3}"/>
              </a:ext>
            </a:extLst>
          </p:cNvPr>
          <p:cNvSpPr>
            <a:spLocks noGrp="1"/>
          </p:cNvSpPr>
          <p:nvPr>
            <p:ph type="title"/>
          </p:nvPr>
        </p:nvSpPr>
        <p:spPr>
          <a:xfrm>
            <a:off x="422239" y="162621"/>
            <a:ext cx="7385330" cy="510000"/>
          </a:xfrm>
        </p:spPr>
        <p:txBody>
          <a:bodyPr/>
          <a:lstStyle/>
          <a:p>
            <a:r>
              <a:rPr lang="en-IN" dirty="0"/>
              <a:t>Different steps in text analysis</a:t>
            </a:r>
          </a:p>
        </p:txBody>
      </p:sp>
      <p:pic>
        <p:nvPicPr>
          <p:cNvPr id="3074" name="Picture 2" descr="Lexical Chaining">
            <a:extLst>
              <a:ext uri="{FF2B5EF4-FFF2-40B4-BE49-F238E27FC236}">
                <a16:creationId xmlns:a16="http://schemas.microsoft.com/office/drawing/2014/main" id="{78884229-411F-40B3-A7C6-556322F8A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478" y="2046929"/>
            <a:ext cx="7573107"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566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85A79-C580-416B-BC04-554BF21E1FC4}"/>
              </a:ext>
            </a:extLst>
          </p:cNvPr>
          <p:cNvSpPr>
            <a:spLocks noGrp="1"/>
          </p:cNvSpPr>
          <p:nvPr>
            <p:ph type="body" idx="1"/>
          </p:nvPr>
        </p:nvSpPr>
        <p:spPr>
          <a:xfrm>
            <a:off x="1" y="926123"/>
            <a:ext cx="11863754" cy="5931878"/>
          </a:xfrm>
        </p:spPr>
        <p:txBody>
          <a:bodyPr/>
          <a:lstStyle/>
          <a:p>
            <a:pPr algn="l"/>
            <a:r>
              <a:rPr lang="en-US" sz="2200" dirty="0" err="1">
                <a:latin typeface="Calibri" panose="020F0502020204030204" pitchFamily="34" charset="0"/>
                <a:cs typeface="Calibri" panose="020F0502020204030204" pitchFamily="34" charset="0"/>
                <a:sym typeface="Arial"/>
              </a:rPr>
              <a:t>Tokenisation</a:t>
            </a:r>
            <a:r>
              <a:rPr lang="en-US" sz="2200" dirty="0">
                <a:latin typeface="Calibri" panose="020F0502020204030204" pitchFamily="34" charset="0"/>
                <a:cs typeface="Calibri" panose="020F0502020204030204" pitchFamily="34" charset="0"/>
                <a:sym typeface="Arial"/>
              </a:rPr>
              <a:t> is the process of breaking text documents apart into those pieces.</a:t>
            </a:r>
          </a:p>
          <a:p>
            <a:pPr algn="l"/>
            <a:r>
              <a:rPr lang="en-US" sz="2200" dirty="0">
                <a:latin typeface="Calibri" panose="020F0502020204030204" pitchFamily="34" charset="0"/>
                <a:cs typeface="Calibri" panose="020F0502020204030204" pitchFamily="34" charset="0"/>
                <a:sym typeface="Arial"/>
              </a:rPr>
              <a:t>In text analytics, tokens are most frequently just words. A sentence of 10 words, then, would contain 10 tokens. For deeper analytics, however, it’s often useful to expand your definition of a token. For </a:t>
            </a:r>
            <a:r>
              <a:rPr lang="en-US" sz="2200" dirty="0" err="1">
                <a:latin typeface="Calibri" panose="020F0502020204030204" pitchFamily="34" charset="0"/>
                <a:cs typeface="Calibri" panose="020F0502020204030204" pitchFamily="34" charset="0"/>
                <a:sym typeface="Arial"/>
              </a:rPr>
              <a:t>Lexalytics</a:t>
            </a:r>
            <a:r>
              <a:rPr lang="en-US" sz="2200" dirty="0">
                <a:latin typeface="Calibri" panose="020F0502020204030204" pitchFamily="34" charset="0"/>
                <a:cs typeface="Calibri" panose="020F0502020204030204" pitchFamily="34" charset="0"/>
                <a:sym typeface="Arial"/>
              </a:rPr>
              <a:t>, tokens can be:</a:t>
            </a:r>
          </a:p>
          <a:p>
            <a:pPr algn="l">
              <a:buFont typeface="Arial" panose="020B0604020202020204" pitchFamily="34" charset="0"/>
              <a:buChar char="•"/>
            </a:pPr>
            <a:r>
              <a:rPr lang="en-US" sz="2200" dirty="0">
                <a:latin typeface="Calibri" panose="020F0502020204030204" pitchFamily="34" charset="0"/>
                <a:cs typeface="Calibri" panose="020F0502020204030204" pitchFamily="34" charset="0"/>
                <a:sym typeface="Arial"/>
              </a:rPr>
              <a:t>Words &amp; Punctuation (exclamation points </a:t>
            </a:r>
            <a:r>
              <a:rPr lang="en-US" sz="2200" dirty="0">
                <a:latin typeface="Calibri" panose="020F0502020204030204" pitchFamily="34" charset="0"/>
                <a:cs typeface="Calibri" panose="020F0502020204030204" pitchFamily="34" charset="0"/>
                <a:sym typeface="Arial"/>
                <a:hlinkClick r:id="rId2">
                  <a:extLst>
                    <a:ext uri="{A12FA001-AC4F-418D-AE19-62706E023703}">
                      <ahyp:hlinkClr xmlns:ahyp="http://schemas.microsoft.com/office/drawing/2018/hyperlinkcolor" xmlns="" val="tx"/>
                    </a:ext>
                  </a:extLst>
                </a:hlinkClick>
              </a:rPr>
              <a:t>intensify sentiment</a:t>
            </a:r>
            <a:r>
              <a:rPr lang="en-US" sz="2200" dirty="0">
                <a:latin typeface="Calibri" panose="020F0502020204030204" pitchFamily="34" charset="0"/>
                <a:cs typeface="Calibri" panose="020F0502020204030204" pitchFamily="34" charset="0"/>
                <a:sym typeface="Arial"/>
              </a:rPr>
              <a:t>)</a:t>
            </a:r>
          </a:p>
          <a:p>
            <a:pPr algn="l">
              <a:buFont typeface="Arial" panose="020B0604020202020204" pitchFamily="34" charset="0"/>
              <a:buChar char="•"/>
            </a:pPr>
            <a:r>
              <a:rPr lang="en-US" sz="2200" dirty="0">
                <a:latin typeface="Calibri" panose="020F0502020204030204" pitchFamily="34" charset="0"/>
                <a:cs typeface="Calibri" panose="020F0502020204030204" pitchFamily="34" charset="0"/>
                <a:sym typeface="Arial"/>
              </a:rPr>
              <a:t>Hyperlinks (https://…) &amp; Possessive markers (apostrophes)</a:t>
            </a:r>
          </a:p>
          <a:p>
            <a:pPr marL="571500" indent="-342900" algn="l">
              <a:buFont typeface="Arial" panose="020B0604020202020204" pitchFamily="34" charset="0"/>
              <a:buChar char="•"/>
            </a:pPr>
            <a:r>
              <a:rPr lang="en-US" sz="2200" dirty="0" err="1">
                <a:latin typeface="Calibri" panose="020F0502020204030204" pitchFamily="34" charset="0"/>
                <a:cs typeface="Calibri" panose="020F0502020204030204" pitchFamily="34" charset="0"/>
                <a:sym typeface="Arial"/>
              </a:rPr>
              <a:t>Tokenisation</a:t>
            </a:r>
            <a:r>
              <a:rPr lang="en-US" sz="2200" dirty="0">
                <a:latin typeface="Calibri" panose="020F0502020204030204" pitchFamily="34" charset="0"/>
                <a:cs typeface="Calibri" panose="020F0502020204030204" pitchFamily="34" charset="0"/>
                <a:sym typeface="Arial"/>
              </a:rPr>
              <a:t> can be done </a:t>
            </a:r>
          </a:p>
          <a:p>
            <a:pPr marL="685800" lvl="1" indent="0"/>
            <a:r>
              <a:rPr lang="en-US" sz="1800" dirty="0">
                <a:latin typeface="Calibri" panose="020F0502020204030204" pitchFamily="34" charset="0"/>
                <a:cs typeface="Calibri" panose="020F0502020204030204" pitchFamily="34" charset="0"/>
              </a:rPr>
              <a:t>Tokenization using Python’s split() function</a:t>
            </a:r>
          </a:p>
          <a:p>
            <a:pPr marL="685800" lvl="1" indent="0"/>
            <a:r>
              <a:rPr lang="en-US" sz="1800" dirty="0">
                <a:latin typeface="Calibri" panose="020F0502020204030204" pitchFamily="34" charset="0"/>
                <a:cs typeface="Calibri" panose="020F0502020204030204" pitchFamily="34" charset="0"/>
              </a:rPr>
              <a:t>Tokenization using Regular Expressions (</a:t>
            </a:r>
            <a:r>
              <a:rPr lang="en-US" sz="1800" dirty="0" err="1">
                <a:latin typeface="Calibri" panose="020F0502020204030204" pitchFamily="34" charset="0"/>
                <a:cs typeface="Calibri" panose="020F0502020204030204" pitchFamily="34" charset="0"/>
              </a:rPr>
              <a:t>RegEx</a:t>
            </a:r>
            <a:r>
              <a:rPr lang="en-US" sz="1800" dirty="0">
                <a:latin typeface="Calibri" panose="020F0502020204030204" pitchFamily="34" charset="0"/>
                <a:cs typeface="Calibri" panose="020F0502020204030204" pitchFamily="34" charset="0"/>
              </a:rPr>
              <a:t>)</a:t>
            </a:r>
          </a:p>
          <a:p>
            <a:pPr marL="685800" lvl="1" indent="0"/>
            <a:r>
              <a:rPr lang="en-IN" sz="1800" dirty="0">
                <a:latin typeface="Calibri" panose="020F0502020204030204" pitchFamily="34" charset="0"/>
                <a:cs typeface="Calibri" panose="020F0502020204030204" pitchFamily="34" charset="0"/>
              </a:rPr>
              <a:t>Tokenization using NLTK</a:t>
            </a:r>
          </a:p>
          <a:p>
            <a:pPr marL="685800" lvl="1" indent="0"/>
            <a:r>
              <a:rPr lang="en-US" sz="1800" dirty="0">
                <a:latin typeface="Calibri" panose="020F0502020204030204" pitchFamily="34" charset="0"/>
                <a:cs typeface="Calibri" panose="020F0502020204030204" pitchFamily="34" charset="0"/>
              </a:rPr>
              <a:t>Tokenization using the </a:t>
            </a:r>
            <a:r>
              <a:rPr lang="en-US" sz="1800" dirty="0" err="1">
                <a:latin typeface="Calibri" panose="020F0502020204030204" pitchFamily="34" charset="0"/>
                <a:cs typeface="Calibri" panose="020F0502020204030204" pitchFamily="34" charset="0"/>
              </a:rPr>
              <a:t>spaCy</a:t>
            </a:r>
            <a:r>
              <a:rPr lang="en-US" sz="1800" dirty="0">
                <a:latin typeface="Calibri" panose="020F0502020204030204" pitchFamily="34" charset="0"/>
                <a:cs typeface="Calibri" panose="020F0502020204030204" pitchFamily="34" charset="0"/>
              </a:rPr>
              <a:t> library</a:t>
            </a:r>
          </a:p>
          <a:p>
            <a:pPr marL="685800" lvl="1" indent="0"/>
            <a:r>
              <a:rPr lang="en-IN" sz="1800" dirty="0">
                <a:latin typeface="Calibri" panose="020F0502020204030204" pitchFamily="34" charset="0"/>
                <a:cs typeface="Calibri" panose="020F0502020204030204" pitchFamily="34" charset="0"/>
              </a:rPr>
              <a:t>Tokenization using </a:t>
            </a:r>
            <a:r>
              <a:rPr lang="en-IN" sz="1800" dirty="0" err="1">
                <a:latin typeface="Calibri" panose="020F0502020204030204" pitchFamily="34" charset="0"/>
                <a:cs typeface="Calibri" panose="020F0502020204030204" pitchFamily="34" charset="0"/>
              </a:rPr>
              <a:t>Keras</a:t>
            </a:r>
            <a:endParaRPr lang="en-IN" sz="1800" dirty="0">
              <a:latin typeface="Calibri" panose="020F0502020204030204" pitchFamily="34" charset="0"/>
              <a:cs typeface="Calibri" panose="020F0502020204030204" pitchFamily="34" charset="0"/>
            </a:endParaRPr>
          </a:p>
          <a:p>
            <a:pPr marL="685800" lvl="1" indent="0"/>
            <a:r>
              <a:rPr lang="en-IN" sz="1800" dirty="0">
                <a:latin typeface="Calibri" panose="020F0502020204030204" pitchFamily="34" charset="0"/>
                <a:cs typeface="Calibri" panose="020F0502020204030204" pitchFamily="34" charset="0"/>
              </a:rPr>
              <a:t>Tokenization using </a:t>
            </a:r>
            <a:r>
              <a:rPr lang="en-IN" sz="1800" dirty="0" err="1">
                <a:latin typeface="Calibri" panose="020F0502020204030204" pitchFamily="34" charset="0"/>
                <a:cs typeface="Calibri" panose="020F0502020204030204" pitchFamily="34" charset="0"/>
              </a:rPr>
              <a:t>Gensim</a:t>
            </a:r>
            <a:endParaRPr lang="en-US" sz="1800" dirty="0">
              <a:latin typeface="Calibri" panose="020F0502020204030204" pitchFamily="34" charset="0"/>
              <a:cs typeface="Calibri" panose="020F0502020204030204" pitchFamily="34" charset="0"/>
              <a:sym typeface="Arial"/>
            </a:endParaRPr>
          </a:p>
          <a:p>
            <a:endParaRPr lang="en-IN" dirty="0"/>
          </a:p>
        </p:txBody>
      </p:sp>
      <p:sp>
        <p:nvSpPr>
          <p:cNvPr id="3" name="Title 2">
            <a:extLst>
              <a:ext uri="{FF2B5EF4-FFF2-40B4-BE49-F238E27FC236}">
                <a16:creationId xmlns:a16="http://schemas.microsoft.com/office/drawing/2014/main" id="{2CB1B387-10D4-4768-99B2-F4ABCFAD2590}"/>
              </a:ext>
            </a:extLst>
          </p:cNvPr>
          <p:cNvSpPr>
            <a:spLocks noGrp="1"/>
          </p:cNvSpPr>
          <p:nvPr>
            <p:ph type="title"/>
          </p:nvPr>
        </p:nvSpPr>
        <p:spPr/>
        <p:txBody>
          <a:bodyPr/>
          <a:lstStyle/>
          <a:p>
            <a:r>
              <a:rPr lang="en-IN" dirty="0"/>
              <a:t>Tokenisation</a:t>
            </a:r>
          </a:p>
        </p:txBody>
      </p:sp>
    </p:spTree>
    <p:extLst>
      <p:ext uri="{BB962C8B-B14F-4D97-AF65-F5344CB8AC3E}">
        <p14:creationId xmlns:p14="http://schemas.microsoft.com/office/powerpoint/2010/main" val="3110054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B83B4C-D9B2-4B26-A9AD-A8C6CD1E387D}"/>
              </a:ext>
            </a:extLst>
          </p:cNvPr>
          <p:cNvSpPr>
            <a:spLocks noGrp="1"/>
          </p:cNvSpPr>
          <p:nvPr>
            <p:ph type="body" idx="1"/>
          </p:nvPr>
        </p:nvSpPr>
        <p:spPr>
          <a:xfrm>
            <a:off x="152400" y="1078523"/>
            <a:ext cx="11273184" cy="4835344"/>
          </a:xfrm>
        </p:spPr>
        <p:txBody>
          <a:bodyPr/>
          <a:lstStyle/>
          <a:p>
            <a:pPr algn="l"/>
            <a:r>
              <a:rPr lang="en-US" b="0" i="0" dirty="0">
                <a:solidFill>
                  <a:srgbClr val="222222"/>
                </a:solidFill>
                <a:effectLst/>
                <a:latin typeface="Lato" panose="020F0502020204030203" pitchFamily="34" charset="0"/>
              </a:rPr>
              <a:t>NLTK contains a module called </a:t>
            </a:r>
            <a:r>
              <a:rPr lang="en-US" b="0" i="1" dirty="0">
                <a:solidFill>
                  <a:srgbClr val="222222"/>
                </a:solidFill>
                <a:effectLst/>
                <a:latin typeface="Lato" panose="020F0502020204030203" pitchFamily="34" charset="0"/>
              </a:rPr>
              <a:t>tokenize()</a:t>
            </a:r>
            <a:r>
              <a:rPr lang="en-US" b="0" i="0" dirty="0">
                <a:solidFill>
                  <a:srgbClr val="222222"/>
                </a:solidFill>
                <a:effectLst/>
                <a:latin typeface="Lato" panose="020F0502020204030203" pitchFamily="34" charset="0"/>
              </a:rPr>
              <a:t> which further classifies into two sub-categories:</a:t>
            </a:r>
          </a:p>
          <a:p>
            <a:pPr algn="l">
              <a:buFont typeface="Arial" panose="020B0604020202020204" pitchFamily="34" charset="0"/>
              <a:buChar char="•"/>
            </a:pPr>
            <a:r>
              <a:rPr lang="en-US" b="1" i="0" dirty="0">
                <a:solidFill>
                  <a:srgbClr val="222222"/>
                </a:solidFill>
                <a:effectLst/>
                <a:latin typeface="Lato" panose="020F0502020204030203" pitchFamily="34" charset="0"/>
              </a:rPr>
              <a:t>Word tokenize:</a:t>
            </a:r>
            <a:r>
              <a:rPr lang="en-US" b="0" i="0" dirty="0">
                <a:solidFill>
                  <a:srgbClr val="222222"/>
                </a:solidFill>
                <a:effectLst/>
                <a:latin typeface="Lato" panose="020F0502020204030203" pitchFamily="34" charset="0"/>
              </a:rPr>
              <a:t> We use the </a:t>
            </a:r>
            <a:r>
              <a:rPr lang="en-US" b="0" i="0" dirty="0" err="1">
                <a:solidFill>
                  <a:srgbClr val="222222"/>
                </a:solidFill>
                <a:effectLst/>
                <a:latin typeface="Lato" panose="020F0502020204030203" pitchFamily="34" charset="0"/>
              </a:rPr>
              <a:t>word_tokenize</a:t>
            </a:r>
            <a:r>
              <a:rPr lang="en-US" b="0" i="0" dirty="0">
                <a:solidFill>
                  <a:srgbClr val="222222"/>
                </a:solidFill>
                <a:effectLst/>
                <a:latin typeface="Lato" panose="020F0502020204030203" pitchFamily="34" charset="0"/>
              </a:rPr>
              <a:t>() method to split a sentence into tokens or words</a:t>
            </a:r>
          </a:p>
          <a:p>
            <a:endParaRPr lang="en-IN" dirty="0"/>
          </a:p>
        </p:txBody>
      </p:sp>
      <p:sp>
        <p:nvSpPr>
          <p:cNvPr id="3" name="Title 2">
            <a:extLst>
              <a:ext uri="{FF2B5EF4-FFF2-40B4-BE49-F238E27FC236}">
                <a16:creationId xmlns:a16="http://schemas.microsoft.com/office/drawing/2014/main" id="{65FC58D8-D0CA-4DD2-AC18-94628195A4C7}"/>
              </a:ext>
            </a:extLst>
          </p:cNvPr>
          <p:cNvSpPr>
            <a:spLocks noGrp="1"/>
          </p:cNvSpPr>
          <p:nvPr>
            <p:ph type="title"/>
          </p:nvPr>
        </p:nvSpPr>
        <p:spPr>
          <a:xfrm>
            <a:off x="422238" y="162621"/>
            <a:ext cx="9659607" cy="510000"/>
          </a:xfrm>
        </p:spPr>
        <p:txBody>
          <a:bodyPr/>
          <a:lstStyle/>
          <a:p>
            <a:r>
              <a:rPr lang="en-IN" dirty="0"/>
              <a:t>Tokenisation using NLTK(Natural Language </a:t>
            </a:r>
            <a:r>
              <a:rPr lang="en-IN" dirty="0" err="1"/>
              <a:t>ToolKit</a:t>
            </a:r>
            <a:r>
              <a:rPr lang="en-IN" dirty="0"/>
              <a:t>)</a:t>
            </a:r>
          </a:p>
        </p:txBody>
      </p:sp>
      <p:pic>
        <p:nvPicPr>
          <p:cNvPr id="5" name="Picture 4">
            <a:extLst>
              <a:ext uri="{FF2B5EF4-FFF2-40B4-BE49-F238E27FC236}">
                <a16:creationId xmlns:a16="http://schemas.microsoft.com/office/drawing/2014/main" id="{A7EFA72A-274C-43FB-A253-5FF34643B999}"/>
              </a:ext>
            </a:extLst>
          </p:cNvPr>
          <p:cNvPicPr>
            <a:picLocks noChangeAspect="1"/>
          </p:cNvPicPr>
          <p:nvPr/>
        </p:nvPicPr>
        <p:blipFill>
          <a:blip r:embed="rId2"/>
          <a:stretch>
            <a:fillRect/>
          </a:stretch>
        </p:blipFill>
        <p:spPr>
          <a:xfrm>
            <a:off x="527537" y="2760785"/>
            <a:ext cx="10265918" cy="1811214"/>
          </a:xfrm>
          <a:prstGeom prst="rect">
            <a:avLst/>
          </a:prstGeom>
        </p:spPr>
      </p:pic>
      <p:pic>
        <p:nvPicPr>
          <p:cNvPr id="7" name="Picture 6">
            <a:extLst>
              <a:ext uri="{FF2B5EF4-FFF2-40B4-BE49-F238E27FC236}">
                <a16:creationId xmlns:a16="http://schemas.microsoft.com/office/drawing/2014/main" id="{7FCF9555-903C-4630-82EF-3E4815CCD8BA}"/>
              </a:ext>
            </a:extLst>
          </p:cNvPr>
          <p:cNvPicPr>
            <a:picLocks noChangeAspect="1"/>
          </p:cNvPicPr>
          <p:nvPr/>
        </p:nvPicPr>
        <p:blipFill>
          <a:blip r:embed="rId3"/>
          <a:stretch>
            <a:fillRect/>
          </a:stretch>
        </p:blipFill>
        <p:spPr>
          <a:xfrm>
            <a:off x="527537" y="4571999"/>
            <a:ext cx="10641057" cy="1952101"/>
          </a:xfrm>
          <a:prstGeom prst="rect">
            <a:avLst/>
          </a:prstGeom>
        </p:spPr>
      </p:pic>
    </p:spTree>
    <p:extLst>
      <p:ext uri="{BB962C8B-B14F-4D97-AF65-F5344CB8AC3E}">
        <p14:creationId xmlns:p14="http://schemas.microsoft.com/office/powerpoint/2010/main" val="2366691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0F23C3-7800-447A-B618-2EF091BC1ACA}"/>
              </a:ext>
            </a:extLst>
          </p:cNvPr>
          <p:cNvSpPr>
            <a:spLocks noGrp="1"/>
          </p:cNvSpPr>
          <p:nvPr>
            <p:ph type="body" idx="1"/>
          </p:nvPr>
        </p:nvSpPr>
        <p:spPr>
          <a:xfrm>
            <a:off x="422239" y="1383323"/>
            <a:ext cx="10792538" cy="4530544"/>
          </a:xfrm>
        </p:spPr>
        <p:txBody>
          <a:bodyPr/>
          <a:lstStyle/>
          <a:p>
            <a:pPr marL="228600" indent="0" algn="l"/>
            <a:r>
              <a:rPr lang="en-US" b="1" i="0" dirty="0">
                <a:solidFill>
                  <a:srgbClr val="222222"/>
                </a:solidFill>
                <a:effectLst/>
                <a:latin typeface="Lato" panose="020F0502020204030203" pitchFamily="34" charset="0"/>
              </a:rPr>
              <a:t>Sentence tokenize:</a:t>
            </a:r>
            <a:r>
              <a:rPr lang="en-US" b="0" i="0" dirty="0">
                <a:solidFill>
                  <a:srgbClr val="222222"/>
                </a:solidFill>
                <a:effectLst/>
                <a:latin typeface="Lato" panose="020F0502020204030203" pitchFamily="34" charset="0"/>
              </a:rPr>
              <a:t> We use the </a:t>
            </a:r>
            <a:r>
              <a:rPr lang="en-US" b="0" i="0" dirty="0" err="1">
                <a:solidFill>
                  <a:srgbClr val="222222"/>
                </a:solidFill>
                <a:effectLst/>
                <a:latin typeface="Lato" panose="020F0502020204030203" pitchFamily="34" charset="0"/>
              </a:rPr>
              <a:t>sent_tokenize</a:t>
            </a:r>
            <a:r>
              <a:rPr lang="en-US" b="0" i="0" dirty="0">
                <a:solidFill>
                  <a:srgbClr val="222222"/>
                </a:solidFill>
                <a:effectLst/>
                <a:latin typeface="Lato" panose="020F0502020204030203" pitchFamily="34" charset="0"/>
              </a:rPr>
              <a:t>() method to split a document or paragraph into sentences</a:t>
            </a:r>
          </a:p>
        </p:txBody>
      </p:sp>
      <p:sp>
        <p:nvSpPr>
          <p:cNvPr id="3" name="Title 2">
            <a:extLst>
              <a:ext uri="{FF2B5EF4-FFF2-40B4-BE49-F238E27FC236}">
                <a16:creationId xmlns:a16="http://schemas.microsoft.com/office/drawing/2014/main" id="{7D5AFF75-00DD-4C01-A432-F7395B5DDCC8}"/>
              </a:ext>
            </a:extLst>
          </p:cNvPr>
          <p:cNvSpPr>
            <a:spLocks noGrp="1"/>
          </p:cNvSpPr>
          <p:nvPr>
            <p:ph type="title"/>
          </p:nvPr>
        </p:nvSpPr>
        <p:spPr/>
        <p:txBody>
          <a:bodyPr/>
          <a:lstStyle/>
          <a:p>
            <a:r>
              <a:rPr lang="en-IN" dirty="0"/>
              <a:t>Contd..</a:t>
            </a:r>
          </a:p>
        </p:txBody>
      </p:sp>
      <p:pic>
        <p:nvPicPr>
          <p:cNvPr id="5" name="Picture 4">
            <a:extLst>
              <a:ext uri="{FF2B5EF4-FFF2-40B4-BE49-F238E27FC236}">
                <a16:creationId xmlns:a16="http://schemas.microsoft.com/office/drawing/2014/main" id="{D53507B5-06DA-4E99-AD0B-40161655C47F}"/>
              </a:ext>
            </a:extLst>
          </p:cNvPr>
          <p:cNvPicPr>
            <a:picLocks noChangeAspect="1"/>
          </p:cNvPicPr>
          <p:nvPr/>
        </p:nvPicPr>
        <p:blipFill>
          <a:blip r:embed="rId2"/>
          <a:stretch>
            <a:fillRect/>
          </a:stretch>
        </p:blipFill>
        <p:spPr>
          <a:xfrm>
            <a:off x="547504" y="2475529"/>
            <a:ext cx="10667273" cy="1597463"/>
          </a:xfrm>
          <a:prstGeom prst="rect">
            <a:avLst/>
          </a:prstGeom>
        </p:spPr>
      </p:pic>
      <p:pic>
        <p:nvPicPr>
          <p:cNvPr id="7" name="Picture 6">
            <a:extLst>
              <a:ext uri="{FF2B5EF4-FFF2-40B4-BE49-F238E27FC236}">
                <a16:creationId xmlns:a16="http://schemas.microsoft.com/office/drawing/2014/main" id="{EBA749C1-A750-4C83-9D1A-9FF3E54727AC}"/>
              </a:ext>
            </a:extLst>
          </p:cNvPr>
          <p:cNvPicPr>
            <a:picLocks noChangeAspect="1"/>
          </p:cNvPicPr>
          <p:nvPr/>
        </p:nvPicPr>
        <p:blipFill>
          <a:blip r:embed="rId3"/>
          <a:stretch>
            <a:fillRect/>
          </a:stretch>
        </p:blipFill>
        <p:spPr>
          <a:xfrm>
            <a:off x="547503" y="4474578"/>
            <a:ext cx="10667273" cy="1835013"/>
          </a:xfrm>
          <a:prstGeom prst="rect">
            <a:avLst/>
          </a:prstGeom>
        </p:spPr>
      </p:pic>
    </p:spTree>
    <p:extLst>
      <p:ext uri="{BB962C8B-B14F-4D97-AF65-F5344CB8AC3E}">
        <p14:creationId xmlns:p14="http://schemas.microsoft.com/office/powerpoint/2010/main" val="111394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29C8A9-0259-46F0-B317-E881421FDA8C}"/>
              </a:ext>
            </a:extLst>
          </p:cNvPr>
          <p:cNvSpPr>
            <a:spLocks noGrp="1"/>
          </p:cNvSpPr>
          <p:nvPr>
            <p:ph type="body" idx="1"/>
          </p:nvPr>
        </p:nvSpPr>
        <p:spPr>
          <a:xfrm>
            <a:off x="422239" y="1055076"/>
            <a:ext cx="11347522" cy="5275385"/>
          </a:xfrm>
        </p:spPr>
        <p:txBody>
          <a:bodyPr/>
          <a:lstStyle/>
          <a:p>
            <a:pPr algn="l"/>
            <a:r>
              <a:rPr lang="en-IN" b="1" dirty="0">
                <a:latin typeface="Calibri" panose="020F0502020204030204" pitchFamily="34" charset="0"/>
                <a:cs typeface="Calibri" panose="020F0502020204030204" pitchFamily="34" charset="0"/>
              </a:rPr>
              <a:t>Tokenisation: </a:t>
            </a:r>
            <a:r>
              <a:rPr lang="en-US" b="0" i="0" dirty="0">
                <a:solidFill>
                  <a:srgbClr val="292929"/>
                </a:solidFill>
                <a:effectLst/>
                <a:latin typeface="Calibri" panose="020F0502020204030204" pitchFamily="34" charset="0"/>
                <a:cs typeface="Calibri" panose="020F0502020204030204" pitchFamily="34" charset="0"/>
              </a:rPr>
              <a:t>Splitting the sentence into words.</a:t>
            </a:r>
            <a:endParaRPr lang="en-IN" b="1"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algn="l"/>
            <a:r>
              <a:rPr lang="en-US" b="1" i="0" dirty="0">
                <a:solidFill>
                  <a:srgbClr val="292929"/>
                </a:solidFill>
                <a:effectLst/>
                <a:latin typeface="Calibri" panose="020F0502020204030204" pitchFamily="34" charset="0"/>
                <a:cs typeface="Calibri" panose="020F0502020204030204" pitchFamily="34" charset="0"/>
              </a:rPr>
              <a:t>Lower casing:</a:t>
            </a:r>
            <a:r>
              <a:rPr lang="en-US" b="0" i="0" dirty="0">
                <a:solidFill>
                  <a:srgbClr val="292929"/>
                </a:solidFill>
                <a:effectLst/>
                <a:latin typeface="Calibri" panose="020F0502020204030204" pitchFamily="34" charset="0"/>
                <a:cs typeface="Calibri" panose="020F0502020204030204" pitchFamily="34" charset="0"/>
              </a:rPr>
              <a:t> Converting a word to lower case (NLP -&gt; </a:t>
            </a:r>
            <a:r>
              <a:rPr lang="en-US" b="0" i="0" dirty="0" err="1">
                <a:solidFill>
                  <a:srgbClr val="292929"/>
                </a:solidFill>
                <a:effectLst/>
                <a:latin typeface="Calibri" panose="020F0502020204030204" pitchFamily="34" charset="0"/>
                <a:cs typeface="Calibri" panose="020F0502020204030204" pitchFamily="34" charset="0"/>
              </a:rPr>
              <a:t>nlp</a:t>
            </a:r>
            <a:r>
              <a:rPr lang="en-US" b="0" i="0" dirty="0">
                <a:solidFill>
                  <a:srgbClr val="292929"/>
                </a:solidFill>
                <a:effectLst/>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79A1AA8-05DF-4E1E-821A-7CB15DA96C6E}"/>
              </a:ext>
            </a:extLst>
          </p:cNvPr>
          <p:cNvSpPr>
            <a:spLocks noGrp="1"/>
          </p:cNvSpPr>
          <p:nvPr>
            <p:ph type="title"/>
          </p:nvPr>
        </p:nvSpPr>
        <p:spPr/>
        <p:txBody>
          <a:bodyPr/>
          <a:lstStyle/>
          <a:p>
            <a:r>
              <a:rPr lang="en-IN" dirty="0"/>
              <a:t>Small </a:t>
            </a:r>
            <a:r>
              <a:rPr lang="en-IN" dirty="0" err="1"/>
              <a:t>Practicising</a:t>
            </a:r>
            <a:r>
              <a:rPr lang="en-IN" dirty="0"/>
              <a:t> session</a:t>
            </a:r>
          </a:p>
        </p:txBody>
      </p:sp>
      <p:pic>
        <p:nvPicPr>
          <p:cNvPr id="7" name="Picture 6">
            <a:extLst>
              <a:ext uri="{FF2B5EF4-FFF2-40B4-BE49-F238E27FC236}">
                <a16:creationId xmlns:a16="http://schemas.microsoft.com/office/drawing/2014/main" id="{0CB57620-3DAB-413C-8BF0-9AB203EF189F}"/>
              </a:ext>
            </a:extLst>
          </p:cNvPr>
          <p:cNvPicPr>
            <a:picLocks noChangeAspect="1"/>
          </p:cNvPicPr>
          <p:nvPr/>
        </p:nvPicPr>
        <p:blipFill>
          <a:blip r:embed="rId2"/>
          <a:stretch>
            <a:fillRect/>
          </a:stretch>
        </p:blipFill>
        <p:spPr>
          <a:xfrm>
            <a:off x="5768756" y="1816100"/>
            <a:ext cx="6001005" cy="821550"/>
          </a:xfrm>
          <a:prstGeom prst="rect">
            <a:avLst/>
          </a:prstGeom>
        </p:spPr>
      </p:pic>
      <p:pic>
        <p:nvPicPr>
          <p:cNvPr id="9" name="Picture 8">
            <a:extLst>
              <a:ext uri="{FF2B5EF4-FFF2-40B4-BE49-F238E27FC236}">
                <a16:creationId xmlns:a16="http://schemas.microsoft.com/office/drawing/2014/main" id="{EBD6ACE2-C367-459D-8FD4-8FA420F13A7E}"/>
              </a:ext>
            </a:extLst>
          </p:cNvPr>
          <p:cNvPicPr>
            <a:picLocks noChangeAspect="1"/>
          </p:cNvPicPr>
          <p:nvPr/>
        </p:nvPicPr>
        <p:blipFill>
          <a:blip r:embed="rId3"/>
          <a:stretch>
            <a:fillRect/>
          </a:stretch>
        </p:blipFill>
        <p:spPr>
          <a:xfrm>
            <a:off x="664312" y="1816100"/>
            <a:ext cx="5104444" cy="1841500"/>
          </a:xfrm>
          <a:prstGeom prst="rect">
            <a:avLst/>
          </a:prstGeom>
        </p:spPr>
      </p:pic>
      <p:pic>
        <p:nvPicPr>
          <p:cNvPr id="11" name="Picture 10">
            <a:extLst>
              <a:ext uri="{FF2B5EF4-FFF2-40B4-BE49-F238E27FC236}">
                <a16:creationId xmlns:a16="http://schemas.microsoft.com/office/drawing/2014/main" id="{058D3713-4710-415C-BD26-628D5D9184C2}"/>
              </a:ext>
            </a:extLst>
          </p:cNvPr>
          <p:cNvPicPr>
            <a:picLocks noChangeAspect="1"/>
          </p:cNvPicPr>
          <p:nvPr/>
        </p:nvPicPr>
        <p:blipFill>
          <a:blip r:embed="rId4"/>
          <a:stretch>
            <a:fillRect/>
          </a:stretch>
        </p:blipFill>
        <p:spPr>
          <a:xfrm>
            <a:off x="664311" y="4418623"/>
            <a:ext cx="4857258" cy="1799949"/>
          </a:xfrm>
          <a:prstGeom prst="rect">
            <a:avLst/>
          </a:prstGeom>
        </p:spPr>
      </p:pic>
      <p:pic>
        <p:nvPicPr>
          <p:cNvPr id="13" name="Picture 12">
            <a:extLst>
              <a:ext uri="{FF2B5EF4-FFF2-40B4-BE49-F238E27FC236}">
                <a16:creationId xmlns:a16="http://schemas.microsoft.com/office/drawing/2014/main" id="{A79306BA-71C3-49AE-8D9A-CA9F9993BF7A}"/>
              </a:ext>
            </a:extLst>
          </p:cNvPr>
          <p:cNvPicPr>
            <a:picLocks noChangeAspect="1"/>
          </p:cNvPicPr>
          <p:nvPr/>
        </p:nvPicPr>
        <p:blipFill>
          <a:blip r:embed="rId5"/>
          <a:stretch>
            <a:fillRect/>
          </a:stretch>
        </p:blipFill>
        <p:spPr>
          <a:xfrm>
            <a:off x="5904625" y="4914591"/>
            <a:ext cx="5878118" cy="888333"/>
          </a:xfrm>
          <a:prstGeom prst="rect">
            <a:avLst/>
          </a:prstGeom>
        </p:spPr>
      </p:pic>
    </p:spTree>
    <p:extLst>
      <p:ext uri="{BB962C8B-B14F-4D97-AF65-F5344CB8AC3E}">
        <p14:creationId xmlns:p14="http://schemas.microsoft.com/office/powerpoint/2010/main" val="1310555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D9C5AB-C7F9-4017-9F5A-41D94D254006}"/>
              </a:ext>
            </a:extLst>
          </p:cNvPr>
          <p:cNvSpPr>
            <a:spLocks noGrp="1"/>
          </p:cNvSpPr>
          <p:nvPr>
            <p:ph type="body" idx="1"/>
          </p:nvPr>
        </p:nvSpPr>
        <p:spPr>
          <a:xfrm>
            <a:off x="152399" y="1066800"/>
            <a:ext cx="11852031" cy="5628579"/>
          </a:xfrm>
        </p:spPr>
        <p:txBody>
          <a:bodyPr/>
          <a:lstStyle/>
          <a:p>
            <a:pPr marL="228600" indent="0" algn="l"/>
            <a:r>
              <a:rPr lang="en-US" b="1" i="0" dirty="0">
                <a:solidFill>
                  <a:srgbClr val="292929"/>
                </a:solidFill>
                <a:effectLst/>
                <a:latin typeface="Calibri" panose="020F0502020204030204" pitchFamily="34" charset="0"/>
                <a:cs typeface="Calibri" panose="020F0502020204030204" pitchFamily="34" charset="0"/>
              </a:rPr>
              <a:t>Stop words removal:</a:t>
            </a:r>
            <a:r>
              <a:rPr lang="en-US" b="0" i="0" dirty="0">
                <a:solidFill>
                  <a:srgbClr val="292929"/>
                </a:solidFill>
                <a:effectLst/>
                <a:latin typeface="Calibri" panose="020F0502020204030204" pitchFamily="34" charset="0"/>
                <a:cs typeface="Calibri" panose="020F0502020204030204" pitchFamily="34" charset="0"/>
              </a:rPr>
              <a:t> Stop words are very commonly used words (a, an, the, etc.) in the documents. These words do not really signify any importance as they do not help in distinguishing two documents</a:t>
            </a:r>
            <a:endParaRPr lang="en-IN"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93380BF5-088C-4A8D-917D-66C0C80A3966}"/>
              </a:ext>
            </a:extLst>
          </p:cNvPr>
          <p:cNvSpPr>
            <a:spLocks noGrp="1"/>
          </p:cNvSpPr>
          <p:nvPr>
            <p:ph type="title"/>
          </p:nvPr>
        </p:nvSpPr>
        <p:spPr/>
        <p:txBody>
          <a:bodyPr/>
          <a:lstStyle/>
          <a:p>
            <a:r>
              <a:rPr lang="en-IN" dirty="0"/>
              <a:t>Contd..</a:t>
            </a:r>
          </a:p>
        </p:txBody>
      </p:sp>
      <p:pic>
        <p:nvPicPr>
          <p:cNvPr id="7" name="Picture 6">
            <a:extLst>
              <a:ext uri="{FF2B5EF4-FFF2-40B4-BE49-F238E27FC236}">
                <a16:creationId xmlns:a16="http://schemas.microsoft.com/office/drawing/2014/main" id="{ACE11D52-1D42-48AC-A6A6-D1B347ABFA93}"/>
              </a:ext>
            </a:extLst>
          </p:cNvPr>
          <p:cNvPicPr>
            <a:picLocks noChangeAspect="1"/>
          </p:cNvPicPr>
          <p:nvPr/>
        </p:nvPicPr>
        <p:blipFill>
          <a:blip r:embed="rId2"/>
          <a:stretch>
            <a:fillRect/>
          </a:stretch>
        </p:blipFill>
        <p:spPr>
          <a:xfrm>
            <a:off x="422238" y="2383228"/>
            <a:ext cx="5663770" cy="3126618"/>
          </a:xfrm>
          <a:prstGeom prst="rect">
            <a:avLst/>
          </a:prstGeom>
        </p:spPr>
      </p:pic>
      <p:pic>
        <p:nvPicPr>
          <p:cNvPr id="9" name="Picture 8">
            <a:extLst>
              <a:ext uri="{FF2B5EF4-FFF2-40B4-BE49-F238E27FC236}">
                <a16:creationId xmlns:a16="http://schemas.microsoft.com/office/drawing/2014/main" id="{95CA7F0F-C565-408B-B1E9-44B4CB7DD1F0}"/>
              </a:ext>
            </a:extLst>
          </p:cNvPr>
          <p:cNvPicPr>
            <a:picLocks noChangeAspect="1"/>
          </p:cNvPicPr>
          <p:nvPr/>
        </p:nvPicPr>
        <p:blipFill>
          <a:blip r:embed="rId3"/>
          <a:stretch>
            <a:fillRect/>
          </a:stretch>
        </p:blipFill>
        <p:spPr>
          <a:xfrm>
            <a:off x="6078414" y="2926030"/>
            <a:ext cx="5658663" cy="1622524"/>
          </a:xfrm>
          <a:prstGeom prst="rect">
            <a:avLst/>
          </a:prstGeom>
        </p:spPr>
      </p:pic>
    </p:spTree>
    <p:extLst>
      <p:ext uri="{BB962C8B-B14F-4D97-AF65-F5344CB8AC3E}">
        <p14:creationId xmlns:p14="http://schemas.microsoft.com/office/powerpoint/2010/main" val="3325682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23068-59F4-464F-BCB8-F40BBE337398}"/>
              </a:ext>
            </a:extLst>
          </p:cNvPr>
          <p:cNvSpPr>
            <a:spLocks noGrp="1"/>
          </p:cNvSpPr>
          <p:nvPr>
            <p:ph type="body" idx="1"/>
          </p:nvPr>
        </p:nvSpPr>
        <p:spPr>
          <a:xfrm>
            <a:off x="0" y="672621"/>
            <a:ext cx="11875477" cy="6185379"/>
          </a:xfrm>
        </p:spPr>
        <p:txBody>
          <a:bodyPr/>
          <a:lstStyle/>
          <a:p>
            <a:pPr marL="228600" indent="0" algn="l"/>
            <a:r>
              <a:rPr lang="en-US" sz="2000" b="1" i="0" dirty="0">
                <a:solidFill>
                  <a:srgbClr val="292929"/>
                </a:solidFill>
                <a:effectLst/>
                <a:latin typeface="Calibri" panose="020F0502020204030204" pitchFamily="34" charset="0"/>
                <a:cs typeface="Calibri" panose="020F0502020204030204" pitchFamily="34" charset="0"/>
              </a:rPr>
              <a:t>Stemming</a:t>
            </a:r>
            <a:r>
              <a:rPr lang="en-US" sz="2000" b="0" i="0" dirty="0">
                <a:solidFill>
                  <a:srgbClr val="292929"/>
                </a:solidFill>
                <a:effectLst/>
                <a:latin typeface="Calibri" panose="020F0502020204030204" pitchFamily="34" charset="0"/>
                <a:cs typeface="Calibri" panose="020F0502020204030204" pitchFamily="34" charset="0"/>
              </a:rPr>
              <a:t>: It is a process of transforming a word to its root form.</a:t>
            </a:r>
          </a:p>
          <a:p>
            <a:pPr marL="228600" indent="0" algn="l"/>
            <a:endParaRPr lang="en-US" sz="2000" dirty="0">
              <a:solidFill>
                <a:srgbClr val="292929"/>
              </a:solidFill>
              <a:latin typeface="Calibri" panose="020F0502020204030204" pitchFamily="34" charset="0"/>
              <a:cs typeface="Calibri" panose="020F0502020204030204" pitchFamily="34" charset="0"/>
            </a:endParaRPr>
          </a:p>
          <a:p>
            <a:pPr marL="228600" indent="0" algn="l"/>
            <a:endParaRPr lang="en-US" sz="2000" dirty="0">
              <a:solidFill>
                <a:srgbClr val="292929"/>
              </a:solidFill>
              <a:latin typeface="Calibri" panose="020F0502020204030204" pitchFamily="34" charset="0"/>
              <a:cs typeface="Calibri" panose="020F0502020204030204" pitchFamily="34" charset="0"/>
            </a:endParaRPr>
          </a:p>
          <a:p>
            <a:pPr marL="228600" indent="0" algn="l"/>
            <a:endParaRPr lang="en-US" sz="2000" dirty="0">
              <a:solidFill>
                <a:srgbClr val="292929"/>
              </a:solidFill>
              <a:latin typeface="Calibri" panose="020F0502020204030204" pitchFamily="34" charset="0"/>
              <a:cs typeface="Calibri" panose="020F0502020204030204" pitchFamily="34" charset="0"/>
            </a:endParaRPr>
          </a:p>
          <a:p>
            <a:pPr marL="228600" indent="0" algn="l"/>
            <a:endParaRPr lang="en-US" sz="2000" dirty="0">
              <a:solidFill>
                <a:srgbClr val="292929"/>
              </a:solidFill>
              <a:latin typeface="Calibri" panose="020F0502020204030204" pitchFamily="34" charset="0"/>
              <a:cs typeface="Calibri" panose="020F0502020204030204" pitchFamily="34" charset="0"/>
            </a:endParaRPr>
          </a:p>
          <a:p>
            <a:pPr marL="228600" indent="0" algn="l"/>
            <a:endParaRPr lang="en-US" sz="2000" dirty="0">
              <a:solidFill>
                <a:srgbClr val="292929"/>
              </a:solidFill>
              <a:latin typeface="Calibri" panose="020F0502020204030204" pitchFamily="34" charset="0"/>
              <a:cs typeface="Calibri" panose="020F0502020204030204" pitchFamily="34" charset="0"/>
            </a:endParaRPr>
          </a:p>
          <a:p>
            <a:pPr marL="228600" indent="0" algn="l"/>
            <a:endParaRPr lang="en-US" sz="2000" dirty="0">
              <a:solidFill>
                <a:srgbClr val="292929"/>
              </a:solidFill>
              <a:latin typeface="Calibri" panose="020F0502020204030204" pitchFamily="34" charset="0"/>
              <a:cs typeface="Calibri" panose="020F0502020204030204" pitchFamily="34" charset="0"/>
            </a:endParaRPr>
          </a:p>
          <a:p>
            <a:pPr marL="228600" indent="0" algn="l"/>
            <a:r>
              <a:rPr lang="en-US" sz="2000" b="1" i="0" dirty="0">
                <a:solidFill>
                  <a:srgbClr val="292929"/>
                </a:solidFill>
                <a:effectLst/>
                <a:latin typeface="Calibri" panose="020F0502020204030204" pitchFamily="34" charset="0"/>
                <a:cs typeface="Calibri" panose="020F0502020204030204" pitchFamily="34" charset="0"/>
              </a:rPr>
              <a:t>Lemmatization</a:t>
            </a:r>
            <a:r>
              <a:rPr lang="en-US" sz="2000" b="0" i="0" dirty="0">
                <a:solidFill>
                  <a:srgbClr val="292929"/>
                </a:solidFill>
                <a:effectLst/>
                <a:latin typeface="Calibri" panose="020F0502020204030204" pitchFamily="34" charset="0"/>
                <a:cs typeface="Calibri" panose="020F0502020204030204" pitchFamily="34" charset="0"/>
              </a:rPr>
              <a:t>: Unlike stemming, lemmatization reduces the words to a word existing in the language.</a:t>
            </a:r>
            <a:r>
              <a:rPr lang="en-US" sz="2000" b="0" i="1" dirty="0">
                <a:solidFill>
                  <a:srgbClr val="292929"/>
                </a:solidFill>
                <a:effectLst/>
                <a:latin typeface="Calibri" panose="020F0502020204030204" pitchFamily="34" charset="0"/>
                <a:cs typeface="Calibri" panose="020F0502020204030204" pitchFamily="34" charset="0"/>
              </a:rPr>
              <a:t> Lemmatization is preferred over Stemming because lemmatization does a morphological analysis of the words.</a:t>
            </a:r>
            <a:endParaRPr lang="en-IN"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7967112-EEC3-4DD7-A7E3-0F85853C5A0C}"/>
              </a:ext>
            </a:extLst>
          </p:cNvPr>
          <p:cNvSpPr>
            <a:spLocks noGrp="1"/>
          </p:cNvSpPr>
          <p:nvPr>
            <p:ph type="title"/>
          </p:nvPr>
        </p:nvSpPr>
        <p:spPr/>
        <p:txBody>
          <a:bodyPr/>
          <a:lstStyle/>
          <a:p>
            <a:r>
              <a:rPr lang="en-IN" dirty="0"/>
              <a:t>Contd..</a:t>
            </a:r>
          </a:p>
        </p:txBody>
      </p:sp>
      <p:pic>
        <p:nvPicPr>
          <p:cNvPr id="5" name="Picture 4">
            <a:extLst>
              <a:ext uri="{FF2B5EF4-FFF2-40B4-BE49-F238E27FC236}">
                <a16:creationId xmlns:a16="http://schemas.microsoft.com/office/drawing/2014/main" id="{52BD0820-B363-4D4C-B2CA-AF42ED2C4D14}"/>
              </a:ext>
            </a:extLst>
          </p:cNvPr>
          <p:cNvPicPr>
            <a:picLocks noChangeAspect="1"/>
          </p:cNvPicPr>
          <p:nvPr/>
        </p:nvPicPr>
        <p:blipFill>
          <a:blip r:embed="rId2"/>
          <a:stretch>
            <a:fillRect/>
          </a:stretch>
        </p:blipFill>
        <p:spPr>
          <a:xfrm>
            <a:off x="407701" y="1339301"/>
            <a:ext cx="4003740" cy="2245089"/>
          </a:xfrm>
          <a:prstGeom prst="rect">
            <a:avLst/>
          </a:prstGeom>
        </p:spPr>
      </p:pic>
      <p:pic>
        <p:nvPicPr>
          <p:cNvPr id="7" name="Picture 6">
            <a:extLst>
              <a:ext uri="{FF2B5EF4-FFF2-40B4-BE49-F238E27FC236}">
                <a16:creationId xmlns:a16="http://schemas.microsoft.com/office/drawing/2014/main" id="{D1F3C4EF-5B37-433B-AFC2-9F42BE291095}"/>
              </a:ext>
            </a:extLst>
          </p:cNvPr>
          <p:cNvPicPr>
            <a:picLocks noChangeAspect="1"/>
          </p:cNvPicPr>
          <p:nvPr/>
        </p:nvPicPr>
        <p:blipFill>
          <a:blip r:embed="rId3"/>
          <a:stretch>
            <a:fillRect/>
          </a:stretch>
        </p:blipFill>
        <p:spPr>
          <a:xfrm>
            <a:off x="4819141" y="1444809"/>
            <a:ext cx="7197014" cy="2139581"/>
          </a:xfrm>
          <a:prstGeom prst="rect">
            <a:avLst/>
          </a:prstGeom>
        </p:spPr>
      </p:pic>
      <p:pic>
        <p:nvPicPr>
          <p:cNvPr id="11" name="Picture 10">
            <a:extLst>
              <a:ext uri="{FF2B5EF4-FFF2-40B4-BE49-F238E27FC236}">
                <a16:creationId xmlns:a16="http://schemas.microsoft.com/office/drawing/2014/main" id="{B30C17E0-6C11-4D77-90DF-6B4A07372917}"/>
              </a:ext>
            </a:extLst>
          </p:cNvPr>
          <p:cNvPicPr>
            <a:picLocks noChangeAspect="1"/>
          </p:cNvPicPr>
          <p:nvPr/>
        </p:nvPicPr>
        <p:blipFill>
          <a:blip r:embed="rId4"/>
          <a:stretch>
            <a:fillRect/>
          </a:stretch>
        </p:blipFill>
        <p:spPr>
          <a:xfrm>
            <a:off x="316523" y="4233532"/>
            <a:ext cx="3893666" cy="2624467"/>
          </a:xfrm>
          <a:prstGeom prst="rect">
            <a:avLst/>
          </a:prstGeom>
        </p:spPr>
      </p:pic>
      <p:pic>
        <p:nvPicPr>
          <p:cNvPr id="13" name="Picture 12">
            <a:extLst>
              <a:ext uri="{FF2B5EF4-FFF2-40B4-BE49-F238E27FC236}">
                <a16:creationId xmlns:a16="http://schemas.microsoft.com/office/drawing/2014/main" id="{4ECD083E-446C-4E36-B15A-F74BA4552CF3}"/>
              </a:ext>
            </a:extLst>
          </p:cNvPr>
          <p:cNvPicPr>
            <a:picLocks noChangeAspect="1"/>
          </p:cNvPicPr>
          <p:nvPr/>
        </p:nvPicPr>
        <p:blipFill>
          <a:blip r:embed="rId5"/>
          <a:stretch>
            <a:fillRect/>
          </a:stretch>
        </p:blipFill>
        <p:spPr>
          <a:xfrm>
            <a:off x="4819141" y="4356578"/>
            <a:ext cx="7197014" cy="1622191"/>
          </a:xfrm>
          <a:prstGeom prst="rect">
            <a:avLst/>
          </a:prstGeom>
        </p:spPr>
      </p:pic>
    </p:spTree>
    <p:extLst>
      <p:ext uri="{BB962C8B-B14F-4D97-AF65-F5344CB8AC3E}">
        <p14:creationId xmlns:p14="http://schemas.microsoft.com/office/powerpoint/2010/main" val="281041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p:nvPr/>
        </p:nvSpPr>
        <p:spPr>
          <a:xfrm>
            <a:off x="916227" y="2352675"/>
            <a:ext cx="9193600" cy="2639125"/>
          </a:xfrm>
          <a:prstGeom prst="rect">
            <a:avLst/>
          </a:prstGeom>
          <a:noFill/>
          <a:ln>
            <a:noFill/>
          </a:ln>
        </p:spPr>
        <p:txBody>
          <a:bodyPr spcFirstLastPara="1" wrap="square" lIns="121900" tIns="60925" rIns="121900" bIns="60925" anchor="b" anchorCtr="0">
            <a:noAutofit/>
          </a:bodyPr>
          <a:lstStyle/>
          <a:p>
            <a:pPr marL="0" marR="0" lvl="0" indent="0" algn="l" rtl="0">
              <a:lnSpc>
                <a:spcPct val="100000"/>
              </a:lnSpc>
              <a:spcBef>
                <a:spcPts val="0"/>
              </a:spcBef>
              <a:spcAft>
                <a:spcPts val="0"/>
              </a:spcAft>
              <a:buClr>
                <a:srgbClr val="000000"/>
              </a:buClr>
              <a:buSzPts val="1100"/>
              <a:buFont typeface="Calibri"/>
              <a:buNone/>
            </a:pPr>
            <a:r>
              <a:rPr lang="en-US" sz="5867" b="0" i="0" u="none" strike="noStrike" cap="none" dirty="0">
                <a:solidFill>
                  <a:srgbClr val="000000"/>
                </a:solidFill>
                <a:latin typeface="Calibri"/>
                <a:ea typeface="Calibri"/>
                <a:cs typeface="Calibri"/>
                <a:sym typeface="Calibri"/>
              </a:rPr>
              <a:t>SGC Coaching Session 38</a:t>
            </a:r>
            <a:r>
              <a:rPr lang="en-US" sz="6933" b="0" i="0" u="none" strike="noStrike" cap="none" dirty="0">
                <a:solidFill>
                  <a:srgbClr val="000000"/>
                </a:solidFill>
                <a:latin typeface="Calibri"/>
                <a:ea typeface="Calibri"/>
                <a:cs typeface="Calibri"/>
                <a:sym typeface="Calibri"/>
              </a:rPr>
              <a:t>:</a:t>
            </a:r>
            <a:endParaRPr lang="en-US" b="0" i="0" u="none" strike="noStrike" cap="none" dirty="0">
              <a:ea typeface="Calibri"/>
              <a:sym typeface="Calibri"/>
            </a:endParaRPr>
          </a:p>
          <a:p>
            <a:pPr marL="0" marR="0" lvl="0" indent="0" algn="l" rtl="0">
              <a:lnSpc>
                <a:spcPct val="100000"/>
              </a:lnSpc>
              <a:spcBef>
                <a:spcPts val="0"/>
              </a:spcBef>
              <a:spcAft>
                <a:spcPts val="0"/>
              </a:spcAft>
              <a:buClr>
                <a:srgbClr val="000000"/>
              </a:buClr>
              <a:buSzPts val="1100"/>
              <a:buFont typeface="Calibri"/>
              <a:buNone/>
            </a:pPr>
            <a:r>
              <a:rPr lang="en-IN" sz="3733" dirty="0">
                <a:solidFill>
                  <a:srgbClr val="FF0000"/>
                </a:solidFill>
                <a:latin typeface="Calibri"/>
                <a:cs typeface="Calibri"/>
              </a:rPr>
              <a:t>Lexical Processing Context Setting Session Agenda</a:t>
            </a:r>
          </a:p>
          <a:p>
            <a:pPr marL="0" marR="0" lvl="0" indent="0" algn="l" rtl="0">
              <a:lnSpc>
                <a:spcPct val="100000"/>
              </a:lnSpc>
              <a:spcBef>
                <a:spcPts val="0"/>
              </a:spcBef>
              <a:spcAft>
                <a:spcPts val="0"/>
              </a:spcAft>
              <a:buClr>
                <a:srgbClr val="000000"/>
              </a:buClr>
              <a:buSzPts val="1100"/>
              <a:buFont typeface="Calibri"/>
              <a:buNone/>
            </a:pPr>
            <a:r>
              <a:rPr lang="en-US" sz="3733" b="0" i="0" u="none" strike="noStrike" cap="none" dirty="0">
                <a:solidFill>
                  <a:srgbClr val="000000"/>
                </a:solidFill>
                <a:latin typeface="Calibri"/>
                <a:ea typeface="Calibri"/>
                <a:cs typeface="Calibri"/>
                <a:sym typeface="Calibri"/>
              </a:rPr>
              <a:t>Session By</a:t>
            </a:r>
            <a:r>
              <a:rPr lang="en-US" sz="3733" b="0" i="0" u="none" strike="noStrike" cap="none" dirty="0" smtClean="0">
                <a:solidFill>
                  <a:srgbClr val="000000"/>
                </a:solidFill>
                <a:latin typeface="Calibri"/>
                <a:ea typeface="Calibri"/>
                <a:cs typeface="Calibri"/>
                <a:sym typeface="Calibri"/>
              </a:rPr>
              <a:t>: Mahendra</a:t>
            </a:r>
            <a:endParaRPr lang="en-US" sz="2400" b="0" i="0" u="none" strike="noStrike" cap="none" dirty="0">
              <a:solidFill>
                <a:srgbClr val="000000"/>
              </a:solidFill>
              <a:latin typeface="Calibri"/>
              <a:ea typeface="Calibri"/>
              <a:cs typeface="Calibri"/>
              <a:sym typeface="Calibri"/>
            </a:endParaRPr>
          </a:p>
        </p:txBody>
      </p:sp>
      <p:pic>
        <p:nvPicPr>
          <p:cNvPr id="84" name="Google Shape;84;p2"/>
          <p:cNvPicPr preferRelativeResize="0"/>
          <p:nvPr/>
        </p:nvPicPr>
        <p:blipFill rotWithShape="1">
          <a:blip r:embed="rId3">
            <a:alphaModFix/>
          </a:blip>
          <a:srcRect/>
          <a:stretch/>
        </p:blipFill>
        <p:spPr>
          <a:xfrm>
            <a:off x="10109827" y="0"/>
            <a:ext cx="1808723" cy="2103309"/>
          </a:xfrm>
          <a:prstGeom prst="rect">
            <a:avLst/>
          </a:prstGeom>
          <a:noFill/>
          <a:ln>
            <a:noFill/>
          </a:ln>
        </p:spPr>
      </p:pic>
      <p:sp>
        <p:nvSpPr>
          <p:cNvPr id="85" name="Google Shape;85;p2"/>
          <p:cNvSpPr txBox="1"/>
          <p:nvPr/>
        </p:nvSpPr>
        <p:spPr>
          <a:xfrm>
            <a:off x="1542815" y="954716"/>
            <a:ext cx="2207600" cy="1748000"/>
          </a:xfrm>
          <a:prstGeom prst="rect">
            <a:avLst/>
          </a:prstGeom>
          <a:noFill/>
          <a:ln>
            <a:noFill/>
          </a:ln>
        </p:spPr>
        <p:txBody>
          <a:bodyPr spcFirstLastPara="1" wrap="square" lIns="121900" tIns="60925" rIns="121900" bIns="60925" anchor="t" anchorCtr="0">
            <a:noAutofit/>
          </a:bodyPr>
          <a:lstStyle/>
          <a:p>
            <a:pPr marL="0" marR="0" lvl="0" indent="0" algn="l" rtl="0">
              <a:lnSpc>
                <a:spcPct val="90000"/>
              </a:lnSpc>
              <a:spcBef>
                <a:spcPts val="0"/>
              </a:spcBef>
              <a:spcAft>
                <a:spcPts val="0"/>
              </a:spcAft>
              <a:buClr>
                <a:srgbClr val="000000"/>
              </a:buClr>
              <a:buSzPts val="1400"/>
              <a:buFont typeface="Arial"/>
              <a:buNone/>
            </a:pPr>
            <a:endParaRPr sz="1867" b="0" i="0" u="none" strike="noStrike" cap="none">
              <a:solidFill>
                <a:srgbClr val="FFFFFF"/>
              </a:solidFill>
              <a:latin typeface="Proxima Nova"/>
              <a:ea typeface="Proxima Nova"/>
              <a:cs typeface="Proxima Nova"/>
              <a:sym typeface="Proxima Nova"/>
            </a:endParaRPr>
          </a:p>
          <a:p>
            <a:pPr marL="0" marR="0" lvl="0" indent="0" algn="l" rtl="0">
              <a:lnSpc>
                <a:spcPct val="90000"/>
              </a:lnSpc>
              <a:spcBef>
                <a:spcPts val="1333"/>
              </a:spcBef>
              <a:spcAft>
                <a:spcPts val="0"/>
              </a:spcAft>
              <a:buClr>
                <a:srgbClr val="000000"/>
              </a:buClr>
              <a:buSzPts val="1400"/>
              <a:buFont typeface="Proxima Nova"/>
              <a:buNone/>
            </a:pPr>
            <a:r>
              <a:rPr lang="en-US" sz="1867" b="0" i="1" u="none" strike="noStrike" cap="none">
                <a:solidFill>
                  <a:srgbClr val="000000"/>
                </a:solidFill>
                <a:latin typeface="Proxima Nova"/>
                <a:ea typeface="Proxima Nova"/>
                <a:cs typeface="Proxima Nova"/>
                <a:sym typeface="Proxima Nova"/>
              </a:rPr>
              <a:t>    #LifeKoKaroLift</a:t>
            </a:r>
            <a:endParaRPr sz="2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425D36-D1A7-4CD7-9DF3-F6D8BBBE3BF9}"/>
              </a:ext>
            </a:extLst>
          </p:cNvPr>
          <p:cNvSpPr>
            <a:spLocks noGrp="1"/>
          </p:cNvSpPr>
          <p:nvPr>
            <p:ph type="body" idx="1"/>
          </p:nvPr>
        </p:nvSpPr>
        <p:spPr>
          <a:xfrm>
            <a:off x="0" y="937846"/>
            <a:ext cx="11459308" cy="5322277"/>
          </a:xfrm>
        </p:spPr>
        <p:txBody>
          <a:bodyPr/>
          <a:lstStyle/>
          <a:p>
            <a:pPr algn="l"/>
            <a:r>
              <a:rPr lang="en-US" sz="2200" dirty="0">
                <a:solidFill>
                  <a:srgbClr val="222222"/>
                </a:solidFill>
                <a:latin typeface="Calibri" panose="020F0502020204030204" pitchFamily="34" charset="0"/>
                <a:cs typeface="Calibri" panose="020F0502020204030204" pitchFamily="34" charset="0"/>
              </a:rPr>
              <a:t>A</a:t>
            </a:r>
            <a:r>
              <a:rPr lang="en-US" sz="2200" b="0" i="0" dirty="0">
                <a:solidFill>
                  <a:srgbClr val="222222"/>
                </a:solidFill>
                <a:effectLst/>
                <a:latin typeface="Calibri" panose="020F0502020204030204" pitchFamily="34" charset="0"/>
                <a:cs typeface="Calibri" panose="020F0502020204030204" pitchFamily="34" charset="0"/>
              </a:rPr>
              <a:t>nalyzing the reviews about Game of Thrones:</a:t>
            </a:r>
          </a:p>
          <a:p>
            <a:pPr algn="l"/>
            <a:r>
              <a:rPr lang="en-US" sz="2200" b="1" i="0" dirty="0">
                <a:solidFill>
                  <a:srgbClr val="222222"/>
                </a:solidFill>
                <a:effectLst/>
                <a:latin typeface="Calibri" panose="020F0502020204030204" pitchFamily="34" charset="0"/>
                <a:cs typeface="Calibri" panose="020F0502020204030204" pitchFamily="34" charset="0"/>
              </a:rPr>
              <a:t>Review 1</a:t>
            </a:r>
            <a:r>
              <a:rPr lang="en-US" sz="2200" b="0" i="0" dirty="0">
                <a:solidFill>
                  <a:srgbClr val="222222"/>
                </a:solidFill>
                <a:effectLst/>
                <a:latin typeface="Calibri" panose="020F0502020204030204" pitchFamily="34" charset="0"/>
                <a:cs typeface="Calibri" panose="020F0502020204030204" pitchFamily="34" charset="0"/>
              </a:rPr>
              <a:t>: Game of Thrones is an amazing tv series!</a:t>
            </a:r>
          </a:p>
          <a:p>
            <a:pPr algn="l"/>
            <a:r>
              <a:rPr lang="en-US" sz="2200" b="1" i="0" dirty="0">
                <a:solidFill>
                  <a:srgbClr val="222222"/>
                </a:solidFill>
                <a:effectLst/>
                <a:latin typeface="Calibri" panose="020F0502020204030204" pitchFamily="34" charset="0"/>
                <a:cs typeface="Calibri" panose="020F0502020204030204" pitchFamily="34" charset="0"/>
              </a:rPr>
              <a:t>Review 2</a:t>
            </a:r>
            <a:r>
              <a:rPr lang="en-US" sz="2200" b="0" i="0" dirty="0">
                <a:solidFill>
                  <a:srgbClr val="222222"/>
                </a:solidFill>
                <a:effectLst/>
                <a:latin typeface="Calibri" panose="020F0502020204030204" pitchFamily="34" charset="0"/>
                <a:cs typeface="Calibri" panose="020F0502020204030204" pitchFamily="34" charset="0"/>
              </a:rPr>
              <a:t>: Game of Thrones is the best tv series!</a:t>
            </a:r>
          </a:p>
          <a:p>
            <a:pPr algn="l"/>
            <a:r>
              <a:rPr lang="en-US" sz="2200" b="1" i="0" dirty="0">
                <a:solidFill>
                  <a:srgbClr val="222222"/>
                </a:solidFill>
                <a:effectLst/>
                <a:latin typeface="Calibri" panose="020F0502020204030204" pitchFamily="34" charset="0"/>
                <a:cs typeface="Calibri" panose="020F0502020204030204" pitchFamily="34" charset="0"/>
              </a:rPr>
              <a:t>Review 3</a:t>
            </a:r>
            <a:r>
              <a:rPr lang="en-US" sz="2200" b="0" i="0" dirty="0">
                <a:solidFill>
                  <a:srgbClr val="222222"/>
                </a:solidFill>
                <a:effectLst/>
                <a:latin typeface="Calibri" panose="020F0502020204030204" pitchFamily="34" charset="0"/>
                <a:cs typeface="Calibri" panose="020F0502020204030204" pitchFamily="34" charset="0"/>
              </a:rPr>
              <a:t>: Game of Thrones is so great</a:t>
            </a:r>
          </a:p>
          <a:p>
            <a:endParaRPr lang="en-US" sz="1600" b="0" i="0" dirty="0">
              <a:solidFill>
                <a:srgbClr val="222222"/>
              </a:solidFill>
              <a:effectLst/>
              <a:latin typeface="Lato" panose="020F0502020204030203" pitchFamily="34" charset="0"/>
            </a:endParaRPr>
          </a:p>
        </p:txBody>
      </p:sp>
      <p:sp>
        <p:nvSpPr>
          <p:cNvPr id="3" name="Title 2">
            <a:extLst>
              <a:ext uri="{FF2B5EF4-FFF2-40B4-BE49-F238E27FC236}">
                <a16:creationId xmlns:a16="http://schemas.microsoft.com/office/drawing/2014/main" id="{3F55843E-2DAB-4077-A2F8-09AE4862376B}"/>
              </a:ext>
            </a:extLst>
          </p:cNvPr>
          <p:cNvSpPr>
            <a:spLocks noGrp="1"/>
          </p:cNvSpPr>
          <p:nvPr>
            <p:ph type="title"/>
          </p:nvPr>
        </p:nvSpPr>
        <p:spPr/>
        <p:txBody>
          <a:bodyPr/>
          <a:lstStyle/>
          <a:p>
            <a:r>
              <a:rPr lang="en-IN" dirty="0"/>
              <a:t>Analysing bag of counts</a:t>
            </a:r>
          </a:p>
        </p:txBody>
      </p:sp>
      <p:pic>
        <p:nvPicPr>
          <p:cNvPr id="4102" name="Picture 6" descr="bow head">
            <a:extLst>
              <a:ext uri="{FF2B5EF4-FFF2-40B4-BE49-F238E27FC236}">
                <a16:creationId xmlns:a16="http://schemas.microsoft.com/office/drawing/2014/main" id="{4559310D-B31F-44FF-9B76-C2324372C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598983"/>
            <a:ext cx="6271846" cy="181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231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1A3C7B-9D22-434A-A26F-E51B6749E9A9}"/>
              </a:ext>
            </a:extLst>
          </p:cNvPr>
          <p:cNvSpPr>
            <a:spLocks noGrp="1"/>
          </p:cNvSpPr>
          <p:nvPr>
            <p:ph type="body" idx="1"/>
          </p:nvPr>
        </p:nvSpPr>
        <p:spPr>
          <a:xfrm>
            <a:off x="93785" y="1019908"/>
            <a:ext cx="12098215" cy="5838092"/>
          </a:xfrm>
        </p:spPr>
        <p:txBody>
          <a:bodyPr/>
          <a:lstStyle/>
          <a:p>
            <a:pPr marL="228600" indent="0" algn="l"/>
            <a:r>
              <a:rPr lang="en-US" b="0" i="0" dirty="0">
                <a:solidFill>
                  <a:srgbClr val="555555"/>
                </a:solidFill>
                <a:effectLst/>
                <a:latin typeface="Calibri" panose="020F0502020204030204" pitchFamily="34" charset="0"/>
                <a:cs typeface="Calibri" panose="020F0502020204030204" pitchFamily="34" charset="0"/>
              </a:rPr>
              <a:t>Regular Expression is a text string that describes a search pattern which can be used to match or replace patterns inside a string with a minimal amount of code</a:t>
            </a:r>
          </a:p>
          <a:p>
            <a:pPr marL="228600" indent="0" algn="l"/>
            <a:r>
              <a:rPr lang="en-US" b="1" i="0" dirty="0">
                <a:solidFill>
                  <a:srgbClr val="FF0000"/>
                </a:solidFill>
                <a:effectLst/>
                <a:latin typeface="Calibri" panose="020F0502020204030204" pitchFamily="34" charset="0"/>
                <a:cs typeface="Calibri" panose="020F0502020204030204" pitchFamily="34" charset="0"/>
              </a:rPr>
              <a:t>Searching Patterns in a String</a:t>
            </a:r>
          </a:p>
          <a:p>
            <a:pPr marL="228600" indent="0" algn="l"/>
            <a:r>
              <a:rPr lang="en-US" b="1" dirty="0">
                <a:solidFill>
                  <a:srgbClr val="FF0000"/>
                </a:solidFill>
                <a:latin typeface="Calibri" panose="020F0502020204030204" pitchFamily="34" charset="0"/>
                <a:cs typeface="Calibri" panose="020F0502020204030204" pitchFamily="34" charset="0"/>
              </a:rPr>
              <a:t>Match():</a:t>
            </a:r>
          </a:p>
          <a:p>
            <a:pPr marL="228600" indent="0" algn="l"/>
            <a:r>
              <a:rPr lang="en-US" dirty="0">
                <a:latin typeface="Calibri" panose="020F0502020204030204" pitchFamily="34" charset="0"/>
                <a:cs typeface="Calibri" panose="020F0502020204030204" pitchFamily="34" charset="0"/>
              </a:rPr>
              <a:t>To search a pattern within a string, the </a:t>
            </a:r>
            <a:r>
              <a:rPr lang="en-US" b="1" dirty="0">
                <a:latin typeface="Calibri" panose="020F0502020204030204" pitchFamily="34" charset="0"/>
                <a:cs typeface="Calibri" panose="020F0502020204030204" pitchFamily="34" charset="0"/>
              </a:rPr>
              <a:t>match</a:t>
            </a:r>
            <a:r>
              <a:rPr lang="en-US" dirty="0">
                <a:latin typeface="Calibri" panose="020F0502020204030204" pitchFamily="34" charset="0"/>
                <a:cs typeface="Calibri" panose="020F0502020204030204" pitchFamily="34" charset="0"/>
              </a:rPr>
              <a:t> and </a:t>
            </a:r>
            <a:r>
              <a:rPr lang="en-US" b="1" dirty="0" err="1">
                <a:latin typeface="Calibri" panose="020F0502020204030204" pitchFamily="34" charset="0"/>
                <a:cs typeface="Calibri" panose="020F0502020204030204" pitchFamily="34" charset="0"/>
              </a:rPr>
              <a:t>findall</a:t>
            </a:r>
            <a:r>
              <a:rPr lang="en-US" dirty="0">
                <a:latin typeface="Calibri" panose="020F0502020204030204" pitchFamily="34" charset="0"/>
                <a:cs typeface="Calibri" panose="020F0502020204030204" pitchFamily="34" charset="0"/>
              </a:rPr>
              <a:t> function of the </a:t>
            </a:r>
            <a:r>
              <a:rPr lang="en-US" b="1" dirty="0">
                <a:latin typeface="Calibri" panose="020F0502020204030204" pitchFamily="34" charset="0"/>
                <a:cs typeface="Calibri" panose="020F0502020204030204" pitchFamily="34" charset="0"/>
              </a:rPr>
              <a:t>re</a:t>
            </a:r>
            <a:r>
              <a:rPr lang="en-US" dirty="0">
                <a:latin typeface="Calibri" panose="020F0502020204030204" pitchFamily="34" charset="0"/>
                <a:cs typeface="Calibri" panose="020F0502020204030204" pitchFamily="34" charset="0"/>
              </a:rPr>
              <a:t> package is used</a:t>
            </a:r>
          </a:p>
          <a:p>
            <a:pPr marL="228600" indent="0" algn="l"/>
            <a:r>
              <a:rPr lang="en-US" b="0" i="0" dirty="0">
                <a:solidFill>
                  <a:srgbClr val="ABB2BF"/>
                </a:solidFill>
                <a:effectLst/>
                <a:latin typeface="Calibri" panose="020F0502020204030204" pitchFamily="34" charset="0"/>
                <a:cs typeface="Calibri" panose="020F0502020204030204" pitchFamily="34" charset="0"/>
              </a:rPr>
              <a:t>text = </a:t>
            </a:r>
            <a:r>
              <a:rPr lang="en-US" b="0" i="0" dirty="0">
                <a:solidFill>
                  <a:srgbClr val="98C379"/>
                </a:solidFill>
                <a:effectLst/>
                <a:latin typeface="Calibri" panose="020F0502020204030204" pitchFamily="34" charset="0"/>
                <a:cs typeface="Calibri" panose="020F0502020204030204" pitchFamily="34" charset="0"/>
              </a:rPr>
              <a:t>"The film Titanic was released in 1998“</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re.match</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a:t>
            </a:r>
            <a:r>
              <a:rPr lang="en-US" b="0" i="0" dirty="0">
                <a:solidFill>
                  <a:srgbClr val="ABB2BF"/>
                </a:solidFill>
                <a:effectLst/>
                <a:latin typeface="Calibri" panose="020F0502020204030204" pitchFamily="34" charset="0"/>
                <a:cs typeface="Calibri" panose="020F0502020204030204" pitchFamily="34" charset="0"/>
              </a:rPr>
              <a:t>, text)</a:t>
            </a:r>
            <a:endParaRPr lang="en-US" dirty="0">
              <a:solidFill>
                <a:srgbClr val="98C379"/>
              </a:solidFill>
              <a:latin typeface="Calibri" panose="020F0502020204030204" pitchFamily="34" charset="0"/>
              <a:cs typeface="Calibri" panose="020F0502020204030204" pitchFamily="34" charset="0"/>
            </a:endParaRPr>
          </a:p>
          <a:p>
            <a:pPr marL="228600" indent="0" algn="l"/>
            <a:r>
              <a:rPr lang="en-US" dirty="0">
                <a:latin typeface="Calibri" panose="020F0502020204030204" pitchFamily="34" charset="0"/>
                <a:cs typeface="Calibri" panose="020F0502020204030204" pitchFamily="34" charset="0"/>
              </a:rPr>
              <a:t>The first parameter of the </a:t>
            </a:r>
            <a:r>
              <a:rPr lang="en-US" b="1" dirty="0">
                <a:latin typeface="Calibri" panose="020F0502020204030204" pitchFamily="34" charset="0"/>
                <a:cs typeface="Calibri" panose="020F0502020204030204" pitchFamily="34" charset="0"/>
              </a:rPr>
              <a:t>match</a:t>
            </a:r>
            <a:r>
              <a:rPr lang="en-US" dirty="0">
                <a:latin typeface="Calibri" panose="020F0502020204030204" pitchFamily="34" charset="0"/>
                <a:cs typeface="Calibri" panose="020F0502020204030204" pitchFamily="34" charset="0"/>
              </a:rPr>
              <a:t> function is the regex expression that you want to search. Regex expression starts with the alphabet </a:t>
            </a:r>
            <a:r>
              <a:rPr lang="en-US" b="1" dirty="0">
                <a:latin typeface="Calibri" panose="020F0502020204030204" pitchFamily="34" charset="0"/>
                <a:cs typeface="Calibri" panose="020F0502020204030204" pitchFamily="34" charset="0"/>
              </a:rPr>
              <a:t>r</a:t>
            </a:r>
            <a:r>
              <a:rPr lang="en-US" dirty="0">
                <a:latin typeface="Calibri" panose="020F0502020204030204" pitchFamily="34" charset="0"/>
                <a:cs typeface="Calibri" panose="020F0502020204030204" pitchFamily="34" charset="0"/>
              </a:rPr>
              <a:t> followed by the pattern that you want to search</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re.match</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a:t>
            </a:r>
            <a:r>
              <a:rPr lang="en-US" b="0" i="0" dirty="0">
                <a:solidFill>
                  <a:srgbClr val="ABB2BF"/>
                </a:solidFill>
                <a:effectLst/>
                <a:latin typeface="Calibri" panose="020F0502020204030204" pitchFamily="34" charset="0"/>
                <a:cs typeface="Calibri" panose="020F0502020204030204" pitchFamily="34" charset="0"/>
              </a:rPr>
              <a:t>, text) </a:t>
            </a:r>
            <a:r>
              <a:rPr lang="en-US" b="0" i="0" dirty="0">
                <a:solidFill>
                  <a:srgbClr val="555555"/>
                </a:solidFill>
                <a:effectLst/>
                <a:latin typeface="Calibri" panose="020F0502020204030204" pitchFamily="34" charset="0"/>
                <a:cs typeface="Calibri" panose="020F0502020204030204" pitchFamily="34" charset="0"/>
              </a:rPr>
              <a:t>To match a string with a length of at least 1</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re.match</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r"[a-</a:t>
            </a:r>
            <a:r>
              <a:rPr lang="en-US" b="0" i="0" dirty="0" err="1">
                <a:solidFill>
                  <a:srgbClr val="98C379"/>
                </a:solidFill>
                <a:effectLst/>
                <a:latin typeface="Calibri" panose="020F0502020204030204" pitchFamily="34" charset="0"/>
                <a:cs typeface="Calibri" panose="020F0502020204030204" pitchFamily="34" charset="0"/>
              </a:rPr>
              <a:t>zA</a:t>
            </a:r>
            <a:r>
              <a:rPr lang="en-US" b="0" i="0" dirty="0">
                <a:solidFill>
                  <a:srgbClr val="98C379"/>
                </a:solidFill>
                <a:effectLst/>
                <a:latin typeface="Calibri" panose="020F0502020204030204" pitchFamily="34" charset="0"/>
                <a:cs typeface="Calibri" panose="020F0502020204030204" pitchFamily="34" charset="0"/>
              </a:rPr>
              <a:t>-z]+"</a:t>
            </a:r>
            <a:r>
              <a:rPr lang="en-US" b="0" i="0" dirty="0">
                <a:solidFill>
                  <a:srgbClr val="ABB2BF"/>
                </a:solidFill>
                <a:effectLst/>
                <a:latin typeface="Calibri" panose="020F0502020204030204" pitchFamily="34" charset="0"/>
                <a:cs typeface="Calibri" panose="020F0502020204030204" pitchFamily="34" charset="0"/>
              </a:rPr>
              <a:t>, text)</a:t>
            </a:r>
          </a:p>
          <a:p>
            <a:pPr marL="228600" indent="0" algn="l"/>
            <a:r>
              <a:rPr lang="en-US" dirty="0">
                <a:latin typeface="Calibri" panose="020F0502020204030204" pitchFamily="34" charset="0"/>
                <a:cs typeface="Calibri" panose="020F0502020204030204" pitchFamily="34" charset="0"/>
              </a:rPr>
              <a:t>This regex expression states that match the text string for any alphabets from small </a:t>
            </a:r>
            <a:r>
              <a:rPr lang="en-US" b="1" dirty="0">
                <a:latin typeface="Calibri" panose="020F0502020204030204" pitchFamily="34" charset="0"/>
                <a:cs typeface="Calibri" panose="020F0502020204030204" pitchFamily="34" charset="0"/>
              </a:rPr>
              <a:t>a</a:t>
            </a:r>
            <a:r>
              <a:rPr lang="en-US" dirty="0">
                <a:latin typeface="Calibri" panose="020F0502020204030204" pitchFamily="34" charset="0"/>
                <a:cs typeface="Calibri" panose="020F0502020204030204" pitchFamily="34" charset="0"/>
              </a:rPr>
              <a:t> to small </a:t>
            </a:r>
            <a:r>
              <a:rPr lang="en-US" b="1" dirty="0">
                <a:latin typeface="Calibri" panose="020F0502020204030204" pitchFamily="34" charset="0"/>
                <a:cs typeface="Calibri" panose="020F0502020204030204" pitchFamily="34" charset="0"/>
              </a:rPr>
              <a:t>z</a:t>
            </a:r>
            <a:r>
              <a:rPr lang="en-US" dirty="0">
                <a:latin typeface="Calibri" panose="020F0502020204030204" pitchFamily="34" charset="0"/>
                <a:cs typeface="Calibri" panose="020F0502020204030204" pitchFamily="34" charset="0"/>
              </a:rPr>
              <a:t> or capital </a:t>
            </a:r>
            <a:r>
              <a:rPr lang="en-US" b="1" dirty="0">
                <a:latin typeface="Calibri" panose="020F0502020204030204" pitchFamily="34" charset="0"/>
                <a:cs typeface="Calibri" panose="020F0502020204030204" pitchFamily="34" charset="0"/>
              </a:rPr>
              <a:t>A</a:t>
            </a:r>
            <a:r>
              <a:rPr lang="en-US" dirty="0">
                <a:latin typeface="Calibri" panose="020F0502020204030204" pitchFamily="34" charset="0"/>
                <a:cs typeface="Calibri" panose="020F0502020204030204" pitchFamily="34" charset="0"/>
              </a:rPr>
              <a:t> to capital </a:t>
            </a:r>
            <a:r>
              <a:rPr lang="en-US" b="1" dirty="0">
                <a:latin typeface="Calibri" panose="020F0502020204030204" pitchFamily="34" charset="0"/>
                <a:cs typeface="Calibri" panose="020F0502020204030204" pitchFamily="34" charset="0"/>
              </a:rPr>
              <a:t>Z</a:t>
            </a:r>
            <a:r>
              <a:rPr lang="en-US" dirty="0">
                <a:latin typeface="Calibri" panose="020F0502020204030204" pitchFamily="34" charset="0"/>
                <a:cs typeface="Calibri" panose="020F0502020204030204" pitchFamily="34" charset="0"/>
              </a:rPr>
              <a:t>. The plus sign specifies that string should have at least one character</a:t>
            </a:r>
            <a:endParaRPr lang="en-IN"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67C73CE-8BFC-4222-9009-D232330BE48A}"/>
              </a:ext>
            </a:extLst>
          </p:cNvPr>
          <p:cNvSpPr>
            <a:spLocks noGrp="1"/>
          </p:cNvSpPr>
          <p:nvPr>
            <p:ph type="title"/>
          </p:nvPr>
        </p:nvSpPr>
        <p:spPr>
          <a:xfrm>
            <a:off x="422239" y="162621"/>
            <a:ext cx="8815546" cy="510000"/>
          </a:xfrm>
        </p:spPr>
        <p:txBody>
          <a:bodyPr/>
          <a:lstStyle/>
          <a:p>
            <a:r>
              <a:rPr lang="en-IN" dirty="0"/>
              <a:t>Text Cleaning using Regex Patterns</a:t>
            </a:r>
          </a:p>
        </p:txBody>
      </p:sp>
    </p:spTree>
    <p:extLst>
      <p:ext uri="{BB962C8B-B14F-4D97-AF65-F5344CB8AC3E}">
        <p14:creationId xmlns:p14="http://schemas.microsoft.com/office/powerpoint/2010/main" val="2153590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D37A15-9D24-46C9-86A1-6B1B9526BC18}"/>
              </a:ext>
            </a:extLst>
          </p:cNvPr>
          <p:cNvSpPr>
            <a:spLocks noGrp="1"/>
          </p:cNvSpPr>
          <p:nvPr>
            <p:ph type="body" idx="1"/>
          </p:nvPr>
        </p:nvSpPr>
        <p:spPr>
          <a:xfrm>
            <a:off x="152401" y="961292"/>
            <a:ext cx="11664462" cy="5556739"/>
          </a:xfrm>
        </p:spPr>
        <p:txBody>
          <a:bodyPr/>
          <a:lstStyle/>
          <a:p>
            <a:pPr algn="l"/>
            <a:r>
              <a:rPr lang="en-IN" b="1" dirty="0">
                <a:solidFill>
                  <a:srgbClr val="FF0000"/>
                </a:solidFill>
                <a:latin typeface="Calibri" panose="020F0502020204030204" pitchFamily="34" charset="0"/>
                <a:cs typeface="Calibri" panose="020F0502020204030204" pitchFamily="34" charset="0"/>
              </a:rPr>
              <a:t>Search()</a:t>
            </a:r>
          </a:p>
          <a:p>
            <a:pPr marL="228600" indent="0" algn="l"/>
            <a:r>
              <a:rPr lang="en-US" dirty="0">
                <a:latin typeface="Calibri" panose="020F0502020204030204" pitchFamily="34" charset="0"/>
                <a:cs typeface="Calibri" panose="020F0502020204030204" pitchFamily="34" charset="0"/>
              </a:rPr>
              <a:t>The search function is similar to the match function i.e. it tries to match the specified pattern. However, unlike the match function, it matches the pattern globally instead of matching only the first element. Therefore, the search function will return a match even if the string doesn't contain an alphabet at the start of the string but contains an alphabet elsewhere in the string</a:t>
            </a:r>
          </a:p>
          <a:p>
            <a:pPr marL="228600" indent="0" algn="l"/>
            <a:r>
              <a:rPr lang="en-US" b="0" i="0" dirty="0">
                <a:solidFill>
                  <a:srgbClr val="ABB2BF"/>
                </a:solidFill>
                <a:effectLst/>
                <a:latin typeface="Calibri" panose="020F0502020204030204" pitchFamily="34" charset="0"/>
                <a:cs typeface="Calibri" panose="020F0502020204030204" pitchFamily="34" charset="0"/>
              </a:rPr>
              <a:t>text = </a:t>
            </a:r>
            <a:r>
              <a:rPr lang="en-US" b="0" i="0" dirty="0">
                <a:solidFill>
                  <a:srgbClr val="98C379"/>
                </a:solidFill>
                <a:effectLst/>
                <a:latin typeface="Calibri" panose="020F0502020204030204" pitchFamily="34" charset="0"/>
                <a:cs typeface="Calibri" panose="020F0502020204030204" pitchFamily="34" charset="0"/>
              </a:rPr>
              <a:t>"1998 was the year when the film titanic was released"</a:t>
            </a:r>
            <a:r>
              <a:rPr lang="en-US"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re.search</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r"[a-</a:t>
            </a:r>
            <a:r>
              <a:rPr lang="en-US" b="0" i="0" dirty="0" err="1">
                <a:solidFill>
                  <a:srgbClr val="98C379"/>
                </a:solidFill>
                <a:effectLst/>
                <a:latin typeface="Calibri" panose="020F0502020204030204" pitchFamily="34" charset="0"/>
                <a:cs typeface="Calibri" panose="020F0502020204030204" pitchFamily="34" charset="0"/>
              </a:rPr>
              <a:t>zA</a:t>
            </a:r>
            <a:r>
              <a:rPr lang="en-US" b="0" i="0" dirty="0">
                <a:solidFill>
                  <a:srgbClr val="98C379"/>
                </a:solidFill>
                <a:effectLst/>
                <a:latin typeface="Calibri" panose="020F0502020204030204" pitchFamily="34" charset="0"/>
                <a:cs typeface="Calibri" panose="020F0502020204030204" pitchFamily="34" charset="0"/>
              </a:rPr>
              <a:t>-z]+"</a:t>
            </a:r>
            <a:r>
              <a:rPr lang="en-US" b="0" i="0" dirty="0">
                <a:solidFill>
                  <a:srgbClr val="ABB2BF"/>
                </a:solidFill>
                <a:effectLst/>
                <a:latin typeface="Calibri" panose="020F0502020204030204" pitchFamily="34" charset="0"/>
                <a:cs typeface="Calibri" panose="020F0502020204030204" pitchFamily="34" charset="0"/>
              </a:rPr>
              <a:t>, text) </a:t>
            </a:r>
          </a:p>
          <a:p>
            <a:pPr marL="228600" indent="0" algn="l"/>
            <a:r>
              <a:rPr lang="en-US" b="1" dirty="0">
                <a:solidFill>
                  <a:srgbClr val="FF0000"/>
                </a:solidFill>
                <a:latin typeface="Calibri" panose="020F0502020204030204" pitchFamily="34" charset="0"/>
                <a:cs typeface="Calibri" panose="020F0502020204030204" pitchFamily="34" charset="0"/>
              </a:rPr>
              <a:t>Substituting text in a String</a:t>
            </a:r>
          </a:p>
          <a:p>
            <a:pPr marL="228600" indent="0" algn="l"/>
            <a:r>
              <a:rPr lang="en-US" b="0" i="0" dirty="0">
                <a:solidFill>
                  <a:srgbClr val="ABB2BF"/>
                </a:solidFill>
                <a:effectLst/>
                <a:latin typeface="Calibri" panose="020F0502020204030204" pitchFamily="34" charset="0"/>
                <a:cs typeface="Calibri" panose="020F0502020204030204" pitchFamily="34" charset="0"/>
              </a:rPr>
              <a:t>text = </a:t>
            </a:r>
            <a:r>
              <a:rPr lang="en-US" b="0" i="0" dirty="0">
                <a:solidFill>
                  <a:srgbClr val="98C379"/>
                </a:solidFill>
                <a:effectLst/>
                <a:latin typeface="Calibri" panose="020F0502020204030204" pitchFamily="34" charset="0"/>
                <a:cs typeface="Calibri" panose="020F0502020204030204" pitchFamily="34" charset="0"/>
              </a:rPr>
              <a:t>"The film Pulp Fiction was released in year 1994“</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re.sub</a:t>
            </a:r>
            <a:r>
              <a:rPr lang="en-US" b="0" i="0" dirty="0">
                <a:solidFill>
                  <a:srgbClr val="ABB2BF"/>
                </a:solidFill>
                <a:effectLst/>
                <a:latin typeface="Calibri" panose="020F0502020204030204" pitchFamily="34" charset="0"/>
                <a:cs typeface="Calibri" panose="020F0502020204030204" pitchFamily="34" charset="0"/>
              </a:rPr>
              <a:t>(</a:t>
            </a:r>
            <a:r>
              <a:rPr lang="en-US" b="0" i="0" dirty="0" err="1">
                <a:solidFill>
                  <a:srgbClr val="98C379"/>
                </a:solidFill>
                <a:effectLst/>
                <a:latin typeface="Calibri" panose="020F0502020204030204" pitchFamily="34" charset="0"/>
                <a:cs typeface="Calibri" panose="020F0502020204030204" pitchFamily="34" charset="0"/>
              </a:rPr>
              <a:t>r"Pulp</a:t>
            </a:r>
            <a:r>
              <a:rPr lang="en-US" b="0" i="0" dirty="0">
                <a:solidFill>
                  <a:srgbClr val="98C379"/>
                </a:solidFill>
                <a:effectLst/>
                <a:latin typeface="Calibri" panose="020F0502020204030204" pitchFamily="34" charset="0"/>
                <a:cs typeface="Calibri" panose="020F0502020204030204" pitchFamily="34" charset="0"/>
              </a:rPr>
              <a:t> Fiction"</a:t>
            </a:r>
            <a:r>
              <a:rPr lang="en-US" b="0" i="0" dirty="0">
                <a:solidFill>
                  <a:srgbClr val="ABB2BF"/>
                </a:solidFill>
                <a:effectLst/>
                <a:latin typeface="Calibri" panose="020F0502020204030204" pitchFamily="34" charset="0"/>
                <a:cs typeface="Calibri" panose="020F0502020204030204" pitchFamily="34" charset="0"/>
              </a:rPr>
              <a:t>, </a:t>
            </a:r>
            <a:r>
              <a:rPr lang="en-US" b="0" i="0" dirty="0">
                <a:solidFill>
                  <a:srgbClr val="98C379"/>
                </a:solidFill>
                <a:effectLst/>
                <a:latin typeface="Calibri" panose="020F0502020204030204" pitchFamily="34" charset="0"/>
                <a:cs typeface="Calibri" panose="020F0502020204030204" pitchFamily="34" charset="0"/>
              </a:rPr>
              <a:t>"Forrest Gump"</a:t>
            </a:r>
            <a:r>
              <a:rPr lang="en-US" b="0" i="0" dirty="0">
                <a:solidFill>
                  <a:srgbClr val="ABB2BF"/>
                </a:solidFill>
                <a:effectLst/>
                <a:latin typeface="Calibri" panose="020F0502020204030204" pitchFamily="34" charset="0"/>
                <a:cs typeface="Calibri" panose="020F0502020204030204" pitchFamily="34" charset="0"/>
              </a:rPr>
              <a:t>, text)</a:t>
            </a:r>
            <a:endParaRPr lang="en-US" dirty="0">
              <a:solidFill>
                <a:srgbClr val="ABB2BF"/>
              </a:solidFill>
              <a:latin typeface="Calibri" panose="020F0502020204030204" pitchFamily="34" charset="0"/>
              <a:cs typeface="Calibri" panose="020F0502020204030204" pitchFamily="34" charset="0"/>
            </a:endParaRPr>
          </a:p>
          <a:p>
            <a:pPr marL="228600" indent="0" algn="l"/>
            <a:r>
              <a:rPr lang="en-US" b="0" i="0" dirty="0">
                <a:solidFill>
                  <a:srgbClr val="555555"/>
                </a:solidFill>
                <a:effectLst/>
                <a:latin typeface="Calibri" panose="020F0502020204030204" pitchFamily="34" charset="0"/>
                <a:cs typeface="Calibri" panose="020F0502020204030204" pitchFamily="34" charset="0"/>
              </a:rPr>
              <a:t>let's substitute all the alphabets in our string with character "X".</a:t>
            </a:r>
            <a:endParaRPr lang="en-US" b="0" i="0" dirty="0">
              <a:solidFill>
                <a:srgbClr val="ABB2BF"/>
              </a:solidFill>
              <a:effectLst/>
              <a:latin typeface="Calibri" panose="020F0502020204030204" pitchFamily="34" charset="0"/>
              <a:cs typeface="Calibri" panose="020F0502020204030204" pitchFamily="34" charset="0"/>
            </a:endParaRPr>
          </a:p>
          <a:p>
            <a:pPr marL="571500" indent="-342900" algn="l">
              <a:buFont typeface="Arial" panose="020B0604020202020204" pitchFamily="34" charset="0"/>
              <a:buChar char="•"/>
            </a:pPr>
            <a:r>
              <a:rPr lang="en-IN" b="0" i="0" dirty="0">
                <a:solidFill>
                  <a:srgbClr val="ABB2BF"/>
                </a:solidFill>
                <a:effectLst/>
                <a:latin typeface="Calibri" panose="020F0502020204030204" pitchFamily="34" charset="0"/>
                <a:cs typeface="Calibri" panose="020F0502020204030204" pitchFamily="34" charset="0"/>
              </a:rPr>
              <a:t>result = </a:t>
            </a:r>
            <a:r>
              <a:rPr lang="en-IN" b="0" i="0" dirty="0" err="1">
                <a:solidFill>
                  <a:srgbClr val="ABB2BF"/>
                </a:solidFill>
                <a:effectLst/>
                <a:latin typeface="Calibri" panose="020F0502020204030204" pitchFamily="34" charset="0"/>
                <a:cs typeface="Calibri" panose="020F0502020204030204" pitchFamily="34" charset="0"/>
              </a:rPr>
              <a:t>re.sub</a:t>
            </a:r>
            <a:r>
              <a:rPr lang="en-IN" b="0" i="0" dirty="0">
                <a:solidFill>
                  <a:srgbClr val="ABB2BF"/>
                </a:solidFill>
                <a:effectLst/>
                <a:latin typeface="Calibri" panose="020F0502020204030204" pitchFamily="34" charset="0"/>
                <a:cs typeface="Calibri" panose="020F0502020204030204" pitchFamily="34" charset="0"/>
              </a:rPr>
              <a:t>(</a:t>
            </a:r>
            <a:r>
              <a:rPr lang="en-IN" b="0" i="0" dirty="0">
                <a:solidFill>
                  <a:srgbClr val="98C379"/>
                </a:solidFill>
                <a:effectLst/>
                <a:latin typeface="Calibri" panose="020F0502020204030204" pitchFamily="34" charset="0"/>
                <a:cs typeface="Calibri" panose="020F0502020204030204" pitchFamily="34" charset="0"/>
              </a:rPr>
              <a:t>r"[a-z]"</a:t>
            </a:r>
            <a:r>
              <a:rPr lang="en-IN" b="0" i="0" dirty="0">
                <a:solidFill>
                  <a:srgbClr val="ABB2BF"/>
                </a:solidFill>
                <a:effectLst/>
                <a:latin typeface="Calibri" panose="020F0502020204030204" pitchFamily="34" charset="0"/>
                <a:cs typeface="Calibri" panose="020F0502020204030204" pitchFamily="34" charset="0"/>
              </a:rPr>
              <a:t>, </a:t>
            </a:r>
            <a:r>
              <a:rPr lang="en-IN" b="0" i="0" dirty="0">
                <a:solidFill>
                  <a:srgbClr val="98C379"/>
                </a:solidFill>
                <a:effectLst/>
                <a:latin typeface="Calibri" panose="020F0502020204030204" pitchFamily="34" charset="0"/>
                <a:cs typeface="Calibri" panose="020F0502020204030204" pitchFamily="34" charset="0"/>
              </a:rPr>
              <a:t>"X"</a:t>
            </a:r>
            <a:r>
              <a:rPr lang="en-IN" b="0" i="0" dirty="0">
                <a:solidFill>
                  <a:srgbClr val="ABB2BF"/>
                </a:solidFill>
                <a:effectLst/>
                <a:latin typeface="Calibri" panose="020F0502020204030204" pitchFamily="34" charset="0"/>
                <a:cs typeface="Calibri" panose="020F0502020204030204" pitchFamily="34" charset="0"/>
              </a:rPr>
              <a:t>, text)</a:t>
            </a:r>
            <a:endParaRPr lang="en-US" b="0" i="0" dirty="0">
              <a:solidFill>
                <a:srgbClr val="ABB2BF"/>
              </a:solidFill>
              <a:effectLst/>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AE67257-C8AF-444E-B6CA-FE3FA943833B}"/>
              </a:ext>
            </a:extLst>
          </p:cNvPr>
          <p:cNvSpPr>
            <a:spLocks noGrp="1"/>
          </p:cNvSpPr>
          <p:nvPr>
            <p:ph type="title"/>
          </p:nvPr>
        </p:nvSpPr>
        <p:spPr/>
        <p:txBody>
          <a:bodyPr/>
          <a:lstStyle/>
          <a:p>
            <a:r>
              <a:rPr lang="en-IN" dirty="0"/>
              <a:t>Contd..</a:t>
            </a:r>
          </a:p>
        </p:txBody>
      </p:sp>
    </p:spTree>
    <p:extLst>
      <p:ext uri="{BB962C8B-B14F-4D97-AF65-F5344CB8AC3E}">
        <p14:creationId xmlns:p14="http://schemas.microsoft.com/office/powerpoint/2010/main" val="2603360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5716ED-A46E-4451-B3D2-BD7572DDB7BC}"/>
              </a:ext>
            </a:extLst>
          </p:cNvPr>
          <p:cNvSpPr>
            <a:spLocks noGrp="1"/>
          </p:cNvSpPr>
          <p:nvPr>
            <p:ph type="body" idx="1"/>
          </p:nvPr>
        </p:nvSpPr>
        <p:spPr>
          <a:xfrm>
            <a:off x="293077" y="1148862"/>
            <a:ext cx="11594123" cy="5546517"/>
          </a:xfrm>
        </p:spPr>
        <p:txBody>
          <a:bodyPr/>
          <a:lstStyle/>
          <a:p>
            <a:pPr algn="l"/>
            <a:r>
              <a:rPr lang="en-US" sz="2200" b="1" i="0" dirty="0">
                <a:solidFill>
                  <a:srgbClr val="FF0000"/>
                </a:solidFill>
                <a:effectLst/>
                <a:latin typeface="Calibri" panose="020F0502020204030204" pitchFamily="34" charset="0"/>
                <a:cs typeface="Calibri" panose="020F0502020204030204" pitchFamily="34" charset="0"/>
              </a:rPr>
              <a:t>Removing Digits from a String</a:t>
            </a:r>
          </a:p>
          <a:p>
            <a:pPr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was released in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r"\d"</a:t>
            </a:r>
            <a:r>
              <a:rPr lang="en-US" sz="2200" b="0" i="0" dirty="0">
                <a:solidFill>
                  <a:srgbClr val="ABB2BF"/>
                </a:solidFill>
                <a:effectLst/>
                <a:latin typeface="Calibri" panose="020F0502020204030204" pitchFamily="34" charset="0"/>
                <a:cs typeface="Calibri" panose="020F0502020204030204" pitchFamily="34" charset="0"/>
              </a:rPr>
              <a:t>, </a:t>
            </a:r>
            <a:r>
              <a:rPr lang="en-US" sz="2200" b="0" i="0" dirty="0">
                <a:solidFill>
                  <a:srgbClr val="98C379"/>
                </a:solidFill>
                <a:effectLst/>
                <a:latin typeface="Calibri" panose="020F0502020204030204" pitchFamily="34" charset="0"/>
                <a:cs typeface="Calibri" panose="020F0502020204030204" pitchFamily="34" charset="0"/>
              </a:rPr>
              <a:t>""</a:t>
            </a:r>
            <a:r>
              <a:rPr lang="en-US" sz="2200" b="0" i="0" dirty="0">
                <a:solidFill>
                  <a:srgbClr val="ABB2BF"/>
                </a:solidFill>
                <a:effectLst/>
                <a:latin typeface="Calibri" panose="020F0502020204030204" pitchFamily="34" charset="0"/>
                <a:cs typeface="Calibri" panose="020F0502020204030204" pitchFamily="34" charset="0"/>
              </a:rPr>
              <a:t>, text</a:t>
            </a:r>
          </a:p>
          <a:p>
            <a:pPr algn="l"/>
            <a:r>
              <a:rPr lang="en-US" sz="2200" b="1" dirty="0">
                <a:solidFill>
                  <a:srgbClr val="FF0000"/>
                </a:solidFill>
                <a:latin typeface="Calibri" panose="020F0502020204030204" pitchFamily="34" charset="0"/>
                <a:cs typeface="Calibri" panose="020F0502020204030204" pitchFamily="34" charset="0"/>
              </a:rPr>
              <a:t>Removing Alphabet Letters from a String</a:t>
            </a:r>
          </a:p>
          <a:p>
            <a:pPr marL="228600" indent="0"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was released in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r"[a-z]"</a:t>
            </a:r>
            <a:r>
              <a:rPr lang="en-US" sz="2200" b="0" i="0" dirty="0">
                <a:solidFill>
                  <a:srgbClr val="ABB2BF"/>
                </a:solidFill>
                <a:effectLst/>
                <a:latin typeface="Calibri" panose="020F0502020204030204" pitchFamily="34" charset="0"/>
                <a:cs typeface="Calibri" panose="020F0502020204030204" pitchFamily="34" charset="0"/>
              </a:rPr>
              <a:t>, </a:t>
            </a:r>
            <a:r>
              <a:rPr lang="en-US" sz="2200" b="0" i="0" dirty="0">
                <a:solidFill>
                  <a:srgbClr val="98C379"/>
                </a:solidFill>
                <a:effectLst/>
                <a:latin typeface="Calibri" panose="020F0502020204030204" pitchFamily="34" charset="0"/>
                <a:cs typeface="Calibri" panose="020F0502020204030204" pitchFamily="34" charset="0"/>
              </a:rPr>
              <a:t>""</a:t>
            </a:r>
            <a:r>
              <a:rPr lang="en-US" sz="2200" b="0" i="0" dirty="0">
                <a:solidFill>
                  <a:srgbClr val="ABB2BF"/>
                </a:solidFill>
                <a:effectLst/>
                <a:latin typeface="Calibri" panose="020F0502020204030204" pitchFamily="34" charset="0"/>
                <a:cs typeface="Calibri" panose="020F0502020204030204" pitchFamily="34" charset="0"/>
              </a:rPr>
              <a:t>, text, flags=</a:t>
            </a:r>
            <a:r>
              <a:rPr lang="en-US" sz="2200" b="0" i="0" dirty="0" err="1">
                <a:solidFill>
                  <a:srgbClr val="ABB2BF"/>
                </a:solidFill>
                <a:effectLst/>
                <a:latin typeface="Calibri" panose="020F0502020204030204" pitchFamily="34" charset="0"/>
                <a:cs typeface="Calibri" panose="020F0502020204030204" pitchFamily="34" charset="0"/>
              </a:rPr>
              <a:t>re.I</a:t>
            </a:r>
            <a:r>
              <a:rPr lang="en-US" sz="2200" b="0" i="0" dirty="0">
                <a:solidFill>
                  <a:srgbClr val="ABB2BF"/>
                </a:solidFill>
                <a:effectLst/>
                <a:latin typeface="Calibri" panose="020F0502020204030204" pitchFamily="34" charset="0"/>
                <a:cs typeface="Calibri" panose="020F0502020204030204" pitchFamily="34" charset="0"/>
              </a:rPr>
              <a:t>)</a:t>
            </a:r>
          </a:p>
          <a:p>
            <a:pPr algn="l"/>
            <a:r>
              <a:rPr lang="en-IN" sz="2200" b="1" dirty="0">
                <a:solidFill>
                  <a:srgbClr val="FF0000"/>
                </a:solidFill>
                <a:latin typeface="Calibri" panose="020F0502020204030204" pitchFamily="34" charset="0"/>
                <a:cs typeface="Calibri" panose="020F0502020204030204" pitchFamily="34" charset="0"/>
              </a:rPr>
              <a:t>Removing Word Characters</a:t>
            </a:r>
          </a:p>
          <a:p>
            <a:pPr marL="228600" indent="0"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was ? released in % $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r"\w"</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a:t>
            </a:r>
            <a:r>
              <a:rPr lang="en-US" sz="2200" b="0" i="0" dirty="0">
                <a:solidFill>
                  <a:srgbClr val="ABB2BF"/>
                </a:solidFill>
                <a:effectLst/>
                <a:latin typeface="Calibri" panose="020F0502020204030204" pitchFamily="34" charset="0"/>
                <a:cs typeface="Calibri" panose="020F0502020204030204" pitchFamily="34" charset="0"/>
              </a:rPr>
              <a:t>, text, flags = </a:t>
            </a:r>
            <a:r>
              <a:rPr lang="en-US" sz="2200" b="0" i="0" dirty="0" err="1">
                <a:solidFill>
                  <a:srgbClr val="ABB2BF"/>
                </a:solidFill>
                <a:effectLst/>
                <a:latin typeface="Calibri" panose="020F0502020204030204" pitchFamily="34" charset="0"/>
                <a:cs typeface="Calibri" panose="020F0502020204030204" pitchFamily="34" charset="0"/>
              </a:rPr>
              <a:t>re.I</a:t>
            </a:r>
            <a:r>
              <a:rPr lang="en-US" sz="2200" b="0" i="0" dirty="0">
                <a:solidFill>
                  <a:srgbClr val="ABB2BF"/>
                </a:solidFill>
                <a:effectLst/>
                <a:latin typeface="Calibri" panose="020F0502020204030204" pitchFamily="34" charset="0"/>
                <a:cs typeface="Calibri" panose="020F0502020204030204" pitchFamily="34" charset="0"/>
              </a:rPr>
              <a:t>)</a:t>
            </a:r>
            <a:endParaRPr lang="en-US" sz="2200" b="1" i="0" dirty="0">
              <a:solidFill>
                <a:srgbClr val="555555"/>
              </a:solidFill>
              <a:effectLst/>
              <a:latin typeface="Calibri" panose="020F0502020204030204" pitchFamily="34" charset="0"/>
              <a:cs typeface="Calibri" panose="020F0502020204030204" pitchFamily="34" charset="0"/>
            </a:endParaRPr>
          </a:p>
          <a:p>
            <a:pPr marL="228600" indent="0" algn="l"/>
            <a:r>
              <a:rPr lang="en-IN" sz="2200" b="1" dirty="0">
                <a:solidFill>
                  <a:srgbClr val="FF0000"/>
                </a:solidFill>
                <a:latin typeface="Calibri" panose="020F0502020204030204" pitchFamily="34" charset="0"/>
                <a:cs typeface="Calibri" panose="020F0502020204030204" pitchFamily="34" charset="0"/>
              </a:rPr>
              <a:t>Removing Non-Word Characters</a:t>
            </a:r>
          </a:p>
          <a:p>
            <a:pPr marL="228600" indent="0"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was ? released in % $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r"\W"</a:t>
            </a:r>
            <a:r>
              <a:rPr lang="en-US" sz="2200" b="0" i="0" dirty="0">
                <a:solidFill>
                  <a:srgbClr val="ABB2BF"/>
                </a:solidFill>
                <a:effectLst/>
                <a:latin typeface="Calibri" panose="020F0502020204030204" pitchFamily="34" charset="0"/>
                <a:cs typeface="Calibri" panose="020F0502020204030204" pitchFamily="34" charset="0"/>
              </a:rPr>
              <a:t>, </a:t>
            </a:r>
            <a:r>
              <a:rPr lang="en-US" sz="2200" b="0" i="0" dirty="0">
                <a:solidFill>
                  <a:srgbClr val="98C379"/>
                </a:solidFill>
                <a:effectLst/>
                <a:latin typeface="Calibri" panose="020F0502020204030204" pitchFamily="34" charset="0"/>
                <a:cs typeface="Calibri" panose="020F0502020204030204" pitchFamily="34" charset="0"/>
              </a:rPr>
              <a:t>""</a:t>
            </a:r>
            <a:r>
              <a:rPr lang="en-US" sz="2200" b="0" i="0" dirty="0">
                <a:solidFill>
                  <a:srgbClr val="ABB2BF"/>
                </a:solidFill>
                <a:effectLst/>
                <a:latin typeface="Calibri" panose="020F0502020204030204" pitchFamily="34" charset="0"/>
                <a:cs typeface="Calibri" panose="020F0502020204030204" pitchFamily="34" charset="0"/>
              </a:rPr>
              <a:t>, text, flags=</a:t>
            </a:r>
            <a:r>
              <a:rPr lang="en-US" sz="2200" b="0" i="0" dirty="0" err="1">
                <a:solidFill>
                  <a:srgbClr val="ABB2BF"/>
                </a:solidFill>
                <a:effectLst/>
                <a:latin typeface="Calibri" panose="020F0502020204030204" pitchFamily="34" charset="0"/>
                <a:cs typeface="Calibri" panose="020F0502020204030204" pitchFamily="34" charset="0"/>
              </a:rPr>
              <a:t>re.I</a:t>
            </a:r>
            <a:r>
              <a:rPr lang="en-US" sz="2200" b="0" i="0" dirty="0">
                <a:solidFill>
                  <a:srgbClr val="ABB2BF"/>
                </a:solidFill>
                <a:effectLst/>
                <a:latin typeface="Calibri" panose="020F0502020204030204" pitchFamily="34" charset="0"/>
                <a:cs typeface="Calibri" panose="020F0502020204030204" pitchFamily="34" charset="0"/>
              </a:rPr>
              <a:t>)</a:t>
            </a:r>
            <a:endParaRPr lang="en-US" sz="2200" b="1" i="0" dirty="0">
              <a:solidFill>
                <a:srgbClr val="555555"/>
              </a:solidFill>
              <a:effectLst/>
              <a:latin typeface="Calibri" panose="020F0502020204030204" pitchFamily="34" charset="0"/>
              <a:cs typeface="Calibri" panose="020F0502020204030204" pitchFamily="34" charset="0"/>
            </a:endParaRPr>
          </a:p>
          <a:p>
            <a:pPr algn="l"/>
            <a:endParaRPr lang="en-IN" sz="22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BD1B2843-EFD7-48C6-9264-1A21FF755017}"/>
              </a:ext>
            </a:extLst>
          </p:cNvPr>
          <p:cNvSpPr>
            <a:spLocks noGrp="1"/>
          </p:cNvSpPr>
          <p:nvPr>
            <p:ph type="title"/>
          </p:nvPr>
        </p:nvSpPr>
        <p:spPr>
          <a:xfrm>
            <a:off x="422239" y="162621"/>
            <a:ext cx="5790992" cy="510000"/>
          </a:xfrm>
        </p:spPr>
        <p:txBody>
          <a:bodyPr/>
          <a:lstStyle/>
          <a:p>
            <a:r>
              <a:rPr lang="en-IN" dirty="0"/>
              <a:t>Shorthand Character Classes</a:t>
            </a:r>
          </a:p>
        </p:txBody>
      </p:sp>
    </p:spTree>
    <p:extLst>
      <p:ext uri="{BB962C8B-B14F-4D97-AF65-F5344CB8AC3E}">
        <p14:creationId xmlns:p14="http://schemas.microsoft.com/office/powerpoint/2010/main" val="2820821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1B273A-D510-4E54-837D-A3D7FF9C07ED}"/>
              </a:ext>
            </a:extLst>
          </p:cNvPr>
          <p:cNvSpPr>
            <a:spLocks noGrp="1"/>
          </p:cNvSpPr>
          <p:nvPr>
            <p:ph type="body" idx="1"/>
          </p:nvPr>
        </p:nvSpPr>
        <p:spPr>
          <a:xfrm>
            <a:off x="164123" y="973015"/>
            <a:ext cx="11641015" cy="5638799"/>
          </a:xfrm>
        </p:spPr>
        <p:txBody>
          <a:bodyPr/>
          <a:lstStyle/>
          <a:p>
            <a:pPr algn="l"/>
            <a:r>
              <a:rPr lang="en-IN" sz="2200" b="1" dirty="0">
                <a:solidFill>
                  <a:srgbClr val="FF0000"/>
                </a:solidFill>
                <a:latin typeface="Calibri" panose="020F0502020204030204" pitchFamily="34" charset="0"/>
                <a:cs typeface="Calibri" panose="020F0502020204030204" pitchFamily="34" charset="0"/>
              </a:rPr>
              <a:t>Grouping Multiple Patterns</a:t>
            </a:r>
          </a:p>
          <a:p>
            <a:pPr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was ? released _ in % $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r"[,@\'?\.$%_]"</a:t>
            </a:r>
            <a:r>
              <a:rPr lang="en-US" sz="2200" b="0" i="0" dirty="0">
                <a:solidFill>
                  <a:srgbClr val="ABB2BF"/>
                </a:solidFill>
                <a:effectLst/>
                <a:latin typeface="Calibri" panose="020F0502020204030204" pitchFamily="34" charset="0"/>
                <a:cs typeface="Calibri" panose="020F0502020204030204" pitchFamily="34" charset="0"/>
              </a:rPr>
              <a:t>, </a:t>
            </a:r>
            <a:r>
              <a:rPr lang="en-US" sz="2200" b="0" i="0" dirty="0">
                <a:solidFill>
                  <a:srgbClr val="98C379"/>
                </a:solidFill>
                <a:effectLst/>
                <a:latin typeface="Calibri" panose="020F0502020204030204" pitchFamily="34" charset="0"/>
                <a:cs typeface="Calibri" panose="020F0502020204030204" pitchFamily="34" charset="0"/>
              </a:rPr>
              <a:t>""</a:t>
            </a:r>
            <a:r>
              <a:rPr lang="en-US" sz="2200" b="0" i="0" dirty="0">
                <a:solidFill>
                  <a:srgbClr val="ABB2BF"/>
                </a:solidFill>
                <a:effectLst/>
                <a:latin typeface="Calibri" panose="020F0502020204030204" pitchFamily="34" charset="0"/>
                <a:cs typeface="Calibri" panose="020F0502020204030204" pitchFamily="34" charset="0"/>
              </a:rPr>
              <a:t>, text, flags=</a:t>
            </a:r>
            <a:r>
              <a:rPr lang="en-US" sz="2200" b="0" i="0" dirty="0" err="1">
                <a:solidFill>
                  <a:srgbClr val="ABB2BF"/>
                </a:solidFill>
                <a:effectLst/>
                <a:latin typeface="Calibri" panose="020F0502020204030204" pitchFamily="34" charset="0"/>
                <a:cs typeface="Calibri" panose="020F0502020204030204" pitchFamily="34" charset="0"/>
              </a:rPr>
              <a:t>re.I</a:t>
            </a:r>
            <a:r>
              <a:rPr lang="en-US" sz="2200" b="0" i="0" dirty="0">
                <a:solidFill>
                  <a:srgbClr val="ABB2BF"/>
                </a:solidFill>
                <a:effectLst/>
                <a:latin typeface="Calibri" panose="020F0502020204030204" pitchFamily="34" charset="0"/>
                <a:cs typeface="Calibri" panose="020F0502020204030204" pitchFamily="34" charset="0"/>
              </a:rPr>
              <a:t>)</a:t>
            </a:r>
          </a:p>
          <a:p>
            <a:pPr algn="l"/>
            <a:r>
              <a:rPr lang="en-IN" sz="2200" b="1" dirty="0">
                <a:solidFill>
                  <a:srgbClr val="FF0000"/>
                </a:solidFill>
                <a:latin typeface="Calibri" panose="020F0502020204030204" pitchFamily="34" charset="0"/>
                <a:cs typeface="Calibri" panose="020F0502020204030204" pitchFamily="34" charset="0"/>
              </a:rPr>
              <a:t>Removing Multiple Spaces</a:t>
            </a:r>
          </a:p>
          <a:p>
            <a:pPr marL="228600" indent="0"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was released in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r"\s+"</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 "</a:t>
            </a:r>
            <a:r>
              <a:rPr lang="en-US" sz="2200" b="0" i="0" dirty="0">
                <a:solidFill>
                  <a:srgbClr val="ABB2BF"/>
                </a:solidFill>
                <a:effectLst/>
                <a:latin typeface="Calibri" panose="020F0502020204030204" pitchFamily="34" charset="0"/>
                <a:cs typeface="Calibri" panose="020F0502020204030204" pitchFamily="34" charset="0"/>
              </a:rPr>
              <a:t>, text, flags = </a:t>
            </a:r>
            <a:r>
              <a:rPr lang="en-US" sz="2200" b="0" i="0" dirty="0" err="1">
                <a:solidFill>
                  <a:srgbClr val="ABB2BF"/>
                </a:solidFill>
                <a:effectLst/>
                <a:latin typeface="Calibri" panose="020F0502020204030204" pitchFamily="34" charset="0"/>
                <a:cs typeface="Calibri" panose="020F0502020204030204" pitchFamily="34" charset="0"/>
              </a:rPr>
              <a:t>re.I</a:t>
            </a:r>
            <a:r>
              <a:rPr lang="en-US" sz="2200" b="0" i="0" dirty="0">
                <a:solidFill>
                  <a:srgbClr val="ABB2BF"/>
                </a:solidFill>
                <a:effectLst/>
                <a:latin typeface="Calibri" panose="020F0502020204030204" pitchFamily="34" charset="0"/>
                <a:cs typeface="Calibri" panose="020F0502020204030204" pitchFamily="34" charset="0"/>
              </a:rPr>
              <a:t>)</a:t>
            </a:r>
          </a:p>
          <a:p>
            <a:pPr algn="l"/>
            <a:r>
              <a:rPr lang="en-US" sz="2200" b="1" dirty="0">
                <a:solidFill>
                  <a:srgbClr val="FF0000"/>
                </a:solidFill>
                <a:latin typeface="Calibri" panose="020F0502020204030204" pitchFamily="34" charset="0"/>
                <a:cs typeface="Calibri" panose="020F0502020204030204" pitchFamily="34" charset="0"/>
              </a:rPr>
              <a:t>Removing Spaces from Start and End</a:t>
            </a:r>
          </a:p>
          <a:p>
            <a:pPr marL="228600" indent="0"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 The film Pulp Fiction was released in year 1994"</a:t>
            </a:r>
            <a:r>
              <a:rPr lang="en-US" sz="2200"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r"^\s+"</a:t>
            </a:r>
            <a:r>
              <a:rPr lang="en-US" sz="2200" b="0" i="0" dirty="0">
                <a:solidFill>
                  <a:srgbClr val="ABB2BF"/>
                </a:solidFill>
                <a:effectLst/>
                <a:latin typeface="Calibri" panose="020F0502020204030204" pitchFamily="34" charset="0"/>
                <a:cs typeface="Calibri" panose="020F0502020204030204" pitchFamily="34" charset="0"/>
              </a:rPr>
              <a:t>, </a:t>
            </a:r>
            <a:r>
              <a:rPr lang="en-US" sz="2200" b="0" i="0" dirty="0">
                <a:solidFill>
                  <a:srgbClr val="98C379"/>
                </a:solidFill>
                <a:effectLst/>
                <a:latin typeface="Calibri" panose="020F0502020204030204" pitchFamily="34" charset="0"/>
                <a:cs typeface="Calibri" panose="020F0502020204030204" pitchFamily="34" charset="0"/>
              </a:rPr>
              <a:t>""</a:t>
            </a:r>
            <a:r>
              <a:rPr lang="en-US" sz="2200" b="0" i="0" dirty="0">
                <a:solidFill>
                  <a:srgbClr val="ABB2BF"/>
                </a:solidFill>
                <a:effectLst/>
                <a:latin typeface="Calibri" panose="020F0502020204030204" pitchFamily="34" charset="0"/>
                <a:cs typeface="Calibri" panose="020F0502020204030204" pitchFamily="34" charset="0"/>
              </a:rPr>
              <a:t>, text)</a:t>
            </a:r>
          </a:p>
          <a:p>
            <a:pPr algn="l"/>
            <a:r>
              <a:rPr lang="en-IN" sz="2200" b="1" dirty="0">
                <a:solidFill>
                  <a:srgbClr val="FF0000"/>
                </a:solidFill>
                <a:latin typeface="Calibri" panose="020F0502020204030204" pitchFamily="34" charset="0"/>
                <a:cs typeface="Calibri" panose="020F0502020204030204" pitchFamily="34" charset="0"/>
              </a:rPr>
              <a:t>Removing a Single Character</a:t>
            </a:r>
          </a:p>
          <a:p>
            <a:pPr marL="228600" indent="0" algn="l"/>
            <a:r>
              <a:rPr lang="en-US" sz="2200" b="0" i="0" dirty="0">
                <a:solidFill>
                  <a:srgbClr val="ABB2BF"/>
                </a:solidFill>
                <a:effectLst/>
                <a:latin typeface="Calibri" panose="020F0502020204030204" pitchFamily="34" charset="0"/>
                <a:cs typeface="Calibri" panose="020F0502020204030204" pitchFamily="34" charset="0"/>
              </a:rPr>
              <a:t>text = </a:t>
            </a:r>
            <a:r>
              <a:rPr lang="en-US" sz="2200" b="0" i="0" dirty="0">
                <a:solidFill>
                  <a:srgbClr val="98C379"/>
                </a:solidFill>
                <a:effectLst/>
                <a:latin typeface="Calibri" panose="020F0502020204030204" pitchFamily="34" charset="0"/>
                <a:cs typeface="Calibri" panose="020F0502020204030204" pitchFamily="34" charset="0"/>
              </a:rPr>
              <a:t>"The film Pulp Fiction s was b released in year 1994“</a:t>
            </a:r>
          </a:p>
          <a:p>
            <a:pPr marL="571500" indent="-342900" algn="l">
              <a:buFont typeface="Arial" panose="020B0604020202020204" pitchFamily="34" charset="0"/>
              <a:buChar char="•"/>
            </a:pPr>
            <a:r>
              <a:rPr lang="en-US" sz="2200" b="0" i="0" dirty="0">
                <a:solidFill>
                  <a:srgbClr val="ABB2BF"/>
                </a:solidFill>
                <a:effectLst/>
                <a:latin typeface="Calibri" panose="020F0502020204030204" pitchFamily="34" charset="0"/>
                <a:cs typeface="Calibri" panose="020F0502020204030204" pitchFamily="34" charset="0"/>
              </a:rPr>
              <a:t>result = </a:t>
            </a:r>
            <a:r>
              <a:rPr lang="en-US" sz="2200" b="0" i="0" dirty="0" err="1">
                <a:solidFill>
                  <a:srgbClr val="ABB2BF"/>
                </a:solidFill>
                <a:effectLst/>
                <a:latin typeface="Calibri" panose="020F0502020204030204" pitchFamily="34" charset="0"/>
                <a:cs typeface="Calibri" panose="020F0502020204030204" pitchFamily="34" charset="0"/>
              </a:rPr>
              <a:t>re.sub</a:t>
            </a:r>
            <a:r>
              <a:rPr lang="en-US" sz="2200" b="0" i="0" dirty="0">
                <a:solidFill>
                  <a:srgbClr val="ABB2BF"/>
                </a:solidFill>
                <a:effectLst/>
                <a:latin typeface="Calibri" panose="020F0502020204030204" pitchFamily="34" charset="0"/>
                <a:cs typeface="Calibri" panose="020F0502020204030204" pitchFamily="34" charset="0"/>
              </a:rPr>
              <a:t>(</a:t>
            </a:r>
            <a:r>
              <a:rPr lang="en-US" sz="2200" b="0" i="0" dirty="0">
                <a:solidFill>
                  <a:srgbClr val="98C379"/>
                </a:solidFill>
                <a:effectLst/>
                <a:latin typeface="Calibri" panose="020F0502020204030204" pitchFamily="34" charset="0"/>
                <a:cs typeface="Calibri" panose="020F0502020204030204" pitchFamily="34" charset="0"/>
              </a:rPr>
              <a:t>r"\s+[a-</a:t>
            </a:r>
            <a:r>
              <a:rPr lang="en-US" sz="2200" b="0" i="0" dirty="0" err="1">
                <a:solidFill>
                  <a:srgbClr val="98C379"/>
                </a:solidFill>
                <a:effectLst/>
                <a:latin typeface="Calibri" panose="020F0502020204030204" pitchFamily="34" charset="0"/>
                <a:cs typeface="Calibri" panose="020F0502020204030204" pitchFamily="34" charset="0"/>
              </a:rPr>
              <a:t>zA</a:t>
            </a:r>
            <a:r>
              <a:rPr lang="en-US" sz="2200" b="0" i="0" dirty="0">
                <a:solidFill>
                  <a:srgbClr val="98C379"/>
                </a:solidFill>
                <a:effectLst/>
                <a:latin typeface="Calibri" panose="020F0502020204030204" pitchFamily="34" charset="0"/>
                <a:cs typeface="Calibri" panose="020F0502020204030204" pitchFamily="34" charset="0"/>
              </a:rPr>
              <a:t>-Z]\s+"</a:t>
            </a:r>
            <a:r>
              <a:rPr lang="en-US" sz="2200" b="0" i="0" dirty="0">
                <a:solidFill>
                  <a:srgbClr val="ABB2BF"/>
                </a:solidFill>
                <a:effectLst/>
                <a:latin typeface="Calibri" panose="020F0502020204030204" pitchFamily="34" charset="0"/>
                <a:cs typeface="Calibri" panose="020F0502020204030204" pitchFamily="34" charset="0"/>
              </a:rPr>
              <a:t>, </a:t>
            </a:r>
            <a:r>
              <a:rPr lang="en-US" sz="2200" b="0" i="0" dirty="0">
                <a:solidFill>
                  <a:srgbClr val="98C379"/>
                </a:solidFill>
                <a:effectLst/>
                <a:latin typeface="Calibri" panose="020F0502020204030204" pitchFamily="34" charset="0"/>
                <a:cs typeface="Calibri" panose="020F0502020204030204" pitchFamily="34" charset="0"/>
              </a:rPr>
              <a:t>" "</a:t>
            </a:r>
            <a:r>
              <a:rPr lang="en-US" sz="2200" b="0" i="0" dirty="0">
                <a:solidFill>
                  <a:srgbClr val="ABB2BF"/>
                </a:solidFill>
                <a:effectLst/>
                <a:latin typeface="Calibri" panose="020F0502020204030204" pitchFamily="34" charset="0"/>
                <a:cs typeface="Calibri" panose="020F0502020204030204" pitchFamily="34" charset="0"/>
              </a:rPr>
              <a:t>, text)</a:t>
            </a:r>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9C8AA053-09B9-4A27-84A5-01FE46ADB655}"/>
              </a:ext>
            </a:extLst>
          </p:cNvPr>
          <p:cNvSpPr>
            <a:spLocks noGrp="1"/>
          </p:cNvSpPr>
          <p:nvPr>
            <p:ph type="title"/>
          </p:nvPr>
        </p:nvSpPr>
        <p:spPr/>
        <p:txBody>
          <a:bodyPr/>
          <a:lstStyle/>
          <a:p>
            <a:r>
              <a:rPr lang="en-IN" dirty="0" err="1"/>
              <a:t>Contd</a:t>
            </a:r>
            <a:endParaRPr lang="en-IN" dirty="0"/>
          </a:p>
        </p:txBody>
      </p:sp>
    </p:spTree>
    <p:extLst>
      <p:ext uri="{BB962C8B-B14F-4D97-AF65-F5344CB8AC3E}">
        <p14:creationId xmlns:p14="http://schemas.microsoft.com/office/powerpoint/2010/main" val="3715324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1B273A-D510-4E54-837D-A3D7FF9C07ED}"/>
              </a:ext>
            </a:extLst>
          </p:cNvPr>
          <p:cNvSpPr>
            <a:spLocks noGrp="1"/>
          </p:cNvSpPr>
          <p:nvPr>
            <p:ph type="body" idx="1"/>
          </p:nvPr>
        </p:nvSpPr>
        <p:spPr>
          <a:xfrm>
            <a:off x="164123" y="973015"/>
            <a:ext cx="11641015" cy="5638799"/>
          </a:xfrm>
        </p:spPr>
        <p:txBody>
          <a:bodyPr/>
          <a:lstStyle/>
          <a:p>
            <a:pPr algn="l"/>
            <a:r>
              <a:rPr lang="en-IN" b="1" dirty="0">
                <a:solidFill>
                  <a:srgbClr val="FF0000"/>
                </a:solidFill>
                <a:latin typeface="Calibri" panose="020F0502020204030204" pitchFamily="34" charset="0"/>
                <a:cs typeface="Calibri" panose="020F0502020204030204" pitchFamily="34" charset="0"/>
              </a:rPr>
              <a:t>Splitting a String</a:t>
            </a:r>
          </a:p>
          <a:p>
            <a:pPr algn="l"/>
            <a:r>
              <a:rPr lang="en-US" b="0" i="0" dirty="0">
                <a:solidFill>
                  <a:srgbClr val="ABB2BF"/>
                </a:solidFill>
                <a:effectLst/>
                <a:latin typeface="Calibri" panose="020F0502020204030204" pitchFamily="34" charset="0"/>
                <a:cs typeface="Calibri" panose="020F0502020204030204" pitchFamily="34" charset="0"/>
              </a:rPr>
              <a:t>text = </a:t>
            </a:r>
            <a:r>
              <a:rPr lang="en-US" b="0" i="0" dirty="0">
                <a:solidFill>
                  <a:srgbClr val="98C379"/>
                </a:solidFill>
                <a:effectLst/>
                <a:latin typeface="Calibri" panose="020F0502020204030204" pitchFamily="34" charset="0"/>
                <a:cs typeface="Calibri" panose="020F0502020204030204" pitchFamily="34" charset="0"/>
              </a:rPr>
              <a:t>"The film Pulp Fiction was released in year 1994 "</a:t>
            </a:r>
            <a:r>
              <a:rPr lang="en-US"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re.split</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r"\s+"</a:t>
            </a:r>
            <a:r>
              <a:rPr lang="en-US" b="0" i="0" dirty="0">
                <a:solidFill>
                  <a:srgbClr val="ABB2BF"/>
                </a:solidFill>
                <a:effectLst/>
                <a:latin typeface="Calibri" panose="020F0502020204030204" pitchFamily="34" charset="0"/>
                <a:cs typeface="Calibri" panose="020F0502020204030204" pitchFamily="34" charset="0"/>
              </a:rPr>
              <a:t>, text)</a:t>
            </a:r>
          </a:p>
          <a:p>
            <a:pPr algn="l"/>
            <a:r>
              <a:rPr lang="en-IN" b="1" dirty="0">
                <a:solidFill>
                  <a:srgbClr val="FF0000"/>
                </a:solidFill>
                <a:latin typeface="Calibri" panose="020F0502020204030204" pitchFamily="34" charset="0"/>
                <a:cs typeface="Calibri" panose="020F0502020204030204" pitchFamily="34" charset="0"/>
              </a:rPr>
              <a:t>Finding All Instances</a:t>
            </a:r>
          </a:p>
          <a:p>
            <a:pPr marL="228600" indent="0" algn="l"/>
            <a:r>
              <a:rPr lang="en-US" b="0" i="0" dirty="0">
                <a:solidFill>
                  <a:srgbClr val="ABB2BF"/>
                </a:solidFill>
                <a:effectLst/>
                <a:latin typeface="Calibri" panose="020F0502020204030204" pitchFamily="34" charset="0"/>
                <a:cs typeface="Calibri" panose="020F0502020204030204" pitchFamily="34" charset="0"/>
              </a:rPr>
              <a:t>text = </a:t>
            </a:r>
            <a:r>
              <a:rPr lang="en-US" b="0" i="0" dirty="0">
                <a:solidFill>
                  <a:srgbClr val="98C379"/>
                </a:solidFill>
                <a:effectLst/>
                <a:latin typeface="Calibri" panose="020F0502020204030204" pitchFamily="34" charset="0"/>
                <a:cs typeface="Calibri" panose="020F0502020204030204" pitchFamily="34" charset="0"/>
              </a:rPr>
              <a:t>"I want to buy a mobile between 200 and 400 euros“</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re.search</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r"\d+"</a:t>
            </a:r>
            <a:r>
              <a:rPr lang="en-US" b="0" i="0" dirty="0">
                <a:solidFill>
                  <a:srgbClr val="ABB2BF"/>
                </a:solidFill>
                <a:effectLst/>
                <a:latin typeface="Calibri" panose="020F0502020204030204" pitchFamily="34" charset="0"/>
                <a:cs typeface="Calibri" panose="020F0502020204030204" pitchFamily="34" charset="0"/>
              </a:rPr>
              <a:t>, text)</a:t>
            </a:r>
          </a:p>
          <a:p>
            <a:pPr marL="228600" indent="0" algn="l"/>
            <a:r>
              <a:rPr lang="en-US" b="0" i="0" dirty="0">
                <a:solidFill>
                  <a:srgbClr val="ABB2BF"/>
                </a:solidFill>
                <a:effectLst/>
                <a:latin typeface="Calibri" panose="020F0502020204030204" pitchFamily="34" charset="0"/>
                <a:cs typeface="Calibri" panose="020F0502020204030204" pitchFamily="34" charset="0"/>
              </a:rPr>
              <a:t>text = </a:t>
            </a:r>
            <a:r>
              <a:rPr lang="en-US" b="0" i="0" dirty="0">
                <a:solidFill>
                  <a:srgbClr val="98C379"/>
                </a:solidFill>
                <a:effectLst/>
                <a:latin typeface="Calibri" panose="020F0502020204030204" pitchFamily="34" charset="0"/>
                <a:cs typeface="Calibri" panose="020F0502020204030204" pitchFamily="34" charset="0"/>
              </a:rPr>
              <a:t>"I want to buy a mobile between 200 and 400 euros"</a:t>
            </a:r>
            <a:r>
              <a:rPr lang="en-US" b="0" i="0" dirty="0">
                <a:solidFill>
                  <a:srgbClr val="ABB2BF"/>
                </a:solidFill>
                <a:effectLst/>
                <a:latin typeface="Calibri" panose="020F0502020204030204" pitchFamily="34" charset="0"/>
                <a:cs typeface="Calibri" panose="020F0502020204030204" pitchFamily="34" charset="0"/>
              </a:rPr>
              <a:t> </a:t>
            </a:r>
          </a:p>
          <a:p>
            <a:pPr marL="571500" indent="-342900" algn="l">
              <a:buFont typeface="Arial" panose="020B0604020202020204" pitchFamily="34" charset="0"/>
              <a:buChar char="•"/>
            </a:pPr>
            <a:r>
              <a:rPr lang="en-US" b="0" i="0" dirty="0">
                <a:solidFill>
                  <a:srgbClr val="ABB2BF"/>
                </a:solidFill>
                <a:effectLst/>
                <a:latin typeface="Calibri" panose="020F0502020204030204" pitchFamily="34" charset="0"/>
                <a:cs typeface="Calibri" panose="020F0502020204030204" pitchFamily="34" charset="0"/>
              </a:rPr>
              <a:t>result = </a:t>
            </a:r>
            <a:r>
              <a:rPr lang="en-US" b="0" i="0" dirty="0" err="1">
                <a:solidFill>
                  <a:srgbClr val="ABB2BF"/>
                </a:solidFill>
                <a:effectLst/>
                <a:latin typeface="Calibri" panose="020F0502020204030204" pitchFamily="34" charset="0"/>
                <a:cs typeface="Calibri" panose="020F0502020204030204" pitchFamily="34" charset="0"/>
              </a:rPr>
              <a:t>re.findall</a:t>
            </a:r>
            <a:r>
              <a:rPr lang="en-US" b="0" i="0" dirty="0">
                <a:solidFill>
                  <a:srgbClr val="ABB2BF"/>
                </a:solidFill>
                <a:effectLst/>
                <a:latin typeface="Calibri" panose="020F0502020204030204" pitchFamily="34" charset="0"/>
                <a:cs typeface="Calibri" panose="020F0502020204030204" pitchFamily="34" charset="0"/>
              </a:rPr>
              <a:t>(</a:t>
            </a:r>
            <a:r>
              <a:rPr lang="en-US" b="0" i="0" dirty="0">
                <a:solidFill>
                  <a:srgbClr val="98C379"/>
                </a:solidFill>
                <a:effectLst/>
                <a:latin typeface="Calibri" panose="020F0502020204030204" pitchFamily="34" charset="0"/>
                <a:cs typeface="Calibri" panose="020F0502020204030204" pitchFamily="34" charset="0"/>
              </a:rPr>
              <a:t>r"\d+"</a:t>
            </a:r>
            <a:r>
              <a:rPr lang="en-US" b="0" i="0" dirty="0">
                <a:solidFill>
                  <a:srgbClr val="ABB2BF"/>
                </a:solidFill>
                <a:effectLst/>
                <a:latin typeface="Calibri" panose="020F0502020204030204" pitchFamily="34" charset="0"/>
                <a:cs typeface="Calibri" panose="020F0502020204030204" pitchFamily="34" charset="0"/>
              </a:rPr>
              <a:t>, text)</a:t>
            </a:r>
          </a:p>
          <a:p>
            <a:endParaRPr lang="en-IN"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9C8AA053-09B9-4A27-84A5-01FE46ADB655}"/>
              </a:ext>
            </a:extLst>
          </p:cNvPr>
          <p:cNvSpPr>
            <a:spLocks noGrp="1"/>
          </p:cNvSpPr>
          <p:nvPr>
            <p:ph type="title"/>
          </p:nvPr>
        </p:nvSpPr>
        <p:spPr/>
        <p:txBody>
          <a:bodyPr/>
          <a:lstStyle/>
          <a:p>
            <a:r>
              <a:rPr lang="en-IN" dirty="0" err="1"/>
              <a:t>Contd</a:t>
            </a:r>
            <a:endParaRPr lang="en-IN" dirty="0"/>
          </a:p>
        </p:txBody>
      </p:sp>
    </p:spTree>
    <p:extLst>
      <p:ext uri="{BB962C8B-B14F-4D97-AF65-F5344CB8AC3E}">
        <p14:creationId xmlns:p14="http://schemas.microsoft.com/office/powerpoint/2010/main" val="1785460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body" idx="1"/>
          </p:nvPr>
        </p:nvSpPr>
        <p:spPr>
          <a:xfrm>
            <a:off x="2242910" y="3011018"/>
            <a:ext cx="6055847" cy="1199833"/>
          </a:xfrm>
          <a:prstGeom prst="rect">
            <a:avLst/>
          </a:prstGeom>
          <a:noFill/>
          <a:ln>
            <a:noFill/>
          </a:ln>
        </p:spPr>
        <p:txBody>
          <a:bodyPr spcFirstLastPara="1" wrap="square" lIns="121900" tIns="60925" rIns="121900" bIns="60925" anchor="t" anchorCtr="0">
            <a:noAutofit/>
          </a:bodyPr>
          <a:lstStyle/>
          <a:p>
            <a:pPr marL="609585" lvl="0" indent="0" algn="l" rtl="0">
              <a:lnSpc>
                <a:spcPct val="90000"/>
              </a:lnSpc>
              <a:spcBef>
                <a:spcPts val="1000"/>
              </a:spcBef>
              <a:spcAft>
                <a:spcPts val="2133"/>
              </a:spcAft>
              <a:buSzPts val="1800"/>
              <a:buNone/>
            </a:pPr>
            <a:r>
              <a:rPr lang="en-US" sz="5867" u="sng">
                <a:solidFill>
                  <a:srgbClr val="000000"/>
                </a:solidFill>
                <a:latin typeface="Arial"/>
                <a:ea typeface="Arial"/>
                <a:cs typeface="Arial"/>
                <a:sym typeface="Arial"/>
              </a:rPr>
              <a:t>Questions?</a:t>
            </a:r>
            <a:endParaRPr sz="5867" b="1">
              <a:solidFill>
                <a:srgbClr val="000000"/>
              </a:solidFill>
              <a:latin typeface="Arial"/>
              <a:ea typeface="Arial"/>
              <a:cs typeface="Arial"/>
              <a:sym typeface="Arial"/>
            </a:endParaRPr>
          </a:p>
        </p:txBody>
      </p:sp>
      <p:pic>
        <p:nvPicPr>
          <p:cNvPr id="152" name="Google Shape;152;p8" descr="Chat"/>
          <p:cNvPicPr preferRelativeResize="0"/>
          <p:nvPr/>
        </p:nvPicPr>
        <p:blipFill rotWithShape="1">
          <a:blip r:embed="rId3">
            <a:alphaModFix/>
          </a:blip>
          <a:srcRect/>
          <a:stretch/>
        </p:blipFill>
        <p:spPr>
          <a:xfrm>
            <a:off x="7943681" y="2280145"/>
            <a:ext cx="3209841" cy="3209841"/>
          </a:xfrm>
          <a:prstGeom prst="rect">
            <a:avLst/>
          </a:prstGeom>
          <a:noFill/>
          <a:ln>
            <a:noFill/>
          </a:ln>
        </p:spPr>
      </p:pic>
      <p:sp>
        <p:nvSpPr>
          <p:cNvPr id="153" name="Google Shape;153;p8"/>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Ask your Questions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22238" y="162620"/>
            <a:ext cx="10574008" cy="591759"/>
          </a:xfrm>
          <a:prstGeom prst="rect">
            <a:avLst/>
          </a:prstGeom>
          <a:noFill/>
          <a:ln>
            <a:noFill/>
          </a:ln>
        </p:spPr>
        <p:txBody>
          <a:bodyPr spcFirstLastPara="1" wrap="square" lIns="91425" tIns="45700" rIns="91425" bIns="45700" anchor="ctr" anchorCtr="0">
            <a:noAutofit/>
          </a:bodyPr>
          <a:lstStyle/>
          <a:p>
            <a:r>
              <a:rPr lang="en-US" dirty="0">
                <a:solidFill>
                  <a:schemeClr val="bg1"/>
                </a:solidFill>
                <a:latin typeface="Calibri"/>
                <a:cs typeface="Calibri"/>
              </a:rPr>
              <a:t>Agenda: </a:t>
            </a:r>
            <a:r>
              <a:rPr lang="en-IN" dirty="0">
                <a:solidFill>
                  <a:schemeClr val="bg1"/>
                </a:solidFill>
                <a:latin typeface="Calibri"/>
                <a:cs typeface="Calibri"/>
              </a:rPr>
              <a:t>Lexical Processing Context Setting Session Agenda</a:t>
            </a:r>
            <a:endParaRPr dirty="0">
              <a:solidFill>
                <a:schemeClr val="bg1"/>
              </a:solidFill>
              <a:latin typeface="Calibri"/>
              <a:cs typeface="Calibri"/>
            </a:endParaRPr>
          </a:p>
        </p:txBody>
      </p:sp>
      <p:grpSp>
        <p:nvGrpSpPr>
          <p:cNvPr id="7" name="Group 6">
            <a:extLst>
              <a:ext uri="{FF2B5EF4-FFF2-40B4-BE49-F238E27FC236}">
                <a16:creationId xmlns:a16="http://schemas.microsoft.com/office/drawing/2014/main" id="{1B7C8E01-B18F-4873-AA55-3F7870BF8785}"/>
              </a:ext>
            </a:extLst>
          </p:cNvPr>
          <p:cNvGrpSpPr/>
          <p:nvPr/>
        </p:nvGrpSpPr>
        <p:grpSpPr>
          <a:xfrm>
            <a:off x="1195754" y="850524"/>
            <a:ext cx="10245969" cy="3674584"/>
            <a:chOff x="941373" y="1069449"/>
            <a:chExt cx="6816291" cy="2622059"/>
          </a:xfrm>
        </p:grpSpPr>
        <p:sp>
          <p:nvSpPr>
            <p:cNvPr id="8" name="Freeform: Shape 7">
              <a:extLst>
                <a:ext uri="{FF2B5EF4-FFF2-40B4-BE49-F238E27FC236}">
                  <a16:creationId xmlns:a16="http://schemas.microsoft.com/office/drawing/2014/main" id="{681FE010-BF4F-405D-8FDF-6FC1A54F245C}"/>
                </a:ext>
              </a:extLst>
            </p:cNvPr>
            <p:cNvSpPr/>
            <p:nvPr/>
          </p:nvSpPr>
          <p:spPr>
            <a:xfrm>
              <a:off x="941373" y="1069449"/>
              <a:ext cx="5831022" cy="629828"/>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4452" tIns="164452" rIns="1823376" bIns="16445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363099">
                <a:lnSpc>
                  <a:spcPct val="90000"/>
                </a:lnSpc>
                <a:spcBef>
                  <a:spcPct val="0"/>
                </a:spcBef>
                <a:spcAft>
                  <a:spcPct val="35000"/>
                </a:spcAft>
                <a:buClrTx/>
                <a:defRPr/>
              </a:pPr>
              <a:r>
                <a:rPr lang="en-IN" sz="2667" dirty="0">
                  <a:solidFill>
                    <a:prstClr val="white"/>
                  </a:solidFill>
                  <a:latin typeface="Calibri" panose="020F0502020204030204"/>
                </a:rPr>
                <a:t>Overall Structure of the Course (20 mins)</a:t>
              </a:r>
            </a:p>
          </p:txBody>
        </p:sp>
        <p:sp>
          <p:nvSpPr>
            <p:cNvPr id="9" name="Freeform: Shape 8">
              <a:extLst>
                <a:ext uri="{FF2B5EF4-FFF2-40B4-BE49-F238E27FC236}">
                  <a16:creationId xmlns:a16="http://schemas.microsoft.com/office/drawing/2014/main" id="{EFE20F6D-A3E5-4402-97CA-7A6DAD59E51C}"/>
                </a:ext>
              </a:extLst>
            </p:cNvPr>
            <p:cNvSpPr/>
            <p:nvPr/>
          </p:nvSpPr>
          <p:spPr>
            <a:xfrm>
              <a:off x="1664672" y="2015347"/>
              <a:ext cx="5551402" cy="565447"/>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6">
                <a:lumMod val="75000"/>
              </a:schemeClr>
            </a:solidFill>
          </p:spPr>
          <p:style>
            <a:lnRef idx="2">
              <a:schemeClr val="lt1">
                <a:hueOff val="0"/>
                <a:satOff val="0"/>
                <a:lumOff val="0"/>
                <a:alphaOff val="0"/>
              </a:schemeClr>
            </a:lnRef>
            <a:fillRef idx="1">
              <a:schemeClr val="accent3">
                <a:hueOff val="-4991659"/>
                <a:satOff val="42307"/>
                <a:lumOff val="4215"/>
                <a:alphaOff val="0"/>
              </a:schemeClr>
            </a:fillRef>
            <a:effectRef idx="0">
              <a:schemeClr val="accent3">
                <a:hueOff val="-4991659"/>
                <a:satOff val="42307"/>
                <a:lumOff val="4215"/>
                <a:alphaOff val="0"/>
              </a:schemeClr>
            </a:effectRef>
            <a:fontRef idx="minor">
              <a:schemeClr val="lt1"/>
            </a:fontRef>
          </p:style>
          <p:txBody>
            <a:bodyPr spcFirstLastPara="0" vert="horz" wrap="square" lIns="159372" tIns="159372" rIns="1914085" bIns="15937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nSpc>
                  <a:spcPct val="115000"/>
                </a:lnSpc>
              </a:pPr>
              <a:r>
                <a:rPr lang="en-IN" sz="2667" dirty="0">
                  <a:solidFill>
                    <a:schemeClr val="tx1"/>
                  </a:solidFill>
                  <a:latin typeface="Calibri" panose="020F0502020204030204"/>
                </a:rPr>
                <a:t>Introduction to Text </a:t>
              </a:r>
              <a:r>
                <a:rPr lang="en-IN" sz="2667" dirty="0" err="1">
                  <a:solidFill>
                    <a:schemeClr val="tx1"/>
                  </a:solidFill>
                  <a:latin typeface="Calibri" panose="020F0502020204030204"/>
                </a:rPr>
                <a:t>Preprocessing</a:t>
              </a:r>
              <a:r>
                <a:rPr lang="en-IN" sz="2667" dirty="0">
                  <a:solidFill>
                    <a:schemeClr val="tx1"/>
                  </a:solidFill>
                  <a:latin typeface="Calibri" panose="020F0502020204030204"/>
                </a:rPr>
                <a:t> (30 mins)</a:t>
              </a:r>
            </a:p>
          </p:txBody>
        </p:sp>
        <p:sp>
          <p:nvSpPr>
            <p:cNvPr id="10" name="Freeform: Shape 9">
              <a:extLst>
                <a:ext uri="{FF2B5EF4-FFF2-40B4-BE49-F238E27FC236}">
                  <a16:creationId xmlns:a16="http://schemas.microsoft.com/office/drawing/2014/main" id="{8E3767DC-5BA4-4D21-B244-BC066B40EBFE}"/>
                </a:ext>
              </a:extLst>
            </p:cNvPr>
            <p:cNvSpPr/>
            <p:nvPr/>
          </p:nvSpPr>
          <p:spPr>
            <a:xfrm>
              <a:off x="2111403" y="3020320"/>
              <a:ext cx="5646261" cy="671188"/>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1">
                <a:lumMod val="50000"/>
              </a:schemeClr>
            </a:solidFill>
          </p:spPr>
          <p:style>
            <a:lnRef idx="2">
              <a:schemeClr val="lt1">
                <a:hueOff val="0"/>
                <a:satOff val="0"/>
                <a:lumOff val="0"/>
                <a:alphaOff val="0"/>
              </a:schemeClr>
            </a:lnRef>
            <a:fillRef idx="1">
              <a:schemeClr val="accent3">
                <a:hueOff val="-9983318"/>
                <a:satOff val="84615"/>
                <a:lumOff val="8431"/>
                <a:alphaOff val="0"/>
              </a:schemeClr>
            </a:fillRef>
            <a:effectRef idx="0">
              <a:schemeClr val="accent3">
                <a:hueOff val="-9983318"/>
                <a:satOff val="84615"/>
                <a:lumOff val="8431"/>
                <a:alphaOff val="0"/>
              </a:schemeClr>
            </a:effectRef>
            <a:fontRef idx="minor">
              <a:schemeClr val="lt1"/>
            </a:fontRef>
          </p:style>
          <p:txBody>
            <a:bodyPr spcFirstLastPara="0" vert="horz" wrap="square" lIns="159372" tIns="159372" rIns="1914085" bIns="15937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1435064" rtl="0" eaLnBrk="1" fontAlgn="auto" latinLnBrk="0" hangingPunct="1">
                <a:lnSpc>
                  <a:spcPct val="90000"/>
                </a:lnSpc>
                <a:spcBef>
                  <a:spcPct val="0"/>
                </a:spcBef>
                <a:spcAft>
                  <a:spcPct val="35000"/>
                </a:spcAft>
                <a:buClrTx/>
                <a:buSzTx/>
                <a:buFontTx/>
                <a:buNone/>
                <a:tabLst/>
                <a:defRPr/>
              </a:pPr>
              <a:r>
                <a:rPr lang="en-IN" sz="2667" dirty="0">
                  <a:solidFill>
                    <a:prstClr val="white"/>
                  </a:solidFill>
                  <a:latin typeface="Calibri" panose="020F0502020204030204"/>
                </a:rPr>
                <a:t>Text cleaning using Regex Patterns  - (25 mins)</a:t>
              </a:r>
            </a:p>
          </p:txBody>
        </p:sp>
        <p:sp>
          <p:nvSpPr>
            <p:cNvPr id="11" name="Freeform: Shape 10">
              <a:extLst>
                <a:ext uri="{FF2B5EF4-FFF2-40B4-BE49-F238E27FC236}">
                  <a16:creationId xmlns:a16="http://schemas.microsoft.com/office/drawing/2014/main" id="{AD2AAFBB-231A-4E89-B8B0-9354DF4C5DE3}"/>
                </a:ext>
              </a:extLst>
            </p:cNvPr>
            <p:cNvSpPr/>
            <p:nvPr/>
          </p:nvSpPr>
          <p:spPr>
            <a:xfrm>
              <a:off x="5993009" y="1568678"/>
              <a:ext cx="613058" cy="48158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98704" tIns="60960" rIns="298704" bIns="322479"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2133547" rtl="0" eaLnBrk="1" fontAlgn="auto" latinLnBrk="0" hangingPunct="1">
                <a:lnSpc>
                  <a:spcPct val="90000"/>
                </a:lnSpc>
                <a:spcBef>
                  <a:spcPct val="0"/>
                </a:spcBef>
                <a:spcAft>
                  <a:spcPct val="35000"/>
                </a:spcAft>
                <a:buClrTx/>
                <a:buSzTx/>
                <a:buFontTx/>
                <a:buNone/>
                <a:tabLst/>
                <a:defRPr/>
              </a:pPr>
              <a:endParaRPr kumimoji="0" lang="en-IN" sz="4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1F881C-AC82-4F78-A343-EF41E19E20A5}"/>
                </a:ext>
              </a:extLst>
            </p:cNvPr>
            <p:cNvSpPr/>
            <p:nvPr/>
          </p:nvSpPr>
          <p:spPr>
            <a:xfrm>
              <a:off x="6502917" y="2530362"/>
              <a:ext cx="538957" cy="565447"/>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3">
                <a:tint val="40000"/>
                <a:alpha val="90000"/>
                <a:hueOff val="-10641928"/>
                <a:satOff val="89138"/>
                <a:lumOff val="4857"/>
                <a:alphaOff val="0"/>
              </a:schemeClr>
            </a:lnRef>
            <a:fillRef idx="1">
              <a:schemeClr val="accent3">
                <a:tint val="40000"/>
                <a:alpha val="90000"/>
                <a:hueOff val="-10641928"/>
                <a:satOff val="89138"/>
                <a:lumOff val="4857"/>
                <a:alphaOff val="0"/>
              </a:schemeClr>
            </a:fillRef>
            <a:effectRef idx="0">
              <a:schemeClr val="accent3">
                <a:tint val="40000"/>
                <a:alpha val="90000"/>
                <a:hueOff val="-10641928"/>
                <a:satOff val="89138"/>
                <a:lumOff val="4857"/>
                <a:alphaOff val="0"/>
              </a:schemeClr>
            </a:effectRef>
            <a:fontRef idx="minor">
              <a:schemeClr val="dk1">
                <a:hueOff val="0"/>
                <a:satOff val="0"/>
                <a:lumOff val="0"/>
                <a:alphaOff val="0"/>
              </a:schemeClr>
            </a:fontRef>
          </p:style>
          <p:txBody>
            <a:bodyPr spcFirstLastPara="0" vert="horz" wrap="square" lIns="298704" tIns="60960" rIns="298704" bIns="322479"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2133547" rtl="0" eaLnBrk="1" fontAlgn="auto" latinLnBrk="0" hangingPunct="1">
                <a:lnSpc>
                  <a:spcPct val="90000"/>
                </a:lnSpc>
                <a:spcBef>
                  <a:spcPct val="0"/>
                </a:spcBef>
                <a:spcAft>
                  <a:spcPct val="35000"/>
                </a:spcAft>
                <a:buClrTx/>
                <a:buSzTx/>
                <a:buFontTx/>
                <a:buNone/>
                <a:tabLst/>
                <a:defRPr/>
              </a:pPr>
              <a:endParaRPr kumimoji="0" lang="en-IN" sz="4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6FC491E8-C620-4F87-9C5C-843EEA813971}"/>
              </a:ext>
            </a:extLst>
          </p:cNvPr>
          <p:cNvSpPr/>
          <p:nvPr/>
        </p:nvSpPr>
        <p:spPr>
          <a:xfrm>
            <a:off x="3686741" y="5174603"/>
            <a:ext cx="8123350" cy="832873"/>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6">
              <a:lumMod val="75000"/>
            </a:schemeClr>
          </a:solidFill>
        </p:spPr>
        <p:style>
          <a:lnRef idx="2">
            <a:schemeClr val="lt1">
              <a:hueOff val="0"/>
              <a:satOff val="0"/>
              <a:lumOff val="0"/>
              <a:alphaOff val="0"/>
            </a:schemeClr>
          </a:lnRef>
          <a:fillRef idx="1">
            <a:schemeClr val="accent3">
              <a:hueOff val="-4991659"/>
              <a:satOff val="42307"/>
              <a:lumOff val="4215"/>
              <a:alphaOff val="0"/>
            </a:schemeClr>
          </a:fillRef>
          <a:effectRef idx="0">
            <a:schemeClr val="accent3">
              <a:hueOff val="-4991659"/>
              <a:satOff val="42307"/>
              <a:lumOff val="4215"/>
              <a:alphaOff val="0"/>
            </a:schemeClr>
          </a:effectRef>
          <a:fontRef idx="minor">
            <a:schemeClr val="lt1"/>
          </a:fontRef>
        </p:style>
        <p:txBody>
          <a:bodyPr spcFirstLastPara="0" vert="horz" wrap="square" lIns="159372" tIns="159372" rIns="1914085" bIns="15937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1435064" rtl="0" eaLnBrk="1" fontAlgn="auto" latinLnBrk="0" hangingPunct="1">
              <a:lnSpc>
                <a:spcPct val="90000"/>
              </a:lnSpc>
              <a:spcBef>
                <a:spcPct val="0"/>
              </a:spcBef>
              <a:spcAft>
                <a:spcPct val="35000"/>
              </a:spcAft>
              <a:buClrTx/>
              <a:buSzTx/>
              <a:buFontTx/>
              <a:buNone/>
              <a:tabLst/>
              <a:defRPr/>
            </a:pPr>
            <a:r>
              <a:rPr lang="en-IN" sz="2667" dirty="0">
                <a:solidFill>
                  <a:schemeClr val="tx1"/>
                </a:solidFill>
                <a:latin typeface="Calibri" panose="020F0502020204030204"/>
              </a:rPr>
              <a:t>Doubt resolution - (25 mins)</a:t>
            </a:r>
          </a:p>
        </p:txBody>
      </p:sp>
      <p:sp>
        <p:nvSpPr>
          <p:cNvPr id="14" name="Freeform: Shape 13">
            <a:extLst>
              <a:ext uri="{FF2B5EF4-FFF2-40B4-BE49-F238E27FC236}">
                <a16:creationId xmlns:a16="http://schemas.microsoft.com/office/drawing/2014/main" id="{437B1C21-3006-4845-9325-418CAA61FA05}"/>
              </a:ext>
            </a:extLst>
          </p:cNvPr>
          <p:cNvSpPr/>
          <p:nvPr/>
        </p:nvSpPr>
        <p:spPr>
          <a:xfrm>
            <a:off x="10535484" y="4525108"/>
            <a:ext cx="921524" cy="674899"/>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98704" tIns="60960" rIns="298704" bIns="322479"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2133547" rtl="0" eaLnBrk="1" fontAlgn="auto" latinLnBrk="0" hangingPunct="1">
              <a:lnSpc>
                <a:spcPct val="90000"/>
              </a:lnSpc>
              <a:spcBef>
                <a:spcPct val="0"/>
              </a:spcBef>
              <a:spcAft>
                <a:spcPct val="35000"/>
              </a:spcAft>
              <a:buClrTx/>
              <a:buSzTx/>
              <a:buFontTx/>
              <a:buNone/>
              <a:tabLst/>
              <a:defRPr/>
            </a:pPr>
            <a:endParaRPr kumimoji="0" lang="en-IN" sz="4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7"/>
          <p:cNvSpPr txBox="1">
            <a:spLocks noGrp="1"/>
          </p:cNvSpPr>
          <p:nvPr>
            <p:ph type="title"/>
          </p:nvPr>
        </p:nvSpPr>
        <p:spPr>
          <a:xfrm>
            <a:off x="422239" y="162621"/>
            <a:ext cx="9398036"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solidFill>
                  <a:schemeClr val="bg1"/>
                </a:solidFill>
                <a:latin typeface="Calibri"/>
                <a:ea typeface="Calibri"/>
                <a:cs typeface="Calibri"/>
                <a:sym typeface="Calibri"/>
              </a:rPr>
              <a:t>Introduction</a:t>
            </a:r>
            <a:endParaRPr dirty="0">
              <a:solidFill>
                <a:schemeClr val="bg1"/>
              </a:solidFill>
              <a:latin typeface="Calibri"/>
              <a:cs typeface="Calibri"/>
            </a:endParaRPr>
          </a:p>
        </p:txBody>
      </p:sp>
      <p:sp>
        <p:nvSpPr>
          <p:cNvPr id="15" name="TextBox 14">
            <a:extLst>
              <a:ext uri="{FF2B5EF4-FFF2-40B4-BE49-F238E27FC236}">
                <a16:creationId xmlns:a16="http://schemas.microsoft.com/office/drawing/2014/main" id="{0C89C28B-1841-44A8-8C37-D3D3186CC357}"/>
              </a:ext>
            </a:extLst>
          </p:cNvPr>
          <p:cNvSpPr txBox="1"/>
          <p:nvPr/>
        </p:nvSpPr>
        <p:spPr>
          <a:xfrm>
            <a:off x="211119" y="1328193"/>
            <a:ext cx="11769761" cy="3613297"/>
          </a:xfrm>
          <a:prstGeom prst="rect">
            <a:avLst/>
          </a:prstGeom>
          <a:noFill/>
        </p:spPr>
        <p:txBody>
          <a:bodyPr wrap="square">
            <a:spAutoFit/>
          </a:bodyPr>
          <a:lstStyle/>
          <a:p>
            <a:pPr marL="114300" lvl="2">
              <a:lnSpc>
                <a:spcPct val="95000"/>
              </a:lnSpc>
              <a:spcBef>
                <a:spcPct val="0"/>
              </a:spcBef>
            </a:pPr>
            <a:r>
              <a:rPr lang="en-US" sz="2600" dirty="0">
                <a:solidFill>
                  <a:srgbClr val="292929"/>
                </a:solidFill>
                <a:latin typeface="Calibri" panose="020F0502020204030204" pitchFamily="34" charset="0"/>
                <a:cs typeface="Calibri" panose="020F0502020204030204" pitchFamily="34" charset="0"/>
              </a:rPr>
              <a:t>Natural language processing (NLP) is the ability of a computer program to understand human language as it is spoken and written -- referred to as natural language. It is a component of artificial intelligence</a:t>
            </a:r>
          </a:p>
          <a:p>
            <a:pPr marL="114300" lvl="1">
              <a:lnSpc>
                <a:spcPct val="95000"/>
              </a:lnSpc>
              <a:spcBef>
                <a:spcPct val="0"/>
              </a:spcBef>
              <a:buClr>
                <a:srgbClr val="000000"/>
              </a:buClr>
            </a:pPr>
            <a:endParaRPr lang="en-US" altLang="en-US" sz="2600" dirty="0">
              <a:solidFill>
                <a:srgbClr val="292929"/>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600" dirty="0">
                <a:solidFill>
                  <a:srgbClr val="292929"/>
                </a:solidFill>
                <a:latin typeface="Calibri" panose="020F0502020204030204" pitchFamily="34" charset="0"/>
                <a:cs typeface="Calibri" panose="020F0502020204030204" pitchFamily="34" charset="0"/>
              </a:rPr>
              <a:t>NLP enables computers to understand natural language as humans do. Whether the language is spoken or written, natural language processing uses artificial intelligence to take real-world input, process it, and make sense of it in a way a computer can understand</a:t>
            </a:r>
          </a:p>
          <a:p>
            <a:pPr algn="l"/>
            <a:endParaRPr lang="en-US" sz="2600" dirty="0">
              <a:solidFill>
                <a:srgbClr val="2929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501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863AEB-E8F9-4FDB-9BDE-54105E35D75C}"/>
              </a:ext>
            </a:extLst>
          </p:cNvPr>
          <p:cNvSpPr>
            <a:spLocks noGrp="1"/>
          </p:cNvSpPr>
          <p:nvPr>
            <p:ph type="body" idx="1"/>
          </p:nvPr>
        </p:nvSpPr>
        <p:spPr>
          <a:xfrm>
            <a:off x="140677" y="1207477"/>
            <a:ext cx="12051323" cy="5487902"/>
          </a:xfrm>
        </p:spPr>
        <p:txBody>
          <a:bodyPr/>
          <a:lstStyle/>
          <a:p>
            <a:pPr marL="228600" indent="0"/>
            <a:r>
              <a:rPr lang="en-US" sz="2600" dirty="0">
                <a:solidFill>
                  <a:srgbClr val="FF0000"/>
                </a:solidFill>
                <a:latin typeface="Calibri" panose="020F0502020204030204" pitchFamily="34" charset="0"/>
                <a:cs typeface="Calibri" panose="020F0502020204030204" pitchFamily="34" charset="0"/>
              </a:rPr>
              <a:t>Breaking down the elemental pieces of language</a:t>
            </a:r>
          </a:p>
          <a:p>
            <a:pPr marL="685800" indent="-457200" algn="l">
              <a:buFont typeface="Arial" panose="020B0604020202020204" pitchFamily="34" charset="0"/>
              <a:buChar char="•"/>
            </a:pPr>
            <a:r>
              <a:rPr lang="en-US" sz="2600" dirty="0">
                <a:solidFill>
                  <a:srgbClr val="292929"/>
                </a:solidFill>
                <a:latin typeface="Calibri" panose="020F0502020204030204" pitchFamily="34" charset="0"/>
                <a:cs typeface="Calibri" panose="020F0502020204030204" pitchFamily="34" charset="0"/>
                <a:sym typeface="Arial"/>
              </a:rPr>
              <a:t>Natural language processing includes many different techniques for interpreting human language, ranging from statistical and machine learning methods to rules-based and algorithmic approaches. We need a broad array of approaches because the text- and voice-based data varies widely, as do the practical applications. </a:t>
            </a:r>
          </a:p>
          <a:p>
            <a:pPr marL="685800" indent="-457200" algn="l">
              <a:buFont typeface="Arial" panose="020B0604020202020204" pitchFamily="34" charset="0"/>
              <a:buChar char="•"/>
            </a:pPr>
            <a:r>
              <a:rPr lang="en-US" sz="2600" dirty="0">
                <a:solidFill>
                  <a:srgbClr val="292929"/>
                </a:solidFill>
                <a:latin typeface="Calibri" panose="020F0502020204030204" pitchFamily="34" charset="0"/>
                <a:cs typeface="Calibri" panose="020F0502020204030204" pitchFamily="34" charset="0"/>
                <a:sym typeface="Arial"/>
              </a:rPr>
              <a:t>Basic NLP tasks include tokenization and parsing, lemmatization/stemming, part-of-speech tagging, language detection and identification of semantic relationships. If you ever diagramed sentences in grade school, you’ve done these tasks manually before. </a:t>
            </a:r>
          </a:p>
          <a:p>
            <a:pPr marL="685800" indent="-457200" algn="l">
              <a:buFont typeface="Arial" panose="020B0604020202020204" pitchFamily="34" charset="0"/>
              <a:buChar char="•"/>
            </a:pPr>
            <a:r>
              <a:rPr lang="en-US" sz="2600" dirty="0">
                <a:solidFill>
                  <a:srgbClr val="292929"/>
                </a:solidFill>
                <a:latin typeface="Calibri" panose="020F0502020204030204" pitchFamily="34" charset="0"/>
                <a:cs typeface="Calibri" panose="020F0502020204030204" pitchFamily="34" charset="0"/>
                <a:sym typeface="Arial"/>
              </a:rPr>
              <a:t>In general terms, NLP tasks break down language into shorter, elemental pieces, try to understand relationships between the pieces and explore how the pieces work together to create meaning.</a:t>
            </a:r>
          </a:p>
          <a:p>
            <a:pPr marL="685800" indent="-457200" algn="l">
              <a:buFont typeface="Arial" panose="020B0604020202020204" pitchFamily="34" charset="0"/>
              <a:buChar char="•"/>
            </a:pPr>
            <a:endParaRPr lang="en-US" sz="2600" dirty="0">
              <a:solidFill>
                <a:srgbClr val="292929"/>
              </a:solidFill>
              <a:latin typeface="Calibri" panose="020F0502020204030204" pitchFamily="34" charset="0"/>
              <a:cs typeface="Calibri" panose="020F0502020204030204" pitchFamily="34" charset="0"/>
            </a:endParaRPr>
          </a:p>
          <a:p>
            <a:pPr marL="685800" indent="-457200" algn="l">
              <a:buFont typeface="Arial" panose="020B0604020202020204" pitchFamily="34" charset="0"/>
              <a:buChar char="•"/>
            </a:pPr>
            <a:endParaRPr lang="en-IN" sz="2600" dirty="0">
              <a:solidFill>
                <a:srgbClr val="292929"/>
              </a:solidFill>
              <a:latin typeface="Calibri" panose="020F0502020204030204" pitchFamily="34" charset="0"/>
              <a:cs typeface="Calibri" panose="020F0502020204030204" pitchFamily="34" charset="0"/>
              <a:sym typeface="Arial"/>
            </a:endParaRPr>
          </a:p>
          <a:p>
            <a:pPr marL="685800" indent="-457200" algn="l">
              <a:buFont typeface="Arial" panose="020B0604020202020204" pitchFamily="34" charset="0"/>
              <a:buChar char="•"/>
            </a:pPr>
            <a:endParaRPr lang="en-IN" sz="2600" dirty="0"/>
          </a:p>
        </p:txBody>
      </p:sp>
      <p:sp>
        <p:nvSpPr>
          <p:cNvPr id="3" name="Title 2">
            <a:extLst>
              <a:ext uri="{FF2B5EF4-FFF2-40B4-BE49-F238E27FC236}">
                <a16:creationId xmlns:a16="http://schemas.microsoft.com/office/drawing/2014/main" id="{F2CA15CA-C630-430D-8CA6-76A17FDFDE88}"/>
              </a:ext>
            </a:extLst>
          </p:cNvPr>
          <p:cNvSpPr>
            <a:spLocks noGrp="1"/>
          </p:cNvSpPr>
          <p:nvPr>
            <p:ph type="title"/>
          </p:nvPr>
        </p:nvSpPr>
        <p:spPr>
          <a:xfrm>
            <a:off x="422238" y="162621"/>
            <a:ext cx="9249299" cy="510000"/>
          </a:xfrm>
        </p:spPr>
        <p:txBody>
          <a:bodyPr/>
          <a:lstStyle/>
          <a:p>
            <a:pPr algn="l"/>
            <a:r>
              <a:rPr lang="en-US" dirty="0">
                <a:solidFill>
                  <a:schemeClr val="bg1"/>
                </a:solidFill>
                <a:latin typeface="Calibri"/>
                <a:cs typeface="Calibri"/>
              </a:rPr>
              <a:t>How does natural language processing work?</a:t>
            </a:r>
          </a:p>
        </p:txBody>
      </p:sp>
    </p:spTree>
    <p:extLst>
      <p:ext uri="{BB962C8B-B14F-4D97-AF65-F5344CB8AC3E}">
        <p14:creationId xmlns:p14="http://schemas.microsoft.com/office/powerpoint/2010/main" val="255738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506F1-92DD-486B-A659-0A665BF08960}"/>
              </a:ext>
            </a:extLst>
          </p:cNvPr>
          <p:cNvSpPr>
            <a:spLocks noGrp="1"/>
          </p:cNvSpPr>
          <p:nvPr>
            <p:ph type="body" idx="1"/>
          </p:nvPr>
        </p:nvSpPr>
        <p:spPr>
          <a:xfrm>
            <a:off x="422239" y="1008185"/>
            <a:ext cx="11453238" cy="5687194"/>
          </a:xfrm>
        </p:spPr>
        <p:txBody>
          <a:bodyPr/>
          <a:lstStyle/>
          <a:p>
            <a:pPr algn="l"/>
            <a:r>
              <a:rPr lang="en-US" sz="1800" dirty="0">
                <a:solidFill>
                  <a:srgbClr val="292929"/>
                </a:solidFill>
                <a:latin typeface="Calibri" panose="020F0502020204030204" pitchFamily="34" charset="0"/>
                <a:cs typeface="Calibri" panose="020F0502020204030204" pitchFamily="34" charset="0"/>
                <a:sym typeface="Arial"/>
              </a:rPr>
              <a:t>These underlying tasks are often used in higher-level NLP capabilities, such as:</a:t>
            </a:r>
          </a:p>
          <a:p>
            <a:pPr algn="l">
              <a:buFont typeface="Arial" panose="020B0604020202020204" pitchFamily="34" charset="0"/>
              <a:buChar char="•"/>
            </a:pPr>
            <a:r>
              <a:rPr lang="en-US" sz="1800" b="1" dirty="0">
                <a:solidFill>
                  <a:srgbClr val="292929"/>
                </a:solidFill>
                <a:latin typeface="Calibri" panose="020F0502020204030204" pitchFamily="34" charset="0"/>
                <a:cs typeface="Calibri" panose="020F0502020204030204" pitchFamily="34" charset="0"/>
                <a:sym typeface="Arial"/>
              </a:rPr>
              <a:t>Content categorization</a:t>
            </a:r>
            <a:r>
              <a:rPr lang="en-US" sz="1800" dirty="0">
                <a:solidFill>
                  <a:srgbClr val="292929"/>
                </a:solidFill>
                <a:latin typeface="Calibri" panose="020F0502020204030204" pitchFamily="34" charset="0"/>
                <a:cs typeface="Calibri" panose="020F0502020204030204" pitchFamily="34" charset="0"/>
                <a:sym typeface="Arial"/>
              </a:rPr>
              <a:t>. A linguistic-based document summary, including search and indexing, content alerts and duplication detection.</a:t>
            </a:r>
          </a:p>
          <a:p>
            <a:pPr algn="l">
              <a:buFont typeface="Arial" panose="020B0604020202020204" pitchFamily="34" charset="0"/>
              <a:buChar char="•"/>
            </a:pPr>
            <a:r>
              <a:rPr lang="en-US" sz="1800" b="1" dirty="0">
                <a:solidFill>
                  <a:srgbClr val="292929"/>
                </a:solidFill>
                <a:latin typeface="Calibri" panose="020F0502020204030204" pitchFamily="34" charset="0"/>
                <a:cs typeface="Calibri" panose="020F0502020204030204" pitchFamily="34" charset="0"/>
                <a:sym typeface="Arial"/>
              </a:rPr>
              <a:t>Topic discovery and modeling</a:t>
            </a:r>
            <a:r>
              <a:rPr lang="en-US" sz="1800" dirty="0">
                <a:solidFill>
                  <a:srgbClr val="292929"/>
                </a:solidFill>
                <a:latin typeface="Calibri" panose="020F0502020204030204" pitchFamily="34" charset="0"/>
                <a:cs typeface="Calibri" panose="020F0502020204030204" pitchFamily="34" charset="0"/>
                <a:sym typeface="Arial"/>
              </a:rPr>
              <a:t>. Accurately capture the meaning and themes in text collections, and apply advanced analytics to text, like optimization and forecasting.</a:t>
            </a:r>
          </a:p>
          <a:p>
            <a:pPr algn="l">
              <a:buFont typeface="Arial" panose="020B0604020202020204" pitchFamily="34" charset="0"/>
              <a:buChar char="•"/>
            </a:pPr>
            <a:r>
              <a:rPr lang="en-US" sz="1800" b="1" dirty="0">
                <a:solidFill>
                  <a:srgbClr val="292929"/>
                </a:solidFill>
                <a:latin typeface="Calibri" panose="020F0502020204030204" pitchFamily="34" charset="0"/>
                <a:cs typeface="Calibri" panose="020F0502020204030204" pitchFamily="34" charset="0"/>
                <a:sym typeface="Arial"/>
              </a:rPr>
              <a:t>Contextual extraction</a:t>
            </a:r>
            <a:r>
              <a:rPr lang="en-US" sz="1800" dirty="0">
                <a:solidFill>
                  <a:srgbClr val="292929"/>
                </a:solidFill>
                <a:latin typeface="Calibri" panose="020F0502020204030204" pitchFamily="34" charset="0"/>
                <a:cs typeface="Calibri" panose="020F0502020204030204" pitchFamily="34" charset="0"/>
                <a:sym typeface="Arial"/>
              </a:rPr>
              <a:t>. Automatically pull structured information from text-based sources.</a:t>
            </a:r>
          </a:p>
          <a:p>
            <a:pPr algn="l">
              <a:buFont typeface="Arial" panose="020B0604020202020204" pitchFamily="34" charset="0"/>
              <a:buChar char="•"/>
            </a:pPr>
            <a:r>
              <a:rPr lang="en-US" sz="1800" b="1" dirty="0">
                <a:solidFill>
                  <a:srgbClr val="292929"/>
                </a:solidFill>
                <a:latin typeface="Calibri" panose="020F0502020204030204" pitchFamily="34" charset="0"/>
                <a:cs typeface="Calibri" panose="020F0502020204030204" pitchFamily="34" charset="0"/>
                <a:sym typeface="Arial"/>
              </a:rPr>
              <a:t>Sentiment analysis</a:t>
            </a:r>
            <a:r>
              <a:rPr lang="en-US" sz="1800" dirty="0">
                <a:solidFill>
                  <a:srgbClr val="292929"/>
                </a:solidFill>
                <a:latin typeface="Calibri" panose="020F0502020204030204" pitchFamily="34" charset="0"/>
                <a:cs typeface="Calibri" panose="020F0502020204030204" pitchFamily="34" charset="0"/>
                <a:sym typeface="Arial"/>
              </a:rPr>
              <a:t>. Identifying the mood or subjective opinions within large amounts of text, including average sentiment and opinion mining. </a:t>
            </a:r>
          </a:p>
          <a:p>
            <a:pPr algn="l">
              <a:buFont typeface="Arial" panose="020B0604020202020204" pitchFamily="34" charset="0"/>
              <a:buChar char="•"/>
            </a:pPr>
            <a:r>
              <a:rPr lang="en-US" sz="1800" b="1" dirty="0">
                <a:solidFill>
                  <a:srgbClr val="292929"/>
                </a:solidFill>
                <a:latin typeface="Calibri" panose="020F0502020204030204" pitchFamily="34" charset="0"/>
                <a:cs typeface="Calibri" panose="020F0502020204030204" pitchFamily="34" charset="0"/>
                <a:sym typeface="Arial"/>
              </a:rPr>
              <a:t>Speech-to-text and text-to-speech conversion</a:t>
            </a:r>
            <a:r>
              <a:rPr lang="en-US" sz="1800" dirty="0">
                <a:solidFill>
                  <a:srgbClr val="292929"/>
                </a:solidFill>
                <a:latin typeface="Calibri" panose="020F0502020204030204" pitchFamily="34" charset="0"/>
                <a:cs typeface="Calibri" panose="020F0502020204030204" pitchFamily="34" charset="0"/>
                <a:sym typeface="Arial"/>
              </a:rPr>
              <a:t>. Transforming voice commands into written text, and vice </a:t>
            </a:r>
            <a:r>
              <a:rPr lang="en-US" sz="1800" b="0" i="0" dirty="0">
                <a:solidFill>
                  <a:srgbClr val="000000"/>
                </a:solidFill>
                <a:effectLst/>
                <a:latin typeface="Calibri" panose="020F0502020204030204" pitchFamily="34" charset="0"/>
                <a:cs typeface="Calibri" panose="020F0502020204030204" pitchFamily="34" charset="0"/>
              </a:rPr>
              <a:t>versa. </a:t>
            </a:r>
          </a:p>
          <a:p>
            <a:pPr algn="l">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Document summarization.</a:t>
            </a:r>
            <a:r>
              <a:rPr lang="en-US" sz="1800" b="0" i="0" dirty="0">
                <a:solidFill>
                  <a:srgbClr val="000000"/>
                </a:solidFill>
                <a:effectLst/>
                <a:latin typeface="Calibri" panose="020F0502020204030204" pitchFamily="34" charset="0"/>
                <a:cs typeface="Calibri" panose="020F0502020204030204" pitchFamily="34" charset="0"/>
              </a:rPr>
              <a:t> Automatically generating synopses of large bodies of text.</a:t>
            </a:r>
          </a:p>
          <a:p>
            <a:pPr algn="l">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Machine translation. </a:t>
            </a:r>
            <a:r>
              <a:rPr lang="en-US" sz="1800" b="0" i="0" dirty="0">
                <a:solidFill>
                  <a:srgbClr val="000000"/>
                </a:solidFill>
                <a:effectLst/>
                <a:latin typeface="Calibri" panose="020F0502020204030204" pitchFamily="34" charset="0"/>
                <a:cs typeface="Calibri" panose="020F0502020204030204" pitchFamily="34" charset="0"/>
              </a:rPr>
              <a:t>Automatic translation of text or speech from one language to another.</a:t>
            </a:r>
          </a:p>
          <a:p>
            <a:pPr algn="l">
              <a:buFont typeface="Arial" panose="020B0604020202020204" pitchFamily="34" charset="0"/>
              <a:buChar char="•"/>
            </a:pPr>
            <a:r>
              <a:rPr lang="en-US" sz="1800" b="1" dirty="0">
                <a:solidFill>
                  <a:srgbClr val="000000"/>
                </a:solidFill>
                <a:latin typeface="Calibri" panose="020F0502020204030204" pitchFamily="34" charset="0"/>
                <a:cs typeface="Calibri" panose="020F0502020204030204" pitchFamily="34" charset="0"/>
              </a:rPr>
              <a:t>Language Translation</a:t>
            </a:r>
          </a:p>
          <a:p>
            <a:pPr algn="l">
              <a:buFont typeface="Arial" panose="020B0604020202020204" pitchFamily="34" charset="0"/>
              <a:buChar char="•"/>
            </a:pPr>
            <a:r>
              <a:rPr lang="en-US" sz="1800" b="1" dirty="0">
                <a:solidFill>
                  <a:srgbClr val="000000"/>
                </a:solidFill>
                <a:latin typeface="Calibri" panose="020F0502020204030204" pitchFamily="34" charset="0"/>
                <a:cs typeface="Calibri" panose="020F0502020204030204" pitchFamily="34" charset="0"/>
              </a:rPr>
              <a:t>Dialog Systems / Chatbots</a:t>
            </a:r>
          </a:p>
          <a:p>
            <a:pPr algn="l">
              <a:buFont typeface="Arial" panose="020B0604020202020204" pitchFamily="34" charset="0"/>
              <a:buChar char="•"/>
            </a:pPr>
            <a:r>
              <a:rPr lang="en-US" sz="1800" b="1" dirty="0">
                <a:solidFill>
                  <a:srgbClr val="000000"/>
                </a:solidFill>
                <a:latin typeface="Calibri" panose="020F0502020204030204" pitchFamily="34" charset="0"/>
                <a:cs typeface="Calibri" panose="020F0502020204030204" pitchFamily="34" charset="0"/>
              </a:rPr>
              <a:t>Text Summarizers</a:t>
            </a:r>
          </a:p>
          <a:p>
            <a:pPr algn="l">
              <a:buFont typeface="Arial" panose="020B0604020202020204" pitchFamily="34" charset="0"/>
              <a:buChar char="•"/>
            </a:pPr>
            <a:r>
              <a:rPr lang="en-US" sz="1800" b="1" dirty="0">
                <a:solidFill>
                  <a:srgbClr val="000000"/>
                </a:solidFill>
                <a:latin typeface="Calibri" panose="020F0502020204030204" pitchFamily="34" charset="0"/>
                <a:cs typeface="Calibri" panose="020F0502020204030204" pitchFamily="34" charset="0"/>
              </a:rPr>
              <a:t>Speech Recognition</a:t>
            </a:r>
          </a:p>
          <a:p>
            <a:pPr algn="l">
              <a:buFont typeface="Arial" panose="020B0604020202020204" pitchFamily="34" charset="0"/>
              <a:buChar char="•"/>
            </a:pPr>
            <a:r>
              <a:rPr lang="en-US" sz="1800" b="1" dirty="0">
                <a:solidFill>
                  <a:srgbClr val="000000"/>
                </a:solidFill>
                <a:latin typeface="Calibri" panose="020F0502020204030204" pitchFamily="34" charset="0"/>
                <a:cs typeface="Calibri" panose="020F0502020204030204" pitchFamily="34" charset="0"/>
              </a:rPr>
              <a:t>Autocorrect</a:t>
            </a:r>
          </a:p>
          <a:p>
            <a:pPr algn="l">
              <a:buFont typeface="Arial" panose="020B0604020202020204" pitchFamily="34" charset="0"/>
              <a:buChar char="•"/>
            </a:pPr>
            <a:endParaRPr lang="en-US" sz="1800" b="0" i="0" dirty="0">
              <a:solidFill>
                <a:srgbClr val="000000"/>
              </a:solidFill>
              <a:effectLst/>
              <a:latin typeface="Calibri" panose="020F0502020204030204" pitchFamily="34" charset="0"/>
              <a:cs typeface="Calibri" panose="020F0502020204030204" pitchFamily="34" charset="0"/>
            </a:endParaRPr>
          </a:p>
          <a:p>
            <a:pPr marL="228600" indent="0" algn="l"/>
            <a:endParaRPr lang="en-IN" sz="1800" b="0" i="0" dirty="0">
              <a:solidFill>
                <a:srgbClr val="292929"/>
              </a:solidFill>
              <a:effectLst/>
              <a:latin typeface="Calibri" panose="020F0502020204030204" pitchFamily="34" charset="0"/>
              <a:cs typeface="Calibri" panose="020F0502020204030204" pitchFamily="34" charset="0"/>
            </a:endParaRPr>
          </a:p>
          <a:p>
            <a:pPr marL="228600" indent="0" algn="l"/>
            <a:endParaRPr lang="en-IN" sz="1800" b="0" i="0" dirty="0">
              <a:solidFill>
                <a:srgbClr val="292929"/>
              </a:solidFill>
              <a:effectLst/>
              <a:latin typeface="Calibri" panose="020F0502020204030204" pitchFamily="34" charset="0"/>
              <a:cs typeface="Calibri" panose="020F0502020204030204" pitchFamily="34" charset="0"/>
            </a:endParaRPr>
          </a:p>
          <a:p>
            <a:pPr marL="228600" indent="0" algn="l"/>
            <a:endParaRPr lang="en-IN" sz="1800" b="0" i="0" dirty="0">
              <a:solidFill>
                <a:srgbClr val="292929"/>
              </a:solidFill>
              <a:effectLst/>
              <a:latin typeface="Calibri" panose="020F0502020204030204" pitchFamily="34" charset="0"/>
              <a:cs typeface="Calibri" panose="020F0502020204030204" pitchFamily="34" charset="0"/>
            </a:endParaRPr>
          </a:p>
          <a:p>
            <a:pPr marL="228600" indent="0" algn="l"/>
            <a:endParaRPr lang="en-IN" sz="1800" b="0" i="0" dirty="0">
              <a:solidFill>
                <a:srgbClr val="292929"/>
              </a:solidFill>
              <a:effectLst/>
              <a:latin typeface="Calibri" panose="020F0502020204030204" pitchFamily="34" charset="0"/>
              <a:cs typeface="Calibri" panose="020F0502020204030204" pitchFamily="34" charset="0"/>
            </a:endParaRPr>
          </a:p>
          <a:p>
            <a:pPr marL="228600" indent="0" algn="l"/>
            <a:endParaRPr lang="en-IN" sz="1800" dirty="0">
              <a:solidFill>
                <a:srgbClr val="292929"/>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D1A73DC-A31A-4BE3-912F-C1A866CDDF7C}"/>
              </a:ext>
            </a:extLst>
          </p:cNvPr>
          <p:cNvSpPr>
            <a:spLocks noGrp="1"/>
          </p:cNvSpPr>
          <p:nvPr>
            <p:ph type="title"/>
          </p:nvPr>
        </p:nvSpPr>
        <p:spPr/>
        <p:txBody>
          <a:bodyPr/>
          <a:lstStyle/>
          <a:p>
            <a:r>
              <a:rPr lang="en-IN" dirty="0"/>
              <a:t>Applications.</a:t>
            </a:r>
          </a:p>
        </p:txBody>
      </p:sp>
    </p:spTree>
    <p:extLst>
      <p:ext uri="{BB962C8B-B14F-4D97-AF65-F5344CB8AC3E}">
        <p14:creationId xmlns:p14="http://schemas.microsoft.com/office/powerpoint/2010/main" val="1942095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34BC2-42A4-4BF9-BAAB-D4C24EA46BE8}"/>
              </a:ext>
            </a:extLst>
          </p:cNvPr>
          <p:cNvSpPr>
            <a:spLocks noGrp="1"/>
          </p:cNvSpPr>
          <p:nvPr>
            <p:ph type="title"/>
          </p:nvPr>
        </p:nvSpPr>
        <p:spPr/>
        <p:txBody>
          <a:bodyPr/>
          <a:lstStyle/>
          <a:p>
            <a:pPr algn="l"/>
            <a:r>
              <a:rPr lang="en-IN" dirty="0"/>
              <a:t>Parsing Text</a:t>
            </a:r>
          </a:p>
        </p:txBody>
      </p:sp>
      <p:sp>
        <p:nvSpPr>
          <p:cNvPr id="5" name="TextBox 4">
            <a:extLst>
              <a:ext uri="{FF2B5EF4-FFF2-40B4-BE49-F238E27FC236}">
                <a16:creationId xmlns:a16="http://schemas.microsoft.com/office/drawing/2014/main" id="{B20AB414-80BD-4B04-8800-697EDDAC153F}"/>
              </a:ext>
            </a:extLst>
          </p:cNvPr>
          <p:cNvSpPr txBox="1"/>
          <p:nvPr/>
        </p:nvSpPr>
        <p:spPr>
          <a:xfrm>
            <a:off x="422239" y="1137138"/>
            <a:ext cx="11253946" cy="892552"/>
          </a:xfrm>
          <a:prstGeom prst="rect">
            <a:avLst/>
          </a:prstGeom>
          <a:noFill/>
        </p:spPr>
        <p:txBody>
          <a:bodyPr wrap="square">
            <a:spAutoFit/>
          </a:bodyPr>
          <a:lstStyle/>
          <a:p>
            <a:r>
              <a:rPr lang="en-US" sz="2600" dirty="0">
                <a:solidFill>
                  <a:srgbClr val="292929"/>
                </a:solidFill>
                <a:latin typeface="Calibri" panose="020F0502020204030204" pitchFamily="34" charset="0"/>
                <a:cs typeface="Calibri" panose="020F0502020204030204" pitchFamily="34" charset="0"/>
              </a:rPr>
              <a:t>NLP makes use of several algorithmic techniques to parse text. These include: lexical analysis and syntactic analysis</a:t>
            </a:r>
            <a:r>
              <a:rPr lang="en-US" b="0" i="0" dirty="0">
                <a:solidFill>
                  <a:srgbClr val="0A0A0A"/>
                </a:solidFill>
                <a:effectLst/>
                <a:latin typeface="Open Sans" panose="020B0606030504020204" pitchFamily="34" charset="0"/>
              </a:rPr>
              <a:t>.</a:t>
            </a:r>
            <a:endParaRPr lang="en-IN" dirty="0"/>
          </a:p>
        </p:txBody>
      </p:sp>
      <p:pic>
        <p:nvPicPr>
          <p:cNvPr id="1028" name="Picture 4">
            <a:extLst>
              <a:ext uri="{FF2B5EF4-FFF2-40B4-BE49-F238E27FC236}">
                <a16:creationId xmlns:a16="http://schemas.microsoft.com/office/drawing/2014/main" id="{6ECCE4C0-886F-493F-9094-9F757BB7A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876" y="2177562"/>
            <a:ext cx="847578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126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F327BC-64AF-4AC7-98AE-C5D749C12E5E}"/>
              </a:ext>
            </a:extLst>
          </p:cNvPr>
          <p:cNvSpPr>
            <a:spLocks noGrp="1"/>
          </p:cNvSpPr>
          <p:nvPr>
            <p:ph type="body" idx="1"/>
          </p:nvPr>
        </p:nvSpPr>
        <p:spPr>
          <a:xfrm>
            <a:off x="422239" y="1066800"/>
            <a:ext cx="11253946" cy="5380892"/>
          </a:xfrm>
        </p:spPr>
        <p:txBody>
          <a:bodyPr/>
          <a:lstStyle/>
          <a:p>
            <a:pPr marL="5715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Lexical analysis is the process of trying to understand what words mean, intuit their context, and note the relationship of one word to others. It is often the entry point to many NLP data pipelines. It is used as the first step of a compiler, for example, and takes a source code file and breaks down the lines of code to a series of "tokens", removing any whitespace or comments. In other types of analysis, lexical analysis might preserve multiple words together as an "n-gram" (or a sequence of items).</a:t>
            </a:r>
          </a:p>
          <a:p>
            <a:pPr marL="571500" indent="-342900"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5715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After tokenization, the computer will proceed to look up words in a dictionary and attempt to extract their meanings. For a compiler, this would involve finding keywords and associating operations or variables with the tokens. In other contexts, such as a chat bot, the lookup may involve using a database to match intent. As noted above, there are often multiple meanings for a specific word, which means that the computer has to decide what meaning the word has in relation to the sentence in which it is used.</a:t>
            </a:r>
          </a:p>
        </p:txBody>
      </p:sp>
      <p:sp>
        <p:nvSpPr>
          <p:cNvPr id="3" name="Title 2">
            <a:extLst>
              <a:ext uri="{FF2B5EF4-FFF2-40B4-BE49-F238E27FC236}">
                <a16:creationId xmlns:a16="http://schemas.microsoft.com/office/drawing/2014/main" id="{E78730A4-71A0-4227-87E6-9095ED026AA5}"/>
              </a:ext>
            </a:extLst>
          </p:cNvPr>
          <p:cNvSpPr>
            <a:spLocks noGrp="1"/>
          </p:cNvSpPr>
          <p:nvPr>
            <p:ph type="title"/>
          </p:nvPr>
        </p:nvSpPr>
        <p:spPr/>
        <p:txBody>
          <a:bodyPr/>
          <a:lstStyle/>
          <a:p>
            <a:r>
              <a:rPr lang="en-IN" dirty="0"/>
              <a:t>Lexical Analysis</a:t>
            </a:r>
          </a:p>
        </p:txBody>
      </p:sp>
    </p:spTree>
    <p:extLst>
      <p:ext uri="{BB962C8B-B14F-4D97-AF65-F5344CB8AC3E}">
        <p14:creationId xmlns:p14="http://schemas.microsoft.com/office/powerpoint/2010/main" val="3591705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7"/>
          <p:cNvSpPr txBox="1">
            <a:spLocks noGrp="1"/>
          </p:cNvSpPr>
          <p:nvPr>
            <p:ph type="title"/>
          </p:nvPr>
        </p:nvSpPr>
        <p:spPr>
          <a:xfrm>
            <a:off x="422239" y="162621"/>
            <a:ext cx="9398036" cy="510000"/>
          </a:xfrm>
          <a:prstGeom prst="rect">
            <a:avLst/>
          </a:prstGeom>
          <a:noFill/>
          <a:ln>
            <a:noFill/>
          </a:ln>
        </p:spPr>
        <p:txBody>
          <a:bodyPr spcFirstLastPara="1" wrap="square" lIns="91425" tIns="45700" rIns="91425" bIns="45700" anchor="ctr" anchorCtr="0">
            <a:noAutofit/>
          </a:bodyPr>
          <a:lstStyle/>
          <a:p>
            <a:r>
              <a:rPr lang="en-IN" dirty="0"/>
              <a:t>Syntactic Analysis</a:t>
            </a:r>
          </a:p>
        </p:txBody>
      </p:sp>
      <p:sp>
        <p:nvSpPr>
          <p:cNvPr id="15" name="TextBox 14">
            <a:extLst>
              <a:ext uri="{FF2B5EF4-FFF2-40B4-BE49-F238E27FC236}">
                <a16:creationId xmlns:a16="http://schemas.microsoft.com/office/drawing/2014/main" id="{0C89C28B-1841-44A8-8C37-D3D3186CC357}"/>
              </a:ext>
            </a:extLst>
          </p:cNvPr>
          <p:cNvSpPr txBox="1"/>
          <p:nvPr/>
        </p:nvSpPr>
        <p:spPr>
          <a:xfrm>
            <a:off x="0" y="950795"/>
            <a:ext cx="12228151" cy="5509200"/>
          </a:xfrm>
          <a:prstGeom prst="rect">
            <a:avLst/>
          </a:prstGeom>
          <a:noFill/>
        </p:spPr>
        <p:txBody>
          <a:bodyPr wrap="square">
            <a:spAutoFit/>
          </a:bodyPr>
          <a:lstStyle/>
          <a:p>
            <a:pPr algn="l"/>
            <a:r>
              <a:rPr lang="en-US" sz="2200" dirty="0">
                <a:solidFill>
                  <a:schemeClr val="dk1"/>
                </a:solidFill>
                <a:latin typeface="Calibri" panose="020F0502020204030204" pitchFamily="34" charset="0"/>
                <a:cs typeface="Calibri" panose="020F0502020204030204" pitchFamily="34" charset="0"/>
                <a:sym typeface="Proxima Nova"/>
              </a:rPr>
              <a:t>The syntax of the input string refers to the arrangement of words in a sentence so they grammatically make sense. NLP uses syntactic analysis to asses whether or not the natural language aligns with grammatical or other logical rules.</a:t>
            </a:r>
          </a:p>
          <a:p>
            <a:pPr algn="l"/>
            <a:r>
              <a:rPr lang="en-US" sz="2200" dirty="0">
                <a:solidFill>
                  <a:schemeClr val="dk1"/>
                </a:solidFill>
                <a:latin typeface="Calibri" panose="020F0502020204030204" pitchFamily="34" charset="0"/>
                <a:cs typeface="Calibri" panose="020F0502020204030204" pitchFamily="34" charset="0"/>
                <a:sym typeface="Proxima Nova"/>
              </a:rPr>
              <a:t>To apply these grammar rules, a collection of algorithms is utilized to describe words and derive meaning from them. Syntax techniques that are frequently used in NLP include the following</a:t>
            </a:r>
            <a:r>
              <a:rPr lang="en-US" sz="2200" dirty="0" smtClean="0">
                <a:solidFill>
                  <a:schemeClr val="dk1"/>
                </a:solidFill>
                <a:latin typeface="Calibri" panose="020F0502020204030204" pitchFamily="34" charset="0"/>
                <a:cs typeface="Calibri" panose="020F0502020204030204" pitchFamily="34" charset="0"/>
                <a:sym typeface="Proxima Nova"/>
              </a:rPr>
              <a:t>:</a:t>
            </a:r>
          </a:p>
          <a:p>
            <a:pPr algn="l"/>
            <a:endParaRPr lang="en-US" sz="2200" dirty="0">
              <a:solidFill>
                <a:schemeClr val="dk1"/>
              </a:solidFill>
              <a:latin typeface="Calibri" panose="020F0502020204030204" pitchFamily="34" charset="0"/>
              <a:cs typeface="Calibri" panose="020F0502020204030204" pitchFamily="34" charset="0"/>
              <a:sym typeface="Proxima Nova"/>
            </a:endParaRPr>
          </a:p>
          <a:p>
            <a:pPr algn="l">
              <a:buFont typeface="Arial" panose="020B0604020202020204" pitchFamily="34" charset="0"/>
              <a:buChar char="•"/>
            </a:pPr>
            <a:r>
              <a:rPr lang="en-US" sz="2200" b="1" dirty="0">
                <a:solidFill>
                  <a:schemeClr val="dk1"/>
                </a:solidFill>
                <a:latin typeface="Calibri" panose="020F0502020204030204" pitchFamily="34" charset="0"/>
                <a:cs typeface="Calibri" panose="020F0502020204030204" pitchFamily="34" charset="0"/>
                <a:sym typeface="Proxima Nova"/>
              </a:rPr>
              <a:t>Lemmatization / Stemming </a:t>
            </a:r>
            <a:r>
              <a:rPr lang="en-US" sz="2200" dirty="0">
                <a:solidFill>
                  <a:schemeClr val="dk1"/>
                </a:solidFill>
                <a:latin typeface="Calibri" panose="020F0502020204030204" pitchFamily="34" charset="0"/>
                <a:cs typeface="Calibri" panose="020F0502020204030204" pitchFamily="34" charset="0"/>
                <a:sym typeface="Proxima Nova"/>
              </a:rPr>
              <a:t>- reduces word complexity to simpler forms that have less variation. Lemmatization uses a dictionary to reduce the natural language to its root words. Stemming uses simple matching patterns to strip away suffixes such as 's' and '</a:t>
            </a:r>
            <a:r>
              <a:rPr lang="en-US" sz="2200" dirty="0" err="1">
                <a:solidFill>
                  <a:schemeClr val="dk1"/>
                </a:solidFill>
                <a:latin typeface="Calibri" panose="020F0502020204030204" pitchFamily="34" charset="0"/>
                <a:cs typeface="Calibri" panose="020F0502020204030204" pitchFamily="34" charset="0"/>
                <a:sym typeface="Proxima Nova"/>
              </a:rPr>
              <a:t>ing</a:t>
            </a:r>
            <a:r>
              <a:rPr lang="en-US" sz="2200" dirty="0" smtClean="0">
                <a:solidFill>
                  <a:schemeClr val="dk1"/>
                </a:solidFill>
                <a:latin typeface="Calibri" panose="020F0502020204030204" pitchFamily="34" charset="0"/>
                <a:cs typeface="Calibri" panose="020F0502020204030204" pitchFamily="34" charset="0"/>
                <a:sym typeface="Proxima Nova"/>
              </a:rPr>
              <a:t>'.</a:t>
            </a:r>
          </a:p>
          <a:p>
            <a:pPr algn="l">
              <a:buFont typeface="Arial" panose="020B0604020202020204" pitchFamily="34" charset="0"/>
              <a:buChar char="•"/>
            </a:pPr>
            <a:endParaRPr lang="en-US" sz="2200" dirty="0">
              <a:solidFill>
                <a:schemeClr val="dk1"/>
              </a:solidFill>
              <a:latin typeface="Calibri" panose="020F0502020204030204" pitchFamily="34" charset="0"/>
              <a:cs typeface="Calibri" panose="020F0502020204030204" pitchFamily="34" charset="0"/>
              <a:sym typeface="Proxima Nova"/>
            </a:endParaRPr>
          </a:p>
          <a:p>
            <a:pPr algn="l">
              <a:buFont typeface="Arial" panose="020B0604020202020204" pitchFamily="34" charset="0"/>
              <a:buChar char="•"/>
            </a:pPr>
            <a:r>
              <a:rPr lang="en-US" sz="2200" b="1" dirty="0">
                <a:solidFill>
                  <a:schemeClr val="dk1"/>
                </a:solidFill>
                <a:latin typeface="Calibri" panose="020F0502020204030204" pitchFamily="34" charset="0"/>
                <a:cs typeface="Calibri" panose="020F0502020204030204" pitchFamily="34" charset="0"/>
                <a:sym typeface="Proxima Nova"/>
              </a:rPr>
              <a:t>Parsing</a:t>
            </a:r>
            <a:r>
              <a:rPr lang="en-US" sz="2200" dirty="0">
                <a:solidFill>
                  <a:schemeClr val="dk1"/>
                </a:solidFill>
                <a:latin typeface="Calibri" panose="020F0502020204030204" pitchFamily="34" charset="0"/>
                <a:cs typeface="Calibri" panose="020F0502020204030204" pitchFamily="34" charset="0"/>
                <a:sym typeface="Proxima Nova"/>
              </a:rPr>
              <a:t> - This is the process of undergoing grammatical analysis of a given sentence. A common method is called Dependency Parsing, which assesses the relationships between words in a sentence</a:t>
            </a:r>
            <a:r>
              <a:rPr lang="en-US" sz="2200" dirty="0" smtClean="0">
                <a:solidFill>
                  <a:schemeClr val="dk1"/>
                </a:solidFill>
                <a:latin typeface="Calibri" panose="020F0502020204030204" pitchFamily="34" charset="0"/>
                <a:cs typeface="Calibri" panose="020F0502020204030204" pitchFamily="34" charset="0"/>
                <a:sym typeface="Proxima Nova"/>
              </a:rPr>
              <a:t>.</a:t>
            </a:r>
          </a:p>
          <a:p>
            <a:pPr algn="l"/>
            <a:endParaRPr lang="en-US" sz="2200" dirty="0">
              <a:solidFill>
                <a:schemeClr val="dk1"/>
              </a:solidFill>
              <a:latin typeface="Calibri" panose="020F0502020204030204" pitchFamily="34" charset="0"/>
              <a:cs typeface="Calibri" panose="020F0502020204030204" pitchFamily="34" charset="0"/>
              <a:sym typeface="Proxima Nova"/>
            </a:endParaRPr>
          </a:p>
          <a:p>
            <a:pPr algn="l">
              <a:buFont typeface="Arial" panose="020B0604020202020204" pitchFamily="34" charset="0"/>
              <a:buChar char="•"/>
            </a:pPr>
            <a:r>
              <a:rPr lang="en-US" sz="2200" b="1" dirty="0">
                <a:solidFill>
                  <a:schemeClr val="dk1"/>
                </a:solidFill>
                <a:latin typeface="Calibri" panose="020F0502020204030204" pitchFamily="34" charset="0"/>
                <a:cs typeface="Calibri" panose="020F0502020204030204" pitchFamily="34" charset="0"/>
                <a:sym typeface="Proxima Nova"/>
              </a:rPr>
              <a:t>Word Segmentation </a:t>
            </a:r>
            <a:r>
              <a:rPr lang="en-US" sz="2200" dirty="0">
                <a:solidFill>
                  <a:schemeClr val="dk1"/>
                </a:solidFill>
                <a:latin typeface="Calibri" panose="020F0502020204030204" pitchFamily="34" charset="0"/>
                <a:cs typeface="Calibri" panose="020F0502020204030204" pitchFamily="34" charset="0"/>
                <a:sym typeface="Proxima Nova"/>
              </a:rPr>
              <a:t>- This is the separation of continuous text into separate words. In English this is easy because all words are usually separated by spaces, but for some languages like Japanese and Chinese they do not mark spaces for words. This is when word segmentation becomes very useful</a:t>
            </a:r>
          </a:p>
        </p:txBody>
      </p:sp>
    </p:spTree>
    <p:extLst>
      <p:ext uri="{BB962C8B-B14F-4D97-AF65-F5344CB8AC3E}">
        <p14:creationId xmlns:p14="http://schemas.microsoft.com/office/powerpoint/2010/main" val="1054145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TotalTime>
  <Words>1482</Words>
  <Application>Microsoft Office PowerPoint</Application>
  <PresentationFormat>Widescreen</PresentationFormat>
  <Paragraphs>190</Paragraphs>
  <Slides>26</Slides>
  <Notes>13</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Open Sans</vt:lpstr>
      <vt:lpstr>Questrial</vt:lpstr>
      <vt:lpstr>Arial</vt:lpstr>
      <vt:lpstr>Lato</vt:lpstr>
      <vt:lpstr>Proxima Nova</vt:lpstr>
      <vt:lpstr>Calibri</vt:lpstr>
      <vt:lpstr>Simple Light</vt:lpstr>
      <vt:lpstr>PowerPoint Presentation</vt:lpstr>
      <vt:lpstr>PowerPoint Presentation</vt:lpstr>
      <vt:lpstr>Agenda: Lexical Processing Context Setting Session Agenda</vt:lpstr>
      <vt:lpstr>Introduction</vt:lpstr>
      <vt:lpstr>How does natural language processing work?</vt:lpstr>
      <vt:lpstr>Applications.</vt:lpstr>
      <vt:lpstr>Parsing Text</vt:lpstr>
      <vt:lpstr>Lexical Analysis</vt:lpstr>
      <vt:lpstr>Syntactic Analysis</vt:lpstr>
      <vt:lpstr>Semantic Analysis</vt:lpstr>
      <vt:lpstr>Introduction to Neural Networks</vt:lpstr>
      <vt:lpstr>Contd..</vt:lpstr>
      <vt:lpstr>Different steps in text analysis</vt:lpstr>
      <vt:lpstr>Tokenisation</vt:lpstr>
      <vt:lpstr>Tokenisation using NLTK(Natural Language ToolKit)</vt:lpstr>
      <vt:lpstr>Contd..</vt:lpstr>
      <vt:lpstr>Small Practicising session</vt:lpstr>
      <vt:lpstr>Contd..</vt:lpstr>
      <vt:lpstr>Contd..</vt:lpstr>
      <vt:lpstr>Analysing bag of counts</vt:lpstr>
      <vt:lpstr>Text Cleaning using Regex Patterns</vt:lpstr>
      <vt:lpstr>Contd..</vt:lpstr>
      <vt:lpstr>Shorthand Character Classes</vt:lpstr>
      <vt:lpstr>Contd</vt:lpstr>
      <vt:lpstr>Contd</vt:lpstr>
      <vt:lpstr>Ask your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Alka Pandey</dc:creator>
  <cp:lastModifiedBy>Mahendra Singh Chouhan</cp:lastModifiedBy>
  <cp:revision>116</cp:revision>
  <dcterms:created xsi:type="dcterms:W3CDTF">2021-04-28T10:23:19Z</dcterms:created>
  <dcterms:modified xsi:type="dcterms:W3CDTF">2022-04-22T17:53:58Z</dcterms:modified>
</cp:coreProperties>
</file>