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9" r:id="rId15"/>
    <p:sldId id="268" r:id="rId16"/>
    <p:sldId id="270" r:id="rId17"/>
    <p:sldId id="273" r:id="rId18"/>
    <p:sldId id="275" r:id="rId19"/>
    <p:sldId id="271" r:id="rId20"/>
    <p:sldId id="272" r:id="rId21"/>
    <p:sldId id="274" r:id="rId22"/>
    <p:sldId id="277" r:id="rId23"/>
    <p:sldId id="278" r:id="rId24"/>
    <p:sldId id="279"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Proxima Nova"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c1b3c75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9c1b3c75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9c1b3c75e3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9c1b3c75e3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Discuss the varied experience role properly. If not showcased properly, it may show lack of focus or unstable job switcher.</a:t>
            </a:r>
            <a:endParaRPr/>
          </a:p>
          <a:p>
            <a:pPr marL="457200" lvl="0" indent="-298450" algn="l" rtl="0">
              <a:lnSpc>
                <a:spcPct val="100000"/>
              </a:lnSpc>
              <a:spcBef>
                <a:spcPts val="0"/>
              </a:spcBef>
              <a:spcAft>
                <a:spcPts val="0"/>
              </a:spcAft>
              <a:buSzPts val="1100"/>
              <a:buChar char="●"/>
            </a:pPr>
            <a:r>
              <a:rPr lang="en"/>
              <a:t>More than certifications, job role with specific skillsets attract better due to proven application experience.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c1b3c75e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9c1b3c75e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c1b3c75e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9c1b3c75e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c1b3c75e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9c1b3c75e3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Here, the alert is to keep your network more focused towards your brand.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9c1b3c75e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9c1b3c75e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c1b3c75e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9c1b3c75e3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t>Advice to learners:</a:t>
            </a:r>
            <a:endParaRPr/>
          </a:p>
          <a:p>
            <a:pPr marL="457200" lvl="0" indent="-298450" algn="l" rtl="0">
              <a:lnSpc>
                <a:spcPct val="100000"/>
              </a:lnSpc>
              <a:spcBef>
                <a:spcPts val="0"/>
              </a:spcBef>
              <a:spcAft>
                <a:spcPts val="0"/>
              </a:spcAft>
              <a:buSzPts val="1100"/>
              <a:buChar char="●"/>
            </a:pPr>
            <a:r>
              <a:rPr lang="en"/>
              <a:t>From networking perspective, participation in forums has to be a critical element hence refrain from controversial/ inconsequential discussions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c1b3c75e3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c1b3c75e3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723900" lvl="2" indent="0" algn="just" rtl="0">
              <a:lnSpc>
                <a:spcPct val="100000"/>
              </a:lnSpc>
              <a:spcBef>
                <a:spcPts val="750"/>
              </a:spcBef>
              <a:spcAft>
                <a:spcPts val="0"/>
              </a:spcAft>
              <a:buSzPts val="1100"/>
              <a:buNone/>
            </a:pPr>
            <a:r>
              <a:rPr lang="en">
                <a:solidFill>
                  <a:srgbClr val="000000"/>
                </a:solidFill>
                <a:latin typeface="Proxima Nova"/>
                <a:ea typeface="Proxima Nova"/>
                <a:cs typeface="Proxima Nova"/>
                <a:sym typeface="Proxima Nova"/>
              </a:rPr>
              <a:t>Examples:</a:t>
            </a:r>
            <a:endParaRPr/>
          </a:p>
          <a:p>
            <a:pPr marL="906462" lvl="2" indent="-182562" algn="just" rtl="0">
              <a:lnSpc>
                <a:spcPct val="100000"/>
              </a:lnSpc>
              <a:spcBef>
                <a:spcPts val="2350"/>
              </a:spcBef>
              <a:spcAft>
                <a:spcPts val="0"/>
              </a:spcAft>
              <a:buSzPts val="1100"/>
              <a:buChar char="■"/>
            </a:pPr>
            <a:r>
              <a:rPr lang="en">
                <a:solidFill>
                  <a:srgbClr val="000000"/>
                </a:solidFill>
                <a:latin typeface="Proxima Nova"/>
                <a:ea typeface="Proxima Nova"/>
                <a:cs typeface="Proxima Nova"/>
                <a:sym typeface="Proxima Nova"/>
              </a:rPr>
              <a:t>Let the group share their comments with you as a post exercise and keep building on their resume and profile incorporating each other’s inputs</a:t>
            </a:r>
            <a:endParaRPr/>
          </a:p>
          <a:p>
            <a:pPr marL="906462" lvl="2" indent="-182562" algn="just" rtl="0">
              <a:lnSpc>
                <a:spcPct val="100000"/>
              </a:lnSpc>
              <a:spcBef>
                <a:spcPts val="2350"/>
              </a:spcBef>
              <a:spcAft>
                <a:spcPts val="0"/>
              </a:spcAft>
              <a:buSzPts val="1100"/>
              <a:buChar char="■"/>
            </a:pPr>
            <a:r>
              <a:rPr lang="en">
                <a:solidFill>
                  <a:srgbClr val="000000"/>
                </a:solidFill>
                <a:latin typeface="Proxima Nova"/>
                <a:ea typeface="Proxima Nova"/>
                <a:cs typeface="Proxima Nova"/>
                <a:sym typeface="Proxima Nova"/>
              </a:rPr>
              <a:t>This will also serve as an input to the last resume building session.</a:t>
            </a:r>
            <a:endParaRPr/>
          </a:p>
          <a:p>
            <a:pPr marL="906462" lvl="2" indent="-182562" algn="just" rtl="0">
              <a:lnSpc>
                <a:spcPct val="100000"/>
              </a:lnSpc>
              <a:spcBef>
                <a:spcPts val="2350"/>
              </a:spcBef>
              <a:spcAft>
                <a:spcPts val="1600"/>
              </a:spcAft>
              <a:buSzPts val="1100"/>
              <a:buChar char="■"/>
            </a:pPr>
            <a:r>
              <a:rPr lang="en">
                <a:solidFill>
                  <a:srgbClr val="000000"/>
                </a:solidFill>
                <a:latin typeface="Proxima Nova"/>
                <a:ea typeface="Proxima Nova"/>
                <a:cs typeface="Proxima Nova"/>
                <a:sym typeface="Proxima Nova"/>
              </a:rPr>
              <a:t>How to carve opportunity in the chosen track? (In case of acceleration)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1ba069e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1ba069e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c1b3c75e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9c1b3c75e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1200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c1b3c75e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9c1b3c75e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276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9c1b3c75e3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g9c1b3c75e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c1b3c75e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9c1b3c75e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9459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9c1b3c75e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9c1b3c75e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c1b3c75e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9c1b3c75e3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Start with theme of how to show accountability and take initiatives and accepting your mistakes to take corrective actions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c1b3c75e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9c1b3c75e3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
              <a:t>Everybody needs to stay on track and effective development plan is the right way forward.</a:t>
            </a:r>
            <a:endParaRPr/>
          </a:p>
          <a:p>
            <a:pPr marL="158750" lvl="0" indent="0" algn="l" rtl="0">
              <a:lnSpc>
                <a:spcPct val="100000"/>
              </a:lnSpc>
              <a:spcBef>
                <a:spcPts val="0"/>
              </a:spcBef>
              <a:spcAft>
                <a:spcPts val="0"/>
              </a:spcAft>
              <a:buSzPts val="1100"/>
              <a:buNone/>
            </a:pPr>
            <a:r>
              <a:rPr lang="en"/>
              <a:t>This slide is meant to persuade the learners to think about their achievements/ profile deeply.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9c1b3c75e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9c1b3c75e3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Discuss examples of profiles to illustrate these areas better.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c1b3c75e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9c1b3c75e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9c1b3c75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9c1b3c75e3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
              <a:t>Discuss examples of profiles to illustrate these areas better.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a1c2faa4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a1c2faa4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numbers don’t add up since these are based on survey inputs of 690 recruiters/ hiring managers.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9841" y="600075"/>
            <a:ext cx="4072800" cy="4167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rgbClr val="F5333F"/>
              </a:buClr>
              <a:buSzPts val="3600"/>
              <a:buFont typeface="Arial"/>
              <a:buNone/>
              <a:defRPr sz="3600">
                <a:solidFill>
                  <a:srgbClr val="F5333F"/>
                </a:solidFill>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2" name="Google Shape;52;p13"/>
          <p:cNvSpPr>
            <a:spLocks noGrp="1"/>
          </p:cNvSpPr>
          <p:nvPr>
            <p:ph type="pic" idx="2"/>
          </p:nvPr>
        </p:nvSpPr>
        <p:spPr>
          <a:xfrm>
            <a:off x="629842" y="1681163"/>
            <a:ext cx="4535400" cy="2825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body" idx="1"/>
          </p:nvPr>
        </p:nvSpPr>
        <p:spPr>
          <a:xfrm>
            <a:off x="5381625" y="1681163"/>
            <a:ext cx="3140100" cy="28254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4500"/>
              <a:buFont typeface="Arial"/>
              <a:buNone/>
              <a:defRPr sz="4500"/>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16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1600"/>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16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1600"/>
              </a:spcBef>
              <a:spcAft>
                <a:spcPts val="160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63921" y="4653887"/>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E72D4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6616976" y="4012406"/>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p:nvPr/>
        </p:nvSpPr>
        <p:spPr>
          <a:xfrm>
            <a:off x="0" y="0"/>
            <a:ext cx="9144000" cy="46539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pic>
        <p:nvPicPr>
          <p:cNvPr id="62" name="Google Shape;62;p14"/>
          <p:cNvPicPr preferRelativeResize="0"/>
          <p:nvPr/>
        </p:nvPicPr>
        <p:blipFill rotWithShape="1">
          <a:blip r:embed="rId2">
            <a:alphaModFix/>
          </a:blip>
          <a:srcRect/>
          <a:stretch/>
        </p:blipFill>
        <p:spPr>
          <a:xfrm>
            <a:off x="663922" y="571887"/>
            <a:ext cx="2057399"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63"/>
        <p:cNvGrpSpPr/>
        <p:nvPr/>
      </p:nvGrpSpPr>
      <p:grpSpPr>
        <a:xfrm>
          <a:off x="0" y="0"/>
          <a:ext cx="0" cy="0"/>
          <a:chOff x="0" y="0"/>
          <a:chExt cx="0" cy="0"/>
        </a:xfrm>
      </p:grpSpPr>
      <p:sp>
        <p:nvSpPr>
          <p:cNvPr id="64" name="Google Shape;64;p1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1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5"/>
          <p:cNvSpPr txBox="1">
            <a:spLocks noGrp="1"/>
          </p:cNvSpPr>
          <p:nvPr>
            <p:ph type="body" idx="1"/>
          </p:nvPr>
        </p:nvSpPr>
        <p:spPr>
          <a:xfrm>
            <a:off x="3303588" y="1816100"/>
            <a:ext cx="5265600" cy="26193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1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1600"/>
              </a:spcBef>
              <a:spcAft>
                <a:spcPts val="160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7" name="Google Shape;67;p15"/>
          <p:cNvSpPr/>
          <p:nvPr/>
        </p:nvSpPr>
        <p:spPr>
          <a:xfrm>
            <a:off x="0" y="0"/>
            <a:ext cx="9144000" cy="636900"/>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Calibri"/>
              <a:ea typeface="Calibri"/>
              <a:cs typeface="Calibri"/>
              <a:sym typeface="Calibri"/>
            </a:endParaRPr>
          </a:p>
        </p:txBody>
      </p:sp>
      <p:sp>
        <p:nvSpPr>
          <p:cNvPr id="68" name="Google Shape;68;p15"/>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pic>
        <p:nvPicPr>
          <p:cNvPr id="69" name="Google Shape;69;p15"/>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search/results/all/?keywords=General%20Mills"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2.gif"/></Relationships>
</file>

<file path=ppt/slides/_rels/slide12.xml.rels><?xml version="1.0" encoding="UTF-8" standalone="yes"?>
<Relationships xmlns="http://schemas.openxmlformats.org/package/2006/relationships"><Relationship Id="rId3" Type="http://schemas.openxmlformats.org/officeDocument/2006/relationships/hyperlink" Target="https://www.canva.com/create/resumes/"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s://graphicriver.net/item/-elegant-resumecv-v2/7176244?_ga=2.217032598.1086542285.1601474236-1373175831.1601474236"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rotWithShape="1">
          <a:blip r:embed="rId3">
            <a:alphaModFix/>
          </a:blip>
          <a:src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body" idx="1"/>
          </p:nvPr>
        </p:nvSpPr>
        <p:spPr>
          <a:xfrm>
            <a:off x="218113" y="701040"/>
            <a:ext cx="8691000" cy="4442400"/>
          </a:xfrm>
          <a:prstGeom prst="rect">
            <a:avLst/>
          </a:prstGeom>
          <a:solidFill>
            <a:schemeClr val="accent3"/>
          </a:solidFill>
          <a:ln>
            <a:noFill/>
          </a:ln>
        </p:spPr>
        <p:txBody>
          <a:bodyPr spcFirstLastPara="1" wrap="square" lIns="91425" tIns="45700" rIns="91425" bIns="45700" anchor="t" anchorCtr="0">
            <a:noAutofit/>
          </a:bodyPr>
          <a:lstStyle/>
          <a:p>
            <a:pPr marL="457200" lvl="0" indent="-228600" algn="ctr" rtl="0">
              <a:lnSpc>
                <a:spcPct val="125000"/>
              </a:lnSpc>
              <a:spcBef>
                <a:spcPts val="0"/>
              </a:spcBef>
              <a:spcAft>
                <a:spcPts val="0"/>
              </a:spcAft>
              <a:buSzPts val="1800"/>
              <a:buNone/>
            </a:pPr>
            <a:r>
              <a:rPr lang="en" sz="1600" b="1">
                <a:solidFill>
                  <a:schemeClr val="lt1"/>
                </a:solidFill>
              </a:rPr>
              <a:t>Types of Projects to Showcase</a:t>
            </a:r>
            <a:endParaRPr/>
          </a:p>
          <a:p>
            <a:pPr marL="514350" lvl="0" indent="-285750" algn="l" rtl="0">
              <a:lnSpc>
                <a:spcPct val="125000"/>
              </a:lnSpc>
              <a:spcBef>
                <a:spcPts val="600"/>
              </a:spcBef>
              <a:spcAft>
                <a:spcPts val="0"/>
              </a:spcAft>
              <a:buClr>
                <a:schemeClr val="lt1"/>
              </a:buClr>
              <a:buSzPts val="1800"/>
              <a:buFont typeface="Arial"/>
              <a:buChar char="•"/>
            </a:pPr>
            <a:r>
              <a:rPr lang="en" sz="1400">
                <a:solidFill>
                  <a:schemeClr val="lt1"/>
                </a:solidFill>
              </a:rPr>
              <a:t>Leadership and Executive Presence</a:t>
            </a:r>
            <a:endParaRPr/>
          </a:p>
          <a:p>
            <a:pPr marL="514350" lvl="0" indent="-285750" algn="l" rtl="0">
              <a:lnSpc>
                <a:spcPct val="125000"/>
              </a:lnSpc>
              <a:spcBef>
                <a:spcPts val="600"/>
              </a:spcBef>
              <a:spcAft>
                <a:spcPts val="0"/>
              </a:spcAft>
              <a:buClr>
                <a:schemeClr val="lt1"/>
              </a:buClr>
              <a:buSzPts val="1800"/>
              <a:buFont typeface="Arial"/>
              <a:buChar char="•"/>
            </a:pPr>
            <a:r>
              <a:rPr lang="en" sz="1400">
                <a:solidFill>
                  <a:schemeClr val="lt1"/>
                </a:solidFill>
              </a:rPr>
              <a:t>Technical skills and Research Mindset</a:t>
            </a:r>
            <a:endParaRPr/>
          </a:p>
          <a:p>
            <a:pPr marL="514350" lvl="0" indent="-285750" algn="l" rtl="0">
              <a:lnSpc>
                <a:spcPct val="125000"/>
              </a:lnSpc>
              <a:spcBef>
                <a:spcPts val="600"/>
              </a:spcBef>
              <a:spcAft>
                <a:spcPts val="0"/>
              </a:spcAft>
              <a:buClr>
                <a:schemeClr val="lt1"/>
              </a:buClr>
              <a:buSzPts val="1800"/>
              <a:buFont typeface="Arial"/>
              <a:buChar char="•"/>
            </a:pPr>
            <a:r>
              <a:rPr lang="en" sz="1400">
                <a:solidFill>
                  <a:schemeClr val="lt1"/>
                </a:solidFill>
              </a:rPr>
              <a:t>Job Competency</a:t>
            </a:r>
            <a:endParaRPr/>
          </a:p>
          <a:p>
            <a:pPr marL="228600" lvl="0" indent="0" algn="ctr" rtl="0">
              <a:lnSpc>
                <a:spcPct val="125000"/>
              </a:lnSpc>
              <a:spcBef>
                <a:spcPts val="600"/>
              </a:spcBef>
              <a:spcAft>
                <a:spcPts val="0"/>
              </a:spcAft>
              <a:buClr>
                <a:schemeClr val="lt1"/>
              </a:buClr>
              <a:buSzPts val="1800"/>
              <a:buNone/>
            </a:pPr>
            <a:r>
              <a:rPr lang="en" sz="1600" b="1">
                <a:solidFill>
                  <a:schemeClr val="lt1"/>
                </a:solidFill>
              </a:rPr>
              <a:t>How These Help In Improving Your Job Hit Rate?</a:t>
            </a:r>
            <a:endParaRPr/>
          </a:p>
          <a:p>
            <a:pPr marL="514350" lvl="0" indent="-285750" algn="l" rtl="0">
              <a:lnSpc>
                <a:spcPct val="125000"/>
              </a:lnSpc>
              <a:spcBef>
                <a:spcPts val="600"/>
              </a:spcBef>
              <a:spcAft>
                <a:spcPts val="0"/>
              </a:spcAft>
              <a:buClr>
                <a:schemeClr val="lt1"/>
              </a:buClr>
              <a:buSzPts val="1800"/>
              <a:buFont typeface="Arial"/>
              <a:buChar char="•"/>
            </a:pPr>
            <a:r>
              <a:rPr lang="en" sz="1400">
                <a:solidFill>
                  <a:schemeClr val="lt1"/>
                </a:solidFill>
              </a:rPr>
              <a:t>It demonstrates leadership skills and initiative.</a:t>
            </a:r>
            <a:endParaRPr sz="1400">
              <a:solidFill>
                <a:schemeClr val="lt1"/>
              </a:solidFill>
            </a:endParaRPr>
          </a:p>
          <a:p>
            <a:pPr marL="514350" lvl="0" indent="-285750" algn="l" rtl="0">
              <a:lnSpc>
                <a:spcPct val="125000"/>
              </a:lnSpc>
              <a:spcBef>
                <a:spcPts val="600"/>
              </a:spcBef>
              <a:spcAft>
                <a:spcPts val="0"/>
              </a:spcAft>
              <a:buClr>
                <a:schemeClr val="lt1"/>
              </a:buClr>
              <a:buSzPts val="1800"/>
              <a:buFont typeface="Arial"/>
              <a:buChar char="•"/>
            </a:pPr>
            <a:r>
              <a:rPr lang="en" sz="1400">
                <a:solidFill>
                  <a:schemeClr val="lt1"/>
                </a:solidFill>
              </a:rPr>
              <a:t>It demonstrates a proven track record of success.</a:t>
            </a:r>
            <a:endParaRPr/>
          </a:p>
          <a:p>
            <a:pPr marL="514350" lvl="0" indent="-285750" algn="l" rtl="0">
              <a:lnSpc>
                <a:spcPct val="125000"/>
              </a:lnSpc>
              <a:spcBef>
                <a:spcPts val="600"/>
              </a:spcBef>
              <a:spcAft>
                <a:spcPts val="0"/>
              </a:spcAft>
              <a:buClr>
                <a:schemeClr val="lt1"/>
              </a:buClr>
              <a:buSzPts val="1800"/>
              <a:buFont typeface="Arial"/>
              <a:buChar char="•"/>
            </a:pPr>
            <a:r>
              <a:rPr lang="en" sz="1400">
                <a:solidFill>
                  <a:schemeClr val="lt1"/>
                </a:solidFill>
              </a:rPr>
              <a:t>It allows potential employers to mentally insert you into a position that requires a similar skill set.</a:t>
            </a:r>
            <a:endParaRPr/>
          </a:p>
          <a:p>
            <a:pPr marL="228600" lvl="0" indent="0" algn="ctr" rtl="0">
              <a:lnSpc>
                <a:spcPct val="125000"/>
              </a:lnSpc>
              <a:spcBef>
                <a:spcPts val="600"/>
              </a:spcBef>
              <a:spcAft>
                <a:spcPts val="0"/>
              </a:spcAft>
              <a:buClr>
                <a:schemeClr val="lt1"/>
              </a:buClr>
              <a:buSzPts val="1800"/>
              <a:buNone/>
            </a:pPr>
            <a:r>
              <a:rPr lang="en" sz="1600" b="1">
                <a:solidFill>
                  <a:schemeClr val="lt1"/>
                </a:solidFill>
              </a:rPr>
              <a:t>Increase Precision To Highlight Potential</a:t>
            </a:r>
            <a:endParaRPr/>
          </a:p>
          <a:p>
            <a:pPr marL="514350" lvl="0" indent="-285750" algn="l" rtl="0">
              <a:lnSpc>
                <a:spcPct val="125000"/>
              </a:lnSpc>
              <a:spcBef>
                <a:spcPts val="600"/>
              </a:spcBef>
              <a:spcAft>
                <a:spcPts val="0"/>
              </a:spcAft>
              <a:buClr>
                <a:schemeClr val="lt1"/>
              </a:buClr>
              <a:buSzPts val="1800"/>
              <a:buFont typeface="Arial"/>
              <a:buChar char="•"/>
            </a:pPr>
            <a:r>
              <a:rPr lang="en" sz="1400">
                <a:solidFill>
                  <a:schemeClr val="lt1"/>
                </a:solidFill>
              </a:rPr>
              <a:t>Add measurable parameters to substantiate the success in projects.</a:t>
            </a:r>
            <a:endParaRPr/>
          </a:p>
          <a:p>
            <a:pPr marL="514350" lvl="0" indent="-285750" algn="l" rtl="0">
              <a:lnSpc>
                <a:spcPct val="125000"/>
              </a:lnSpc>
              <a:spcBef>
                <a:spcPts val="600"/>
              </a:spcBef>
              <a:spcAft>
                <a:spcPts val="0"/>
              </a:spcAft>
              <a:buClr>
                <a:schemeClr val="lt1"/>
              </a:buClr>
              <a:buSzPts val="1800"/>
              <a:buFont typeface="Arial"/>
              <a:buChar char="•"/>
            </a:pPr>
            <a:r>
              <a:rPr lang="en" sz="1400">
                <a:solidFill>
                  <a:schemeClr val="lt1"/>
                </a:solidFill>
              </a:rPr>
              <a:t>Do not exceed your description beyond 2-3 lines.</a:t>
            </a:r>
            <a:endParaRPr/>
          </a:p>
          <a:p>
            <a:pPr marL="514350" lvl="0" indent="-285750" algn="l" rtl="0">
              <a:lnSpc>
                <a:spcPct val="125000"/>
              </a:lnSpc>
              <a:spcBef>
                <a:spcPts val="600"/>
              </a:spcBef>
              <a:spcAft>
                <a:spcPts val="0"/>
              </a:spcAft>
              <a:buClr>
                <a:schemeClr val="lt1"/>
              </a:buClr>
              <a:buSzPts val="1800"/>
              <a:buFont typeface="Arial"/>
              <a:buChar char="•"/>
            </a:pPr>
            <a:r>
              <a:rPr lang="en" sz="1400">
                <a:solidFill>
                  <a:schemeClr val="lt1"/>
                </a:solidFill>
              </a:rPr>
              <a:t>Varied Experiences: A double edged sword hence leverage to show career progression carefully, e.g. Delivery Leader to Individual technical roles</a:t>
            </a:r>
            <a:endParaRPr/>
          </a:p>
          <a:p>
            <a:pPr marL="228600" lvl="0" indent="0" algn="ctr" rtl="0">
              <a:lnSpc>
                <a:spcPct val="90000"/>
              </a:lnSpc>
              <a:spcBef>
                <a:spcPts val="750"/>
              </a:spcBef>
              <a:spcAft>
                <a:spcPts val="0"/>
              </a:spcAft>
              <a:buSzPts val="1800"/>
              <a:buNone/>
            </a:pPr>
            <a:endParaRPr sz="1600">
              <a:solidFill>
                <a:schemeClr val="lt1"/>
              </a:solidFill>
            </a:endParaRPr>
          </a:p>
          <a:p>
            <a:pPr marL="228600" lvl="0" indent="0" algn="ctr" rtl="0">
              <a:lnSpc>
                <a:spcPct val="90000"/>
              </a:lnSpc>
              <a:spcBef>
                <a:spcPts val="750"/>
              </a:spcBef>
              <a:spcAft>
                <a:spcPts val="0"/>
              </a:spcAft>
              <a:buSzPts val="1800"/>
              <a:buNone/>
            </a:pPr>
            <a:endParaRPr sz="1600">
              <a:solidFill>
                <a:schemeClr val="lt1"/>
              </a:solidFill>
            </a:endParaRPr>
          </a:p>
        </p:txBody>
      </p:sp>
      <p:sp>
        <p:nvSpPr>
          <p:cNvPr id="145" name="Google Shape;145;p25"/>
          <p:cNvSpPr txBox="1">
            <a:spLocks noGrp="1"/>
          </p:cNvSpPr>
          <p:nvPr>
            <p:ph type="title"/>
          </p:nvPr>
        </p:nvSpPr>
        <p:spPr>
          <a:xfrm>
            <a:off x="316678" y="121966"/>
            <a:ext cx="53298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Significance of Project Highlights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body" idx="1"/>
          </p:nvPr>
        </p:nvSpPr>
        <p:spPr>
          <a:xfrm>
            <a:off x="359400" y="766897"/>
            <a:ext cx="7743900" cy="935400"/>
          </a:xfrm>
          <a:prstGeom prst="rect">
            <a:avLst/>
          </a:prstGeom>
          <a:noFill/>
          <a:ln>
            <a:noFill/>
          </a:ln>
        </p:spPr>
        <p:txBody>
          <a:bodyPr spcFirstLastPara="1" wrap="square" lIns="91425" tIns="45700" rIns="91425" bIns="45700" anchor="t" anchorCtr="0">
            <a:noAutofit/>
          </a:bodyPr>
          <a:lstStyle/>
          <a:p>
            <a:pPr marL="457200" marR="0" lvl="0" indent="-228600" algn="ctr" rtl="0">
              <a:lnSpc>
                <a:spcPct val="90000"/>
              </a:lnSpc>
              <a:spcBef>
                <a:spcPts val="750"/>
              </a:spcBef>
              <a:spcAft>
                <a:spcPts val="0"/>
              </a:spcAft>
              <a:buClr>
                <a:schemeClr val="dk1"/>
              </a:buClr>
              <a:buSzPts val="1800"/>
              <a:buFont typeface="Arial"/>
              <a:buNone/>
            </a:pPr>
            <a:r>
              <a:rPr lang="en"/>
              <a:t>Professional Summary- Example</a:t>
            </a:r>
            <a:endParaRPr/>
          </a:p>
          <a:p>
            <a:pPr marL="182562" lvl="0" indent="0" algn="l" rtl="0">
              <a:lnSpc>
                <a:spcPct val="90000"/>
              </a:lnSpc>
              <a:spcBef>
                <a:spcPts val="750"/>
              </a:spcBef>
              <a:spcAft>
                <a:spcPts val="0"/>
              </a:spcAft>
              <a:buSzPts val="1800"/>
              <a:buNone/>
            </a:pPr>
            <a:r>
              <a:rPr lang="en" sz="1100" i="1">
                <a:latin typeface="Arial"/>
                <a:ea typeface="Arial"/>
                <a:cs typeface="Arial"/>
                <a:sym typeface="Arial"/>
              </a:rPr>
              <a:t>12+ years of experience in Pricing and Marketing Analytics, spanning across roles including business consulting, as subject matter expert, as project and people manager. Skilled in delivering statistical analysis and providing business insights to global CPG clients. </a:t>
            </a:r>
            <a:endParaRPr sz="1100" i="1">
              <a:latin typeface="Arial"/>
              <a:ea typeface="Arial"/>
              <a:cs typeface="Arial"/>
              <a:sym typeface="Arial"/>
            </a:endParaRPr>
          </a:p>
        </p:txBody>
      </p:sp>
      <p:sp>
        <p:nvSpPr>
          <p:cNvPr id="151" name="Google Shape;151;p26"/>
          <p:cNvSpPr txBox="1">
            <a:spLocks noGrp="1"/>
          </p:cNvSpPr>
          <p:nvPr>
            <p:ph type="title"/>
          </p:nvPr>
        </p:nvSpPr>
        <p:spPr>
          <a:xfrm>
            <a:off x="316679" y="121966"/>
            <a:ext cx="49536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Real Examples of Profile/ Resume</a:t>
            </a:r>
            <a:endParaRPr/>
          </a:p>
        </p:txBody>
      </p:sp>
      <p:sp>
        <p:nvSpPr>
          <p:cNvPr id="152" name="Google Shape;152;p26"/>
          <p:cNvSpPr/>
          <p:nvPr/>
        </p:nvSpPr>
        <p:spPr>
          <a:xfrm>
            <a:off x="584200" y="1771413"/>
            <a:ext cx="7530900" cy="3250200"/>
          </a:xfrm>
          <a:prstGeom prst="rect">
            <a:avLst/>
          </a:prstGeom>
          <a:noFill/>
          <a:ln>
            <a:noFill/>
          </a:ln>
        </p:spPr>
        <p:txBody>
          <a:bodyPr spcFirstLastPara="1" wrap="square" lIns="0" tIns="0" rIns="0" bIns="0" anchor="ctr" anchorCtr="0">
            <a:noAutofit/>
          </a:bodyPr>
          <a:lstStyle/>
          <a:p>
            <a:pPr marL="457200" marR="0" lvl="0" indent="-228600" algn="ctr" rtl="0">
              <a:lnSpc>
                <a:spcPct val="90000"/>
              </a:lnSpc>
              <a:spcBef>
                <a:spcPts val="0"/>
              </a:spcBef>
              <a:spcAft>
                <a:spcPts val="0"/>
              </a:spcAft>
              <a:buNone/>
            </a:pPr>
            <a:r>
              <a:rPr lang="en" sz="1800" b="0" i="0" u="none" strike="noStrike" cap="none">
                <a:solidFill>
                  <a:schemeClr val="dk1"/>
                </a:solidFill>
                <a:latin typeface="Proxima Nova"/>
                <a:ea typeface="Proxima Nova"/>
                <a:cs typeface="Proxima Nova"/>
                <a:sym typeface="Proxima Nova"/>
              </a:rPr>
              <a:t>Experience Summary- Example</a:t>
            </a:r>
            <a:endParaRPr/>
          </a:p>
          <a:p>
            <a:pPr marL="0" marR="0" lvl="0" indent="0" algn="l" rtl="0">
              <a:lnSpc>
                <a:spcPct val="100000"/>
              </a:lnSpc>
              <a:spcBef>
                <a:spcPts val="0"/>
              </a:spcBef>
              <a:spcAft>
                <a:spcPts val="0"/>
              </a:spcAft>
              <a:buClr>
                <a:schemeClr val="dk1"/>
              </a:buClr>
              <a:buSzPts val="1000"/>
              <a:buFont typeface="Arial"/>
              <a:buNone/>
            </a:pPr>
            <a:r>
              <a:rPr lang="en" sz="1000" b="1" i="1"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Trade Specialist</a:t>
            </a:r>
            <a:endParaRPr/>
          </a:p>
          <a:p>
            <a:pPr marL="0" marR="0" lvl="0" indent="0" algn="l" rtl="0">
              <a:lnSpc>
                <a:spcPct val="100000"/>
              </a:lnSpc>
              <a:spcBef>
                <a:spcPts val="0"/>
              </a:spcBef>
              <a:spcAft>
                <a:spcPts val="0"/>
              </a:spcAft>
              <a:buClr>
                <a:schemeClr val="dk1"/>
              </a:buClr>
              <a:buSzPts val="900"/>
              <a:buFont typeface="Arial"/>
              <a:buNone/>
            </a:pPr>
            <a:r>
              <a:rPr lang="en" sz="900" b="0" i="1"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Company Name</a:t>
            </a:r>
            <a:endParaRPr sz="900" b="1" i="1"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endParaRPr>
          </a:p>
          <a:p>
            <a:pPr marL="0" marR="0" lvl="0" indent="0" algn="l" rtl="0">
              <a:lnSpc>
                <a:spcPct val="100000"/>
              </a:lnSpc>
              <a:spcBef>
                <a:spcPts val="0"/>
              </a:spcBef>
              <a:spcAft>
                <a:spcPts val="0"/>
              </a:spcAft>
              <a:buClr>
                <a:schemeClr val="dk1"/>
              </a:buClr>
              <a:buSzPts val="1000"/>
              <a:buFont typeface="Arial"/>
              <a:buNone/>
            </a:pPr>
            <a:r>
              <a:rPr lang="en" sz="1000" b="0" i="1"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Dates Employed</a:t>
            </a:r>
            <a:endParaRPr/>
          </a:p>
          <a:p>
            <a:pPr marL="0" marR="0" lvl="0" indent="0" algn="l" rtl="0">
              <a:lnSpc>
                <a:spcPct val="100000"/>
              </a:lnSpc>
              <a:spcBef>
                <a:spcPts val="0"/>
              </a:spcBef>
              <a:spcAft>
                <a:spcPts val="0"/>
              </a:spcAft>
              <a:buClr>
                <a:schemeClr val="dk1"/>
              </a:buClr>
              <a:buSzPts val="1000"/>
              <a:buFont typeface="Arial"/>
              <a:buNone/>
            </a:pPr>
            <a:r>
              <a:rPr lang="en" sz="1000" b="0" i="1"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Employment Duration</a:t>
            </a:r>
            <a:endParaRPr/>
          </a:p>
          <a:p>
            <a:pPr marL="0" marR="0" lvl="0" indent="0" algn="l" rtl="0">
              <a:lnSpc>
                <a:spcPct val="100000"/>
              </a:lnSpc>
              <a:spcBef>
                <a:spcPts val="0"/>
              </a:spcBef>
              <a:spcAft>
                <a:spcPts val="0"/>
              </a:spcAft>
              <a:buClr>
                <a:schemeClr val="dk1"/>
              </a:buClr>
              <a:buSzPts val="1000"/>
              <a:buFont typeface="Arial"/>
              <a:buNone/>
            </a:pPr>
            <a:r>
              <a:rPr lang="en" sz="1000" b="0" i="1"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Location</a:t>
            </a:r>
            <a:endParaRPr sz="1000" b="0"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900"/>
              <a:buFont typeface="Arial"/>
              <a:buNone/>
            </a:pPr>
            <a:r>
              <a:rPr lang="en" sz="900" b="0" i="1" u="none" strike="noStrike" cap="none">
                <a:solidFill>
                  <a:schemeClr val="dk1"/>
                </a:solidFill>
                <a:latin typeface="Arial"/>
                <a:ea typeface="Arial"/>
                <a:cs typeface="Arial"/>
                <a:sym typeface="Arial"/>
              </a:rPr>
              <a:t>Plan in conjunction with Head of Trade Marketing, Sales Team the merchandising , distribution and pricing strategy for the Fiscal. Pre &amp; post promotion deep dives through ROI calculations , Consumer behaviour &amp; other data readings when applicable. Consult with other functions internally and externally as necessary to gain information &amp; insights about the competition and making recommendations basis thorough evaluations</a:t>
            </a:r>
            <a:endParaRPr/>
          </a:p>
          <a:p>
            <a:pPr marL="0" marR="0" lvl="0" indent="0" algn="l" rtl="0">
              <a:lnSpc>
                <a:spcPct val="100000"/>
              </a:lnSpc>
              <a:spcBef>
                <a:spcPts val="0"/>
              </a:spcBef>
              <a:spcAft>
                <a:spcPts val="0"/>
              </a:spcAft>
              <a:buClr>
                <a:srgbClr val="000000"/>
              </a:buClr>
              <a:buSzPts val="1000"/>
              <a:buFont typeface="Arial"/>
              <a:buNone/>
            </a:pPr>
            <a:endParaRPr sz="1000" b="1"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000"/>
              <a:buFont typeface="Arial"/>
              <a:buNone/>
            </a:pPr>
            <a:r>
              <a:rPr lang="en" sz="1000" b="1" i="1" u="none" strike="noStrike" cap="none">
                <a:solidFill>
                  <a:schemeClr val="dk1"/>
                </a:solidFill>
                <a:latin typeface="Arial"/>
                <a:ea typeface="Arial"/>
                <a:cs typeface="Arial"/>
                <a:sym typeface="Arial"/>
              </a:rPr>
              <a:t>Senior Consultant Knowledge Centre, Thought Leadership</a:t>
            </a:r>
            <a:endParaRPr/>
          </a:p>
          <a:p>
            <a:pPr marL="0" marR="0" lvl="0" indent="0" algn="l" rtl="0">
              <a:lnSpc>
                <a:spcPct val="100000"/>
              </a:lnSpc>
              <a:spcBef>
                <a:spcPts val="0"/>
              </a:spcBef>
              <a:spcAft>
                <a:spcPts val="0"/>
              </a:spcAft>
              <a:buClr>
                <a:schemeClr val="dk1"/>
              </a:buClr>
              <a:buSzPts val="900"/>
              <a:buFont typeface="Arial"/>
              <a:buNone/>
            </a:pPr>
            <a:r>
              <a:rPr lang="en" sz="900" b="0" i="1" u="none" strike="noStrike" cap="none">
                <a:solidFill>
                  <a:schemeClr val="dk1"/>
                </a:solidFill>
                <a:latin typeface="Arial"/>
                <a:ea typeface="Arial"/>
                <a:cs typeface="Arial"/>
                <a:sym typeface="Arial"/>
              </a:rPr>
              <a:t>Company Name…</a:t>
            </a:r>
            <a:endParaRPr sz="900" b="1" i="1"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900"/>
              <a:buFont typeface="Arial"/>
              <a:buNone/>
            </a:pPr>
            <a:r>
              <a:rPr lang="en" sz="900" b="0" i="1" u="none" strike="noStrike" cap="none">
                <a:solidFill>
                  <a:schemeClr val="dk1"/>
                </a:solidFill>
                <a:latin typeface="Arial"/>
                <a:ea typeface="Arial"/>
                <a:cs typeface="Arial"/>
                <a:sym typeface="Arial"/>
              </a:rPr>
              <a:t>Responsible for qualitative and quantitative research activities in support of the Thought Leadership business area. Research focuses on the development of new insights, products and solutions in the "positive impact space," - ‘the intentional linking of social and economic opportunities to deliver greater value.</a:t>
            </a:r>
            <a:br>
              <a:rPr lang="en" sz="900" b="0" i="1" u="none" strike="noStrike" cap="none">
                <a:solidFill>
                  <a:schemeClr val="dk1"/>
                </a:solidFill>
                <a:latin typeface="Arial"/>
                <a:ea typeface="Arial"/>
                <a:cs typeface="Arial"/>
                <a:sym typeface="Arial"/>
              </a:rPr>
            </a:br>
            <a:br>
              <a:rPr lang="en" sz="900" b="0" i="1" u="none" strike="noStrike" cap="none">
                <a:solidFill>
                  <a:schemeClr val="dk1"/>
                </a:solidFill>
                <a:latin typeface="Arial"/>
                <a:ea typeface="Arial"/>
                <a:cs typeface="Arial"/>
                <a:sym typeface="Arial"/>
              </a:rPr>
            </a:br>
            <a:r>
              <a:rPr lang="en" sz="900" b="0" i="1" u="none" strike="noStrike" cap="none">
                <a:solidFill>
                  <a:schemeClr val="dk1"/>
                </a:solidFill>
                <a:latin typeface="Arial"/>
                <a:ea typeface="Arial"/>
                <a:cs typeface="Arial"/>
                <a:sym typeface="Arial"/>
              </a:rPr>
              <a:t>Also involved in ongoing research to identify the drivers of best practice Balanced Scorecard implementations and to further evolve the concept and methodology.</a:t>
            </a:r>
            <a:br>
              <a:rPr lang="en" sz="900" b="0" i="1" u="none" strike="noStrike" cap="none">
                <a:solidFill>
                  <a:schemeClr val="dk1"/>
                </a:solidFill>
                <a:latin typeface="Arial"/>
                <a:ea typeface="Arial"/>
                <a:cs typeface="Arial"/>
                <a:sym typeface="Arial"/>
              </a:rPr>
            </a:br>
            <a:br>
              <a:rPr lang="en" sz="900" b="0" i="1" u="none" strike="noStrike" cap="none">
                <a:solidFill>
                  <a:schemeClr val="dk1"/>
                </a:solidFill>
                <a:latin typeface="Arial"/>
                <a:ea typeface="Arial"/>
                <a:cs typeface="Arial"/>
                <a:sym typeface="Arial"/>
              </a:rPr>
            </a:br>
            <a:r>
              <a:rPr lang="en" sz="900" b="0" i="1" u="none" strike="noStrike" cap="none">
                <a:solidFill>
                  <a:schemeClr val="dk1"/>
                </a:solidFill>
                <a:latin typeface="Arial"/>
                <a:ea typeface="Arial"/>
                <a:cs typeface="Arial"/>
                <a:sym typeface="Arial"/>
              </a:rPr>
              <a:t>A further key focus area is providing analytical support to XYZ’s  global marketing efforts - focused on the use of digital vehicle</a:t>
            </a:r>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53" name="Google Shape;153;p26" descr="General Mills">
            <a:hlinkClick r:id="rId3"/>
          </p:cNvPr>
          <p:cNvPicPr preferRelativeResize="0"/>
          <p:nvPr/>
        </p:nvPicPr>
        <p:blipFill rotWithShape="1">
          <a:blip r:embed="rId4">
            <a:alphaModFix/>
          </a:blip>
          <a:srcRect/>
          <a:stretch/>
        </p:blipFill>
        <p:spPr>
          <a:xfrm>
            <a:off x="107950" y="-2111375"/>
            <a:ext cx="9525" cy="9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body" idx="1"/>
          </p:nvPr>
        </p:nvSpPr>
        <p:spPr>
          <a:xfrm>
            <a:off x="426163" y="868144"/>
            <a:ext cx="6780000" cy="2619300"/>
          </a:xfrm>
          <a:prstGeom prst="rect">
            <a:avLst/>
          </a:prstGeom>
          <a:noFill/>
          <a:ln>
            <a:noFill/>
          </a:ln>
        </p:spPr>
        <p:txBody>
          <a:bodyPr spcFirstLastPara="1" wrap="square" lIns="91425" tIns="45700" rIns="91425" bIns="45700" anchor="t" anchorCtr="0">
            <a:noAutofit/>
          </a:bodyPr>
          <a:lstStyle/>
          <a:p>
            <a:pPr marL="457200" lvl="0" indent="-228600" algn="l" rtl="0">
              <a:lnSpc>
                <a:spcPct val="200000"/>
              </a:lnSpc>
              <a:spcBef>
                <a:spcPts val="750"/>
              </a:spcBef>
              <a:spcAft>
                <a:spcPts val="0"/>
              </a:spcAft>
              <a:buSzPts val="1800"/>
              <a:buNone/>
            </a:pPr>
            <a:r>
              <a:rPr lang="en" dirty="0"/>
              <a:t>Create your resume using the layouts from:</a:t>
            </a:r>
            <a:endParaRPr dirty="0"/>
          </a:p>
          <a:p>
            <a:pPr marL="514350" lvl="0" indent="-285750" algn="l" rtl="0">
              <a:lnSpc>
                <a:spcPct val="200000"/>
              </a:lnSpc>
              <a:spcBef>
                <a:spcPts val="750"/>
              </a:spcBef>
              <a:spcAft>
                <a:spcPts val="0"/>
              </a:spcAft>
              <a:buSzPts val="1800"/>
              <a:buFont typeface="Arial"/>
              <a:buChar char="•"/>
            </a:pPr>
            <a:r>
              <a:rPr lang="en" u="sng" dirty="0">
                <a:solidFill>
                  <a:schemeClr val="hlink"/>
                </a:solidFill>
                <a:hlinkClick r:id="rId3"/>
              </a:rPr>
              <a:t>https://www.canva.com/create/resumes/</a:t>
            </a:r>
            <a:endParaRPr dirty="0"/>
          </a:p>
          <a:p>
            <a:pPr marL="514350" lvl="0" indent="-285750" algn="l" rtl="0">
              <a:lnSpc>
                <a:spcPct val="200000"/>
              </a:lnSpc>
              <a:spcBef>
                <a:spcPts val="750"/>
              </a:spcBef>
              <a:spcAft>
                <a:spcPts val="0"/>
              </a:spcAft>
              <a:buSzPts val="1800"/>
              <a:buFont typeface="Arial"/>
              <a:buChar char="•"/>
            </a:pPr>
            <a:r>
              <a:rPr lang="en" u="sng" dirty="0">
                <a:solidFill>
                  <a:schemeClr val="hlink"/>
                </a:solidFill>
                <a:hlinkClick r:id="rId4"/>
              </a:rPr>
              <a:t>Graphicriver.net: elegant-resume</a:t>
            </a:r>
            <a:endParaRPr dirty="0"/>
          </a:p>
        </p:txBody>
      </p:sp>
      <p:sp>
        <p:nvSpPr>
          <p:cNvPr id="159" name="Google Shape;159;p27"/>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Resources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Network worth.</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850" y="899300"/>
            <a:ext cx="6708174" cy="4093950"/>
          </a:xfrm>
          <a:prstGeom prst="rect">
            <a:avLst/>
          </a:prstGeom>
        </p:spPr>
      </p:pic>
    </p:spTree>
    <p:extLst>
      <p:ext uri="{BB962C8B-B14F-4D97-AF65-F5344CB8AC3E}">
        <p14:creationId xmlns:p14="http://schemas.microsoft.com/office/powerpoint/2010/main" val="305509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125485" y="58190"/>
            <a:ext cx="7838100" cy="570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b="0" i="0" u="none" strike="noStrike">
                <a:solidFill>
                  <a:schemeClr val="lt1"/>
                </a:solidFill>
                <a:latin typeface="Proxima Nova"/>
                <a:ea typeface="Proxima Nova"/>
                <a:cs typeface="Proxima Nova"/>
                <a:sym typeface="Proxima Nova"/>
              </a:rPr>
              <a:t>Power of Targeted Networking</a:t>
            </a:r>
            <a:endParaRPr>
              <a:solidFill>
                <a:schemeClr val="lt1"/>
              </a:solidFill>
              <a:latin typeface="Proxima Nova"/>
              <a:ea typeface="Proxima Nova"/>
              <a:cs typeface="Proxima Nova"/>
              <a:sym typeface="Proxima Nova"/>
            </a:endParaRPr>
          </a:p>
        </p:txBody>
      </p:sp>
      <p:sp>
        <p:nvSpPr>
          <p:cNvPr id="171" name="Google Shape;171;p29"/>
          <p:cNvSpPr txBox="1"/>
          <p:nvPr/>
        </p:nvSpPr>
        <p:spPr>
          <a:xfrm>
            <a:off x="1870362" y="767533"/>
            <a:ext cx="6941100" cy="13851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 sz="1400" b="1" i="0" u="sng" strike="noStrike" cap="none" dirty="0">
                <a:solidFill>
                  <a:srgbClr val="000000"/>
                </a:solidFill>
                <a:latin typeface="Proxima Nova"/>
                <a:ea typeface="Proxima Nova"/>
                <a:cs typeface="Proxima Nova"/>
                <a:sym typeface="Proxima Nova"/>
              </a:rPr>
              <a:t>LinkedIn: Most recommended professional Network</a:t>
            </a:r>
            <a:endParaRPr dirty="0"/>
          </a:p>
          <a:p>
            <a:pPr marL="0" marR="0" lvl="0" indent="0" algn="just" rtl="0">
              <a:lnSpc>
                <a:spcPct val="100000"/>
              </a:lnSpc>
              <a:spcBef>
                <a:spcPts val="0"/>
              </a:spcBef>
              <a:spcAft>
                <a:spcPts val="0"/>
              </a:spcAft>
              <a:buNone/>
            </a:pPr>
            <a:endParaRPr sz="1400" b="0" i="0" u="none" strike="noStrike" cap="none" dirty="0">
              <a:solidFill>
                <a:srgbClr val="000000"/>
              </a:solidFill>
              <a:latin typeface="Proxima Nova"/>
              <a:ea typeface="Proxima Nova"/>
              <a:cs typeface="Proxima Nova"/>
              <a:sym typeface="Proxima Nova"/>
            </a:endParaRPr>
          </a:p>
          <a:p>
            <a:pPr marL="0" marR="0" lvl="0" indent="0" algn="just" rtl="0">
              <a:lnSpc>
                <a:spcPct val="100000"/>
              </a:lnSpc>
              <a:spcBef>
                <a:spcPts val="0"/>
              </a:spcBef>
              <a:spcAft>
                <a:spcPts val="0"/>
              </a:spcAft>
              <a:buNone/>
            </a:pPr>
            <a:r>
              <a:rPr lang="en" sz="1400" b="0" i="0" u="none" strike="noStrike" cap="none" dirty="0">
                <a:solidFill>
                  <a:srgbClr val="000000"/>
                </a:solidFill>
                <a:latin typeface="Proxima Nova"/>
                <a:ea typeface="Proxima Nova"/>
                <a:cs typeface="Proxima Nova"/>
                <a:sym typeface="Proxima Nova"/>
              </a:rPr>
              <a:t>Spend time judiciously and smartly on LinkedIn, and it has high potential to make you land at your preferred job or role.</a:t>
            </a:r>
            <a:endParaRPr dirty="0"/>
          </a:p>
          <a:p>
            <a:pPr marL="0" marR="0" lvl="0" indent="0" algn="just" rtl="0">
              <a:lnSpc>
                <a:spcPct val="100000"/>
              </a:lnSpc>
              <a:spcBef>
                <a:spcPts val="0"/>
              </a:spcBef>
              <a:spcAft>
                <a:spcPts val="0"/>
              </a:spcAft>
              <a:buNone/>
            </a:pPr>
            <a:endParaRPr sz="1400" b="0" i="0" u="none" strike="noStrike" cap="none" dirty="0">
              <a:solidFill>
                <a:srgbClr val="000000"/>
              </a:solidFill>
              <a:latin typeface="Proxima Nova"/>
              <a:ea typeface="Proxima Nova"/>
              <a:cs typeface="Proxima Nova"/>
              <a:sym typeface="Proxima Nova"/>
            </a:endParaRPr>
          </a:p>
          <a:p>
            <a:pPr marL="0" marR="0" lvl="0" indent="0" algn="just" rtl="0">
              <a:lnSpc>
                <a:spcPct val="100000"/>
              </a:lnSpc>
              <a:spcBef>
                <a:spcPts val="0"/>
              </a:spcBef>
              <a:spcAft>
                <a:spcPts val="0"/>
              </a:spcAft>
              <a:buNone/>
            </a:pPr>
            <a:r>
              <a:rPr lang="en" sz="1400" b="0" i="0" u="none" strike="noStrike" cap="none" dirty="0">
                <a:solidFill>
                  <a:srgbClr val="000000"/>
                </a:solidFill>
                <a:latin typeface="Proxima Nova"/>
                <a:ea typeface="Proxima Nova"/>
                <a:cs typeface="Proxima Nova"/>
                <a:sym typeface="Proxima Nova"/>
              </a:rPr>
              <a:t>Curate each item and your network to build your credentials in chosen field.</a:t>
            </a:r>
            <a:endParaRPr dirty="0"/>
          </a:p>
        </p:txBody>
      </p:sp>
      <p:pic>
        <p:nvPicPr>
          <p:cNvPr id="172" name="Google Shape;172;p29" descr="LinkedIn"/>
          <p:cNvPicPr preferRelativeResize="0"/>
          <p:nvPr/>
        </p:nvPicPr>
        <p:blipFill rotWithShape="1">
          <a:blip r:embed="rId3">
            <a:alphaModFix/>
          </a:blip>
          <a:srcRect/>
          <a:stretch/>
        </p:blipFill>
        <p:spPr>
          <a:xfrm>
            <a:off x="125485" y="716973"/>
            <a:ext cx="1714500" cy="1714500"/>
          </a:xfrm>
          <a:prstGeom prst="rect">
            <a:avLst/>
          </a:prstGeom>
          <a:noFill/>
          <a:ln>
            <a:noFill/>
          </a:ln>
        </p:spPr>
      </p:pic>
      <p:pic>
        <p:nvPicPr>
          <p:cNvPr id="173" name="Google Shape;173;p29"/>
          <p:cNvPicPr preferRelativeResize="0"/>
          <p:nvPr/>
        </p:nvPicPr>
        <p:blipFill rotWithShape="1">
          <a:blip r:embed="rId4">
            <a:alphaModFix/>
          </a:blip>
          <a:srcRect/>
          <a:stretch/>
        </p:blipFill>
        <p:spPr>
          <a:xfrm>
            <a:off x="5115594" y="2341237"/>
            <a:ext cx="3826023" cy="2630806"/>
          </a:xfrm>
          <a:prstGeom prst="rect">
            <a:avLst/>
          </a:prstGeom>
          <a:noFill/>
          <a:ln>
            <a:noFill/>
          </a:ln>
        </p:spPr>
      </p:pic>
      <p:sp>
        <p:nvSpPr>
          <p:cNvPr id="174" name="Google Shape;174;p29"/>
          <p:cNvSpPr txBox="1"/>
          <p:nvPr/>
        </p:nvSpPr>
        <p:spPr>
          <a:xfrm>
            <a:off x="125485" y="2499832"/>
            <a:ext cx="4913100" cy="2663100"/>
          </a:xfrm>
          <a:prstGeom prst="rect">
            <a:avLst/>
          </a:prstGeom>
          <a:solidFill>
            <a:schemeClr val="lt2"/>
          </a:solid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 sz="1400" b="0" i="0" u="sng" strike="noStrike" cap="none" dirty="0">
                <a:solidFill>
                  <a:srgbClr val="000000"/>
                </a:solidFill>
                <a:latin typeface="Proxima Nova"/>
                <a:ea typeface="Proxima Nova"/>
                <a:cs typeface="Proxima Nova"/>
                <a:sym typeface="Proxima Nova"/>
              </a:rPr>
              <a:t>Power of Targeted Networking</a:t>
            </a:r>
            <a:endParaRPr dirty="0"/>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Proxima Nova"/>
              <a:ea typeface="Proxima Nova"/>
              <a:cs typeface="Proxima Nova"/>
              <a:sym typeface="Proxima Nova"/>
            </a:endParaRPr>
          </a:p>
          <a:p>
            <a:pPr marL="285750" marR="0" lvl="0" indent="-285750" algn="just" rtl="0">
              <a:lnSpc>
                <a:spcPct val="125000"/>
              </a:lnSpc>
              <a:spcBef>
                <a:spcPts val="0"/>
              </a:spcBef>
              <a:spcAft>
                <a:spcPts val="0"/>
              </a:spcAft>
              <a:buClr>
                <a:srgbClr val="000000"/>
              </a:buClr>
              <a:buSzPts val="1400"/>
              <a:buFont typeface="Arial"/>
              <a:buChar char="•"/>
            </a:pPr>
            <a:r>
              <a:rPr lang="en" sz="1400" b="0" i="0" u="none" strike="noStrike" cap="none" dirty="0">
                <a:solidFill>
                  <a:srgbClr val="000000"/>
                </a:solidFill>
                <a:latin typeface="Proxima Nova"/>
                <a:ea typeface="Proxima Nova"/>
                <a:cs typeface="Proxima Nova"/>
                <a:sym typeface="Proxima Nova"/>
              </a:rPr>
              <a:t>Connect with industry SMEs/ domain experts to increase your weightage of influence in network.</a:t>
            </a:r>
            <a:endParaRPr dirty="0"/>
          </a:p>
          <a:p>
            <a:pPr marL="285750" marR="0" lvl="0" indent="-285750" algn="just" rtl="0">
              <a:lnSpc>
                <a:spcPct val="125000"/>
              </a:lnSpc>
              <a:spcBef>
                <a:spcPts val="0"/>
              </a:spcBef>
              <a:spcAft>
                <a:spcPts val="0"/>
              </a:spcAft>
              <a:buClr>
                <a:srgbClr val="000000"/>
              </a:buClr>
              <a:buSzPts val="1400"/>
              <a:buFont typeface="Arial"/>
              <a:buChar char="•"/>
            </a:pPr>
            <a:r>
              <a:rPr lang="en" sz="1400" b="0" i="0" u="none" strike="noStrike" cap="none" dirty="0">
                <a:solidFill>
                  <a:srgbClr val="000000"/>
                </a:solidFill>
                <a:latin typeface="Proxima Nova"/>
                <a:ea typeface="Proxima Nova"/>
                <a:cs typeface="Proxima Nova"/>
                <a:sym typeface="Proxima Nova"/>
              </a:rPr>
              <a:t>Review your network to ensure that it is gravitating towards the relevant industry professionals and not randomly distributed including all contacts.</a:t>
            </a:r>
            <a:endParaRPr dirty="0"/>
          </a:p>
          <a:p>
            <a:pPr marL="285750" marR="0" lvl="0" indent="-285750" algn="just" rtl="0">
              <a:lnSpc>
                <a:spcPct val="125000"/>
              </a:lnSpc>
              <a:spcBef>
                <a:spcPts val="0"/>
              </a:spcBef>
              <a:spcAft>
                <a:spcPts val="0"/>
              </a:spcAft>
              <a:buClr>
                <a:srgbClr val="000000"/>
              </a:buClr>
              <a:buSzPts val="1400"/>
              <a:buFont typeface="Arial"/>
              <a:buChar char="•"/>
            </a:pPr>
            <a:r>
              <a:rPr lang="en" sz="1400" b="0" i="0" u="none" strike="noStrike" cap="none" dirty="0">
                <a:solidFill>
                  <a:srgbClr val="000000"/>
                </a:solidFill>
                <a:latin typeface="Proxima Nova"/>
                <a:ea typeface="Proxima Nova"/>
                <a:cs typeface="Proxima Nova"/>
                <a:sym typeface="Proxima Nova"/>
              </a:rPr>
              <a:t>Connect to the professional communities with common interest areas, e.g. Machine Learning and Data Science to build professional presence.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P spid="1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body" idx="1"/>
          </p:nvPr>
        </p:nvSpPr>
        <p:spPr>
          <a:xfrm>
            <a:off x="151003" y="750774"/>
            <a:ext cx="8883900" cy="1858611"/>
          </a:xfrm>
          <a:prstGeom prst="rect">
            <a:avLst/>
          </a:prstGeom>
          <a:noFill/>
          <a:ln>
            <a:noFill/>
          </a:ln>
        </p:spPr>
        <p:txBody>
          <a:bodyPr spcFirstLastPara="1" wrap="square" lIns="91425" tIns="45700" rIns="91425" bIns="45700" anchor="t" anchorCtr="0">
            <a:noAutofit/>
          </a:bodyPr>
          <a:lstStyle/>
          <a:p>
            <a:pPr marL="182562" lvl="0" indent="0" algn="just" rtl="0">
              <a:lnSpc>
                <a:spcPct val="125000"/>
              </a:lnSpc>
              <a:spcBef>
                <a:spcPts val="0"/>
              </a:spcBef>
              <a:spcAft>
                <a:spcPts val="0"/>
              </a:spcAft>
              <a:buSzPts val="1800"/>
              <a:buNone/>
            </a:pPr>
            <a:r>
              <a:rPr lang="en" sz="1200" b="0" i="0" u="none" strike="noStrike" dirty="0">
                <a:solidFill>
                  <a:srgbClr val="000000"/>
                </a:solidFill>
                <a:sym typeface="Proxima Nova"/>
              </a:rPr>
              <a:t>Value of endorsements</a:t>
            </a:r>
            <a:endParaRPr sz="1200" dirty="0"/>
          </a:p>
          <a:p>
            <a:pPr marL="468312" lvl="0" indent="-247650" algn="l" rtl="0">
              <a:lnSpc>
                <a:spcPct val="125000"/>
              </a:lnSpc>
              <a:spcBef>
                <a:spcPts val="0"/>
              </a:spcBef>
              <a:spcAft>
                <a:spcPts val="0"/>
              </a:spcAft>
              <a:buSzPts val="1200"/>
              <a:buFont typeface="Arial"/>
              <a:buChar char="•"/>
            </a:pPr>
            <a:r>
              <a:rPr lang="en" sz="1200" b="0" dirty="0">
                <a:sym typeface="Proxima Nova"/>
              </a:rPr>
              <a:t>It may not establish your skills fully well, but a curated set of endorsements on top of profile will help the recruiters reach out to you easily.</a:t>
            </a:r>
            <a:endParaRPr sz="1200" dirty="0"/>
          </a:p>
          <a:p>
            <a:pPr marL="468312" lvl="0" indent="-247650" algn="l" rtl="0">
              <a:lnSpc>
                <a:spcPct val="125000"/>
              </a:lnSpc>
              <a:spcBef>
                <a:spcPts val="0"/>
              </a:spcBef>
              <a:spcAft>
                <a:spcPts val="0"/>
              </a:spcAft>
              <a:buSzPts val="1200"/>
              <a:buFont typeface="Arial"/>
              <a:buChar char="•"/>
            </a:pPr>
            <a:r>
              <a:rPr lang="en" sz="1200" dirty="0">
                <a:sym typeface="Proxima Nova"/>
              </a:rPr>
              <a:t>Irrelevant endorsements must be removed from the list.</a:t>
            </a:r>
            <a:endParaRPr sz="1200" dirty="0"/>
          </a:p>
          <a:p>
            <a:pPr marL="468312" lvl="0" indent="-247650" algn="l" rtl="0">
              <a:lnSpc>
                <a:spcPct val="125000"/>
              </a:lnSpc>
              <a:spcBef>
                <a:spcPts val="0"/>
              </a:spcBef>
              <a:spcAft>
                <a:spcPts val="0"/>
              </a:spcAft>
              <a:buSzPts val="1200"/>
              <a:buFont typeface="Arial"/>
              <a:buChar char="•"/>
            </a:pPr>
            <a:r>
              <a:rPr lang="en" sz="1200" b="0" dirty="0">
                <a:sym typeface="Proxima Nova"/>
              </a:rPr>
              <a:t>A lack of endorsements might make viewers skeptical about your social media presence as well as any skill sets you claim on your profile</a:t>
            </a:r>
            <a:endParaRPr sz="1200" dirty="0"/>
          </a:p>
          <a:p>
            <a:pPr marL="468312" lvl="0" indent="-247650" algn="l" rtl="0">
              <a:lnSpc>
                <a:spcPct val="125000"/>
              </a:lnSpc>
              <a:spcBef>
                <a:spcPts val="0"/>
              </a:spcBef>
              <a:spcAft>
                <a:spcPts val="0"/>
              </a:spcAft>
              <a:buSzPts val="1200"/>
              <a:buFont typeface="Arial"/>
              <a:buChar char="•"/>
            </a:pPr>
            <a:r>
              <a:rPr lang="en" sz="1200" b="0" dirty="0">
                <a:sym typeface="Proxima Nova"/>
              </a:rPr>
              <a:t>Combined with recommendations, a large amount of endorsements will help you establish your reputation as an industry SME.</a:t>
            </a:r>
            <a:endParaRPr sz="1200" dirty="0">
              <a:sym typeface="Proxima Nova"/>
            </a:endParaRPr>
          </a:p>
        </p:txBody>
      </p:sp>
      <p:sp>
        <p:nvSpPr>
          <p:cNvPr id="165" name="Google Shape;165;p28"/>
          <p:cNvSpPr txBox="1">
            <a:spLocks noGrp="1"/>
          </p:cNvSpPr>
          <p:nvPr>
            <p:ph type="title"/>
          </p:nvPr>
        </p:nvSpPr>
        <p:spPr>
          <a:xfrm>
            <a:off x="316678" y="121966"/>
            <a:ext cx="51948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Endorsements / Recommendation</a:t>
            </a:r>
            <a:endParaRPr/>
          </a:p>
        </p:txBody>
      </p:sp>
      <p:sp>
        <p:nvSpPr>
          <p:cNvPr id="2" name="TextBox 1"/>
          <p:cNvSpPr txBox="1"/>
          <p:nvPr/>
        </p:nvSpPr>
        <p:spPr>
          <a:xfrm>
            <a:off x="316678" y="2609385"/>
            <a:ext cx="8214732" cy="969496"/>
          </a:xfrm>
          <a:prstGeom prst="rect">
            <a:avLst/>
          </a:prstGeom>
          <a:noFill/>
        </p:spPr>
        <p:txBody>
          <a:bodyPr wrap="square" rtlCol="0">
            <a:spAutoFit/>
          </a:bodyPr>
          <a:lstStyle/>
          <a:p>
            <a:pPr marL="182562" lvl="0">
              <a:lnSpc>
                <a:spcPct val="125000"/>
              </a:lnSpc>
              <a:buSzPts val="1800"/>
            </a:pPr>
            <a:r>
              <a:rPr lang="en-US" sz="1200" dirty="0">
                <a:latin typeface="Proxima Nova" panose="020B0604020202020204" charset="0"/>
                <a:ea typeface="Proxima Nova"/>
                <a:cs typeface="Proxima Nova"/>
                <a:sym typeface="Proxima Nova"/>
              </a:rPr>
              <a:t>How to enhance the relevance of endorsements</a:t>
            </a:r>
            <a:endParaRPr lang="en-US" sz="1200" dirty="0">
              <a:latin typeface="Proxima Nova" panose="020B0604020202020204" charset="0"/>
            </a:endParaRPr>
          </a:p>
          <a:p>
            <a:pPr marL="468312" lvl="0" indent="-247650">
              <a:lnSpc>
                <a:spcPct val="125000"/>
              </a:lnSpc>
              <a:buSzPts val="1200"/>
              <a:buFont typeface="Arial"/>
              <a:buChar char="•"/>
            </a:pPr>
            <a:r>
              <a:rPr lang="en-US" sz="1200" dirty="0">
                <a:latin typeface="Proxima Nova" panose="020B0604020202020204" charset="0"/>
                <a:ea typeface="Proxima Nova"/>
                <a:cs typeface="Proxima Nova"/>
                <a:sym typeface="Proxima Nova"/>
              </a:rPr>
              <a:t>Reorder top skills as your preferred ones and remove the ones which distract the viewer</a:t>
            </a:r>
            <a:endParaRPr lang="en-US" sz="1200" dirty="0">
              <a:latin typeface="Proxima Nova" panose="020B0604020202020204" charset="0"/>
            </a:endParaRPr>
          </a:p>
          <a:p>
            <a:pPr marL="468312" lvl="0" indent="-247650">
              <a:lnSpc>
                <a:spcPct val="125000"/>
              </a:lnSpc>
              <a:buSzPts val="1200"/>
              <a:buFont typeface="Arial"/>
              <a:buChar char="•"/>
            </a:pPr>
            <a:r>
              <a:rPr lang="en-US" sz="1200" dirty="0">
                <a:latin typeface="Proxima Nova" panose="020B0604020202020204" charset="0"/>
                <a:ea typeface="Proxima Nova"/>
                <a:cs typeface="Proxima Nova"/>
                <a:sym typeface="Proxima Nova"/>
              </a:rPr>
              <a:t>Personalized Emails to your network so as to build your endorsement for preferred skills.</a:t>
            </a:r>
            <a:endParaRPr lang="en-US" sz="1200" dirty="0">
              <a:latin typeface="Proxima Nova" panose="020B0604020202020204" charset="0"/>
            </a:endParaRPr>
          </a:p>
          <a:p>
            <a:endParaRPr lang="en-IN" sz="1200" dirty="0">
              <a:latin typeface="Proxima Nova" panose="020B0604020202020204" charset="0"/>
            </a:endParaRPr>
          </a:p>
        </p:txBody>
      </p:sp>
      <p:sp>
        <p:nvSpPr>
          <p:cNvPr id="3" name="TextBox 2"/>
          <p:cNvSpPr txBox="1"/>
          <p:nvPr/>
        </p:nvSpPr>
        <p:spPr>
          <a:xfrm>
            <a:off x="316678" y="3428516"/>
            <a:ext cx="7899508" cy="1923604"/>
          </a:xfrm>
          <a:prstGeom prst="rect">
            <a:avLst/>
          </a:prstGeom>
          <a:noFill/>
        </p:spPr>
        <p:txBody>
          <a:bodyPr wrap="square" rtlCol="0">
            <a:spAutoFit/>
          </a:bodyPr>
          <a:lstStyle/>
          <a:p>
            <a:pPr marL="182562" lvl="0">
              <a:lnSpc>
                <a:spcPct val="125000"/>
              </a:lnSpc>
              <a:buSzPts val="1800"/>
            </a:pPr>
            <a:r>
              <a:rPr lang="en-US" sz="1200" dirty="0">
                <a:latin typeface="Proxima Nova" panose="020B0604020202020204" charset="0"/>
                <a:ea typeface="Proxima Nova"/>
                <a:cs typeface="Proxima Nova"/>
                <a:sym typeface="Proxima Nova"/>
              </a:rPr>
              <a:t>Recommendations</a:t>
            </a:r>
          </a:p>
          <a:p>
            <a:pPr marL="468312" lvl="0" indent="-247650">
              <a:lnSpc>
                <a:spcPct val="125000"/>
              </a:lnSpc>
              <a:buSzPts val="1200"/>
              <a:buFont typeface="Arial"/>
              <a:buChar char="•"/>
            </a:pPr>
            <a:r>
              <a:rPr lang="en-US" sz="1200" dirty="0">
                <a:latin typeface="Proxima Nova" panose="020B0604020202020204" charset="0"/>
                <a:ea typeface="Proxima Nova"/>
                <a:cs typeface="Proxima Nova"/>
                <a:sym typeface="Proxima Nova"/>
              </a:rPr>
              <a:t>Detailed recommendations from your co-workers/ seniors speak volumes of your skillsets and perceived value in your organizations.</a:t>
            </a:r>
            <a:endParaRPr lang="en-US" sz="1200" dirty="0">
              <a:latin typeface="Proxima Nova" panose="020B0604020202020204" charset="0"/>
            </a:endParaRPr>
          </a:p>
          <a:p>
            <a:pPr marL="468312" lvl="0" indent="-247650">
              <a:lnSpc>
                <a:spcPct val="125000"/>
              </a:lnSpc>
              <a:buSzPts val="1200"/>
              <a:buFont typeface="Arial"/>
              <a:buChar char="•"/>
            </a:pPr>
            <a:r>
              <a:rPr lang="en-US" sz="1200" dirty="0">
                <a:latin typeface="Proxima Nova" panose="020B0604020202020204" charset="0"/>
                <a:ea typeface="Proxima Nova"/>
                <a:cs typeface="Proxima Nova"/>
                <a:sym typeface="Proxima Nova"/>
              </a:rPr>
              <a:t>Send personalized message to your network to request for a recommendation which enhances your profile and emphasis on your professional relationship with the person.</a:t>
            </a:r>
            <a:endParaRPr lang="en-US" sz="1200" dirty="0">
              <a:latin typeface="Proxima Nova" panose="020B0604020202020204" charset="0"/>
            </a:endParaRPr>
          </a:p>
          <a:p>
            <a:pPr marL="468312" lvl="0" indent="-247650">
              <a:lnSpc>
                <a:spcPct val="125000"/>
              </a:lnSpc>
              <a:buSzPts val="1200"/>
              <a:buFont typeface="Arial"/>
              <a:buChar char="•"/>
            </a:pPr>
            <a:r>
              <a:rPr lang="en-US" sz="1200" dirty="0">
                <a:latin typeface="Proxima Nova" panose="020B0604020202020204" charset="0"/>
                <a:ea typeface="Proxima Nova"/>
                <a:cs typeface="Proxima Nova"/>
                <a:sym typeface="Proxima Nova"/>
              </a:rPr>
              <a:t>Return the </a:t>
            </a:r>
            <a:r>
              <a:rPr lang="en-US" sz="1200" dirty="0" err="1">
                <a:latin typeface="Proxima Nova" panose="020B0604020202020204" charset="0"/>
                <a:ea typeface="Proxima Nova"/>
                <a:cs typeface="Proxima Nova"/>
                <a:sym typeface="Proxima Nova"/>
              </a:rPr>
              <a:t>favour</a:t>
            </a:r>
            <a:r>
              <a:rPr lang="en-US" sz="1200" dirty="0">
                <a:latin typeface="Proxima Nova" panose="020B0604020202020204" charset="0"/>
                <a:ea typeface="Proxima Nova"/>
                <a:cs typeface="Proxima Nova"/>
                <a:sym typeface="Proxima Nova"/>
              </a:rPr>
              <a:t> by writing a recommendation about them, especially in case of peers</a:t>
            </a:r>
            <a:br>
              <a:rPr lang="en-US" sz="1200" dirty="0">
                <a:latin typeface="Proxima Nova" panose="020B0604020202020204" charset="0"/>
                <a:ea typeface="Proxima Nova"/>
                <a:cs typeface="Proxima Nova"/>
                <a:sym typeface="Proxima Nova"/>
              </a:rPr>
            </a:br>
            <a:endParaRPr lang="en-US" sz="1200" dirty="0">
              <a:latin typeface="Proxima Nova" panose="020B0604020202020204" charset="0"/>
              <a:ea typeface="Proxima Nova"/>
              <a:cs typeface="Proxima Nova"/>
              <a:sym typeface="Proxima Nova"/>
            </a:endParaRPr>
          </a:p>
          <a:p>
            <a:endParaRPr lang="en-IN" sz="1200" dirty="0">
              <a:latin typeface="Proxima Nova"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0"/>
          <p:cNvSpPr txBox="1">
            <a:spLocks noGrp="1"/>
          </p:cNvSpPr>
          <p:nvPr>
            <p:ph type="title"/>
          </p:nvPr>
        </p:nvSpPr>
        <p:spPr>
          <a:xfrm>
            <a:off x="316679" y="121966"/>
            <a:ext cx="6707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Leverage LinkedIn to Boost Your Brand</a:t>
            </a:r>
            <a:endParaRPr/>
          </a:p>
        </p:txBody>
      </p:sp>
      <p:sp>
        <p:nvSpPr>
          <p:cNvPr id="180" name="Google Shape;180;p30"/>
          <p:cNvSpPr txBox="1"/>
          <p:nvPr/>
        </p:nvSpPr>
        <p:spPr>
          <a:xfrm>
            <a:off x="382768" y="3904632"/>
            <a:ext cx="8378400" cy="12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600" b="0" i="0" u="none" strike="noStrike" cap="none">
                <a:solidFill>
                  <a:srgbClr val="000000"/>
                </a:solidFill>
                <a:latin typeface="Proxima Nova"/>
                <a:ea typeface="Proxima Nova"/>
                <a:cs typeface="Proxima Nova"/>
                <a:sym typeface="Proxima Nova"/>
              </a:rPr>
              <a:t>Things to remember: </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Proxima Nova"/>
                <a:ea typeface="Proxima Nova"/>
                <a:cs typeface="Proxima Nova"/>
                <a:sym typeface="Proxima Nova"/>
              </a:rPr>
              <a:t>Your profile needs to stay updated and reviewed periodically to keep abreast of changes.</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Proxima Nova"/>
                <a:ea typeface="Proxima Nova"/>
                <a:cs typeface="Proxima Nova"/>
                <a:sym typeface="Proxima Nova"/>
              </a:rPr>
              <a:t>Your network must include the right set of people to attract attention  where needed.</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Proxima Nova"/>
                <a:ea typeface="Proxima Nova"/>
                <a:cs typeface="Proxima Nova"/>
                <a:sym typeface="Proxima Nova"/>
              </a:rPr>
              <a:t>Exhibit your executive presence in all your feeds/ responses to empower your brand image.</a:t>
            </a:r>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a:solidFill>
                  <a:srgbClr val="000000"/>
                </a:solidFill>
                <a:latin typeface="Proxima Nova"/>
                <a:ea typeface="Proxima Nova"/>
                <a:cs typeface="Proxima Nova"/>
                <a:sym typeface="Proxima Nova"/>
              </a:rPr>
              <a:t>Job search on periodic basis helps you stay informed of the in-demand skills.</a:t>
            </a:r>
            <a:endParaRPr/>
          </a:p>
        </p:txBody>
      </p:sp>
      <p:sp>
        <p:nvSpPr>
          <p:cNvPr id="181" name="Google Shape;181;p30"/>
          <p:cNvSpPr/>
          <p:nvPr/>
        </p:nvSpPr>
        <p:spPr>
          <a:xfrm>
            <a:off x="3705150" y="692217"/>
            <a:ext cx="2125803" cy="1071404"/>
          </a:xfrm>
          <a:custGeom>
            <a:avLst/>
            <a:gdLst/>
            <a:ahLst/>
            <a:cxnLst/>
            <a:rect l="l" t="t" r="r" b="b"/>
            <a:pathLst>
              <a:path w="2125803" h="1275481" extrusionOk="0">
                <a:moveTo>
                  <a:pt x="0" y="127548"/>
                </a:moveTo>
                <a:cubicBezTo>
                  <a:pt x="0" y="57105"/>
                  <a:pt x="57105" y="0"/>
                  <a:pt x="127548" y="0"/>
                </a:cubicBezTo>
                <a:lnTo>
                  <a:pt x="1998255" y="0"/>
                </a:lnTo>
                <a:cubicBezTo>
                  <a:pt x="2068698" y="0"/>
                  <a:pt x="2125803" y="57105"/>
                  <a:pt x="2125803" y="127548"/>
                </a:cubicBezTo>
                <a:lnTo>
                  <a:pt x="2125803" y="1147933"/>
                </a:lnTo>
                <a:cubicBezTo>
                  <a:pt x="2125803" y="1218376"/>
                  <a:pt x="2068698" y="1275481"/>
                  <a:pt x="1998255" y="1275481"/>
                </a:cubicBezTo>
                <a:lnTo>
                  <a:pt x="127548" y="1275481"/>
                </a:lnTo>
                <a:cubicBezTo>
                  <a:pt x="57105" y="1275481"/>
                  <a:pt x="0" y="1218376"/>
                  <a:pt x="0" y="1147933"/>
                </a:cubicBezTo>
                <a:lnTo>
                  <a:pt x="0" y="127548"/>
                </a:lnTo>
                <a:close/>
              </a:path>
            </a:pathLst>
          </a:custGeom>
          <a:solidFill>
            <a:srgbClr val="004B53"/>
          </a:solidFill>
          <a:ln w="25400" cap="flat" cmpd="sng">
            <a:solidFill>
              <a:schemeClr val="lt1"/>
            </a:solidFill>
            <a:prstDash val="solid"/>
            <a:round/>
            <a:headEnd type="none" w="sm" len="sm"/>
            <a:tailEnd type="none" w="sm" len="sm"/>
          </a:ln>
        </p:spPr>
        <p:txBody>
          <a:bodyPr spcFirstLastPara="1" wrap="square" lIns="90675" tIns="90675" rIns="90675" bIns="90675" anchor="t" anchorCtr="0">
            <a:noAutofit/>
          </a:bodyPr>
          <a:lstStyle/>
          <a:p>
            <a:pPr marL="0" marR="0" lvl="0" indent="0" algn="just" rtl="0">
              <a:lnSpc>
                <a:spcPct val="100000"/>
              </a:lnSpc>
              <a:spcBef>
                <a:spcPts val="0"/>
              </a:spcBef>
              <a:spcAft>
                <a:spcPts val="0"/>
              </a:spcAft>
              <a:buNone/>
            </a:pPr>
            <a:r>
              <a:rPr lang="en" sz="1200" b="0" i="0" u="sng" strike="noStrike" cap="none">
                <a:solidFill>
                  <a:schemeClr val="lt1"/>
                </a:solidFill>
                <a:latin typeface="Proxima Nova"/>
                <a:ea typeface="Proxima Nova"/>
                <a:cs typeface="Proxima Nova"/>
                <a:sym typeface="Proxima Nova"/>
              </a:rPr>
              <a:t>Expand Your Network</a:t>
            </a:r>
            <a:endParaRPr/>
          </a:p>
          <a:p>
            <a:pPr marL="0" marR="0" lvl="0" indent="0" algn="just" rtl="0">
              <a:lnSpc>
                <a:spcPct val="100000"/>
              </a:lnSpc>
              <a:spcBef>
                <a:spcPts val="0"/>
              </a:spcBef>
              <a:spcAft>
                <a:spcPts val="0"/>
              </a:spcAft>
              <a:buNone/>
            </a:pPr>
            <a:r>
              <a:rPr lang="en" sz="1200" b="0" i="0" u="none" strike="noStrike" cap="none">
                <a:solidFill>
                  <a:schemeClr val="lt1"/>
                </a:solidFill>
                <a:latin typeface="Proxima Nova"/>
                <a:ea typeface="Proxima Nova"/>
                <a:cs typeface="Proxima Nova"/>
                <a:sym typeface="Proxima Nova"/>
              </a:rPr>
              <a:t>Add people from chosen domain to your network </a:t>
            </a:r>
            <a:endParaRPr/>
          </a:p>
          <a:p>
            <a:pPr marL="0" marR="0" lvl="0" indent="0" algn="just" rtl="0">
              <a:lnSpc>
                <a:spcPct val="100000"/>
              </a:lnSpc>
              <a:spcBef>
                <a:spcPts val="0"/>
              </a:spcBef>
              <a:spcAft>
                <a:spcPts val="0"/>
              </a:spcAft>
              <a:buNone/>
            </a:pPr>
            <a:r>
              <a:rPr lang="en" sz="1200" b="0" i="0" u="none" strike="noStrike" cap="none">
                <a:solidFill>
                  <a:schemeClr val="lt1"/>
                </a:solidFill>
                <a:latin typeface="Proxima Nova"/>
                <a:ea typeface="Proxima Nova"/>
                <a:cs typeface="Proxima Nova"/>
                <a:sym typeface="Proxima Nova"/>
              </a:rPr>
              <a:t>Increase your coverage through right engagement.</a:t>
            </a:r>
            <a:endParaRPr/>
          </a:p>
        </p:txBody>
      </p:sp>
      <p:sp>
        <p:nvSpPr>
          <p:cNvPr id="182" name="Google Shape;182;p30"/>
          <p:cNvSpPr/>
          <p:nvPr/>
        </p:nvSpPr>
        <p:spPr>
          <a:xfrm>
            <a:off x="6043533" y="920179"/>
            <a:ext cx="450670" cy="527199"/>
          </a:xfrm>
          <a:custGeom>
            <a:avLst/>
            <a:gdLst/>
            <a:ahLst/>
            <a:cxnLst/>
            <a:rect l="l" t="t" r="r" b="b"/>
            <a:pathLst>
              <a:path w="450670" h="527199" extrusionOk="0">
                <a:moveTo>
                  <a:pt x="0" y="105440"/>
                </a:moveTo>
                <a:lnTo>
                  <a:pt x="225335" y="105440"/>
                </a:lnTo>
                <a:lnTo>
                  <a:pt x="225335" y="0"/>
                </a:lnTo>
                <a:lnTo>
                  <a:pt x="450670" y="263600"/>
                </a:lnTo>
                <a:lnTo>
                  <a:pt x="225335" y="527199"/>
                </a:lnTo>
                <a:lnTo>
                  <a:pt x="225335" y="421759"/>
                </a:lnTo>
                <a:lnTo>
                  <a:pt x="0" y="421759"/>
                </a:lnTo>
                <a:lnTo>
                  <a:pt x="0" y="105440"/>
                </a:lnTo>
                <a:close/>
              </a:path>
            </a:pathLst>
          </a:custGeom>
          <a:solidFill>
            <a:srgbClr val="28F100"/>
          </a:solidFill>
          <a:ln>
            <a:noFill/>
          </a:ln>
        </p:spPr>
        <p:txBody>
          <a:bodyPr spcFirstLastPara="1" wrap="square" lIns="0" tIns="105425" rIns="135200" bIns="105425" anchor="ctr" anchorCtr="0">
            <a:noAutofit/>
          </a:bodyPr>
          <a:lstStyle/>
          <a:p>
            <a:pPr marL="0" marR="0" lvl="0" indent="0" algn="ctr" rtl="0">
              <a:lnSpc>
                <a:spcPct val="90000"/>
              </a:lnSpc>
              <a:spcBef>
                <a:spcPts val="0"/>
              </a:spcBef>
              <a:spcAft>
                <a:spcPts val="0"/>
              </a:spcAft>
              <a:buClr>
                <a:srgbClr val="000000"/>
              </a:buClr>
              <a:buSzPts val="2200"/>
              <a:buFont typeface="Arial"/>
              <a:buNone/>
            </a:pPr>
            <a:endParaRPr sz="2200" b="0" i="0" u="none" strike="noStrike" cap="none">
              <a:solidFill>
                <a:schemeClr val="lt1"/>
              </a:solidFill>
              <a:latin typeface="Proxima Nova"/>
              <a:ea typeface="Proxima Nova"/>
              <a:cs typeface="Proxima Nova"/>
              <a:sym typeface="Proxima Nova"/>
            </a:endParaRPr>
          </a:p>
        </p:txBody>
      </p:sp>
      <p:sp>
        <p:nvSpPr>
          <p:cNvPr id="183" name="Google Shape;183;p30"/>
          <p:cNvSpPr/>
          <p:nvPr/>
        </p:nvSpPr>
        <p:spPr>
          <a:xfrm>
            <a:off x="6681274" y="692217"/>
            <a:ext cx="2210835" cy="1071404"/>
          </a:xfrm>
          <a:custGeom>
            <a:avLst/>
            <a:gdLst/>
            <a:ahLst/>
            <a:cxnLst/>
            <a:rect l="l" t="t" r="r" b="b"/>
            <a:pathLst>
              <a:path w="2125803" h="1275481" extrusionOk="0">
                <a:moveTo>
                  <a:pt x="0" y="127548"/>
                </a:moveTo>
                <a:cubicBezTo>
                  <a:pt x="0" y="57105"/>
                  <a:pt x="57105" y="0"/>
                  <a:pt x="127548" y="0"/>
                </a:cubicBezTo>
                <a:lnTo>
                  <a:pt x="1998255" y="0"/>
                </a:lnTo>
                <a:cubicBezTo>
                  <a:pt x="2068698" y="0"/>
                  <a:pt x="2125803" y="57105"/>
                  <a:pt x="2125803" y="127548"/>
                </a:cubicBezTo>
                <a:lnTo>
                  <a:pt x="2125803" y="1147933"/>
                </a:lnTo>
                <a:cubicBezTo>
                  <a:pt x="2125803" y="1218376"/>
                  <a:pt x="2068698" y="1275481"/>
                  <a:pt x="1998255" y="1275481"/>
                </a:cubicBezTo>
                <a:lnTo>
                  <a:pt x="127548" y="1275481"/>
                </a:lnTo>
                <a:cubicBezTo>
                  <a:pt x="57105" y="1275481"/>
                  <a:pt x="0" y="1218376"/>
                  <a:pt x="0" y="1147933"/>
                </a:cubicBezTo>
                <a:lnTo>
                  <a:pt x="0" y="127548"/>
                </a:lnTo>
                <a:close/>
              </a:path>
            </a:pathLst>
          </a:custGeom>
          <a:solidFill>
            <a:srgbClr val="00D835"/>
          </a:solidFill>
          <a:ln w="25400" cap="flat" cmpd="sng">
            <a:solidFill>
              <a:schemeClr val="lt1"/>
            </a:solidFill>
            <a:prstDash val="solid"/>
            <a:round/>
            <a:headEnd type="none" w="sm" len="sm"/>
            <a:tailEnd type="none" w="sm" len="sm"/>
          </a:ln>
        </p:spPr>
        <p:txBody>
          <a:bodyPr spcFirstLastPara="1" wrap="square" lIns="90675" tIns="90675" rIns="90675" bIns="90675" anchor="t" anchorCtr="0">
            <a:noAutofit/>
          </a:bodyPr>
          <a:lstStyle/>
          <a:p>
            <a:pPr marL="0" marR="0" lvl="0" indent="0" algn="l" rtl="0">
              <a:lnSpc>
                <a:spcPct val="100000"/>
              </a:lnSpc>
              <a:spcBef>
                <a:spcPts val="0"/>
              </a:spcBef>
              <a:spcAft>
                <a:spcPts val="0"/>
              </a:spcAft>
              <a:buNone/>
            </a:pPr>
            <a:r>
              <a:rPr lang="en" sz="1200" b="0" i="0" u="sng" strike="noStrike" cap="none">
                <a:solidFill>
                  <a:schemeClr val="lt1"/>
                </a:solidFill>
                <a:latin typeface="Proxima Nova"/>
                <a:ea typeface="Proxima Nova"/>
                <a:cs typeface="Proxima Nova"/>
                <a:sym typeface="Proxima Nova"/>
              </a:rPr>
              <a:t>External Validation</a:t>
            </a:r>
            <a:endParaRPr/>
          </a:p>
          <a:p>
            <a:pPr marL="0" marR="0" lvl="0" indent="0" algn="l" rtl="0">
              <a:lnSpc>
                <a:spcPct val="100000"/>
              </a:lnSpc>
              <a:spcBef>
                <a:spcPts val="0"/>
              </a:spcBef>
              <a:spcAft>
                <a:spcPts val="0"/>
              </a:spcAft>
              <a:buNone/>
            </a:pPr>
            <a:r>
              <a:rPr lang="en" sz="1200" b="0" i="0" u="none" strike="noStrike" cap="none">
                <a:solidFill>
                  <a:schemeClr val="lt1"/>
                </a:solidFill>
                <a:latin typeface="Proxima Nova"/>
                <a:ea typeface="Proxima Nova"/>
                <a:cs typeface="Proxima Nova"/>
                <a:sym typeface="Proxima Nova"/>
              </a:rPr>
              <a:t>Endorse people for their skills that you know.</a:t>
            </a:r>
            <a:endParaRPr/>
          </a:p>
          <a:p>
            <a:pPr marL="0" marR="0" lvl="0" indent="0" algn="l" rtl="0">
              <a:lnSpc>
                <a:spcPct val="100000"/>
              </a:lnSpc>
              <a:spcBef>
                <a:spcPts val="0"/>
              </a:spcBef>
              <a:spcAft>
                <a:spcPts val="0"/>
              </a:spcAft>
              <a:buNone/>
            </a:pPr>
            <a:r>
              <a:rPr lang="en" sz="1200" b="0" i="0" u="none" strike="noStrike" cap="none">
                <a:solidFill>
                  <a:schemeClr val="lt1"/>
                </a:solidFill>
                <a:latin typeface="Proxima Nova"/>
                <a:ea typeface="Proxima Nova"/>
                <a:cs typeface="Proxima Nova"/>
                <a:sym typeface="Proxima Nova"/>
              </a:rPr>
              <a:t>Request known connections to write recommendations</a:t>
            </a:r>
            <a:endParaRPr/>
          </a:p>
        </p:txBody>
      </p:sp>
      <p:sp>
        <p:nvSpPr>
          <p:cNvPr id="184" name="Google Shape;184;p30"/>
          <p:cNvSpPr/>
          <p:nvPr/>
        </p:nvSpPr>
        <p:spPr>
          <a:xfrm>
            <a:off x="6725044" y="2706045"/>
            <a:ext cx="2168319" cy="1275481"/>
          </a:xfrm>
          <a:custGeom>
            <a:avLst/>
            <a:gdLst/>
            <a:ahLst/>
            <a:cxnLst/>
            <a:rect l="l" t="t" r="r" b="b"/>
            <a:pathLst>
              <a:path w="2125803" h="1275481" extrusionOk="0">
                <a:moveTo>
                  <a:pt x="0" y="127548"/>
                </a:moveTo>
                <a:cubicBezTo>
                  <a:pt x="0" y="57105"/>
                  <a:pt x="57105" y="0"/>
                  <a:pt x="127548" y="0"/>
                </a:cubicBezTo>
                <a:lnTo>
                  <a:pt x="1998255" y="0"/>
                </a:lnTo>
                <a:cubicBezTo>
                  <a:pt x="2068698" y="0"/>
                  <a:pt x="2125803" y="57105"/>
                  <a:pt x="2125803" y="127548"/>
                </a:cubicBezTo>
                <a:lnTo>
                  <a:pt x="2125803" y="1147933"/>
                </a:lnTo>
                <a:cubicBezTo>
                  <a:pt x="2125803" y="1218376"/>
                  <a:pt x="2068698" y="1275481"/>
                  <a:pt x="1998255" y="1275481"/>
                </a:cubicBezTo>
                <a:lnTo>
                  <a:pt x="127548" y="1275481"/>
                </a:lnTo>
                <a:cubicBezTo>
                  <a:pt x="57105" y="1275481"/>
                  <a:pt x="0" y="1218376"/>
                  <a:pt x="0" y="1147933"/>
                </a:cubicBezTo>
                <a:lnTo>
                  <a:pt x="0" y="127548"/>
                </a:lnTo>
                <a:close/>
              </a:path>
            </a:pathLst>
          </a:custGeom>
          <a:solidFill>
            <a:srgbClr val="0095A5"/>
          </a:solidFill>
          <a:ln w="25400" cap="flat" cmpd="sng">
            <a:solidFill>
              <a:schemeClr val="lt1"/>
            </a:solidFill>
            <a:prstDash val="solid"/>
            <a:round/>
            <a:headEnd type="none" w="sm" len="sm"/>
            <a:tailEnd type="none" w="sm" len="sm"/>
          </a:ln>
        </p:spPr>
        <p:txBody>
          <a:bodyPr spcFirstLastPara="1" wrap="square" lIns="90675" tIns="90675" rIns="90675" bIns="90675" anchor="ctr" anchorCtr="0">
            <a:noAutofit/>
          </a:bodyPr>
          <a:lstStyle/>
          <a:p>
            <a:pPr marL="0" marR="0" lvl="0" indent="0" algn="ctr" rtl="0">
              <a:lnSpc>
                <a:spcPct val="90000"/>
              </a:lnSpc>
              <a:spcBef>
                <a:spcPts val="0"/>
              </a:spcBef>
              <a:spcAft>
                <a:spcPts val="0"/>
              </a:spcAft>
              <a:buClr>
                <a:srgbClr val="000000"/>
              </a:buClr>
              <a:buSzPts val="1200"/>
              <a:buFont typeface="Arial"/>
              <a:buNone/>
            </a:pPr>
            <a:r>
              <a:rPr lang="en" sz="1200" b="0" i="0" u="sng" strike="noStrike" cap="none">
                <a:solidFill>
                  <a:schemeClr val="lt1"/>
                </a:solidFill>
                <a:latin typeface="Proxima Nova"/>
                <a:ea typeface="Proxima Nova"/>
                <a:cs typeface="Proxima Nova"/>
                <a:sym typeface="Proxima Nova"/>
              </a:rPr>
              <a:t>Show Expertise/ Enthusiasm</a:t>
            </a:r>
            <a:endParaRPr/>
          </a:p>
          <a:p>
            <a:pPr marL="0" marR="0" lvl="0" indent="0" algn="just" rtl="0">
              <a:lnSpc>
                <a:spcPct val="90000"/>
              </a:lnSpc>
              <a:spcBef>
                <a:spcPts val="420"/>
              </a:spcBef>
              <a:spcAft>
                <a:spcPts val="0"/>
              </a:spcAft>
              <a:buClr>
                <a:srgbClr val="000000"/>
              </a:buClr>
              <a:buSzPts val="1200"/>
              <a:buFont typeface="Arial"/>
              <a:buNone/>
            </a:pPr>
            <a:r>
              <a:rPr lang="en" sz="1200" b="0" i="0" u="none" strike="noStrike" cap="none">
                <a:solidFill>
                  <a:schemeClr val="lt1"/>
                </a:solidFill>
                <a:latin typeface="Proxima Nova"/>
                <a:ea typeface="Proxima Nova"/>
                <a:cs typeface="Proxima Nova"/>
                <a:sym typeface="Proxima Nova"/>
              </a:rPr>
              <a:t>Create your own contents and publish, write blogs</a:t>
            </a:r>
            <a:endParaRPr/>
          </a:p>
          <a:p>
            <a:pPr marL="0" marR="0" lvl="0" indent="0" algn="just" rtl="0">
              <a:lnSpc>
                <a:spcPct val="90000"/>
              </a:lnSpc>
              <a:spcBef>
                <a:spcPts val="420"/>
              </a:spcBef>
              <a:spcAft>
                <a:spcPts val="0"/>
              </a:spcAft>
              <a:buClr>
                <a:srgbClr val="000000"/>
              </a:buClr>
              <a:buSzPts val="1200"/>
              <a:buFont typeface="Arial"/>
              <a:buNone/>
            </a:pPr>
            <a:r>
              <a:rPr lang="en" sz="1200" b="0" i="0" u="none" strike="noStrike" cap="none">
                <a:solidFill>
                  <a:schemeClr val="lt1"/>
                </a:solidFill>
                <a:latin typeface="Proxima Nova"/>
                <a:ea typeface="Proxima Nova"/>
                <a:cs typeface="Proxima Nova"/>
                <a:sym typeface="Proxima Nova"/>
              </a:rPr>
              <a:t>Participate in conversations focused to your domain</a:t>
            </a:r>
            <a:endParaRPr/>
          </a:p>
        </p:txBody>
      </p:sp>
      <p:sp>
        <p:nvSpPr>
          <p:cNvPr id="185" name="Google Shape;185;p30"/>
          <p:cNvSpPr/>
          <p:nvPr/>
        </p:nvSpPr>
        <p:spPr>
          <a:xfrm>
            <a:off x="498759" y="776438"/>
            <a:ext cx="1908417" cy="1240405"/>
          </a:xfrm>
          <a:custGeom>
            <a:avLst/>
            <a:gdLst/>
            <a:ahLst/>
            <a:cxnLst/>
            <a:rect l="l" t="t" r="r" b="b"/>
            <a:pathLst>
              <a:path w="2356070" h="1275481" extrusionOk="0">
                <a:moveTo>
                  <a:pt x="0" y="127548"/>
                </a:moveTo>
                <a:cubicBezTo>
                  <a:pt x="0" y="57105"/>
                  <a:pt x="57105" y="0"/>
                  <a:pt x="127548" y="0"/>
                </a:cubicBezTo>
                <a:lnTo>
                  <a:pt x="2228522" y="0"/>
                </a:lnTo>
                <a:cubicBezTo>
                  <a:pt x="2298965" y="0"/>
                  <a:pt x="2356070" y="57105"/>
                  <a:pt x="2356070" y="127548"/>
                </a:cubicBezTo>
                <a:lnTo>
                  <a:pt x="2356070" y="1147933"/>
                </a:lnTo>
                <a:cubicBezTo>
                  <a:pt x="2356070" y="1218376"/>
                  <a:pt x="2298965" y="1275481"/>
                  <a:pt x="2228522" y="1275481"/>
                </a:cubicBezTo>
                <a:lnTo>
                  <a:pt x="127548" y="1275481"/>
                </a:lnTo>
                <a:cubicBezTo>
                  <a:pt x="57105" y="1275481"/>
                  <a:pt x="0" y="1218376"/>
                  <a:pt x="0" y="1147933"/>
                </a:cubicBezTo>
                <a:lnTo>
                  <a:pt x="0" y="127548"/>
                </a:lnTo>
                <a:close/>
              </a:path>
            </a:pathLst>
          </a:custGeom>
          <a:solidFill>
            <a:srgbClr val="FFAA3F"/>
          </a:solidFill>
          <a:ln w="25400" cap="flat" cmpd="sng">
            <a:solidFill>
              <a:schemeClr val="lt1"/>
            </a:solidFill>
            <a:prstDash val="solid"/>
            <a:round/>
            <a:headEnd type="none" w="sm" len="sm"/>
            <a:tailEnd type="none" w="sm" len="sm"/>
          </a:ln>
        </p:spPr>
        <p:txBody>
          <a:bodyPr spcFirstLastPara="1" wrap="square" lIns="90675" tIns="90675" rIns="90675" bIns="90675" anchor="t" anchorCtr="0">
            <a:noAutofit/>
          </a:bodyPr>
          <a:lstStyle/>
          <a:p>
            <a:pPr marL="0" marR="0" lvl="0" indent="0" algn="just" rtl="0">
              <a:lnSpc>
                <a:spcPct val="80000"/>
              </a:lnSpc>
              <a:spcBef>
                <a:spcPts val="0"/>
              </a:spcBef>
              <a:spcAft>
                <a:spcPts val="0"/>
              </a:spcAft>
              <a:buNone/>
            </a:pPr>
            <a:r>
              <a:rPr lang="en" sz="1200" b="0" i="0" u="none" strike="noStrike" cap="none">
                <a:solidFill>
                  <a:srgbClr val="FFFFFF"/>
                </a:solidFill>
                <a:latin typeface="Proxima Nova"/>
                <a:ea typeface="Proxima Nova"/>
                <a:cs typeface="Proxima Nova"/>
                <a:sym typeface="Proxima Nova"/>
              </a:rPr>
              <a:t>Create a comprehensive profile which suits your  growth need as well.</a:t>
            </a:r>
            <a:endParaRPr/>
          </a:p>
          <a:p>
            <a:pPr marL="0" marR="0" lvl="0" indent="0" algn="just" rtl="0">
              <a:lnSpc>
                <a:spcPct val="80000"/>
              </a:lnSpc>
              <a:spcBef>
                <a:spcPts val="0"/>
              </a:spcBef>
              <a:spcAft>
                <a:spcPts val="0"/>
              </a:spcAft>
              <a:buNone/>
            </a:pPr>
            <a:endParaRPr sz="1200" b="0" i="0" u="none" strike="noStrike" cap="none">
              <a:solidFill>
                <a:srgbClr val="FFFFFF"/>
              </a:solidFill>
              <a:latin typeface="Proxima Nova"/>
              <a:ea typeface="Proxima Nova"/>
              <a:cs typeface="Proxima Nova"/>
              <a:sym typeface="Proxima Nova"/>
            </a:endParaRPr>
          </a:p>
          <a:p>
            <a:pPr marL="0" marR="0" lvl="0" indent="0" algn="just" rtl="0">
              <a:lnSpc>
                <a:spcPct val="80000"/>
              </a:lnSpc>
              <a:spcBef>
                <a:spcPts val="0"/>
              </a:spcBef>
              <a:spcAft>
                <a:spcPts val="0"/>
              </a:spcAft>
              <a:buNone/>
            </a:pPr>
            <a:r>
              <a:rPr lang="en" sz="1200" b="0" i="0" u="none" strike="noStrike" cap="none">
                <a:solidFill>
                  <a:srgbClr val="FFFFFF"/>
                </a:solidFill>
                <a:latin typeface="Proxima Nova"/>
                <a:ea typeface="Proxima Nova"/>
                <a:cs typeface="Proxima Nova"/>
                <a:sym typeface="Proxima Nova"/>
              </a:rPr>
              <a:t>Highlight your interest in chosen field beyond your current role as needed.</a:t>
            </a:r>
            <a:br>
              <a:rPr lang="en" sz="1200" b="0" i="0" u="none" strike="noStrike" cap="none">
                <a:solidFill>
                  <a:schemeClr val="lt1"/>
                </a:solidFill>
                <a:latin typeface="Proxima Nova"/>
                <a:ea typeface="Proxima Nova"/>
                <a:cs typeface="Proxima Nova"/>
                <a:sym typeface="Proxima Nova"/>
              </a:rPr>
            </a:br>
            <a:endParaRPr sz="1200" b="0" i="0" u="none" strike="noStrike" cap="none">
              <a:solidFill>
                <a:schemeClr val="lt1"/>
              </a:solidFill>
              <a:latin typeface="Proxima Nova"/>
              <a:ea typeface="Proxima Nova"/>
              <a:cs typeface="Proxima Nova"/>
              <a:sym typeface="Proxima Nova"/>
            </a:endParaRPr>
          </a:p>
        </p:txBody>
      </p:sp>
      <p:sp>
        <p:nvSpPr>
          <p:cNvPr id="186" name="Google Shape;186;p30"/>
          <p:cNvSpPr/>
          <p:nvPr/>
        </p:nvSpPr>
        <p:spPr>
          <a:xfrm>
            <a:off x="2922855" y="963657"/>
            <a:ext cx="450670" cy="527199"/>
          </a:xfrm>
          <a:custGeom>
            <a:avLst/>
            <a:gdLst/>
            <a:ahLst/>
            <a:cxnLst/>
            <a:rect l="l" t="t" r="r" b="b"/>
            <a:pathLst>
              <a:path w="450670" h="527199" extrusionOk="0">
                <a:moveTo>
                  <a:pt x="0" y="105440"/>
                </a:moveTo>
                <a:lnTo>
                  <a:pt x="225335" y="105440"/>
                </a:lnTo>
                <a:lnTo>
                  <a:pt x="225335" y="0"/>
                </a:lnTo>
                <a:lnTo>
                  <a:pt x="450670" y="263600"/>
                </a:lnTo>
                <a:lnTo>
                  <a:pt x="225335" y="527199"/>
                </a:lnTo>
                <a:lnTo>
                  <a:pt x="225335" y="421759"/>
                </a:lnTo>
                <a:lnTo>
                  <a:pt x="0" y="421759"/>
                </a:lnTo>
                <a:lnTo>
                  <a:pt x="0" y="105440"/>
                </a:lnTo>
                <a:close/>
              </a:path>
            </a:pathLst>
          </a:custGeom>
          <a:solidFill>
            <a:srgbClr val="FFAA3F"/>
          </a:solidFill>
          <a:ln>
            <a:noFill/>
          </a:ln>
        </p:spPr>
        <p:txBody>
          <a:bodyPr spcFirstLastPara="1" wrap="square" lIns="0" tIns="105425" rIns="135200" bIns="105425" anchor="ctr" anchorCtr="0">
            <a:noAutofit/>
          </a:bodyPr>
          <a:lstStyle/>
          <a:p>
            <a:pPr marL="0" marR="0" lvl="0" indent="0" algn="ctr" rtl="0">
              <a:lnSpc>
                <a:spcPct val="90000"/>
              </a:lnSpc>
              <a:spcBef>
                <a:spcPts val="0"/>
              </a:spcBef>
              <a:spcAft>
                <a:spcPts val="0"/>
              </a:spcAft>
              <a:buClr>
                <a:srgbClr val="000000"/>
              </a:buClr>
              <a:buSzPts val="2200"/>
              <a:buFont typeface="Arial"/>
              <a:buNone/>
            </a:pPr>
            <a:endParaRPr sz="2200" b="0" i="0" u="none" strike="noStrike" cap="none">
              <a:solidFill>
                <a:schemeClr val="lt1"/>
              </a:solidFill>
              <a:latin typeface="Proxima Nova"/>
              <a:ea typeface="Proxima Nova"/>
              <a:cs typeface="Proxima Nova"/>
              <a:sym typeface="Proxima Nova"/>
            </a:endParaRPr>
          </a:p>
        </p:txBody>
      </p:sp>
      <p:sp>
        <p:nvSpPr>
          <p:cNvPr id="187" name="Google Shape;187;p30"/>
          <p:cNvSpPr/>
          <p:nvPr/>
        </p:nvSpPr>
        <p:spPr>
          <a:xfrm>
            <a:off x="3750718" y="1885479"/>
            <a:ext cx="2113800" cy="990000"/>
          </a:xfrm>
          <a:prstGeom prst="upArrowCallout">
            <a:avLst>
              <a:gd name="adj1" fmla="val 25000"/>
              <a:gd name="adj2" fmla="val 25000"/>
              <a:gd name="adj3" fmla="val 25000"/>
              <a:gd name="adj4" fmla="val 64977"/>
            </a:avLst>
          </a:prstGeom>
          <a:solidFill>
            <a:srgbClr val="FFDDB3"/>
          </a:solid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 sz="1200" b="0" i="0" u="none" strike="noStrike" cap="none">
                <a:solidFill>
                  <a:schemeClr val="dk1"/>
                </a:solidFill>
                <a:latin typeface="Proxima Nova"/>
                <a:ea typeface="Proxima Nova"/>
                <a:cs typeface="Proxima Nova"/>
                <a:sym typeface="Proxima Nova"/>
              </a:rPr>
              <a:t>Keep nurturing your network ongoing. Stay relevant.</a:t>
            </a:r>
            <a:endParaRPr sz="1200" b="0" i="0" u="none" strike="noStrike" cap="none">
              <a:solidFill>
                <a:schemeClr val="dk1"/>
              </a:solidFill>
              <a:latin typeface="Proxima Nova"/>
              <a:ea typeface="Proxima Nova"/>
              <a:cs typeface="Proxima Nova"/>
              <a:sym typeface="Proxima Nova"/>
            </a:endParaRPr>
          </a:p>
        </p:txBody>
      </p:sp>
      <p:sp>
        <p:nvSpPr>
          <p:cNvPr id="188" name="Google Shape;188;p30"/>
          <p:cNvSpPr/>
          <p:nvPr/>
        </p:nvSpPr>
        <p:spPr>
          <a:xfrm rot="5400000">
            <a:off x="7507881" y="2054726"/>
            <a:ext cx="603898" cy="527199"/>
          </a:xfrm>
          <a:custGeom>
            <a:avLst/>
            <a:gdLst/>
            <a:ahLst/>
            <a:cxnLst/>
            <a:rect l="l" t="t" r="r" b="b"/>
            <a:pathLst>
              <a:path w="450670" h="527199" extrusionOk="0">
                <a:moveTo>
                  <a:pt x="0" y="105440"/>
                </a:moveTo>
                <a:lnTo>
                  <a:pt x="225335" y="105440"/>
                </a:lnTo>
                <a:lnTo>
                  <a:pt x="225335" y="0"/>
                </a:lnTo>
                <a:lnTo>
                  <a:pt x="450670" y="263600"/>
                </a:lnTo>
                <a:lnTo>
                  <a:pt x="225335" y="527199"/>
                </a:lnTo>
                <a:lnTo>
                  <a:pt x="225335" y="421759"/>
                </a:lnTo>
                <a:lnTo>
                  <a:pt x="0" y="421759"/>
                </a:lnTo>
                <a:lnTo>
                  <a:pt x="0" y="105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txBox="1"/>
          <p:nvPr/>
        </p:nvSpPr>
        <p:spPr>
          <a:xfrm>
            <a:off x="7546216" y="2016359"/>
            <a:ext cx="527284" cy="603643"/>
          </a:xfrm>
          <a:prstGeom prst="rect">
            <a:avLst/>
          </a:prstGeom>
          <a:noFill/>
          <a:ln>
            <a:noFill/>
          </a:ln>
        </p:spPr>
        <p:txBody>
          <a:bodyPr spcFirstLastPara="1" wrap="square" lIns="0" tIns="105425" rIns="135200" bIns="10542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Proxima Nova"/>
              <a:ea typeface="Proxima Nova"/>
              <a:cs typeface="Proxima Nova"/>
              <a:sym typeface="Proxima Nova"/>
            </a:endParaRPr>
          </a:p>
        </p:txBody>
      </p:sp>
      <p:sp>
        <p:nvSpPr>
          <p:cNvPr id="190" name="Google Shape;190;p30"/>
          <p:cNvSpPr/>
          <p:nvPr/>
        </p:nvSpPr>
        <p:spPr>
          <a:xfrm>
            <a:off x="587229" y="2906119"/>
            <a:ext cx="6093900" cy="875400"/>
          </a:xfrm>
          <a:prstGeom prst="leftRightArrow">
            <a:avLst>
              <a:gd name="adj1" fmla="val 50000"/>
              <a:gd name="adj2"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animEffect transition="in" filter="fade">
                                      <p:cBhvr>
                                        <p:cTn id="7" dur="500"/>
                                        <p:tgtEl>
                                          <p:spTgt spid="1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fade">
                                      <p:cBhvr>
                                        <p:cTn id="12" dur="500"/>
                                        <p:tgtEl>
                                          <p:spTgt spid="186"/>
                                        </p:tgtEl>
                                      </p:cBhvr>
                                    </p:animEffect>
                                  </p:childTnLst>
                                </p:cTn>
                              </p:par>
                              <p:par>
                                <p:cTn id="13" presetID="10" presetClass="entr" presetSubtype="0" fill="hold" nodeType="withEffect">
                                  <p:stCondLst>
                                    <p:cond delay="0"/>
                                  </p:stCondLst>
                                  <p:childTnLst>
                                    <p:set>
                                      <p:cBhvr>
                                        <p:cTn id="14" dur="1" fill="hold">
                                          <p:stCondLst>
                                            <p:cond delay="0"/>
                                          </p:stCondLst>
                                        </p:cTn>
                                        <p:tgtEl>
                                          <p:spTgt spid="181"/>
                                        </p:tgtEl>
                                        <p:attrNameLst>
                                          <p:attrName>style.visibility</p:attrName>
                                        </p:attrNameLst>
                                      </p:cBhvr>
                                      <p:to>
                                        <p:strVal val="visible"/>
                                      </p:to>
                                    </p:set>
                                    <p:animEffect transition="in" filter="fade">
                                      <p:cBhvr>
                                        <p:cTn id="15" dur="500"/>
                                        <p:tgtEl>
                                          <p:spTgt spid="18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2"/>
                                        </p:tgtEl>
                                        <p:attrNameLst>
                                          <p:attrName>style.visibility</p:attrName>
                                        </p:attrNameLst>
                                      </p:cBhvr>
                                      <p:to>
                                        <p:strVal val="visible"/>
                                      </p:to>
                                    </p:set>
                                    <p:animEffect transition="in" filter="fade">
                                      <p:cBhvr>
                                        <p:cTn id="20" dur="500"/>
                                        <p:tgtEl>
                                          <p:spTgt spid="182"/>
                                        </p:tgtEl>
                                      </p:cBhvr>
                                    </p:animEffect>
                                  </p:childTnLst>
                                </p:cTn>
                              </p:par>
                              <p:par>
                                <p:cTn id="21" presetID="10" presetClass="entr" presetSubtype="0" fill="hold" nodeType="withEffect">
                                  <p:stCondLst>
                                    <p:cond delay="0"/>
                                  </p:stCondLst>
                                  <p:childTnLst>
                                    <p:set>
                                      <p:cBhvr>
                                        <p:cTn id="22" dur="1" fill="hold">
                                          <p:stCondLst>
                                            <p:cond delay="0"/>
                                          </p:stCondLst>
                                        </p:cTn>
                                        <p:tgtEl>
                                          <p:spTgt spid="183"/>
                                        </p:tgtEl>
                                        <p:attrNameLst>
                                          <p:attrName>style.visibility</p:attrName>
                                        </p:attrNameLst>
                                      </p:cBhvr>
                                      <p:to>
                                        <p:strVal val="visible"/>
                                      </p:to>
                                    </p:set>
                                    <p:animEffect transition="in" filter="fade">
                                      <p:cBhvr>
                                        <p:cTn id="23" dur="500"/>
                                        <p:tgtEl>
                                          <p:spTgt spid="18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8"/>
                                        </p:tgtEl>
                                        <p:attrNameLst>
                                          <p:attrName>style.visibility</p:attrName>
                                        </p:attrNameLst>
                                      </p:cBhvr>
                                      <p:to>
                                        <p:strVal val="visible"/>
                                      </p:to>
                                    </p:set>
                                    <p:animEffect transition="in" filter="fade">
                                      <p:cBhvr>
                                        <p:cTn id="28" dur="500"/>
                                        <p:tgtEl>
                                          <p:spTgt spid="188"/>
                                        </p:tgtEl>
                                      </p:cBhvr>
                                    </p:animEffect>
                                  </p:childTnLst>
                                </p:cTn>
                              </p:par>
                              <p:par>
                                <p:cTn id="29" presetID="10" presetClass="entr" presetSubtype="0" fill="hold" nodeType="withEffect">
                                  <p:stCondLst>
                                    <p:cond delay="0"/>
                                  </p:stCondLst>
                                  <p:childTnLst>
                                    <p:set>
                                      <p:cBhvr>
                                        <p:cTn id="30" dur="1" fill="hold">
                                          <p:stCondLst>
                                            <p:cond delay="0"/>
                                          </p:stCondLst>
                                        </p:cTn>
                                        <p:tgtEl>
                                          <p:spTgt spid="184"/>
                                        </p:tgtEl>
                                        <p:attrNameLst>
                                          <p:attrName>style.visibility</p:attrName>
                                        </p:attrNameLst>
                                      </p:cBhvr>
                                      <p:to>
                                        <p:strVal val="visible"/>
                                      </p:to>
                                    </p:set>
                                    <p:animEffect transition="in" filter="fade">
                                      <p:cBhvr>
                                        <p:cTn id="31" dur="500"/>
                                        <p:tgtEl>
                                          <p:spTgt spid="184"/>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87"/>
                                        </p:tgtEl>
                                        <p:attrNameLst>
                                          <p:attrName>style.visibility</p:attrName>
                                        </p:attrNameLst>
                                      </p:cBhvr>
                                      <p:to>
                                        <p:strVal val="visible"/>
                                      </p:to>
                                    </p:set>
                                    <p:animEffect transition="in" filter="fade">
                                      <p:cBhvr>
                                        <p:cTn id="35" dur="500"/>
                                        <p:tgtEl>
                                          <p:spTgt spid="187"/>
                                        </p:tgtEl>
                                      </p:cBhvr>
                                    </p:animEffect>
                                  </p:childTnLst>
                                </p:cTn>
                              </p:par>
                              <p:par>
                                <p:cTn id="36" presetID="10" presetClass="entr" presetSubtype="0" fill="hold" nodeType="withEffect">
                                  <p:stCondLst>
                                    <p:cond delay="0"/>
                                  </p:stCondLst>
                                  <p:childTnLst>
                                    <p:set>
                                      <p:cBhvr>
                                        <p:cTn id="37" dur="1" fill="hold">
                                          <p:stCondLst>
                                            <p:cond delay="0"/>
                                          </p:stCondLst>
                                        </p:cTn>
                                        <p:tgtEl>
                                          <p:spTgt spid="190"/>
                                        </p:tgtEl>
                                        <p:attrNameLst>
                                          <p:attrName>style.visibility</p:attrName>
                                        </p:attrNameLst>
                                      </p:cBhvr>
                                      <p:to>
                                        <p:strVal val="visible"/>
                                      </p:to>
                                    </p:set>
                                    <p:animEffect transition="in" filter="fade">
                                      <p:cBhvr>
                                        <p:cTn id="38"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Github</a:t>
            </a:r>
            <a:r>
              <a:rPr lang="en-US" dirty="0"/>
              <a:t>: New Resume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45" y="759738"/>
            <a:ext cx="8381085" cy="3975813"/>
          </a:xfrm>
          <a:prstGeom prst="rect">
            <a:avLst/>
          </a:prstGeom>
        </p:spPr>
      </p:pic>
    </p:spTree>
    <p:extLst>
      <p:ext uri="{BB962C8B-B14F-4D97-AF65-F5344CB8AC3E}">
        <p14:creationId xmlns:p14="http://schemas.microsoft.com/office/powerpoint/2010/main" val="2120313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Github</a:t>
            </a:r>
            <a:r>
              <a:rPr lang="en-US" dirty="0"/>
              <a:t> Page</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815" y="632885"/>
            <a:ext cx="8675649" cy="4726732"/>
          </a:xfrm>
          <a:prstGeom prst="rect">
            <a:avLst/>
          </a:prstGeom>
        </p:spPr>
      </p:pic>
    </p:spTree>
    <p:extLst>
      <p:ext uri="{BB962C8B-B14F-4D97-AF65-F5344CB8AC3E}">
        <p14:creationId xmlns:p14="http://schemas.microsoft.com/office/powerpoint/2010/main" val="2618319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body" idx="1"/>
          </p:nvPr>
        </p:nvSpPr>
        <p:spPr>
          <a:xfrm>
            <a:off x="142099" y="873925"/>
            <a:ext cx="8093700" cy="4147500"/>
          </a:xfrm>
          <a:prstGeom prst="rect">
            <a:avLst/>
          </a:prstGeom>
          <a:noFill/>
          <a:ln>
            <a:noFill/>
          </a:ln>
        </p:spPr>
        <p:txBody>
          <a:bodyPr spcFirstLastPara="1" wrap="square" lIns="91425" tIns="45700" rIns="91425" bIns="45700" anchor="t" anchorCtr="0">
            <a:noAutofit/>
          </a:bodyPr>
          <a:lstStyle/>
          <a:p>
            <a:pPr marL="449262" lvl="1" indent="-182562" algn="just" rtl="0">
              <a:lnSpc>
                <a:spcPct val="90000"/>
              </a:lnSpc>
              <a:spcBef>
                <a:spcPts val="750"/>
              </a:spcBef>
              <a:spcAft>
                <a:spcPts val="0"/>
              </a:spcAft>
              <a:buSzPts val="1800"/>
              <a:buChar char="•"/>
            </a:pPr>
            <a:r>
              <a:rPr lang="en">
                <a:solidFill>
                  <a:srgbClr val="000000"/>
                </a:solidFill>
                <a:latin typeface="Proxima Nova"/>
                <a:ea typeface="Proxima Nova"/>
                <a:cs typeface="Proxima Nova"/>
                <a:sym typeface="Proxima Nova"/>
              </a:rPr>
              <a:t>Activity:</a:t>
            </a:r>
            <a:endParaRPr/>
          </a:p>
          <a:p>
            <a:pPr marL="906462" lvl="2" indent="-182562" algn="just" rtl="0">
              <a:lnSpc>
                <a:spcPct val="90000"/>
              </a:lnSpc>
              <a:spcBef>
                <a:spcPts val="2350"/>
              </a:spcBef>
              <a:spcAft>
                <a:spcPts val="0"/>
              </a:spcAft>
              <a:buSzPts val="1500"/>
              <a:buChar char="•"/>
            </a:pPr>
            <a:r>
              <a:rPr lang="en">
                <a:solidFill>
                  <a:srgbClr val="000000"/>
                </a:solidFill>
                <a:latin typeface="Proxima Nova"/>
                <a:ea typeface="Proxima Nova"/>
                <a:cs typeface="Proxima Nova"/>
                <a:sym typeface="Proxima Nova"/>
              </a:rPr>
              <a:t>Group of 2</a:t>
            </a:r>
            <a:endParaRPr/>
          </a:p>
          <a:p>
            <a:pPr marL="906462" lvl="2" indent="-182562" algn="just" rtl="0">
              <a:lnSpc>
                <a:spcPct val="90000"/>
              </a:lnSpc>
              <a:spcBef>
                <a:spcPts val="2350"/>
              </a:spcBef>
              <a:spcAft>
                <a:spcPts val="0"/>
              </a:spcAft>
              <a:buSzPts val="1500"/>
              <a:buChar char="•"/>
            </a:pPr>
            <a:r>
              <a:rPr lang="en">
                <a:solidFill>
                  <a:srgbClr val="000000"/>
                </a:solidFill>
                <a:latin typeface="Proxima Nova"/>
                <a:ea typeface="Proxima Nova"/>
                <a:cs typeface="Proxima Nova"/>
                <a:sym typeface="Proxima Nova"/>
              </a:rPr>
              <a:t>Share your LinkedIn Profiles &amp; Resumes</a:t>
            </a:r>
            <a:endParaRPr/>
          </a:p>
          <a:p>
            <a:pPr marL="906462" lvl="2" indent="-182562" algn="just" rtl="0">
              <a:lnSpc>
                <a:spcPct val="90000"/>
              </a:lnSpc>
              <a:spcBef>
                <a:spcPts val="2350"/>
              </a:spcBef>
              <a:spcAft>
                <a:spcPts val="0"/>
              </a:spcAft>
              <a:buSzPts val="1500"/>
              <a:buChar char="•"/>
            </a:pPr>
            <a:r>
              <a:rPr lang="en">
                <a:solidFill>
                  <a:srgbClr val="000000"/>
                </a:solidFill>
                <a:latin typeface="Proxima Nova"/>
                <a:ea typeface="Proxima Nova"/>
                <a:cs typeface="Proxima Nova"/>
                <a:sym typeface="Proxima Nova"/>
              </a:rPr>
              <a:t>What is their impression about you? Ask them to share candidly.</a:t>
            </a:r>
            <a:endParaRPr/>
          </a:p>
          <a:p>
            <a:pPr marL="906462" lvl="2" indent="-182562" algn="just" rtl="0">
              <a:lnSpc>
                <a:spcPct val="90000"/>
              </a:lnSpc>
              <a:spcBef>
                <a:spcPts val="2350"/>
              </a:spcBef>
              <a:spcAft>
                <a:spcPts val="0"/>
              </a:spcAft>
              <a:buSzPts val="1500"/>
              <a:buChar char="•"/>
            </a:pPr>
            <a:r>
              <a:rPr lang="en">
                <a:solidFill>
                  <a:srgbClr val="000000"/>
                </a:solidFill>
                <a:latin typeface="Proxima Nova"/>
                <a:ea typeface="Proxima Nova"/>
                <a:cs typeface="Proxima Nova"/>
                <a:sym typeface="Proxima Nova"/>
              </a:rPr>
              <a:t>Individual feedback</a:t>
            </a:r>
            <a:endParaRPr>
              <a:solidFill>
                <a:srgbClr val="000000"/>
              </a:solidFill>
              <a:latin typeface="Proxima Nova"/>
              <a:ea typeface="Proxima Nova"/>
              <a:cs typeface="Proxima Nova"/>
              <a:sym typeface="Proxima Nova"/>
            </a:endParaRPr>
          </a:p>
          <a:p>
            <a:pPr marL="1257300" lvl="3" indent="-314325" algn="just" rtl="0">
              <a:lnSpc>
                <a:spcPct val="90000"/>
              </a:lnSpc>
              <a:spcBef>
                <a:spcPts val="2350"/>
              </a:spcBef>
              <a:spcAft>
                <a:spcPts val="0"/>
              </a:spcAft>
              <a:buClr>
                <a:srgbClr val="000000"/>
              </a:buClr>
              <a:buSzPts val="1350"/>
              <a:buFont typeface="Proxima Nova"/>
              <a:buChar char="•"/>
            </a:pPr>
            <a:r>
              <a:rPr lang="en">
                <a:solidFill>
                  <a:srgbClr val="000000"/>
                </a:solidFill>
                <a:latin typeface="Proxima Nova"/>
                <a:ea typeface="Proxima Nova"/>
                <a:cs typeface="Proxima Nova"/>
                <a:sym typeface="Proxima Nova"/>
              </a:rPr>
              <a:t>How to club similar projects to strengthen the experience.</a:t>
            </a:r>
            <a:endParaRPr>
              <a:solidFill>
                <a:srgbClr val="000000"/>
              </a:solidFill>
              <a:latin typeface="Proxima Nova"/>
              <a:ea typeface="Proxima Nova"/>
              <a:cs typeface="Proxima Nova"/>
              <a:sym typeface="Proxima Nova"/>
            </a:endParaRPr>
          </a:p>
          <a:p>
            <a:pPr marL="1257300" lvl="3" indent="-314325" algn="just" rtl="0">
              <a:lnSpc>
                <a:spcPct val="90000"/>
              </a:lnSpc>
              <a:spcBef>
                <a:spcPts val="2350"/>
              </a:spcBef>
              <a:spcAft>
                <a:spcPts val="0"/>
              </a:spcAft>
              <a:buClr>
                <a:srgbClr val="000000"/>
              </a:buClr>
              <a:buSzPts val="1350"/>
              <a:buFont typeface="Proxima Nova"/>
              <a:buChar char="•"/>
            </a:pPr>
            <a:r>
              <a:rPr lang="en">
                <a:solidFill>
                  <a:srgbClr val="000000"/>
                </a:solidFill>
                <a:latin typeface="Proxima Nova"/>
                <a:ea typeface="Proxima Nova"/>
                <a:cs typeface="Proxima Nova"/>
                <a:sym typeface="Proxima Nova"/>
              </a:rPr>
              <a:t>Adding more of different project examples will showcase the variety of problems and solutions.</a:t>
            </a:r>
            <a:endParaRPr>
              <a:solidFill>
                <a:srgbClr val="000000"/>
              </a:solidFill>
              <a:latin typeface="Proxima Nova"/>
              <a:ea typeface="Proxima Nova"/>
              <a:cs typeface="Proxima Nova"/>
              <a:sym typeface="Proxima Nova"/>
            </a:endParaRPr>
          </a:p>
          <a:p>
            <a:pPr marL="1257300" lvl="3" indent="-314325" algn="just" rtl="0">
              <a:lnSpc>
                <a:spcPct val="90000"/>
              </a:lnSpc>
              <a:spcBef>
                <a:spcPts val="2350"/>
              </a:spcBef>
              <a:spcAft>
                <a:spcPts val="1600"/>
              </a:spcAft>
              <a:buClr>
                <a:srgbClr val="000000"/>
              </a:buClr>
              <a:buSzPts val="1350"/>
              <a:buFont typeface="Proxima Nova"/>
              <a:buChar char="•"/>
            </a:pPr>
            <a:r>
              <a:rPr lang="en">
                <a:solidFill>
                  <a:srgbClr val="000000"/>
                </a:solidFill>
                <a:latin typeface="Proxima Nova"/>
                <a:ea typeface="Proxima Nova"/>
                <a:cs typeface="Proxima Nova"/>
                <a:sym typeface="Proxima Nova"/>
              </a:rPr>
              <a:t>Crispness of Resume (How to compress to 1 page) and highlight relevant skills.</a:t>
            </a:r>
            <a:endParaRPr>
              <a:solidFill>
                <a:srgbClr val="000000"/>
              </a:solidFill>
              <a:latin typeface="Proxima Nova"/>
              <a:ea typeface="Proxima Nova"/>
              <a:cs typeface="Proxima Nova"/>
              <a:sym typeface="Proxima Nova"/>
            </a:endParaRPr>
          </a:p>
        </p:txBody>
      </p:sp>
      <p:sp>
        <p:nvSpPr>
          <p:cNvPr id="196" name="Google Shape;196;p31"/>
          <p:cNvSpPr txBox="1">
            <a:spLocks noGrp="1"/>
          </p:cNvSpPr>
          <p:nvPr>
            <p:ph type="title"/>
          </p:nvPr>
        </p:nvSpPr>
        <p:spPr>
          <a:xfrm>
            <a:off x="316675" y="72099"/>
            <a:ext cx="6459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400"/>
              <a:buNone/>
            </a:pPr>
            <a:r>
              <a:rPr lang="en"/>
              <a:t>Peer to Peer Reviews</a:t>
            </a:r>
            <a:endParaRPr/>
          </a:p>
        </p:txBody>
      </p:sp>
      <p:pic>
        <p:nvPicPr>
          <p:cNvPr id="197" name="Google Shape;197;p31" descr="Boardroom"/>
          <p:cNvPicPr preferRelativeResize="0"/>
          <p:nvPr/>
        </p:nvPicPr>
        <p:blipFill rotWithShape="1">
          <a:blip r:embed="rId3">
            <a:alphaModFix/>
          </a:blip>
          <a:srcRect/>
          <a:stretch/>
        </p:blipFill>
        <p:spPr>
          <a:xfrm>
            <a:off x="6721883" y="700169"/>
            <a:ext cx="2247600" cy="2247600"/>
          </a:xfrm>
          <a:prstGeom prst="roundRect">
            <a:avLst>
              <a:gd name="adj" fmla="val 8594"/>
            </a:avLst>
          </a:prstGeom>
          <a:solidFill>
            <a:srgbClr val="ECECEC"/>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1067232" y="3040212"/>
            <a:ext cx="6895200" cy="11721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dk1"/>
              </a:buClr>
              <a:buSzPts val="1100"/>
              <a:buFont typeface="Arial"/>
              <a:buNone/>
            </a:pPr>
            <a:r>
              <a:rPr lang="en" sz="5200" b="0" i="1" u="none" strike="noStrike" cap="none" dirty="0">
                <a:solidFill>
                  <a:schemeClr val="dk1"/>
                </a:solidFill>
                <a:latin typeface="Arial"/>
                <a:ea typeface="Arial"/>
                <a:cs typeface="Arial"/>
                <a:sym typeface="Arial"/>
              </a:rPr>
              <a:t>SGC Coaching:</a:t>
            </a:r>
            <a:endParaRPr dirty="0"/>
          </a:p>
          <a:p>
            <a:pPr marL="0" marR="0" lvl="0" indent="0" algn="ctr" rtl="0">
              <a:lnSpc>
                <a:spcPct val="100000"/>
              </a:lnSpc>
              <a:spcBef>
                <a:spcPts val="0"/>
              </a:spcBef>
              <a:spcAft>
                <a:spcPts val="0"/>
              </a:spcAft>
              <a:buNone/>
            </a:pPr>
            <a:endParaRPr lang="en" sz="2800" b="0" i="1"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 sz="2800" b="0" i="1" u="none" strike="noStrike" cap="none" dirty="0">
                <a:solidFill>
                  <a:schemeClr val="dk1"/>
                </a:solidFill>
                <a:latin typeface="Arial"/>
                <a:ea typeface="Arial"/>
                <a:cs typeface="Arial"/>
                <a:sym typeface="Arial"/>
              </a:rPr>
              <a:t>Session 10</a:t>
            </a:r>
          </a:p>
          <a:p>
            <a:pPr marL="0" marR="0" lvl="0" indent="0" algn="ctr" rtl="0">
              <a:lnSpc>
                <a:spcPct val="100000"/>
              </a:lnSpc>
              <a:spcBef>
                <a:spcPts val="0"/>
              </a:spcBef>
              <a:spcAft>
                <a:spcPts val="0"/>
              </a:spcAft>
              <a:buNone/>
            </a:pPr>
            <a:r>
              <a:rPr lang="en" sz="2800" i="1" dirty="0">
                <a:solidFill>
                  <a:schemeClr val="dk1"/>
                </a:solidFill>
              </a:rPr>
              <a:t>Profile Building</a:t>
            </a:r>
            <a:endParaRPr sz="2800" b="0" i="1"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dirty="0"/>
          </a:p>
        </p:txBody>
      </p:sp>
      <p:pic>
        <p:nvPicPr>
          <p:cNvPr id="80" name="Google Shape;80;p17"/>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81" name="Google Shape;81;p17"/>
          <p:cNvSpPr txBox="1"/>
          <p:nvPr/>
        </p:nvSpPr>
        <p:spPr>
          <a:xfrm>
            <a:off x="1157111" y="716037"/>
            <a:ext cx="1655700" cy="13110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lt1"/>
              </a:solidFill>
              <a:latin typeface="Proxima Nova"/>
              <a:ea typeface="Proxima Nova"/>
              <a:cs typeface="Proxima Nova"/>
              <a:sym typeface="Proxima Nova"/>
            </a:endParaRPr>
          </a:p>
          <a:p>
            <a:pPr marL="0" marR="0" lvl="0" indent="0" algn="l" rtl="0">
              <a:lnSpc>
                <a:spcPct val="90000"/>
              </a:lnSpc>
              <a:spcBef>
                <a:spcPts val="1000"/>
              </a:spcBef>
              <a:spcAft>
                <a:spcPts val="0"/>
              </a:spcAft>
              <a:buClr>
                <a:schemeClr val="dk1"/>
              </a:buClr>
              <a:buSzPts val="1400"/>
              <a:buFont typeface="Arial"/>
              <a:buNone/>
            </a:pPr>
            <a:r>
              <a:rPr lang="en" sz="1400" b="0" i="1" u="none" strike="noStrike" cap="none">
                <a:solidFill>
                  <a:schemeClr val="dk1"/>
                </a:solidFill>
                <a:latin typeface="Proxima Nova"/>
                <a:ea typeface="Proxima Nova"/>
                <a:cs typeface="Proxima Nova"/>
                <a:sym typeface="Proxima Nova"/>
              </a:rPr>
              <a:t>    #LifeKoKaroLift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316673" y="121975"/>
            <a:ext cx="5990100" cy="382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Followup Session- Resume/ LinkedIn</a:t>
            </a:r>
            <a:endParaRPr/>
          </a:p>
        </p:txBody>
      </p:sp>
      <p:sp>
        <p:nvSpPr>
          <p:cNvPr id="203" name="Google Shape;203;p32"/>
          <p:cNvSpPr txBox="1"/>
          <p:nvPr/>
        </p:nvSpPr>
        <p:spPr>
          <a:xfrm>
            <a:off x="316675" y="768650"/>
            <a:ext cx="7092300" cy="42384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None/>
            </a:pPr>
            <a:r>
              <a:rPr lang="en" sz="1800" b="1">
                <a:latin typeface="Proxima Nova"/>
                <a:ea typeface="Proxima Nova"/>
                <a:cs typeface="Proxima Nova"/>
                <a:sym typeface="Proxima Nova"/>
              </a:rPr>
              <a:t>Resume/ LinkedIn</a:t>
            </a:r>
            <a:r>
              <a:rPr lang="en" sz="1800" b="1">
                <a:solidFill>
                  <a:srgbClr val="000000"/>
                </a:solidFill>
                <a:latin typeface="Proxima Nova"/>
                <a:ea typeface="Proxima Nova"/>
                <a:cs typeface="Proxima Nova"/>
                <a:sym typeface="Proxima Nova"/>
              </a:rPr>
              <a:t> Feedback</a:t>
            </a:r>
            <a:endParaRPr sz="1800" b="1">
              <a:solidFill>
                <a:srgbClr val="000000"/>
              </a:solidFill>
              <a:latin typeface="Proxima Nova"/>
              <a:ea typeface="Proxima Nova"/>
              <a:cs typeface="Proxima Nova"/>
              <a:sym typeface="Proxima Nova"/>
            </a:endParaRPr>
          </a:p>
          <a:p>
            <a:pPr marL="0" lvl="0" indent="0" algn="l" rtl="0">
              <a:lnSpc>
                <a:spcPct val="90000"/>
              </a:lnSpc>
              <a:spcBef>
                <a:spcPts val="750"/>
              </a:spcBef>
              <a:spcAft>
                <a:spcPts val="0"/>
              </a:spcAft>
              <a:buNone/>
            </a:pPr>
            <a:endParaRPr sz="1800" b="1">
              <a:solidFill>
                <a:srgbClr val="000000"/>
              </a:solidFill>
              <a:latin typeface="Proxima Nova"/>
              <a:ea typeface="Proxima Nova"/>
              <a:cs typeface="Proxima Nova"/>
              <a:sym typeface="Proxima Nova"/>
            </a:endParaRPr>
          </a:p>
          <a:p>
            <a:pPr marL="457200" lvl="0" indent="-342900" algn="l" rtl="0">
              <a:lnSpc>
                <a:spcPct val="115000"/>
              </a:lnSpc>
              <a:spcBef>
                <a:spcPts val="750"/>
              </a:spcBef>
              <a:spcAft>
                <a:spcPts val="0"/>
              </a:spcAft>
              <a:buClr>
                <a:srgbClr val="000000"/>
              </a:buClr>
              <a:buSzPts val="1800"/>
              <a:buChar char="●"/>
            </a:pPr>
            <a:r>
              <a:rPr lang="en" sz="1800">
                <a:solidFill>
                  <a:srgbClr val="000000"/>
                </a:solidFill>
                <a:latin typeface="Proxima Nova"/>
                <a:ea typeface="Proxima Nova"/>
                <a:cs typeface="Proxima Nova"/>
                <a:sym typeface="Proxima Nova"/>
              </a:rPr>
              <a:t>Continue with the </a:t>
            </a:r>
            <a:r>
              <a:rPr lang="en" sz="1800">
                <a:latin typeface="Proxima Nova"/>
                <a:ea typeface="Proxima Nova"/>
                <a:cs typeface="Proxima Nova"/>
                <a:sym typeface="Proxima Nova"/>
              </a:rPr>
              <a:t>resume</a:t>
            </a:r>
            <a:r>
              <a:rPr lang="en" sz="1800">
                <a:solidFill>
                  <a:srgbClr val="000000"/>
                </a:solidFill>
                <a:latin typeface="Proxima Nova"/>
                <a:ea typeface="Proxima Nova"/>
                <a:cs typeface="Proxima Nova"/>
                <a:sym typeface="Proxima Nova"/>
              </a:rPr>
              <a:t> reviews</a:t>
            </a:r>
            <a:endParaRPr sz="1800">
              <a:solidFill>
                <a:srgbClr val="000000"/>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00000"/>
              </a:buClr>
              <a:buSzPts val="1800"/>
              <a:buChar char="●"/>
            </a:pPr>
            <a:r>
              <a:rPr lang="en" sz="1800">
                <a:solidFill>
                  <a:srgbClr val="000000"/>
                </a:solidFill>
                <a:latin typeface="Proxima Nova"/>
                <a:ea typeface="Proxima Nova"/>
                <a:cs typeface="Proxima Nova"/>
                <a:sym typeface="Proxima Nova"/>
              </a:rPr>
              <a:t>Review the updated </a:t>
            </a:r>
            <a:r>
              <a:rPr lang="en" sz="1800">
                <a:latin typeface="Proxima Nova"/>
                <a:ea typeface="Proxima Nova"/>
                <a:cs typeface="Proxima Nova"/>
                <a:sym typeface="Proxima Nova"/>
              </a:rPr>
              <a:t>profiles/ resumes</a:t>
            </a:r>
            <a:r>
              <a:rPr lang="en" sz="1800">
                <a:solidFill>
                  <a:srgbClr val="000000"/>
                </a:solidFill>
                <a:latin typeface="Proxima Nova"/>
                <a:ea typeface="Proxima Nova"/>
                <a:cs typeface="Proxima Nova"/>
                <a:sym typeface="Proxima Nova"/>
              </a:rPr>
              <a:t> with stringent feedback on </a:t>
            </a:r>
            <a:r>
              <a:rPr lang="en" sz="1800">
                <a:latin typeface="Proxima Nova"/>
                <a:ea typeface="Proxima Nova"/>
                <a:cs typeface="Proxima Nova"/>
                <a:sym typeface="Proxima Nova"/>
              </a:rPr>
              <a:t>tangible highlights and linkage with business outcomes</a:t>
            </a:r>
            <a:endParaRPr sz="1800">
              <a:solidFill>
                <a:srgbClr val="000000"/>
              </a:solidFill>
              <a:latin typeface="Proxima Nova"/>
              <a:ea typeface="Proxima Nova"/>
              <a:cs typeface="Proxima Nova"/>
              <a:sym typeface="Proxima Nova"/>
            </a:endParaRPr>
          </a:p>
          <a:p>
            <a:pPr marL="914400" lvl="1" indent="-336550" algn="l" rtl="0">
              <a:lnSpc>
                <a:spcPct val="115000"/>
              </a:lnSpc>
              <a:spcBef>
                <a:spcPts val="0"/>
              </a:spcBef>
              <a:spcAft>
                <a:spcPts val="0"/>
              </a:spcAft>
              <a:buClr>
                <a:srgbClr val="000000"/>
              </a:buClr>
              <a:buSzPts val="1700"/>
              <a:buFont typeface="Proxima Nova"/>
              <a:buChar char="○"/>
            </a:pPr>
            <a:r>
              <a:rPr lang="en" sz="1700">
                <a:solidFill>
                  <a:srgbClr val="000000"/>
                </a:solidFill>
                <a:latin typeface="Proxima Nova"/>
                <a:ea typeface="Proxima Nova"/>
                <a:cs typeface="Proxima Nova"/>
                <a:sym typeface="Proxima Nova"/>
              </a:rPr>
              <a:t>Assert the importance of </a:t>
            </a:r>
            <a:r>
              <a:rPr lang="en" sz="1700">
                <a:latin typeface="Proxima Nova"/>
                <a:ea typeface="Proxima Nova"/>
                <a:cs typeface="Proxima Nova"/>
                <a:sym typeface="Proxima Nova"/>
              </a:rPr>
              <a:t>professional summary</a:t>
            </a:r>
            <a:endParaRPr sz="1700">
              <a:latin typeface="Proxima Nova"/>
              <a:ea typeface="Proxima Nova"/>
              <a:cs typeface="Proxima Nova"/>
              <a:sym typeface="Proxima Nova"/>
            </a:endParaRPr>
          </a:p>
          <a:p>
            <a:pPr marL="914400" lvl="1" indent="-336550" algn="l" rtl="0">
              <a:lnSpc>
                <a:spcPct val="115000"/>
              </a:lnSpc>
              <a:spcBef>
                <a:spcPts val="0"/>
              </a:spcBef>
              <a:spcAft>
                <a:spcPts val="0"/>
              </a:spcAft>
              <a:buClr>
                <a:srgbClr val="000000"/>
              </a:buClr>
              <a:buSzPts val="1700"/>
              <a:buFont typeface="Proxima Nova"/>
              <a:buChar char="○"/>
            </a:pPr>
            <a:r>
              <a:rPr lang="en" sz="1700">
                <a:latin typeface="Proxima Nova"/>
                <a:ea typeface="Proxima Nova"/>
                <a:cs typeface="Proxima Nova"/>
                <a:sym typeface="Proxima Nova"/>
              </a:rPr>
              <a:t>Skill endorsements</a:t>
            </a:r>
            <a:endParaRPr sz="1700">
              <a:latin typeface="Proxima Nova"/>
              <a:ea typeface="Proxima Nova"/>
              <a:cs typeface="Proxima Nova"/>
              <a:sym typeface="Proxima Nova"/>
            </a:endParaRPr>
          </a:p>
          <a:p>
            <a:pPr marL="914400" lvl="1" indent="-336550" algn="l" rtl="0">
              <a:lnSpc>
                <a:spcPct val="115000"/>
              </a:lnSpc>
              <a:spcBef>
                <a:spcPts val="0"/>
              </a:spcBef>
              <a:spcAft>
                <a:spcPts val="0"/>
              </a:spcAft>
              <a:buClr>
                <a:srgbClr val="000000"/>
              </a:buClr>
              <a:buSzPts val="1700"/>
              <a:buFont typeface="Proxima Nova"/>
              <a:buChar char="○"/>
            </a:pPr>
            <a:r>
              <a:rPr lang="en" sz="1700">
                <a:latin typeface="Proxima Nova"/>
                <a:ea typeface="Proxima Nova"/>
                <a:cs typeface="Proxima Nova"/>
                <a:sym typeface="Proxima Nova"/>
              </a:rPr>
              <a:t>Words like Solid background, Champion without providing tangible examples would not help.</a:t>
            </a:r>
            <a:endParaRPr sz="1800">
              <a:solidFill>
                <a:srgbClr val="000000"/>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00000"/>
              </a:buClr>
              <a:buSzPts val="1800"/>
              <a:buChar char="●"/>
            </a:pPr>
            <a:r>
              <a:rPr lang="en" sz="1800">
                <a:solidFill>
                  <a:srgbClr val="000000"/>
                </a:solidFill>
                <a:latin typeface="Proxima Nova"/>
                <a:ea typeface="Proxima Nova"/>
                <a:cs typeface="Proxima Nova"/>
                <a:sym typeface="Proxima Nova"/>
              </a:rPr>
              <a:t>Discuss peer feedback to keep the communication open and learn from each other.</a:t>
            </a:r>
            <a:endParaRPr sz="1800">
              <a:solidFill>
                <a:srgbClr val="000000"/>
              </a:solidFill>
              <a:latin typeface="Proxima Nova"/>
              <a:ea typeface="Proxima Nova"/>
              <a:cs typeface="Proxima Nova"/>
              <a:sym typeface="Proxima Nova"/>
            </a:endParaRPr>
          </a:p>
          <a:p>
            <a:pPr marL="457200" lvl="0" indent="-342900" algn="l" rtl="0">
              <a:lnSpc>
                <a:spcPct val="115000"/>
              </a:lnSpc>
              <a:spcBef>
                <a:spcPts val="0"/>
              </a:spcBef>
              <a:spcAft>
                <a:spcPts val="0"/>
              </a:spcAft>
              <a:buClr>
                <a:srgbClr val="000000"/>
              </a:buClr>
              <a:buSzPts val="1800"/>
              <a:buChar char="●"/>
            </a:pPr>
            <a:r>
              <a:rPr lang="en" sz="1800">
                <a:solidFill>
                  <a:srgbClr val="000000"/>
                </a:solidFill>
                <a:latin typeface="Proxima Nova"/>
                <a:ea typeface="Proxima Nova"/>
                <a:cs typeface="Proxima Nova"/>
                <a:sym typeface="Proxima Nova"/>
              </a:rPr>
              <a:t>How it is going to  enable them keep track of their progress and achieve aspirations.</a:t>
            </a:r>
            <a:endParaRPr sz="1800">
              <a:solidFill>
                <a:srgbClr val="000000"/>
              </a:solidFill>
              <a:latin typeface="Proxima Nova"/>
              <a:ea typeface="Proxima Nova"/>
              <a:cs typeface="Proxima Nova"/>
              <a:sym typeface="Proxima Nova"/>
            </a:endParaRPr>
          </a:p>
          <a:p>
            <a:pPr marL="0" lvl="0" indent="0" algn="l" rtl="0">
              <a:lnSpc>
                <a:spcPct val="90000"/>
              </a:lnSpc>
              <a:spcBef>
                <a:spcPts val="750"/>
              </a:spcBef>
              <a:spcAft>
                <a:spcPts val="0"/>
              </a:spcAft>
              <a:buNone/>
            </a:pPr>
            <a:endParaRPr sz="1800">
              <a:solidFill>
                <a:srgbClr val="000000"/>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16679" y="852264"/>
            <a:ext cx="7617172" cy="595536"/>
          </a:xfrm>
        </p:spPr>
        <p:txBody>
          <a:bodyPr/>
          <a:lstStyle/>
          <a:p>
            <a:pPr algn="l"/>
            <a:r>
              <a:rPr lang="en-US" dirty="0"/>
              <a:t>What happened After model Deployment. </a:t>
            </a:r>
          </a:p>
        </p:txBody>
      </p:sp>
      <p:sp>
        <p:nvSpPr>
          <p:cNvPr id="3" name="Title 2"/>
          <p:cNvSpPr>
            <a:spLocks noGrp="1"/>
          </p:cNvSpPr>
          <p:nvPr>
            <p:ph type="title"/>
          </p:nvPr>
        </p:nvSpPr>
        <p:spPr/>
        <p:txBody>
          <a:bodyPr/>
          <a:lstStyle/>
          <a:p>
            <a:r>
              <a:rPr lang="en-IN" dirty="0"/>
              <a:t>Question</a:t>
            </a:r>
          </a:p>
        </p:txBody>
      </p:sp>
      <p:pic>
        <p:nvPicPr>
          <p:cNvPr id="5" name="Picture 4">
            <a:extLst>
              <a:ext uri="{FF2B5EF4-FFF2-40B4-BE49-F238E27FC236}">
                <a16:creationId xmlns:a16="http://schemas.microsoft.com/office/drawing/2014/main" id="{DE7FC7DF-4133-45CE-B548-9F179A549D18}"/>
              </a:ext>
            </a:extLst>
          </p:cNvPr>
          <p:cNvPicPr>
            <a:picLocks noChangeAspect="1"/>
          </p:cNvPicPr>
          <p:nvPr/>
        </p:nvPicPr>
        <p:blipFill>
          <a:blip r:embed="rId2"/>
          <a:stretch>
            <a:fillRect/>
          </a:stretch>
        </p:blipFill>
        <p:spPr>
          <a:xfrm>
            <a:off x="2514600" y="1645920"/>
            <a:ext cx="3985260" cy="3294482"/>
          </a:xfrm>
          <a:prstGeom prst="rect">
            <a:avLst/>
          </a:prstGeom>
        </p:spPr>
      </p:pic>
    </p:spTree>
    <p:extLst>
      <p:ext uri="{BB962C8B-B14F-4D97-AF65-F5344CB8AC3E}">
        <p14:creationId xmlns:p14="http://schemas.microsoft.com/office/powerpoint/2010/main" val="422701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body" idx="1"/>
          </p:nvPr>
        </p:nvSpPr>
        <p:spPr>
          <a:xfrm>
            <a:off x="426162" y="868144"/>
            <a:ext cx="7864397" cy="2619300"/>
          </a:xfrm>
          <a:prstGeom prst="rect">
            <a:avLst/>
          </a:prstGeom>
          <a:noFill/>
          <a:ln>
            <a:noFill/>
          </a:ln>
        </p:spPr>
        <p:txBody>
          <a:bodyPr spcFirstLastPara="1" wrap="square" lIns="91425" tIns="45700" rIns="91425" bIns="45700" anchor="t" anchorCtr="0">
            <a:noAutofit/>
          </a:bodyPr>
          <a:lstStyle/>
          <a:p>
            <a:pPr marL="514350" lvl="0" indent="-285750" algn="l">
              <a:lnSpc>
                <a:spcPct val="200000"/>
              </a:lnSpc>
              <a:buFont typeface="Arial" panose="020B0604020202020204" pitchFamily="34" charset="0"/>
              <a:buChar char="•"/>
            </a:pPr>
            <a:r>
              <a:rPr lang="en-IN" dirty="0"/>
              <a:t>Unseen data</a:t>
            </a:r>
          </a:p>
          <a:p>
            <a:pPr marL="514350" lvl="0" indent="-285750" algn="l">
              <a:lnSpc>
                <a:spcPct val="200000"/>
              </a:lnSpc>
              <a:buFont typeface="Arial" panose="020B0604020202020204" pitchFamily="34" charset="0"/>
              <a:buChar char="•"/>
            </a:pPr>
            <a:r>
              <a:rPr lang="en-US" dirty="0"/>
              <a:t>Changes in the environment and relationships between variables</a:t>
            </a:r>
          </a:p>
          <a:p>
            <a:pPr marL="514350" lvl="0" indent="-285750" algn="l">
              <a:lnSpc>
                <a:spcPct val="200000"/>
              </a:lnSpc>
              <a:buFont typeface="Arial" panose="020B0604020202020204" pitchFamily="34" charset="0"/>
              <a:buChar char="•"/>
            </a:pPr>
            <a:r>
              <a:rPr lang="en-IN" dirty="0"/>
              <a:t>Upstream data changes</a:t>
            </a:r>
            <a:endParaRPr dirty="0"/>
          </a:p>
        </p:txBody>
      </p:sp>
      <p:sp>
        <p:nvSpPr>
          <p:cNvPr id="159" name="Google Shape;159;p27"/>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Problems </a:t>
            </a:r>
            <a:endParaRPr dirty="0"/>
          </a:p>
        </p:txBody>
      </p:sp>
    </p:spTree>
    <p:extLst>
      <p:ext uri="{BB962C8B-B14F-4D97-AF65-F5344CB8AC3E}">
        <p14:creationId xmlns:p14="http://schemas.microsoft.com/office/powerpoint/2010/main" val="382267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body" idx="1"/>
          </p:nvPr>
        </p:nvSpPr>
        <p:spPr>
          <a:xfrm>
            <a:off x="426162" y="868144"/>
            <a:ext cx="7864397" cy="4275356"/>
          </a:xfrm>
          <a:prstGeom prst="rect">
            <a:avLst/>
          </a:prstGeom>
          <a:noFill/>
          <a:ln>
            <a:noFill/>
          </a:ln>
        </p:spPr>
        <p:txBody>
          <a:bodyPr spcFirstLastPara="1" wrap="square" lIns="91425" tIns="45700" rIns="91425" bIns="45700" anchor="t" anchorCtr="0">
            <a:noAutofit/>
          </a:bodyPr>
          <a:lstStyle/>
          <a:p>
            <a:pPr marL="514350" lvl="0" indent="-285750" algn="l">
              <a:lnSpc>
                <a:spcPct val="200000"/>
              </a:lnSpc>
              <a:buFont typeface="Arial" panose="020B0604020202020204" pitchFamily="34" charset="0"/>
              <a:buChar char="•"/>
            </a:pPr>
            <a:r>
              <a:rPr lang="en-IN" dirty="0"/>
              <a:t>Regular Monitoring</a:t>
            </a:r>
          </a:p>
          <a:p>
            <a:pPr marL="514350" lvl="0" indent="-285750" algn="l">
              <a:lnSpc>
                <a:spcPct val="200000"/>
              </a:lnSpc>
              <a:buFont typeface="Arial" panose="020B0604020202020204" pitchFamily="34" charset="0"/>
              <a:buChar char="•"/>
            </a:pPr>
            <a:r>
              <a:rPr lang="en-IN" dirty="0"/>
              <a:t>Retraining </a:t>
            </a:r>
          </a:p>
          <a:p>
            <a:pPr marL="971550" lvl="1" indent="-285750">
              <a:lnSpc>
                <a:spcPct val="200000"/>
              </a:lnSpc>
              <a:buFont typeface="Arial" panose="020B0604020202020204" pitchFamily="34" charset="0"/>
              <a:buChar char="•"/>
            </a:pPr>
            <a:r>
              <a:rPr lang="en-IN" dirty="0"/>
              <a:t>Manually vs Automatic </a:t>
            </a:r>
          </a:p>
          <a:p>
            <a:pPr marL="514350" indent="-285750" algn="l">
              <a:lnSpc>
                <a:spcPct val="200000"/>
              </a:lnSpc>
              <a:buFont typeface="Arial" panose="020B0604020202020204" pitchFamily="34" charset="0"/>
              <a:buChar char="•"/>
            </a:pPr>
            <a:r>
              <a:rPr lang="en-IN" dirty="0"/>
              <a:t>Business Vs ML goals</a:t>
            </a:r>
          </a:p>
          <a:p>
            <a:pPr marL="971550" lvl="1" indent="-285750">
              <a:lnSpc>
                <a:spcPct val="200000"/>
              </a:lnSpc>
              <a:buFont typeface="Arial" panose="020B0604020202020204" pitchFamily="34" charset="0"/>
              <a:buChar char="•"/>
            </a:pPr>
            <a:endParaRPr lang="en-IN" dirty="0"/>
          </a:p>
          <a:p>
            <a:pPr marL="971550" lvl="1" indent="-285750">
              <a:lnSpc>
                <a:spcPct val="200000"/>
              </a:lnSpc>
              <a:buFont typeface="Arial" panose="020B0604020202020204" pitchFamily="34" charset="0"/>
              <a:buChar char="•"/>
            </a:pPr>
            <a:endParaRPr dirty="0"/>
          </a:p>
        </p:txBody>
      </p:sp>
      <p:sp>
        <p:nvSpPr>
          <p:cNvPr id="159" name="Google Shape;159;p27"/>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Solutions </a:t>
            </a:r>
            <a:endParaRPr dirty="0"/>
          </a:p>
        </p:txBody>
      </p:sp>
    </p:spTree>
    <p:extLst>
      <p:ext uri="{BB962C8B-B14F-4D97-AF65-F5344CB8AC3E}">
        <p14:creationId xmlns:p14="http://schemas.microsoft.com/office/powerpoint/2010/main" val="400705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7"/>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IN" dirty="0"/>
              <a:t>Tools </a:t>
            </a:r>
            <a:endParaRPr dirty="0"/>
          </a:p>
        </p:txBody>
      </p:sp>
      <p:pic>
        <p:nvPicPr>
          <p:cNvPr id="5" name="Picture 4">
            <a:extLst>
              <a:ext uri="{FF2B5EF4-FFF2-40B4-BE49-F238E27FC236}">
                <a16:creationId xmlns:a16="http://schemas.microsoft.com/office/drawing/2014/main" id="{B5A86BA1-F9A6-4F7E-9539-12522C1527D6}"/>
              </a:ext>
            </a:extLst>
          </p:cNvPr>
          <p:cNvPicPr>
            <a:picLocks noChangeAspect="1"/>
          </p:cNvPicPr>
          <p:nvPr/>
        </p:nvPicPr>
        <p:blipFill>
          <a:blip r:embed="rId3"/>
          <a:stretch>
            <a:fillRect/>
          </a:stretch>
        </p:blipFill>
        <p:spPr>
          <a:xfrm>
            <a:off x="587692" y="1376362"/>
            <a:ext cx="2390775" cy="2390775"/>
          </a:xfrm>
          <a:prstGeom prst="rect">
            <a:avLst/>
          </a:prstGeom>
        </p:spPr>
      </p:pic>
      <p:pic>
        <p:nvPicPr>
          <p:cNvPr id="7" name="Picture 6">
            <a:extLst>
              <a:ext uri="{FF2B5EF4-FFF2-40B4-BE49-F238E27FC236}">
                <a16:creationId xmlns:a16="http://schemas.microsoft.com/office/drawing/2014/main" id="{EEA859EB-65D3-4869-8901-479F1F3B3792}"/>
              </a:ext>
            </a:extLst>
          </p:cNvPr>
          <p:cNvPicPr>
            <a:picLocks noChangeAspect="1"/>
          </p:cNvPicPr>
          <p:nvPr/>
        </p:nvPicPr>
        <p:blipFill>
          <a:blip r:embed="rId4"/>
          <a:stretch>
            <a:fillRect/>
          </a:stretch>
        </p:blipFill>
        <p:spPr>
          <a:xfrm>
            <a:off x="3095625" y="1795462"/>
            <a:ext cx="2952750" cy="1552575"/>
          </a:xfrm>
          <a:prstGeom prst="rect">
            <a:avLst/>
          </a:prstGeom>
        </p:spPr>
      </p:pic>
      <p:pic>
        <p:nvPicPr>
          <p:cNvPr id="9" name="Picture 8">
            <a:extLst>
              <a:ext uri="{FF2B5EF4-FFF2-40B4-BE49-F238E27FC236}">
                <a16:creationId xmlns:a16="http://schemas.microsoft.com/office/drawing/2014/main" id="{2687E044-B7D7-488B-BE73-63E9EC08A554}"/>
              </a:ext>
            </a:extLst>
          </p:cNvPr>
          <p:cNvPicPr>
            <a:picLocks noChangeAspect="1"/>
          </p:cNvPicPr>
          <p:nvPr/>
        </p:nvPicPr>
        <p:blipFill>
          <a:blip r:embed="rId5"/>
          <a:stretch>
            <a:fillRect/>
          </a:stretch>
        </p:blipFill>
        <p:spPr>
          <a:xfrm>
            <a:off x="5648325" y="1814511"/>
            <a:ext cx="3028950" cy="1514475"/>
          </a:xfrm>
          <a:prstGeom prst="rect">
            <a:avLst/>
          </a:prstGeom>
        </p:spPr>
      </p:pic>
    </p:spTree>
    <p:extLst>
      <p:ext uri="{BB962C8B-B14F-4D97-AF65-F5344CB8AC3E}">
        <p14:creationId xmlns:p14="http://schemas.microsoft.com/office/powerpoint/2010/main" val="372659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6679" y="121966"/>
            <a:ext cx="76053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Agenda: Enhance Your Profile</a:t>
            </a:r>
            <a:endParaRPr/>
          </a:p>
        </p:txBody>
      </p:sp>
      <p:grpSp>
        <p:nvGrpSpPr>
          <p:cNvPr id="87" name="Google Shape;87;p18"/>
          <p:cNvGrpSpPr/>
          <p:nvPr/>
        </p:nvGrpSpPr>
        <p:grpSpPr>
          <a:xfrm>
            <a:off x="941367" y="831063"/>
            <a:ext cx="7279817" cy="3778108"/>
            <a:chOff x="941373" y="831063"/>
            <a:chExt cx="6457173" cy="2641599"/>
          </a:xfrm>
        </p:grpSpPr>
        <p:sp>
          <p:nvSpPr>
            <p:cNvPr id="88" name="Google Shape;88;p18"/>
            <p:cNvSpPr/>
            <p:nvPr/>
          </p:nvSpPr>
          <p:spPr>
            <a:xfrm>
              <a:off x="941373" y="831063"/>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chemeClr val="accent3"/>
            </a:solidFill>
            <a:ln w="25400" cap="flat" cmpd="sng">
              <a:solidFill>
                <a:schemeClr val="lt1"/>
              </a:solidFill>
              <a:prstDash val="solid"/>
              <a:round/>
              <a:headEnd type="none" w="sm" len="sm"/>
              <a:tailEnd type="none" w="sm" len="sm"/>
            </a:ln>
          </p:spPr>
          <p:txBody>
            <a:bodyPr spcFirstLastPara="1" wrap="square" lIns="123325" tIns="123325" rIns="1367525" bIns="12332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 sz="2000">
                  <a:solidFill>
                    <a:schemeClr val="lt1"/>
                  </a:solidFill>
                  <a:latin typeface="Proxima Nova"/>
                  <a:ea typeface="Proxima Nova"/>
                  <a:cs typeface="Proxima Nova"/>
                  <a:sym typeface="Proxima Nova"/>
                </a:rPr>
                <a:t>Focussed teaching</a:t>
              </a:r>
              <a:r>
                <a:rPr lang="en" sz="2000" b="0" i="0" u="none" strike="noStrike" cap="none">
                  <a:solidFill>
                    <a:schemeClr val="lt1"/>
                  </a:solidFill>
                  <a:latin typeface="Proxima Nova"/>
                  <a:ea typeface="Proxima Nova"/>
                  <a:cs typeface="Proxima Nova"/>
                  <a:sym typeface="Proxima Nova"/>
                </a:rPr>
                <a:t>–(</a:t>
              </a:r>
              <a:r>
                <a:rPr lang="en" sz="2000">
                  <a:solidFill>
                    <a:schemeClr val="lt1"/>
                  </a:solidFill>
                  <a:latin typeface="Proxima Nova"/>
                  <a:ea typeface="Proxima Nova"/>
                  <a:cs typeface="Proxima Nova"/>
                  <a:sym typeface="Proxima Nova"/>
                </a:rPr>
                <a:t>20</a:t>
              </a:r>
              <a:r>
                <a:rPr lang="en" sz="2000" b="0" i="0" u="none" strike="noStrike" cap="none">
                  <a:solidFill>
                    <a:schemeClr val="lt1"/>
                  </a:solidFill>
                  <a:latin typeface="Proxima Nova"/>
                  <a:ea typeface="Proxima Nova"/>
                  <a:cs typeface="Proxima Nova"/>
                  <a:sym typeface="Proxima Nova"/>
                </a:rPr>
                <a:t> mins)</a:t>
              </a:r>
              <a:endParaRPr/>
            </a:p>
            <a:p>
              <a:pPr marL="0" marR="0" lvl="0" indent="0" algn="l" rtl="0">
                <a:lnSpc>
                  <a:spcPct val="90000"/>
                </a:lnSpc>
                <a:spcBef>
                  <a:spcPts val="560"/>
                </a:spcBef>
                <a:spcAft>
                  <a:spcPts val="0"/>
                </a:spcAft>
                <a:buClr>
                  <a:srgbClr val="000000"/>
                </a:buClr>
                <a:buSzPts val="1600"/>
                <a:buFont typeface="Arial"/>
                <a:buNone/>
              </a:pPr>
              <a:r>
                <a:rPr lang="en" sz="1600" b="0" i="0" u="none" strike="noStrike" cap="none">
                  <a:solidFill>
                    <a:schemeClr val="lt1"/>
                  </a:solidFill>
                  <a:latin typeface="Proxima Nova"/>
                  <a:ea typeface="Proxima Nova"/>
                  <a:cs typeface="Proxima Nova"/>
                  <a:sym typeface="Proxima Nova"/>
                </a:rPr>
                <a:t>Attract the target recruiters with effective resume</a:t>
              </a:r>
              <a:endParaRPr/>
            </a:p>
          </p:txBody>
        </p:sp>
        <p:sp>
          <p:nvSpPr>
            <p:cNvPr id="89" name="Google Shape;89;p18"/>
            <p:cNvSpPr/>
            <p:nvPr/>
          </p:nvSpPr>
          <p:spPr>
            <a:xfrm>
              <a:off x="1464927" y="2253462"/>
              <a:ext cx="5933619" cy="1219200"/>
            </a:xfrm>
            <a:custGeom>
              <a:avLst/>
              <a:gdLst/>
              <a:ahLst/>
              <a:cxnLst/>
              <a:rect l="l" t="t" r="r" b="b"/>
              <a:pathLst>
                <a:path w="5933619" h="1219200" extrusionOk="0">
                  <a:moveTo>
                    <a:pt x="0" y="121920"/>
                  </a:moveTo>
                  <a:cubicBezTo>
                    <a:pt x="0" y="54585"/>
                    <a:pt x="54585" y="0"/>
                    <a:pt x="121920" y="0"/>
                  </a:cubicBezTo>
                  <a:lnTo>
                    <a:pt x="5811699" y="0"/>
                  </a:lnTo>
                  <a:cubicBezTo>
                    <a:pt x="5879034" y="0"/>
                    <a:pt x="5933619" y="54585"/>
                    <a:pt x="5933619" y="121920"/>
                  </a:cubicBezTo>
                  <a:lnTo>
                    <a:pt x="5933619" y="1097280"/>
                  </a:lnTo>
                  <a:cubicBezTo>
                    <a:pt x="5933619" y="1164615"/>
                    <a:pt x="5879034" y="1219200"/>
                    <a:pt x="5811699" y="1219200"/>
                  </a:cubicBezTo>
                  <a:lnTo>
                    <a:pt x="121920" y="1219200"/>
                  </a:lnTo>
                  <a:cubicBezTo>
                    <a:pt x="54585" y="1219200"/>
                    <a:pt x="0" y="1164615"/>
                    <a:pt x="0" y="1097280"/>
                  </a:cubicBezTo>
                  <a:lnTo>
                    <a:pt x="0" y="121920"/>
                  </a:lnTo>
                  <a:close/>
                </a:path>
              </a:pathLst>
            </a:custGeom>
            <a:solidFill>
              <a:srgbClr val="5AD156"/>
            </a:solidFill>
            <a:ln w="25400" cap="flat" cmpd="sng">
              <a:solidFill>
                <a:schemeClr val="lt1"/>
              </a:solidFill>
              <a:prstDash val="solid"/>
              <a:round/>
              <a:headEnd type="none" w="sm" len="sm"/>
              <a:tailEnd type="none" w="sm" len="sm"/>
            </a:ln>
          </p:spPr>
          <p:txBody>
            <a:bodyPr spcFirstLastPara="1" wrap="square" lIns="119525" tIns="119525" rIns="1435550" bIns="11952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 sz="2000" dirty="0">
                  <a:solidFill>
                    <a:schemeClr val="lt1"/>
                  </a:solidFill>
                  <a:latin typeface="Proxima Nova"/>
                  <a:ea typeface="Proxima Nova"/>
                  <a:cs typeface="Proxima Nova"/>
                  <a:sym typeface="Proxima Nova"/>
                </a:rPr>
                <a:t>Personalised Feedback</a:t>
              </a:r>
              <a:r>
                <a:rPr lang="en" sz="2000" b="0" i="0" u="none" strike="noStrike" cap="none" dirty="0">
                  <a:solidFill>
                    <a:schemeClr val="lt1"/>
                  </a:solidFill>
                  <a:latin typeface="Proxima Nova"/>
                  <a:ea typeface="Proxima Nova"/>
                  <a:cs typeface="Proxima Nova"/>
                  <a:sym typeface="Proxima Nova"/>
                </a:rPr>
                <a:t>–(</a:t>
              </a:r>
              <a:r>
                <a:rPr lang="en" sz="2000" dirty="0">
                  <a:solidFill>
                    <a:schemeClr val="lt1"/>
                  </a:solidFill>
                  <a:latin typeface="Proxima Nova"/>
                  <a:ea typeface="Proxima Nova"/>
                  <a:cs typeface="Proxima Nova"/>
                  <a:sym typeface="Proxima Nova"/>
                </a:rPr>
                <a:t>7</a:t>
              </a:r>
              <a:r>
                <a:rPr lang="en" sz="2000" b="0" i="0" u="none" strike="noStrike" cap="none" dirty="0">
                  <a:solidFill>
                    <a:schemeClr val="lt1"/>
                  </a:solidFill>
                  <a:latin typeface="Proxima Nova"/>
                  <a:ea typeface="Proxima Nova"/>
                  <a:cs typeface="Proxima Nova"/>
                  <a:sym typeface="Proxima Nova"/>
                </a:rPr>
                <a:t>0 mins)</a:t>
              </a:r>
              <a:endParaRPr dirty="0"/>
            </a:p>
            <a:p>
              <a:pPr marL="0" marR="0" lvl="0" indent="0" algn="l" rtl="0">
                <a:lnSpc>
                  <a:spcPct val="90000"/>
                </a:lnSpc>
                <a:spcBef>
                  <a:spcPts val="700"/>
                </a:spcBef>
                <a:spcAft>
                  <a:spcPts val="0"/>
                </a:spcAft>
                <a:buClr>
                  <a:srgbClr val="000000"/>
                </a:buClr>
                <a:buSzPts val="1600"/>
                <a:buFont typeface="Arial"/>
                <a:buNone/>
              </a:pPr>
              <a:r>
                <a:rPr lang="en" sz="1600" b="0" i="0" u="none" strike="noStrike" cap="none" dirty="0">
                  <a:solidFill>
                    <a:schemeClr val="lt1"/>
                  </a:solidFill>
                  <a:latin typeface="Proxima Nova"/>
                  <a:ea typeface="Proxima Nova"/>
                  <a:cs typeface="Proxima Nova"/>
                  <a:sym typeface="Proxima Nova"/>
                </a:rPr>
                <a:t>Create effective resume/ profile &amp; improve targeting</a:t>
              </a:r>
              <a:endParaRPr dirty="0"/>
            </a:p>
            <a:p>
              <a:pPr marL="0" marR="0" lvl="0" indent="0" algn="l" rtl="0">
                <a:lnSpc>
                  <a:spcPct val="90000"/>
                </a:lnSpc>
                <a:spcBef>
                  <a:spcPts val="560"/>
                </a:spcBef>
                <a:spcAft>
                  <a:spcPts val="0"/>
                </a:spcAft>
                <a:buClr>
                  <a:srgbClr val="000000"/>
                </a:buClr>
                <a:buSzPts val="1600"/>
                <a:buFont typeface="Arial"/>
                <a:buNone/>
              </a:pPr>
              <a:r>
                <a:rPr lang="en" sz="1600" b="0" i="0" u="none" strike="noStrike" cap="none" dirty="0">
                  <a:solidFill>
                    <a:schemeClr val="lt1"/>
                  </a:solidFill>
                  <a:latin typeface="Proxima Nova"/>
                  <a:ea typeface="Proxima Nova"/>
                  <a:cs typeface="Proxima Nova"/>
                  <a:sym typeface="Proxima Nova"/>
                </a:rPr>
                <a:t>Provide personalized feedback</a:t>
              </a:r>
              <a:endParaRPr sz="1800" b="0" i="0" u="none" strike="noStrike" cap="none" dirty="0">
                <a:solidFill>
                  <a:schemeClr val="lt1"/>
                </a:solidFill>
                <a:latin typeface="Proxima Nova"/>
                <a:ea typeface="Proxima Nova"/>
                <a:cs typeface="Proxima Nova"/>
                <a:sym typeface="Proxima Nova"/>
              </a:endParaRPr>
            </a:p>
          </p:txBody>
        </p:sp>
        <p:sp>
          <p:nvSpPr>
            <p:cNvPr id="90" name="Google Shape;90;p18"/>
            <p:cNvSpPr/>
            <p:nvPr/>
          </p:nvSpPr>
          <p:spPr>
            <a:xfrm>
              <a:off x="6082512" y="1755623"/>
              <a:ext cx="792480" cy="792480"/>
            </a:xfrm>
            <a:custGeom>
              <a:avLst/>
              <a:gdLst/>
              <a:ahLst/>
              <a:cxnLst/>
              <a:rect l="l" t="t" r="r" b="b"/>
              <a:pathLst>
                <a:path w="792480" h="792480" extrusionOk="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D5DBDD">
                <a:alpha val="89800"/>
              </a:srgbClr>
            </a:solidFill>
            <a:ln w="25400" cap="flat" cmpd="sng">
              <a:solidFill>
                <a:srgbClr val="D5DBDD">
                  <a:alpha val="89800"/>
                </a:srgbClr>
              </a:solidFill>
              <a:prstDash val="solid"/>
              <a:round/>
              <a:headEnd type="none" w="sm" len="sm"/>
              <a:tailEnd type="none" w="sm" len="sm"/>
            </a:ln>
          </p:spPr>
          <p:txBody>
            <a:bodyPr spcFirstLastPara="1" wrap="square" lIns="224025" tIns="45700" rIns="224025" bIns="241850" anchor="ctr" anchorCtr="0">
              <a:noAutofit/>
            </a:bodyPr>
            <a:lstStyle/>
            <a:p>
              <a:pPr marL="0" marR="0" lvl="0" indent="0" algn="ctr" rtl="0">
                <a:lnSpc>
                  <a:spcPct val="90000"/>
                </a:lnSpc>
                <a:spcBef>
                  <a:spcPts val="0"/>
                </a:spcBef>
                <a:spcAft>
                  <a:spcPts val="0"/>
                </a:spcAft>
                <a:buClr>
                  <a:srgbClr val="000000"/>
                </a:buClr>
                <a:buSzPts val="3600"/>
                <a:buFont typeface="Arial"/>
                <a:buNone/>
              </a:pPr>
              <a:endParaRPr sz="3600" b="0" i="0" u="none" strike="noStrike" cap="none">
                <a:solidFill>
                  <a:schemeClr val="dk1"/>
                </a:solidFill>
                <a:latin typeface="Proxima Nova"/>
                <a:ea typeface="Proxima Nova"/>
                <a:cs typeface="Proxima Nova"/>
                <a:sym typeface="Proxima Nova"/>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body" idx="1"/>
          </p:nvPr>
        </p:nvSpPr>
        <p:spPr>
          <a:xfrm>
            <a:off x="316678" y="818571"/>
            <a:ext cx="8411700" cy="2043575"/>
          </a:xfrm>
          <a:prstGeom prst="rect">
            <a:avLst/>
          </a:prstGeom>
          <a:noFill/>
          <a:ln>
            <a:noFill/>
          </a:ln>
        </p:spPr>
        <p:txBody>
          <a:bodyPr spcFirstLastPara="1" wrap="square" lIns="91425" tIns="45700" rIns="91425" bIns="45700" anchor="t" anchorCtr="0">
            <a:noAutofit/>
          </a:bodyPr>
          <a:lstStyle/>
          <a:p>
            <a:pPr marL="228600" lvl="0" indent="0" algn="l" rtl="0">
              <a:lnSpc>
                <a:spcPct val="150000"/>
              </a:lnSpc>
              <a:spcBef>
                <a:spcPts val="600"/>
              </a:spcBef>
              <a:spcAft>
                <a:spcPts val="0"/>
              </a:spcAft>
              <a:buSzPts val="1800"/>
              <a:buNone/>
            </a:pPr>
            <a:r>
              <a:rPr lang="en" dirty="0"/>
              <a:t>Your career choices are influenced by: </a:t>
            </a:r>
            <a:endParaRPr dirty="0"/>
          </a:p>
          <a:p>
            <a:pPr marL="514350" lvl="0" indent="-285750" algn="l" rtl="0">
              <a:lnSpc>
                <a:spcPct val="150000"/>
              </a:lnSpc>
              <a:spcBef>
                <a:spcPts val="600"/>
              </a:spcBef>
              <a:spcAft>
                <a:spcPts val="0"/>
              </a:spcAft>
              <a:buSzPts val="1800"/>
              <a:buFont typeface="Arial"/>
              <a:buChar char="•"/>
            </a:pPr>
            <a:r>
              <a:rPr lang="en" dirty="0"/>
              <a:t>Who are you as a person (personality, values, interests, natural strength)?</a:t>
            </a:r>
            <a:endParaRPr dirty="0"/>
          </a:p>
          <a:p>
            <a:pPr marL="514350" lvl="0" indent="-285750" algn="l" rtl="0">
              <a:lnSpc>
                <a:spcPct val="150000"/>
              </a:lnSpc>
              <a:spcBef>
                <a:spcPts val="600"/>
              </a:spcBef>
              <a:spcAft>
                <a:spcPts val="0"/>
              </a:spcAft>
              <a:buSzPts val="1800"/>
              <a:buFont typeface="Arial"/>
              <a:buChar char="•"/>
            </a:pPr>
            <a:r>
              <a:rPr lang="en" dirty="0"/>
              <a:t>Career life-stage led key aspirations and growth opportunities.</a:t>
            </a:r>
            <a:endParaRPr dirty="0"/>
          </a:p>
          <a:p>
            <a:pPr marL="514350" lvl="0" indent="-285750" algn="l" rtl="0">
              <a:lnSpc>
                <a:spcPct val="150000"/>
              </a:lnSpc>
              <a:spcBef>
                <a:spcPts val="600"/>
              </a:spcBef>
              <a:spcAft>
                <a:spcPts val="0"/>
              </a:spcAft>
              <a:buSzPts val="1800"/>
              <a:buFont typeface="Arial"/>
              <a:buChar char="•"/>
            </a:pPr>
            <a:r>
              <a:rPr lang="en" dirty="0"/>
              <a:t>What experiential learning you gathered beyond tools &amp; techniques</a:t>
            </a:r>
            <a:endParaRPr dirty="0"/>
          </a:p>
        </p:txBody>
      </p:sp>
      <p:sp>
        <p:nvSpPr>
          <p:cNvPr id="96" name="Google Shape;96;p19"/>
          <p:cNvSpPr txBox="1">
            <a:spLocks noGrp="1"/>
          </p:cNvSpPr>
          <p:nvPr>
            <p:ph type="title"/>
          </p:nvPr>
        </p:nvSpPr>
        <p:spPr>
          <a:xfrm>
            <a:off x="316679" y="121966"/>
            <a:ext cx="68157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Own your Career| Pick What is Best For You</a:t>
            </a:r>
            <a:endParaRPr/>
          </a:p>
        </p:txBody>
      </p:sp>
      <p:sp>
        <p:nvSpPr>
          <p:cNvPr id="2" name="TextBox 1"/>
          <p:cNvSpPr txBox="1"/>
          <p:nvPr/>
        </p:nvSpPr>
        <p:spPr>
          <a:xfrm>
            <a:off x="401444" y="3048000"/>
            <a:ext cx="8237034" cy="2262158"/>
          </a:xfrm>
          <a:prstGeom prst="rect">
            <a:avLst/>
          </a:prstGeom>
          <a:noFill/>
        </p:spPr>
        <p:txBody>
          <a:bodyPr wrap="square" rtlCol="0">
            <a:spAutoFit/>
          </a:bodyPr>
          <a:lstStyle/>
          <a:p>
            <a:pPr marL="228600" lvl="0">
              <a:lnSpc>
                <a:spcPct val="150000"/>
              </a:lnSpc>
              <a:spcBef>
                <a:spcPts val="600"/>
              </a:spcBef>
              <a:buSzPts val="1800"/>
            </a:pPr>
            <a:r>
              <a:rPr lang="en-US" sz="1800" dirty="0">
                <a:latin typeface="Proxima Nova" panose="020B0604020202020204" charset="0"/>
              </a:rPr>
              <a:t>Pick Your next option through:</a:t>
            </a:r>
          </a:p>
          <a:p>
            <a:pPr marL="514350" lvl="0" indent="-285750">
              <a:lnSpc>
                <a:spcPct val="150000"/>
              </a:lnSpc>
              <a:spcBef>
                <a:spcPts val="600"/>
              </a:spcBef>
              <a:buSzPts val="1800"/>
              <a:buFont typeface="Arial"/>
              <a:buChar char="•"/>
            </a:pPr>
            <a:r>
              <a:rPr lang="en-US" sz="1800" dirty="0">
                <a:latin typeface="Proxima Nova" panose="020B0604020202020204" charset="0"/>
              </a:rPr>
              <a:t>Creating your own brand with right messaging.</a:t>
            </a:r>
          </a:p>
          <a:p>
            <a:pPr marL="514350" lvl="0" indent="-285750">
              <a:lnSpc>
                <a:spcPct val="150000"/>
              </a:lnSpc>
              <a:spcBef>
                <a:spcPts val="600"/>
              </a:spcBef>
              <a:buSzPts val="1800"/>
              <a:buFont typeface="Arial"/>
              <a:buChar char="•"/>
            </a:pPr>
            <a:r>
              <a:rPr lang="en-US" sz="1800" dirty="0">
                <a:latin typeface="Proxima Nova" panose="020B0604020202020204" charset="0"/>
              </a:rPr>
              <a:t>Highlighting relevant achievements/accolades</a:t>
            </a:r>
          </a:p>
          <a:p>
            <a:pPr marL="514350" lvl="0" indent="-285750">
              <a:lnSpc>
                <a:spcPct val="150000"/>
              </a:lnSpc>
              <a:spcBef>
                <a:spcPts val="600"/>
              </a:spcBef>
              <a:buSzPts val="1800"/>
              <a:buFont typeface="Arial"/>
              <a:buChar char="•"/>
            </a:pPr>
            <a:r>
              <a:rPr lang="en-US" sz="1800" dirty="0">
                <a:latin typeface="Proxima Nova" panose="020B0604020202020204" charset="0"/>
              </a:rPr>
              <a:t>Build your own network</a:t>
            </a:r>
          </a:p>
          <a:p>
            <a:endParaRPr lang="en-IN" sz="1800" dirty="0">
              <a:latin typeface="Proxima Nova"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body" idx="1"/>
          </p:nvPr>
        </p:nvSpPr>
        <p:spPr>
          <a:xfrm>
            <a:off x="46396" y="3758621"/>
            <a:ext cx="2693400" cy="670800"/>
          </a:xfrm>
          <a:prstGeom prst="rect">
            <a:avLst/>
          </a:prstGeom>
          <a:noFill/>
          <a:ln>
            <a:noFill/>
          </a:ln>
        </p:spPr>
        <p:txBody>
          <a:bodyPr spcFirstLastPara="1" wrap="square" lIns="91425" tIns="45700" rIns="91425" bIns="45700" anchor="t" anchorCtr="0">
            <a:noAutofit/>
          </a:bodyPr>
          <a:lstStyle/>
          <a:p>
            <a:pPr marL="457200" lvl="0" indent="-228600" algn="l" rtl="0">
              <a:lnSpc>
                <a:spcPct val="90000"/>
              </a:lnSpc>
              <a:spcBef>
                <a:spcPts val="750"/>
              </a:spcBef>
              <a:spcAft>
                <a:spcPts val="0"/>
              </a:spcAft>
              <a:buSzPts val="1800"/>
              <a:buNone/>
            </a:pPr>
            <a:r>
              <a:rPr lang="en" sz="1600"/>
              <a:t>Your Career aspiration</a:t>
            </a:r>
            <a:endParaRPr/>
          </a:p>
        </p:txBody>
      </p:sp>
      <p:sp>
        <p:nvSpPr>
          <p:cNvPr id="102" name="Google Shape;102;p20"/>
          <p:cNvSpPr txBox="1">
            <a:spLocks noGrp="1"/>
          </p:cNvSpPr>
          <p:nvPr>
            <p:ph type="title"/>
          </p:nvPr>
        </p:nvSpPr>
        <p:spPr>
          <a:xfrm>
            <a:off x="90175" y="121966"/>
            <a:ext cx="75522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Steer your career through effective development plan</a:t>
            </a:r>
            <a:endParaRPr/>
          </a:p>
        </p:txBody>
      </p:sp>
      <p:pic>
        <p:nvPicPr>
          <p:cNvPr id="103" name="Google Shape;103;p20" descr="Hands reaching towards the sun"/>
          <p:cNvPicPr preferRelativeResize="0"/>
          <p:nvPr/>
        </p:nvPicPr>
        <p:blipFill rotWithShape="1">
          <a:blip r:embed="rId3">
            <a:alphaModFix/>
          </a:blip>
          <a:srcRect/>
          <a:stretch/>
        </p:blipFill>
        <p:spPr>
          <a:xfrm>
            <a:off x="79528" y="1988410"/>
            <a:ext cx="2660316" cy="1820191"/>
          </a:xfrm>
          <a:prstGeom prst="rect">
            <a:avLst/>
          </a:prstGeom>
          <a:noFill/>
          <a:ln>
            <a:noFill/>
          </a:ln>
        </p:spPr>
      </p:pic>
      <p:pic>
        <p:nvPicPr>
          <p:cNvPr id="104" name="Google Shape;104;p20" descr="Blue push pin surrounded by circle of red push pins"/>
          <p:cNvPicPr preferRelativeResize="0"/>
          <p:nvPr/>
        </p:nvPicPr>
        <p:blipFill rotWithShape="1">
          <a:blip r:embed="rId4">
            <a:alphaModFix/>
          </a:blip>
          <a:srcRect/>
          <a:stretch/>
        </p:blipFill>
        <p:spPr>
          <a:xfrm>
            <a:off x="3129094" y="776558"/>
            <a:ext cx="2693443" cy="1795193"/>
          </a:xfrm>
          <a:prstGeom prst="rect">
            <a:avLst/>
          </a:prstGeom>
          <a:noFill/>
          <a:ln>
            <a:noFill/>
          </a:ln>
        </p:spPr>
      </p:pic>
      <p:pic>
        <p:nvPicPr>
          <p:cNvPr id="105" name="Google Shape;105;p20" descr="Solo journey"/>
          <p:cNvPicPr preferRelativeResize="0"/>
          <p:nvPr/>
        </p:nvPicPr>
        <p:blipFill rotWithShape="1">
          <a:blip r:embed="rId5">
            <a:alphaModFix/>
          </a:blip>
          <a:srcRect/>
          <a:stretch/>
        </p:blipFill>
        <p:spPr>
          <a:xfrm>
            <a:off x="3129094" y="2878006"/>
            <a:ext cx="2693443" cy="2020082"/>
          </a:xfrm>
          <a:prstGeom prst="rect">
            <a:avLst/>
          </a:prstGeom>
          <a:noFill/>
          <a:ln>
            <a:noFill/>
          </a:ln>
        </p:spPr>
      </p:pic>
      <p:pic>
        <p:nvPicPr>
          <p:cNvPr id="106" name="Google Shape;106;p20" descr="Woman writing on a note stuck to a whiteboard"/>
          <p:cNvPicPr preferRelativeResize="0"/>
          <p:nvPr/>
        </p:nvPicPr>
        <p:blipFill rotWithShape="1">
          <a:blip r:embed="rId6">
            <a:alphaModFix/>
          </a:blip>
          <a:srcRect/>
          <a:stretch/>
        </p:blipFill>
        <p:spPr>
          <a:xfrm>
            <a:off x="6258188" y="1988409"/>
            <a:ext cx="2750249" cy="1873339"/>
          </a:xfrm>
          <a:prstGeom prst="rect">
            <a:avLst/>
          </a:prstGeom>
          <a:noFill/>
          <a:ln>
            <a:noFill/>
          </a:ln>
        </p:spPr>
      </p:pic>
      <p:sp>
        <p:nvSpPr>
          <p:cNvPr id="107" name="Google Shape;107;p20"/>
          <p:cNvSpPr txBox="1"/>
          <p:nvPr/>
        </p:nvSpPr>
        <p:spPr>
          <a:xfrm>
            <a:off x="2994869" y="686777"/>
            <a:ext cx="2693400" cy="670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90000"/>
              </a:lnSpc>
              <a:spcBef>
                <a:spcPts val="750"/>
              </a:spcBef>
              <a:spcAft>
                <a:spcPts val="0"/>
              </a:spcAft>
              <a:buClr>
                <a:schemeClr val="dk1"/>
              </a:buClr>
              <a:buSzPts val="1800"/>
              <a:buFont typeface="Arial"/>
              <a:buNone/>
            </a:pPr>
            <a:r>
              <a:rPr lang="en" sz="1600" b="0" i="0" u="none" strike="noStrike" cap="none">
                <a:solidFill>
                  <a:schemeClr val="dk1"/>
                </a:solidFill>
                <a:latin typeface="Proxima Nova"/>
                <a:ea typeface="Proxima Nova"/>
                <a:cs typeface="Proxima Nova"/>
                <a:sym typeface="Proxima Nova"/>
              </a:rPr>
              <a:t>Strength/ Boosters</a:t>
            </a:r>
            <a:endParaRPr/>
          </a:p>
        </p:txBody>
      </p:sp>
      <p:sp>
        <p:nvSpPr>
          <p:cNvPr id="108" name="Google Shape;108;p20"/>
          <p:cNvSpPr txBox="1"/>
          <p:nvPr/>
        </p:nvSpPr>
        <p:spPr>
          <a:xfrm>
            <a:off x="2705856" y="2792371"/>
            <a:ext cx="2982600" cy="670800"/>
          </a:xfrm>
          <a:prstGeom prst="rect">
            <a:avLst/>
          </a:prstGeom>
          <a:noFill/>
          <a:ln>
            <a:noFill/>
          </a:ln>
        </p:spPr>
        <p:txBody>
          <a:bodyPr spcFirstLastPara="1" wrap="square" lIns="91425" tIns="45700" rIns="91425" bIns="45700" anchor="t" anchorCtr="0">
            <a:noAutofit/>
          </a:bodyPr>
          <a:lstStyle/>
          <a:p>
            <a:pPr marL="457200" marR="0" lvl="0" indent="-228600" algn="ctr" rtl="0">
              <a:lnSpc>
                <a:spcPct val="90000"/>
              </a:lnSpc>
              <a:spcBef>
                <a:spcPts val="750"/>
              </a:spcBef>
              <a:spcAft>
                <a:spcPts val="0"/>
              </a:spcAft>
              <a:buClr>
                <a:schemeClr val="dk1"/>
              </a:buClr>
              <a:buSzPts val="1800"/>
              <a:buFont typeface="Arial"/>
              <a:buNone/>
            </a:pPr>
            <a:r>
              <a:rPr lang="en" sz="1600" b="0" i="0" u="none" strike="noStrike" cap="none">
                <a:solidFill>
                  <a:schemeClr val="lt1"/>
                </a:solidFill>
                <a:latin typeface="Proxima Nova"/>
                <a:ea typeface="Proxima Nova"/>
                <a:cs typeface="Proxima Nova"/>
                <a:sym typeface="Proxima Nova"/>
              </a:rPr>
              <a:t>Barriers/ challenges</a:t>
            </a:r>
            <a:endParaRPr/>
          </a:p>
        </p:txBody>
      </p:sp>
      <p:sp>
        <p:nvSpPr>
          <p:cNvPr id="109" name="Google Shape;109;p20"/>
          <p:cNvSpPr txBox="1"/>
          <p:nvPr/>
        </p:nvSpPr>
        <p:spPr>
          <a:xfrm>
            <a:off x="6142025" y="1015401"/>
            <a:ext cx="2982600" cy="931200"/>
          </a:xfrm>
          <a:prstGeom prst="rect">
            <a:avLst/>
          </a:prstGeom>
          <a:solidFill>
            <a:srgbClr val="DDDDDD"/>
          </a:solidFill>
          <a:ln>
            <a:noFill/>
          </a:ln>
        </p:spPr>
        <p:txBody>
          <a:bodyPr spcFirstLastPara="1" wrap="square" lIns="91425" tIns="45700" rIns="91425" bIns="45700" anchor="t" anchorCtr="0">
            <a:noAutofit/>
          </a:bodyPr>
          <a:lstStyle/>
          <a:p>
            <a:pPr marL="228600" marR="0" lvl="0" indent="0" algn="l" rtl="0">
              <a:lnSpc>
                <a:spcPct val="90000"/>
              </a:lnSpc>
              <a:spcBef>
                <a:spcPts val="0"/>
              </a:spcBef>
              <a:spcAft>
                <a:spcPts val="0"/>
              </a:spcAft>
              <a:buClr>
                <a:schemeClr val="dk1"/>
              </a:buClr>
              <a:buSzPts val="1800"/>
              <a:buFont typeface="Arial"/>
              <a:buNone/>
            </a:pPr>
            <a:r>
              <a:rPr lang="en" sz="1400" b="0" i="0" u="none" strike="noStrike" cap="none">
                <a:solidFill>
                  <a:schemeClr val="dk1"/>
                </a:solidFill>
                <a:latin typeface="Proxima Nova"/>
                <a:ea typeface="Proxima Nova"/>
                <a:cs typeface="Proxima Nova"/>
                <a:sym typeface="Proxima Nova"/>
              </a:rPr>
              <a:t>Build development plan</a:t>
            </a:r>
            <a:endParaRPr/>
          </a:p>
          <a:p>
            <a:pPr marL="514350" marR="0" lvl="0" indent="-285750" algn="l" rtl="0">
              <a:lnSpc>
                <a:spcPct val="90000"/>
              </a:lnSpc>
              <a:spcBef>
                <a:spcPts val="600"/>
              </a:spcBef>
              <a:spcAft>
                <a:spcPts val="0"/>
              </a:spcAft>
              <a:buClr>
                <a:schemeClr val="dk1"/>
              </a:buClr>
              <a:buSzPts val="1800"/>
              <a:buFont typeface="Arial"/>
              <a:buChar char="•"/>
            </a:pPr>
            <a:r>
              <a:rPr lang="en" sz="1400" b="0" i="0" u="none" strike="noStrike" cap="none">
                <a:solidFill>
                  <a:schemeClr val="dk1"/>
                </a:solidFill>
                <a:latin typeface="Proxima Nova"/>
                <a:ea typeface="Proxima Nova"/>
                <a:cs typeface="Proxima Nova"/>
                <a:sym typeface="Proxima Nova"/>
              </a:rPr>
              <a:t>Build your credentials</a:t>
            </a:r>
            <a:endParaRPr/>
          </a:p>
          <a:p>
            <a:pPr marL="514350" marR="0" lvl="0" indent="-285750" algn="l" rtl="0">
              <a:lnSpc>
                <a:spcPct val="90000"/>
              </a:lnSpc>
              <a:spcBef>
                <a:spcPts val="600"/>
              </a:spcBef>
              <a:spcAft>
                <a:spcPts val="0"/>
              </a:spcAft>
              <a:buClr>
                <a:schemeClr val="dk1"/>
              </a:buClr>
              <a:buSzPts val="1800"/>
              <a:buFont typeface="Arial"/>
              <a:buChar char="•"/>
            </a:pPr>
            <a:r>
              <a:rPr lang="en" sz="1400" b="0" i="0" u="none" strike="noStrike" cap="none">
                <a:solidFill>
                  <a:schemeClr val="dk1"/>
                </a:solidFill>
                <a:latin typeface="Proxima Nova"/>
                <a:ea typeface="Proxima Nova"/>
                <a:cs typeface="Proxima Nova"/>
                <a:sym typeface="Proxima Nova"/>
              </a:rPr>
              <a:t>Highlight boosters</a:t>
            </a:r>
            <a:endParaRPr/>
          </a:p>
        </p:txBody>
      </p:sp>
      <p:sp>
        <p:nvSpPr>
          <p:cNvPr id="110" name="Google Shape;110;p20"/>
          <p:cNvSpPr/>
          <p:nvPr/>
        </p:nvSpPr>
        <p:spPr>
          <a:xfrm>
            <a:off x="2080471" y="1226582"/>
            <a:ext cx="978900" cy="720000"/>
          </a:xfrm>
          <a:prstGeom prst="bentArrow">
            <a:avLst>
              <a:gd name="adj1" fmla="val 25000"/>
              <a:gd name="adj2" fmla="val 27502"/>
              <a:gd name="adj3" fmla="val 25000"/>
              <a:gd name="adj4" fmla="val 43750"/>
            </a:avLst>
          </a:prstGeom>
          <a:solidFill>
            <a:srgbClr val="91A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1" name="Google Shape;111;p20"/>
          <p:cNvSpPr/>
          <p:nvPr/>
        </p:nvSpPr>
        <p:spPr>
          <a:xfrm rot="10800000" flipH="1">
            <a:off x="2080471" y="4093971"/>
            <a:ext cx="914400" cy="630900"/>
          </a:xfrm>
          <a:prstGeom prst="bentArrow">
            <a:avLst>
              <a:gd name="adj1" fmla="val 25000"/>
              <a:gd name="adj2" fmla="val 27502"/>
              <a:gd name="adj3" fmla="val 25000"/>
              <a:gd name="adj4" fmla="val 46409"/>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2" name="Google Shape;112;p20"/>
          <p:cNvSpPr/>
          <p:nvPr/>
        </p:nvSpPr>
        <p:spPr>
          <a:xfrm>
            <a:off x="5654760" y="2522670"/>
            <a:ext cx="603900" cy="318900"/>
          </a:xfrm>
          <a:prstGeom prst="leftRightArrow">
            <a:avLst>
              <a:gd name="adj1" fmla="val 50000"/>
              <a:gd name="adj2" fmla="val 50000"/>
            </a:avLst>
          </a:prstGeom>
          <a:solidFill>
            <a:srgbClr val="D6D6D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10" grpId="0" animBg="1"/>
      <p:bldP spid="111" grpId="0" animBg="1"/>
      <p:bldP spid="1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body" idx="1"/>
          </p:nvPr>
        </p:nvSpPr>
        <p:spPr>
          <a:xfrm>
            <a:off x="-1" y="590204"/>
            <a:ext cx="6838800" cy="4347600"/>
          </a:xfrm>
          <a:prstGeom prst="rect">
            <a:avLst/>
          </a:prstGeom>
          <a:noFill/>
          <a:ln>
            <a:noFill/>
          </a:ln>
        </p:spPr>
        <p:txBody>
          <a:bodyPr spcFirstLastPara="1" wrap="square" lIns="91425" tIns="45700" rIns="91425" bIns="45700" anchor="t" anchorCtr="0">
            <a:noAutofit/>
          </a:bodyPr>
          <a:lstStyle/>
          <a:p>
            <a:pPr marL="228600" lvl="0" indent="0" algn="just" rtl="0">
              <a:lnSpc>
                <a:spcPct val="125000"/>
              </a:lnSpc>
              <a:spcBef>
                <a:spcPts val="750"/>
              </a:spcBef>
              <a:spcAft>
                <a:spcPts val="0"/>
              </a:spcAft>
              <a:buSzPts val="1800"/>
              <a:buNone/>
            </a:pPr>
            <a:r>
              <a:rPr lang="en" sz="1300" dirty="0"/>
              <a:t>How To Build Impressive Resume/LinkedIn Profile</a:t>
            </a:r>
            <a:endParaRPr sz="1300" dirty="0"/>
          </a:p>
          <a:p>
            <a:pPr marL="514350" lvl="0" indent="-254000" algn="just" rtl="0">
              <a:lnSpc>
                <a:spcPct val="125000"/>
              </a:lnSpc>
              <a:spcBef>
                <a:spcPts val="750"/>
              </a:spcBef>
              <a:spcAft>
                <a:spcPts val="0"/>
              </a:spcAft>
              <a:buSzPts val="1300"/>
              <a:buFont typeface="Proxima Nova"/>
              <a:buChar char="•"/>
            </a:pPr>
            <a:r>
              <a:rPr lang="en" sz="1300" dirty="0"/>
              <a:t>Executive summary highlighting critical skills and strategic function within the organization, to showcase value additions.</a:t>
            </a:r>
            <a:endParaRPr sz="1300" dirty="0"/>
          </a:p>
          <a:p>
            <a:pPr marL="514350" lvl="0" indent="-254000" algn="just" rtl="0">
              <a:lnSpc>
                <a:spcPct val="125000"/>
              </a:lnSpc>
              <a:spcBef>
                <a:spcPts val="750"/>
              </a:spcBef>
              <a:spcAft>
                <a:spcPts val="0"/>
              </a:spcAft>
              <a:buSzPts val="1300"/>
              <a:buFont typeface="Proxima Nova"/>
              <a:buChar char="•"/>
            </a:pPr>
            <a:r>
              <a:rPr lang="en" sz="1300" dirty="0"/>
              <a:t>What should it contain? Ask yourself these questions:</a:t>
            </a:r>
            <a:endParaRPr sz="1300" dirty="0"/>
          </a:p>
          <a:p>
            <a:pPr marL="971550" lvl="1" indent="-254000" algn="just" rtl="0">
              <a:lnSpc>
                <a:spcPct val="125000"/>
              </a:lnSpc>
              <a:spcBef>
                <a:spcPts val="600"/>
              </a:spcBef>
              <a:spcAft>
                <a:spcPts val="0"/>
              </a:spcAft>
              <a:buSzPts val="1300"/>
              <a:buFont typeface="Proxima Nova"/>
              <a:buChar char="•"/>
            </a:pPr>
            <a:r>
              <a:rPr lang="en" sz="1300" dirty="0">
                <a:latin typeface="Proxima Nova"/>
                <a:ea typeface="Proxima Nova"/>
                <a:cs typeface="Proxima Nova"/>
                <a:sym typeface="Proxima Nova"/>
              </a:rPr>
              <a:t>If I could tell a hiring panel just three things about myself, what would they be?</a:t>
            </a:r>
            <a:endParaRPr sz="1300" dirty="0">
              <a:latin typeface="Proxima Nova"/>
              <a:ea typeface="Proxima Nova"/>
              <a:cs typeface="Proxima Nova"/>
              <a:sym typeface="Proxima Nova"/>
            </a:endParaRPr>
          </a:p>
          <a:p>
            <a:pPr marL="971550" lvl="1" indent="-254000" algn="just" rtl="0">
              <a:lnSpc>
                <a:spcPct val="125000"/>
              </a:lnSpc>
              <a:spcBef>
                <a:spcPts val="600"/>
              </a:spcBef>
              <a:spcAft>
                <a:spcPts val="0"/>
              </a:spcAft>
              <a:buSzPts val="1300"/>
              <a:buFont typeface="Proxima Nova"/>
              <a:buChar char="•"/>
            </a:pPr>
            <a:r>
              <a:rPr lang="en" sz="1300" dirty="0">
                <a:latin typeface="Proxima Nova"/>
                <a:ea typeface="Proxima Nova"/>
                <a:cs typeface="Proxima Nova"/>
                <a:sym typeface="Proxima Nova"/>
              </a:rPr>
              <a:t>What career achievements am I most proud of?</a:t>
            </a:r>
            <a:endParaRPr sz="1300" dirty="0">
              <a:latin typeface="Proxima Nova"/>
              <a:ea typeface="Proxima Nova"/>
              <a:cs typeface="Proxima Nova"/>
              <a:sym typeface="Proxima Nova"/>
            </a:endParaRPr>
          </a:p>
          <a:p>
            <a:pPr marL="971550" lvl="1" indent="-254000" algn="just" rtl="0">
              <a:lnSpc>
                <a:spcPct val="125000"/>
              </a:lnSpc>
              <a:spcBef>
                <a:spcPts val="600"/>
              </a:spcBef>
              <a:spcAft>
                <a:spcPts val="0"/>
              </a:spcAft>
              <a:buSzPts val="1300"/>
              <a:buFont typeface="Proxima Nova"/>
              <a:buChar char="•"/>
            </a:pPr>
            <a:r>
              <a:rPr lang="en" sz="1300" dirty="0">
                <a:latin typeface="Proxima Nova"/>
                <a:ea typeface="Proxima Nova"/>
                <a:cs typeface="Proxima Nova"/>
                <a:sym typeface="Proxima Nova"/>
              </a:rPr>
              <a:t>What are my areas of expertise?</a:t>
            </a:r>
            <a:endParaRPr sz="1300" dirty="0">
              <a:latin typeface="Proxima Nova"/>
              <a:ea typeface="Proxima Nova"/>
              <a:cs typeface="Proxima Nova"/>
              <a:sym typeface="Proxima Nova"/>
            </a:endParaRPr>
          </a:p>
          <a:p>
            <a:pPr marL="971550" lvl="1" indent="-254000" algn="just" rtl="0">
              <a:lnSpc>
                <a:spcPct val="125000"/>
              </a:lnSpc>
              <a:spcBef>
                <a:spcPts val="600"/>
              </a:spcBef>
              <a:spcAft>
                <a:spcPts val="0"/>
              </a:spcAft>
              <a:buSzPts val="1300"/>
              <a:buFont typeface="Proxima Nova"/>
              <a:buChar char="•"/>
            </a:pPr>
            <a:r>
              <a:rPr lang="en" sz="1300" dirty="0">
                <a:latin typeface="Proxima Nova"/>
                <a:ea typeface="Proxima Nova"/>
                <a:cs typeface="Proxima Nova"/>
                <a:sym typeface="Proxima Nova"/>
              </a:rPr>
              <a:t>What are my most valuable intangible traits (e.g. pragmatic, relentless, entrepreneurial)?</a:t>
            </a:r>
            <a:endParaRPr sz="1300" dirty="0">
              <a:latin typeface="Proxima Nova"/>
              <a:ea typeface="Proxima Nova"/>
              <a:cs typeface="Proxima Nova"/>
              <a:sym typeface="Proxima Nova"/>
            </a:endParaRPr>
          </a:p>
          <a:p>
            <a:pPr marL="971550" lvl="1" indent="-254000" algn="just" rtl="0">
              <a:lnSpc>
                <a:spcPct val="125000"/>
              </a:lnSpc>
              <a:spcBef>
                <a:spcPts val="600"/>
              </a:spcBef>
              <a:spcAft>
                <a:spcPts val="0"/>
              </a:spcAft>
              <a:buSzPts val="1300"/>
              <a:buFont typeface="Proxima Nova"/>
              <a:buChar char="•"/>
            </a:pPr>
            <a:r>
              <a:rPr lang="en" sz="1300" dirty="0">
                <a:latin typeface="Proxima Nova"/>
                <a:ea typeface="Proxima Nova"/>
                <a:cs typeface="Proxima Nova"/>
                <a:sym typeface="Proxima Nova"/>
              </a:rPr>
              <a:t>What would I like to achieve next?</a:t>
            </a:r>
            <a:endParaRPr sz="1300" dirty="0">
              <a:latin typeface="Proxima Nova"/>
              <a:ea typeface="Proxima Nova"/>
              <a:cs typeface="Proxima Nova"/>
              <a:sym typeface="Proxima Nova"/>
            </a:endParaRPr>
          </a:p>
          <a:p>
            <a:pPr marL="971550" lvl="1" indent="-254000" algn="just" rtl="0">
              <a:lnSpc>
                <a:spcPct val="125000"/>
              </a:lnSpc>
              <a:spcBef>
                <a:spcPts val="600"/>
              </a:spcBef>
              <a:spcAft>
                <a:spcPts val="0"/>
              </a:spcAft>
              <a:buSzPts val="1300"/>
              <a:buFont typeface="Proxima Nova"/>
              <a:buChar char="•"/>
            </a:pPr>
            <a:r>
              <a:rPr lang="en" sz="1300" dirty="0">
                <a:latin typeface="Proxima Nova"/>
                <a:ea typeface="Proxima Nova"/>
                <a:cs typeface="Proxima Nova"/>
                <a:sym typeface="Proxima Nova"/>
              </a:rPr>
              <a:t>What unique skills, traits, or experiences do I bring to the table?</a:t>
            </a:r>
            <a:endParaRPr sz="1300" dirty="0">
              <a:latin typeface="Proxima Nova"/>
              <a:ea typeface="Proxima Nova"/>
              <a:cs typeface="Proxima Nova"/>
              <a:sym typeface="Proxima Nova"/>
            </a:endParaRPr>
          </a:p>
        </p:txBody>
      </p:sp>
      <p:sp>
        <p:nvSpPr>
          <p:cNvPr id="118" name="Google Shape;118;p21"/>
          <p:cNvSpPr txBox="1">
            <a:spLocks noGrp="1"/>
          </p:cNvSpPr>
          <p:nvPr>
            <p:ph type="title"/>
          </p:nvPr>
        </p:nvSpPr>
        <p:spPr>
          <a:xfrm>
            <a:off x="316678" y="121966"/>
            <a:ext cx="59511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Enhance Your Resume Building Skills: </a:t>
            </a:r>
            <a:r>
              <a:rPr lang="en" sz="2000"/>
              <a:t>Build your Brand Purposefully.</a:t>
            </a:r>
            <a:endParaRPr/>
          </a:p>
        </p:txBody>
      </p:sp>
      <p:pic>
        <p:nvPicPr>
          <p:cNvPr id="119" name="Google Shape;119;p21" descr="Young woman"/>
          <p:cNvPicPr preferRelativeResize="0"/>
          <p:nvPr/>
        </p:nvPicPr>
        <p:blipFill rotWithShape="1">
          <a:blip r:embed="rId3">
            <a:alphaModFix/>
          </a:blip>
          <a:srcRect/>
          <a:stretch/>
        </p:blipFill>
        <p:spPr>
          <a:xfrm>
            <a:off x="6838762" y="994934"/>
            <a:ext cx="2238125" cy="3942824"/>
          </a:xfrm>
          <a:prstGeom prst="rect">
            <a:avLst/>
          </a:prstGeom>
          <a:noFill/>
          <a:ln>
            <a:noFill/>
          </a:ln>
          <a:effectLst>
            <a:outerShdw blurRad="292100" dist="139700" dir="2700000" algn="tl" rotWithShape="0">
              <a:srgbClr val="333333">
                <a:alpha val="64709"/>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body" idx="1"/>
          </p:nvPr>
        </p:nvSpPr>
        <p:spPr>
          <a:xfrm>
            <a:off x="-1" y="685566"/>
            <a:ext cx="7608900" cy="957380"/>
          </a:xfrm>
          <a:prstGeom prst="rect">
            <a:avLst/>
          </a:prstGeom>
          <a:noFill/>
          <a:ln>
            <a:noFill/>
          </a:ln>
        </p:spPr>
        <p:txBody>
          <a:bodyPr spcFirstLastPara="1" wrap="square" lIns="91425" tIns="45700" rIns="91425" bIns="45700" anchor="t" anchorCtr="0">
            <a:noAutofit/>
          </a:bodyPr>
          <a:lstStyle/>
          <a:p>
            <a:pPr marL="360362" lvl="1" indent="-184150" algn="just" rtl="0">
              <a:lnSpc>
                <a:spcPct val="100000"/>
              </a:lnSpc>
              <a:spcBef>
                <a:spcPts val="600"/>
              </a:spcBef>
              <a:spcAft>
                <a:spcPts val="0"/>
              </a:spcAft>
              <a:buSzPts val="1800"/>
              <a:buFont typeface="Arial"/>
              <a:buChar char="•"/>
            </a:pPr>
            <a:r>
              <a:rPr lang="en" sz="1400" dirty="0">
                <a:latin typeface="Proxima Nova"/>
                <a:ea typeface="Proxima Nova"/>
                <a:cs typeface="Proxima Nova"/>
                <a:sym typeface="Proxima Nova"/>
              </a:rPr>
              <a:t>Opening Title: Current Role, highlighting what is your critical function in the organization.</a:t>
            </a:r>
            <a:endParaRPr dirty="0"/>
          </a:p>
          <a:p>
            <a:pPr marL="360362" lvl="1" indent="-184150" algn="just" rtl="0">
              <a:lnSpc>
                <a:spcPct val="100000"/>
              </a:lnSpc>
              <a:spcBef>
                <a:spcPts val="600"/>
              </a:spcBef>
              <a:spcAft>
                <a:spcPts val="0"/>
              </a:spcAft>
              <a:buSzPts val="1800"/>
              <a:buFont typeface="Arial"/>
              <a:buChar char="•"/>
            </a:pPr>
            <a:r>
              <a:rPr lang="en" sz="1400" dirty="0">
                <a:latin typeface="Proxima Nova"/>
                <a:ea typeface="Proxima Nova"/>
                <a:cs typeface="Proxima Nova"/>
                <a:sym typeface="Proxima Nova"/>
              </a:rPr>
              <a:t>Executive Summary: Keep it crisp and engaging for the recruiters to run through your entire profile.</a:t>
            </a:r>
            <a:endParaRPr dirty="0"/>
          </a:p>
          <a:p>
            <a:pPr marL="176212" lvl="1" indent="0" algn="just" rtl="0">
              <a:lnSpc>
                <a:spcPct val="100000"/>
              </a:lnSpc>
              <a:spcBef>
                <a:spcPts val="600"/>
              </a:spcBef>
              <a:spcAft>
                <a:spcPts val="0"/>
              </a:spcAft>
              <a:buSzPts val="1800"/>
              <a:buNone/>
            </a:pPr>
            <a:r>
              <a:rPr lang="en" sz="1400" dirty="0">
                <a:latin typeface="Proxima Nova"/>
                <a:ea typeface="Proxima Nova"/>
                <a:cs typeface="Proxima Nova"/>
                <a:sym typeface="Proxima Nova"/>
              </a:rPr>
              <a:t> </a:t>
            </a:r>
            <a:endParaRPr dirty="0"/>
          </a:p>
        </p:txBody>
      </p:sp>
      <p:sp>
        <p:nvSpPr>
          <p:cNvPr id="125" name="Google Shape;125;p22"/>
          <p:cNvSpPr txBox="1">
            <a:spLocks noGrp="1"/>
          </p:cNvSpPr>
          <p:nvPr>
            <p:ph type="title"/>
          </p:nvPr>
        </p:nvSpPr>
        <p:spPr>
          <a:xfrm>
            <a:off x="316679" y="121966"/>
            <a:ext cx="37359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Structure of Profile</a:t>
            </a:r>
            <a:endParaRPr/>
          </a:p>
        </p:txBody>
      </p:sp>
      <p:pic>
        <p:nvPicPr>
          <p:cNvPr id="126" name="Google Shape;126;p22" descr="Checklist"/>
          <p:cNvPicPr preferRelativeResize="0"/>
          <p:nvPr/>
        </p:nvPicPr>
        <p:blipFill rotWithShape="1">
          <a:blip r:embed="rId3">
            <a:alphaModFix/>
          </a:blip>
          <a:srcRect/>
          <a:stretch/>
        </p:blipFill>
        <p:spPr>
          <a:xfrm>
            <a:off x="7403809" y="1934186"/>
            <a:ext cx="1740191" cy="1740191"/>
          </a:xfrm>
          <a:prstGeom prst="rect">
            <a:avLst/>
          </a:prstGeom>
          <a:noFill/>
          <a:ln>
            <a:noFill/>
          </a:ln>
        </p:spPr>
      </p:pic>
      <p:sp>
        <p:nvSpPr>
          <p:cNvPr id="2" name="TextBox 1"/>
          <p:cNvSpPr txBox="1"/>
          <p:nvPr/>
        </p:nvSpPr>
        <p:spPr>
          <a:xfrm>
            <a:off x="0" y="1557903"/>
            <a:ext cx="7170284" cy="3585597"/>
          </a:xfrm>
          <a:prstGeom prst="rect">
            <a:avLst/>
          </a:prstGeom>
          <a:noFill/>
        </p:spPr>
        <p:txBody>
          <a:bodyPr wrap="square" rtlCol="0">
            <a:spAutoFit/>
          </a:bodyPr>
          <a:lstStyle/>
          <a:p>
            <a:pPr marL="360362" lvl="1" indent="-184150" algn="just">
              <a:spcBef>
                <a:spcPts val="600"/>
              </a:spcBef>
              <a:buSzPts val="1800"/>
              <a:buFont typeface="Arial"/>
              <a:buChar char="•"/>
            </a:pPr>
            <a:r>
              <a:rPr lang="en-US" dirty="0">
                <a:latin typeface="Proxima Nova"/>
                <a:ea typeface="Proxima Nova"/>
                <a:cs typeface="Proxima Nova"/>
                <a:sym typeface="Proxima Nova"/>
              </a:rPr>
              <a:t>Body</a:t>
            </a:r>
            <a:endParaRPr lang="en-US" dirty="0"/>
          </a:p>
          <a:p>
            <a:pPr marL="906462" lvl="2" indent="-182562" algn="just">
              <a:spcBef>
                <a:spcPts val="600"/>
              </a:spcBef>
              <a:buSzPts val="1500"/>
              <a:buFont typeface="Arial"/>
              <a:buChar char="•"/>
            </a:pPr>
            <a:r>
              <a:rPr lang="en-US" dirty="0">
                <a:latin typeface="Proxima Nova"/>
                <a:ea typeface="Proxima Nova"/>
                <a:cs typeface="Proxima Nova"/>
                <a:sym typeface="Proxima Nova"/>
              </a:rPr>
              <a:t>Work experience: Most recent experience at the top. </a:t>
            </a:r>
            <a:endParaRPr lang="en-US" dirty="0"/>
          </a:p>
          <a:p>
            <a:pPr marL="1363662" lvl="3" indent="-182562" algn="just">
              <a:spcBef>
                <a:spcPts val="600"/>
              </a:spcBef>
              <a:buSzPts val="1350"/>
              <a:buFont typeface="Arial"/>
              <a:buChar char="•"/>
            </a:pPr>
            <a:r>
              <a:rPr lang="en-US" dirty="0">
                <a:latin typeface="Proxima Nova"/>
                <a:ea typeface="Proxima Nova"/>
                <a:cs typeface="Proxima Nova"/>
                <a:sym typeface="Proxima Nova"/>
              </a:rPr>
              <a:t>Highlight key projects and achievements in each of your experience to draw attention. </a:t>
            </a:r>
            <a:endParaRPr lang="en-US" dirty="0"/>
          </a:p>
          <a:p>
            <a:pPr marL="1363662" lvl="3" indent="-182562" algn="just">
              <a:spcBef>
                <a:spcPts val="600"/>
              </a:spcBef>
              <a:buSzPts val="1350"/>
              <a:buFont typeface="Arial"/>
              <a:buChar char="•"/>
            </a:pPr>
            <a:r>
              <a:rPr lang="en-US" dirty="0">
                <a:latin typeface="Proxima Nova"/>
                <a:ea typeface="Proxima Nova"/>
                <a:cs typeface="Proxima Nova"/>
                <a:sym typeface="Proxima Nova"/>
              </a:rPr>
              <a:t>State the tangible facts to substantiate your claims.</a:t>
            </a:r>
            <a:endParaRPr lang="en-US" dirty="0"/>
          </a:p>
          <a:p>
            <a:pPr marL="906462" lvl="2" indent="-182562" algn="just">
              <a:spcBef>
                <a:spcPts val="600"/>
              </a:spcBef>
              <a:buSzPts val="1500"/>
              <a:buFont typeface="Arial"/>
              <a:buChar char="•"/>
            </a:pPr>
            <a:r>
              <a:rPr lang="en-US" dirty="0">
                <a:latin typeface="Proxima Nova"/>
                <a:ea typeface="Proxima Nova"/>
                <a:cs typeface="Proxima Nova"/>
                <a:sym typeface="Proxima Nova"/>
              </a:rPr>
              <a:t>Publications: Share links of your published whitepapers, journals, blogs</a:t>
            </a:r>
            <a:endParaRPr lang="en-US" dirty="0"/>
          </a:p>
          <a:p>
            <a:pPr marL="906462" lvl="2" indent="-182562" algn="just">
              <a:spcBef>
                <a:spcPts val="600"/>
              </a:spcBef>
              <a:buSzPts val="1500"/>
              <a:buFont typeface="Arial"/>
              <a:buChar char="•"/>
            </a:pPr>
            <a:r>
              <a:rPr lang="en-US" dirty="0">
                <a:latin typeface="Proxima Nova"/>
                <a:ea typeface="Proxima Nova"/>
                <a:cs typeface="Proxima Nova"/>
                <a:sym typeface="Proxima Nova"/>
              </a:rPr>
              <a:t>Education/ Certification: Start from most recent education</a:t>
            </a:r>
            <a:endParaRPr lang="en-US" dirty="0"/>
          </a:p>
          <a:p>
            <a:pPr marL="1363662" lvl="3" indent="-182562" algn="just">
              <a:spcBef>
                <a:spcPts val="600"/>
              </a:spcBef>
              <a:buSzPts val="1350"/>
              <a:buFont typeface="Arial"/>
              <a:buChar char="•"/>
            </a:pPr>
            <a:r>
              <a:rPr lang="en-US" dirty="0">
                <a:latin typeface="Proxima Nova"/>
                <a:ea typeface="Proxima Nova"/>
                <a:cs typeface="Proxima Nova"/>
                <a:sym typeface="Proxima Nova"/>
              </a:rPr>
              <a:t>Add it before work- experience only if it adds significant relevance to your profile</a:t>
            </a:r>
            <a:endParaRPr lang="en-US" dirty="0"/>
          </a:p>
          <a:p>
            <a:pPr marL="1363662" lvl="3" indent="-182562" algn="just">
              <a:spcBef>
                <a:spcPts val="600"/>
              </a:spcBef>
              <a:buSzPts val="1350"/>
              <a:buFont typeface="Arial"/>
              <a:buChar char="•"/>
            </a:pPr>
            <a:r>
              <a:rPr lang="en-US" dirty="0">
                <a:latin typeface="Proxima Nova"/>
                <a:ea typeface="Proxima Nova"/>
                <a:cs typeface="Proxima Nova"/>
                <a:sym typeface="Proxima Nova"/>
              </a:rPr>
              <a:t>Adding details on capstone/internship project is useful.</a:t>
            </a:r>
            <a:endParaRPr lang="en-US" dirty="0"/>
          </a:p>
          <a:p>
            <a:pPr marL="1363662" lvl="3" indent="-182562" algn="just">
              <a:spcBef>
                <a:spcPts val="600"/>
              </a:spcBef>
              <a:buSzPts val="1350"/>
              <a:buFont typeface="Arial"/>
              <a:buChar char="•"/>
            </a:pPr>
            <a:r>
              <a:rPr lang="en-US" dirty="0">
                <a:latin typeface="Proxima Nova"/>
                <a:ea typeface="Proxima Nova"/>
                <a:cs typeface="Proxima Nova"/>
                <a:sym typeface="Proxima Nova"/>
              </a:rPr>
              <a:t>Language skills could be a good value-add.</a:t>
            </a:r>
            <a:endParaRPr lang="en-US" dirty="0"/>
          </a:p>
          <a:p>
            <a:pPr marL="906462" lvl="2" indent="-182562" algn="just">
              <a:spcBef>
                <a:spcPts val="600"/>
              </a:spcBef>
              <a:buSzPts val="1500"/>
              <a:buFont typeface="Arial"/>
              <a:buChar char="•"/>
            </a:pPr>
            <a:r>
              <a:rPr lang="en-US" dirty="0">
                <a:latin typeface="Proxima Nova"/>
                <a:ea typeface="Proxima Nova"/>
                <a:cs typeface="Proxima Nova"/>
                <a:sym typeface="Proxima Nova"/>
              </a:rPr>
              <a:t>Personal Details: Include the relevant details only including your topic of interests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uiExpand="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body" idx="1"/>
          </p:nvPr>
        </p:nvSpPr>
        <p:spPr>
          <a:xfrm>
            <a:off x="411691" y="718384"/>
            <a:ext cx="6894000" cy="3917400"/>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750"/>
              </a:spcBef>
              <a:spcAft>
                <a:spcPts val="0"/>
              </a:spcAft>
              <a:buSzPts val="1800"/>
              <a:buNone/>
            </a:pPr>
            <a:r>
              <a:rPr lang="en" sz="2000"/>
              <a:t>Show your achievements tangibly.</a:t>
            </a:r>
            <a:endParaRPr/>
          </a:p>
          <a:p>
            <a:pPr marL="514350" lvl="0" indent="-285750" algn="l" rtl="0">
              <a:lnSpc>
                <a:spcPct val="150000"/>
              </a:lnSpc>
              <a:spcBef>
                <a:spcPts val="750"/>
              </a:spcBef>
              <a:spcAft>
                <a:spcPts val="0"/>
              </a:spcAft>
              <a:buSzPts val="1800"/>
              <a:buFont typeface="Arial"/>
              <a:buChar char="•"/>
            </a:pPr>
            <a:r>
              <a:rPr lang="en" sz="1600" b="0" i="1">
                <a:solidFill>
                  <a:srgbClr val="3D3D3D"/>
                </a:solidFill>
                <a:latin typeface="Proxima Nova"/>
                <a:ea typeface="Proxima Nova"/>
                <a:cs typeface="Proxima Nova"/>
                <a:sym typeface="Proxima Nova"/>
              </a:rPr>
              <a:t>“Grew net revenue by 23% in just six months.”</a:t>
            </a:r>
            <a:endParaRPr/>
          </a:p>
          <a:p>
            <a:pPr marL="457200" lvl="0" indent="-228600" algn="l" rtl="0">
              <a:lnSpc>
                <a:spcPct val="150000"/>
              </a:lnSpc>
              <a:spcBef>
                <a:spcPts val="750"/>
              </a:spcBef>
              <a:spcAft>
                <a:spcPts val="0"/>
              </a:spcAft>
              <a:buSzPts val="1800"/>
              <a:buFont typeface="Arial"/>
              <a:buChar char="•"/>
            </a:pPr>
            <a:r>
              <a:rPr lang="en" sz="1600" b="0" i="1">
                <a:solidFill>
                  <a:srgbClr val="3D3D3D"/>
                </a:solidFill>
                <a:latin typeface="Proxima Nova"/>
                <a:ea typeface="Proxima Nova"/>
                <a:cs typeface="Proxima Nova"/>
                <a:sym typeface="Proxima Nova"/>
              </a:rPr>
              <a:t>“Reduced IT infrastructure overhead by 40% by transitioning from company-leased data centers to a public cloud.”</a:t>
            </a:r>
            <a:endParaRPr/>
          </a:p>
          <a:p>
            <a:pPr marL="457200" lvl="0" indent="-228600" algn="l" rtl="0">
              <a:lnSpc>
                <a:spcPct val="150000"/>
              </a:lnSpc>
              <a:spcBef>
                <a:spcPts val="750"/>
              </a:spcBef>
              <a:spcAft>
                <a:spcPts val="0"/>
              </a:spcAft>
              <a:buSzPts val="1800"/>
              <a:buFont typeface="Arial"/>
              <a:buChar char="•"/>
            </a:pPr>
            <a:r>
              <a:rPr lang="en" sz="1600" b="0" i="1">
                <a:solidFill>
                  <a:srgbClr val="3D3D3D"/>
                </a:solidFill>
                <a:latin typeface="Proxima Nova"/>
                <a:ea typeface="Proxima Nova"/>
                <a:cs typeface="Proxima Nova"/>
                <a:sym typeface="Proxima Nova"/>
              </a:rPr>
              <a:t>“Restructured customer success function, resulting in 30% increase in revenue and 74% decrease in client attrition.”</a:t>
            </a:r>
            <a:endParaRPr/>
          </a:p>
          <a:p>
            <a:pPr marL="457200" lvl="0" indent="-228600" algn="l" rtl="0">
              <a:lnSpc>
                <a:spcPct val="150000"/>
              </a:lnSpc>
              <a:spcBef>
                <a:spcPts val="750"/>
              </a:spcBef>
              <a:spcAft>
                <a:spcPts val="0"/>
              </a:spcAft>
              <a:buSzPts val="1800"/>
              <a:buFont typeface="Arial"/>
              <a:buChar char="•"/>
            </a:pPr>
            <a:r>
              <a:rPr lang="en" sz="1600" b="0" i="1">
                <a:solidFill>
                  <a:srgbClr val="3D3D3D"/>
                </a:solidFill>
                <a:latin typeface="Proxima Nova"/>
                <a:ea typeface="Proxima Nova"/>
                <a:cs typeface="Proxima Nova"/>
                <a:sym typeface="Proxima Nova"/>
              </a:rPr>
              <a:t>“Designed and implemented new data processing program for 200-member marketing division at XYZ Corp. that saved more than $2 million in consulting fees over a 5-year period.”</a:t>
            </a:r>
            <a:endParaRPr/>
          </a:p>
          <a:p>
            <a:pPr marL="228600" lvl="0" indent="0" algn="l" rtl="0">
              <a:lnSpc>
                <a:spcPct val="90000"/>
              </a:lnSpc>
              <a:spcBef>
                <a:spcPts val="750"/>
              </a:spcBef>
              <a:spcAft>
                <a:spcPts val="0"/>
              </a:spcAft>
              <a:buSzPts val="1800"/>
              <a:buNone/>
            </a:pPr>
            <a:endParaRPr sz="1600" b="0" i="1">
              <a:solidFill>
                <a:srgbClr val="3D3D3D"/>
              </a:solidFill>
              <a:latin typeface="Proxima Nova"/>
              <a:ea typeface="Proxima Nova"/>
              <a:cs typeface="Proxima Nova"/>
              <a:sym typeface="Proxima Nova"/>
            </a:endParaRPr>
          </a:p>
        </p:txBody>
      </p:sp>
      <p:sp>
        <p:nvSpPr>
          <p:cNvPr id="132" name="Google Shape;132;p23"/>
          <p:cNvSpPr txBox="1">
            <a:spLocks noGrp="1"/>
          </p:cNvSpPr>
          <p:nvPr>
            <p:ph type="title"/>
          </p:nvPr>
        </p:nvSpPr>
        <p:spPr>
          <a:xfrm>
            <a:off x="316677" y="121966"/>
            <a:ext cx="6832200" cy="382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400"/>
              <a:buFont typeface="Proxima Nova"/>
              <a:buNone/>
            </a:pPr>
            <a:r>
              <a:rPr lang="en"/>
              <a:t>Examples to show your tangible achievements.</a:t>
            </a:r>
            <a:endParaRPr/>
          </a:p>
        </p:txBody>
      </p:sp>
      <p:pic>
        <p:nvPicPr>
          <p:cNvPr id="133" name="Google Shape;133;p23" descr="Aspiration"/>
          <p:cNvPicPr preferRelativeResize="0"/>
          <p:nvPr/>
        </p:nvPicPr>
        <p:blipFill rotWithShape="1">
          <a:blip r:embed="rId3">
            <a:alphaModFix/>
          </a:blip>
          <a:srcRect/>
          <a:stretch/>
        </p:blipFill>
        <p:spPr>
          <a:xfrm>
            <a:off x="7181500" y="898146"/>
            <a:ext cx="1962500" cy="196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body" idx="1"/>
          </p:nvPr>
        </p:nvSpPr>
        <p:spPr>
          <a:xfrm>
            <a:off x="630250" y="935700"/>
            <a:ext cx="7329300" cy="4039500"/>
          </a:xfrm>
          <a:prstGeom prst="rect">
            <a:avLst/>
          </a:prstGeom>
        </p:spPr>
        <p:txBody>
          <a:bodyPr spcFirstLastPara="1" wrap="square" lIns="91425" tIns="45700" rIns="91425" bIns="45700" anchor="t" anchorCtr="0">
            <a:noAutofit/>
          </a:bodyPr>
          <a:lstStyle/>
          <a:p>
            <a:pPr marL="457200" lvl="0" indent="-317500" algn="l" rtl="0">
              <a:spcBef>
                <a:spcPts val="750"/>
              </a:spcBef>
              <a:spcAft>
                <a:spcPts val="0"/>
              </a:spcAft>
              <a:buSzPts val="1400"/>
              <a:buChar char="●"/>
            </a:pPr>
            <a:r>
              <a:rPr lang="en" sz="1400" b="1" dirty="0"/>
              <a:t>40%</a:t>
            </a:r>
            <a:r>
              <a:rPr lang="en" sz="1400" dirty="0">
                <a:highlight>
                  <a:srgbClr val="FFFFFF"/>
                </a:highlight>
              </a:rPr>
              <a:t> : Focusing on skills relevant to the job offered </a:t>
            </a:r>
            <a:endParaRPr sz="1400" dirty="0">
              <a:highlight>
                <a:srgbClr val="FFFFFF"/>
              </a:highlight>
            </a:endParaRPr>
          </a:p>
          <a:p>
            <a:pPr marL="0" lvl="0" indent="0" algn="l" rtl="0">
              <a:spcBef>
                <a:spcPts val="750"/>
              </a:spcBef>
              <a:spcAft>
                <a:spcPts val="0"/>
              </a:spcAft>
              <a:buNone/>
            </a:pPr>
            <a:endParaRPr sz="1400" dirty="0"/>
          </a:p>
          <a:p>
            <a:pPr marL="457200" lvl="0" indent="-317500" algn="l" rtl="0">
              <a:spcBef>
                <a:spcPts val="750"/>
              </a:spcBef>
              <a:spcAft>
                <a:spcPts val="0"/>
              </a:spcAft>
              <a:buSzPts val="1400"/>
              <a:buChar char="●"/>
            </a:pPr>
            <a:r>
              <a:rPr lang="en" sz="1400" b="1" dirty="0"/>
              <a:t>36%</a:t>
            </a:r>
            <a:r>
              <a:rPr lang="en" sz="1400" dirty="0">
                <a:highlight>
                  <a:srgbClr val="FFFFFF"/>
                </a:highlight>
              </a:rPr>
              <a:t> : Highlighting universally desired skills such as analytical skills, teamwork and</a:t>
            </a:r>
            <a:endParaRPr sz="1400" dirty="0">
              <a:highlight>
                <a:srgbClr val="FFFFFF"/>
              </a:highlight>
            </a:endParaRPr>
          </a:p>
          <a:p>
            <a:pPr marL="457200" lvl="0" indent="0" algn="l" rtl="0">
              <a:spcBef>
                <a:spcPts val="750"/>
              </a:spcBef>
              <a:spcAft>
                <a:spcPts val="0"/>
              </a:spcAft>
              <a:buNone/>
            </a:pPr>
            <a:r>
              <a:rPr lang="en" sz="1400" dirty="0">
                <a:highlight>
                  <a:srgbClr val="FFFFFF"/>
                </a:highlight>
              </a:rPr>
              <a:t>leadership help a resume stand out.</a:t>
            </a:r>
            <a:endParaRPr sz="1400" dirty="0">
              <a:highlight>
                <a:srgbClr val="FFFFFF"/>
              </a:highlight>
            </a:endParaRPr>
          </a:p>
          <a:p>
            <a:pPr marL="0" lvl="0" indent="0" algn="l" rtl="0">
              <a:spcBef>
                <a:spcPts val="750"/>
              </a:spcBef>
              <a:spcAft>
                <a:spcPts val="0"/>
              </a:spcAft>
              <a:buNone/>
            </a:pPr>
            <a:endParaRPr sz="1400" dirty="0"/>
          </a:p>
          <a:p>
            <a:pPr marL="457200" lvl="0" indent="-317500" algn="l" rtl="0">
              <a:spcBef>
                <a:spcPts val="750"/>
              </a:spcBef>
              <a:spcAft>
                <a:spcPts val="0"/>
              </a:spcAft>
              <a:buSzPts val="1400"/>
              <a:buChar char="●"/>
            </a:pPr>
            <a:r>
              <a:rPr lang="en" sz="1400" b="1" dirty="0"/>
              <a:t>35%</a:t>
            </a:r>
            <a:r>
              <a:rPr lang="en" sz="1400" dirty="0">
                <a:highlight>
                  <a:srgbClr val="FFFFFF"/>
                </a:highlight>
              </a:rPr>
              <a:t> : recruiters advise including skills that add value to the position applied for.</a:t>
            </a:r>
            <a:endParaRPr sz="1400" dirty="0">
              <a:highlight>
                <a:srgbClr val="FFFFFF"/>
              </a:highlight>
            </a:endParaRPr>
          </a:p>
          <a:p>
            <a:pPr marL="0" lvl="0" indent="0" algn="l" rtl="0">
              <a:spcBef>
                <a:spcPts val="750"/>
              </a:spcBef>
              <a:spcAft>
                <a:spcPts val="0"/>
              </a:spcAft>
              <a:buNone/>
            </a:pPr>
            <a:endParaRPr sz="1400" dirty="0"/>
          </a:p>
          <a:p>
            <a:pPr marL="457200" lvl="0" indent="-317500" algn="l" rtl="0">
              <a:spcBef>
                <a:spcPts val="750"/>
              </a:spcBef>
              <a:spcAft>
                <a:spcPts val="0"/>
              </a:spcAft>
              <a:buSzPts val="1400"/>
              <a:buChar char="●"/>
            </a:pPr>
            <a:r>
              <a:rPr lang="en" sz="1400" b="1" dirty="0"/>
              <a:t>26%</a:t>
            </a:r>
            <a:r>
              <a:rPr lang="en" sz="1400" dirty="0">
                <a:highlight>
                  <a:srgbClr val="FFFFFF"/>
                </a:highlight>
              </a:rPr>
              <a:t> : Researching profiles of professionals working in the same job applied provides better idea.</a:t>
            </a:r>
            <a:endParaRPr sz="1400" dirty="0">
              <a:highlight>
                <a:srgbClr val="FFFFFF"/>
              </a:highlight>
            </a:endParaRPr>
          </a:p>
          <a:p>
            <a:pPr marL="0" lvl="0" indent="0" algn="l" rtl="0">
              <a:spcBef>
                <a:spcPts val="750"/>
              </a:spcBef>
              <a:spcAft>
                <a:spcPts val="0"/>
              </a:spcAft>
              <a:buNone/>
            </a:pPr>
            <a:endParaRPr sz="1400" dirty="0">
              <a:highlight>
                <a:srgbClr val="FFFFFF"/>
              </a:highlight>
            </a:endParaRPr>
          </a:p>
          <a:p>
            <a:pPr marL="457200" lvl="0" indent="-317500" algn="l" rtl="0">
              <a:spcBef>
                <a:spcPts val="750"/>
              </a:spcBef>
              <a:spcAft>
                <a:spcPts val="0"/>
              </a:spcAft>
              <a:buSzPts val="1400"/>
              <a:buChar char="●"/>
            </a:pPr>
            <a:r>
              <a:rPr lang="en" sz="1400" b="1" dirty="0"/>
              <a:t>21% </a:t>
            </a:r>
            <a:r>
              <a:rPr lang="en" sz="1400" dirty="0"/>
              <a:t>: Adding statistics and numbers to skills to substantiate them and show measurable results</a:t>
            </a:r>
            <a:endParaRPr sz="1400" dirty="0"/>
          </a:p>
          <a:p>
            <a:pPr marL="457200" lvl="0" indent="0" algn="l" rtl="0">
              <a:spcBef>
                <a:spcPts val="750"/>
              </a:spcBef>
              <a:spcAft>
                <a:spcPts val="0"/>
              </a:spcAft>
              <a:buNone/>
            </a:pPr>
            <a:endParaRPr sz="1400" dirty="0"/>
          </a:p>
          <a:p>
            <a:pPr marL="457200" lvl="0" indent="-317500" algn="l" rtl="0">
              <a:spcBef>
                <a:spcPts val="750"/>
              </a:spcBef>
              <a:spcAft>
                <a:spcPts val="0"/>
              </a:spcAft>
              <a:buSzPts val="1400"/>
              <a:buChar char="●"/>
            </a:pPr>
            <a:r>
              <a:rPr lang="en" sz="1400" b="1" dirty="0"/>
              <a:t>20%:</a:t>
            </a:r>
            <a:r>
              <a:rPr lang="en" sz="1400" dirty="0"/>
              <a:t> of recruiters give more weightage to adaptability.</a:t>
            </a:r>
            <a:endParaRPr sz="1400" dirty="0"/>
          </a:p>
          <a:p>
            <a:pPr marL="457200" lvl="0" indent="0" algn="l" rtl="0">
              <a:spcBef>
                <a:spcPts val="750"/>
              </a:spcBef>
              <a:spcAft>
                <a:spcPts val="0"/>
              </a:spcAft>
              <a:buNone/>
            </a:pPr>
            <a:endParaRPr sz="1000" dirty="0">
              <a:highlight>
                <a:srgbClr val="FFFFFF"/>
              </a:highlight>
            </a:endParaRPr>
          </a:p>
        </p:txBody>
      </p:sp>
      <p:sp>
        <p:nvSpPr>
          <p:cNvPr id="139" name="Google Shape;139;p24"/>
          <p:cNvSpPr txBox="1">
            <a:spLocks noGrp="1"/>
          </p:cNvSpPr>
          <p:nvPr>
            <p:ph type="title"/>
          </p:nvPr>
        </p:nvSpPr>
        <p:spPr>
          <a:xfrm>
            <a:off x="316674" y="91850"/>
            <a:ext cx="7697335" cy="508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What do the Recruiters Look For while Shortlisting?</a:t>
            </a:r>
            <a:endParaRPr/>
          </a:p>
          <a:p>
            <a:pPr marL="0" lvl="0" indent="0" algn="l" rtl="0">
              <a:spcBef>
                <a:spcPts val="0"/>
              </a:spcBef>
              <a:spcAft>
                <a:spcPts val="0"/>
              </a:spcAft>
              <a:buNone/>
            </a:pPr>
            <a:r>
              <a:rPr lang="en" sz="2200" i="1"/>
              <a:t>Survey findings</a:t>
            </a:r>
            <a:endParaRPr sz="2200" i="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1857</Words>
  <Application>Microsoft Office PowerPoint</Application>
  <PresentationFormat>On-screen Show (16:9)</PresentationFormat>
  <Paragraphs>195</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Proxima Nova</vt:lpstr>
      <vt:lpstr>Arial</vt:lpstr>
      <vt:lpstr>Calibri</vt:lpstr>
      <vt:lpstr>Simple Light</vt:lpstr>
      <vt:lpstr>PowerPoint Presentation</vt:lpstr>
      <vt:lpstr>PowerPoint Presentation</vt:lpstr>
      <vt:lpstr>Agenda: Enhance Your Profile</vt:lpstr>
      <vt:lpstr>Own your Career| Pick What is Best For You</vt:lpstr>
      <vt:lpstr>Steer your career through effective development plan</vt:lpstr>
      <vt:lpstr>Enhance Your Resume Building Skills: Build your Brand Purposefully.</vt:lpstr>
      <vt:lpstr>Structure of Profile</vt:lpstr>
      <vt:lpstr>Examples to show your tangible achievements.</vt:lpstr>
      <vt:lpstr>What do the Recruiters Look For while Shortlisting? Survey findings</vt:lpstr>
      <vt:lpstr>Significance of Project Highlights</vt:lpstr>
      <vt:lpstr>Real Examples of Profile/ Resume</vt:lpstr>
      <vt:lpstr>Resources</vt:lpstr>
      <vt:lpstr>Network worth.</vt:lpstr>
      <vt:lpstr>Power of Targeted Networking</vt:lpstr>
      <vt:lpstr>Endorsements / Recommendation</vt:lpstr>
      <vt:lpstr>Leverage LinkedIn to Boost Your Brand</vt:lpstr>
      <vt:lpstr>Github: New Resume</vt:lpstr>
      <vt:lpstr>Github Page</vt:lpstr>
      <vt:lpstr>Peer to Peer Reviews</vt:lpstr>
      <vt:lpstr>Followup Session- Resume/ LinkedIn</vt:lpstr>
      <vt:lpstr>Question</vt:lpstr>
      <vt:lpstr>Problems </vt:lpstr>
      <vt:lpstr>Solutions </vt:lpstr>
      <vt:lpstr>Tools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Mahendra Singh Chouhan</cp:lastModifiedBy>
  <cp:revision>12</cp:revision>
  <dcterms:modified xsi:type="dcterms:W3CDTF">2022-09-03T06:28:31Z</dcterms:modified>
</cp:coreProperties>
</file>