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91" r:id="rId5"/>
    <p:sldId id="319" r:id="rId6"/>
    <p:sldId id="333" r:id="rId7"/>
    <p:sldId id="320" r:id="rId8"/>
    <p:sldId id="334" r:id="rId9"/>
    <p:sldId id="316" r:id="rId10"/>
    <p:sldId id="28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254" autoAdjust="0"/>
  </p:normalViewPr>
  <p:slideViewPr>
    <p:cSldViewPr snapToGrid="0">
      <p:cViewPr varScale="1">
        <p:scale>
          <a:sx n="82" d="100"/>
          <a:sy n="82" d="100"/>
        </p:scale>
        <p:origin x="8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Neural Network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Forward Propagation 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Backward Propagation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Basics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What is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 smtClean="0"/>
            <a:t>When to use</a:t>
          </a:r>
          <a:endParaRPr lang="en-US" dirty="0"/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What is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smtClean="0"/>
            <a:t>Basic </a:t>
          </a:r>
          <a:r>
            <a:rPr lang="en-IN" dirty="0" smtClean="0"/>
            <a:t>Understanding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Neural Network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When to use</a:t>
          </a:r>
          <a:endParaRPr lang="en-US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Forward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mtClean="0"/>
            <a:t>Basic </a:t>
          </a:r>
          <a:r>
            <a:rPr lang="en-IN" sz="1600" kern="1200" dirty="0" smtClean="0"/>
            <a:t>Understanding</a:t>
          </a:r>
          <a:endParaRPr lang="en-US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Backward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Basics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When to use</a:t>
          </a:r>
          <a:endParaRPr lang="en-US" sz="1600" kern="1200" dirty="0"/>
        </a:p>
      </dsp:txBody>
      <dsp:txXfrm>
        <a:off x="5539735" y="1716228"/>
        <a:ext cx="1709839" cy="170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smtClean="0"/>
              <a:t>Much of the statistical theory relies on the data being independent and identically distributed</a:t>
            </a:r>
          </a:p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Series often change with time, so bigger isn’t always better</a:t>
            </a:r>
          </a:p>
          <a:p>
            <a:pPr marL="15875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7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Neural</a:t>
            </a:r>
            <a:r>
              <a:rPr lang="en-IN" baseline="0" dirty="0" smtClean="0"/>
              <a:t> Network Architecture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4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IN" dirty="0" smtClean="0"/>
              <a:t>Coding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630623886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8793868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9" y="766975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Traditional Machine learning </a:t>
            </a:r>
            <a:endParaRPr lang="en-IN" sz="1800" dirty="0"/>
          </a:p>
        </p:txBody>
      </p:sp>
      <p:sp>
        <p:nvSpPr>
          <p:cNvPr id="2" name="Rectangle 1"/>
          <p:cNvSpPr/>
          <p:nvPr/>
        </p:nvSpPr>
        <p:spPr>
          <a:xfrm>
            <a:off x="316679" y="1363856"/>
            <a:ext cx="1488874" cy="1356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44119" y="1351039"/>
            <a:ext cx="1611823" cy="1356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Engineering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878092" y="1351039"/>
            <a:ext cx="1611823" cy="13561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Classification Model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028482" y="1363856"/>
            <a:ext cx="1883044" cy="13561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01180" y="2947507"/>
            <a:ext cx="845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Deep Learning</a:t>
            </a:r>
            <a:endParaRPr lang="en-IN" sz="1800" dirty="0"/>
          </a:p>
        </p:txBody>
      </p:sp>
      <p:sp>
        <p:nvSpPr>
          <p:cNvPr id="16" name="Rectangle 15"/>
          <p:cNvSpPr/>
          <p:nvPr/>
        </p:nvSpPr>
        <p:spPr>
          <a:xfrm>
            <a:off x="316679" y="3453544"/>
            <a:ext cx="1488874" cy="13561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7028482" y="3453544"/>
            <a:ext cx="1883044" cy="13561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2344119" y="3453544"/>
            <a:ext cx="4145796" cy="1356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Engineering +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10" grpId="0" animBg="1"/>
      <p:bldP spid="11" grpId="0" animBg="1"/>
      <p:bldP spid="13" grpId="0" animBg="1"/>
      <p:bldP spid="15" grpId="0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816914" y="1278606"/>
            <a:ext cx="4417017" cy="3192651"/>
          </a:xfrm>
          <a:prstGeom prst="roundRect">
            <a:avLst>
              <a:gd name="adj" fmla="val 23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44319" y="906652"/>
            <a:ext cx="1062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582060" y="897620"/>
            <a:ext cx="123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824832" y="906650"/>
            <a:ext cx="118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Ground truth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176892" y="852404"/>
            <a:ext cx="139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layers</a:t>
            </a:r>
            <a:endParaRPr lang="en-IN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95946" y="1278609"/>
            <a:ext cx="759417" cy="3192651"/>
            <a:chOff x="495946" y="1278609"/>
            <a:chExt cx="759417" cy="3192651"/>
          </a:xfrm>
        </p:grpSpPr>
        <p:grpSp>
          <p:nvGrpSpPr>
            <p:cNvPr id="114" name="Group 113"/>
            <p:cNvGrpSpPr/>
            <p:nvPr/>
          </p:nvGrpSpPr>
          <p:grpSpPr>
            <a:xfrm>
              <a:off x="495946" y="1278609"/>
              <a:ext cx="759417" cy="3192651"/>
              <a:chOff x="495946" y="1278609"/>
              <a:chExt cx="759417" cy="319265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495946" y="1278609"/>
                <a:ext cx="759417" cy="3192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28420" y="1472339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31648" y="1782304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37461" y="2078955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37461" y="2428267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37465" y="2826049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37465" y="3213106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36817" y="3600163"/>
                <a:ext cx="294468" cy="23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728420" y="3987220"/>
              <a:ext cx="294468" cy="2324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794069" y="1717911"/>
            <a:ext cx="759417" cy="2340244"/>
            <a:chOff x="6794069" y="1717911"/>
            <a:chExt cx="759417" cy="2340244"/>
          </a:xfrm>
        </p:grpSpPr>
        <p:sp>
          <p:nvSpPr>
            <p:cNvPr id="11" name="Rounded Rectangle 10"/>
            <p:cNvSpPr/>
            <p:nvPr/>
          </p:nvSpPr>
          <p:spPr>
            <a:xfrm>
              <a:off x="6794069" y="1717911"/>
              <a:ext cx="759417" cy="234024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6978756" y="1808331"/>
              <a:ext cx="369378" cy="2024303"/>
              <a:chOff x="6978756" y="1808331"/>
              <a:chExt cx="369378" cy="20243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978756" y="1808331"/>
                <a:ext cx="348712" cy="4128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99422" y="2324937"/>
                <a:ext cx="348712" cy="4128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99422" y="3419747"/>
                <a:ext cx="348712" cy="41288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999422" y="2888033"/>
                <a:ext cx="348712" cy="41288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8030704" y="1704810"/>
            <a:ext cx="759417" cy="2340244"/>
            <a:chOff x="8030704" y="1704810"/>
            <a:chExt cx="759417" cy="2340244"/>
          </a:xfrm>
        </p:grpSpPr>
        <p:sp>
          <p:nvSpPr>
            <p:cNvPr id="13" name="Rounded Rectangle 12"/>
            <p:cNvSpPr/>
            <p:nvPr/>
          </p:nvSpPr>
          <p:spPr>
            <a:xfrm>
              <a:off x="8030704" y="1704810"/>
              <a:ext cx="759417" cy="234024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8236056" y="1808330"/>
              <a:ext cx="357684" cy="1988750"/>
              <a:chOff x="8236056" y="1808330"/>
              <a:chExt cx="357684" cy="198875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236056" y="1808330"/>
                <a:ext cx="348712" cy="41288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44191" y="2338058"/>
                <a:ext cx="348712" cy="41288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244191" y="2890819"/>
                <a:ext cx="348712" cy="4128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245028" y="3384193"/>
                <a:ext cx="348712" cy="412887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36" name="Straight Arrow Connector 35"/>
          <p:cNvCxnSpPr>
            <a:stCxn id="2" idx="3"/>
          </p:cNvCxnSpPr>
          <p:nvPr/>
        </p:nvCxnSpPr>
        <p:spPr>
          <a:xfrm flipV="1">
            <a:off x="1255363" y="1808330"/>
            <a:ext cx="561551" cy="106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</p:cNvCxnSpPr>
          <p:nvPr/>
        </p:nvCxnSpPr>
        <p:spPr>
          <a:xfrm>
            <a:off x="1255363" y="2874935"/>
            <a:ext cx="550834" cy="95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</p:cNvCxnSpPr>
          <p:nvPr/>
        </p:nvCxnSpPr>
        <p:spPr>
          <a:xfrm flipV="1">
            <a:off x="6233931" y="2138766"/>
            <a:ext cx="560138" cy="73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</p:cNvCxnSpPr>
          <p:nvPr/>
        </p:nvCxnSpPr>
        <p:spPr>
          <a:xfrm>
            <a:off x="6233931" y="2874932"/>
            <a:ext cx="560138" cy="72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3"/>
            <a:endCxn id="11" idx="1"/>
          </p:cNvCxnSpPr>
          <p:nvPr/>
        </p:nvCxnSpPr>
        <p:spPr>
          <a:xfrm>
            <a:off x="6233931" y="2874932"/>
            <a:ext cx="560138" cy="1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" idx="3"/>
            <a:endCxn id="12" idx="1"/>
          </p:cNvCxnSpPr>
          <p:nvPr/>
        </p:nvCxnSpPr>
        <p:spPr>
          <a:xfrm flipV="1">
            <a:off x="1255363" y="2874932"/>
            <a:ext cx="56155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6"/>
            <a:endCxn id="31" idx="2"/>
          </p:cNvCxnSpPr>
          <p:nvPr/>
        </p:nvCxnSpPr>
        <p:spPr>
          <a:xfrm flipV="1">
            <a:off x="7327468" y="2014774"/>
            <a:ext cx="908588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7335603" y="2505157"/>
            <a:ext cx="908588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348134" y="3094475"/>
            <a:ext cx="908588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370538" y="3626378"/>
            <a:ext cx="908588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42063" y="2137375"/>
            <a:ext cx="469086" cy="581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233931" y="3058520"/>
            <a:ext cx="477218" cy="6578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298118" y="2758697"/>
            <a:ext cx="454491" cy="1312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00010" y="1324652"/>
            <a:ext cx="53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1st</a:t>
            </a:r>
            <a:endParaRPr lang="en-IN" sz="11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93870" y="1310533"/>
            <a:ext cx="53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2nd</a:t>
            </a:r>
            <a:endParaRPr lang="en-IN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298830" y="1300593"/>
            <a:ext cx="53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Last</a:t>
            </a:r>
            <a:endParaRPr lang="en-IN" sz="1100" b="1" dirty="0"/>
          </a:p>
        </p:txBody>
      </p:sp>
      <p:cxnSp>
        <p:nvCxnSpPr>
          <p:cNvPr id="78" name="Straight Arrow Connector 77"/>
          <p:cNvCxnSpPr>
            <a:stCxn id="61" idx="3"/>
          </p:cNvCxnSpPr>
          <p:nvPr/>
        </p:nvCxnSpPr>
        <p:spPr>
          <a:xfrm flipV="1">
            <a:off x="2761852" y="1945037"/>
            <a:ext cx="653978" cy="97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3"/>
          </p:cNvCxnSpPr>
          <p:nvPr/>
        </p:nvCxnSpPr>
        <p:spPr>
          <a:xfrm>
            <a:off x="2761852" y="2915158"/>
            <a:ext cx="632018" cy="80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3"/>
            <a:endCxn id="62" idx="1"/>
          </p:cNvCxnSpPr>
          <p:nvPr/>
        </p:nvCxnSpPr>
        <p:spPr>
          <a:xfrm>
            <a:off x="2761852" y="2915158"/>
            <a:ext cx="653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2" idx="3"/>
          </p:cNvCxnSpPr>
          <p:nvPr/>
        </p:nvCxnSpPr>
        <p:spPr>
          <a:xfrm flipV="1">
            <a:off x="3926179" y="1945037"/>
            <a:ext cx="1372651" cy="97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926179" y="2915159"/>
            <a:ext cx="1324158" cy="9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990366" y="2888032"/>
            <a:ext cx="1249254" cy="2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990367" y="1898539"/>
            <a:ext cx="1218510" cy="8667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960451" y="3065061"/>
            <a:ext cx="1133011" cy="8202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131533" y="2826049"/>
            <a:ext cx="972646" cy="364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2844156" y="2843546"/>
            <a:ext cx="507486" cy="1896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811412" y="2014773"/>
            <a:ext cx="447212" cy="687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2802623" y="3128508"/>
            <a:ext cx="423391" cy="5163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233879" y="1684842"/>
            <a:ext cx="527973" cy="2460631"/>
            <a:chOff x="2233879" y="1684842"/>
            <a:chExt cx="527973" cy="2460631"/>
          </a:xfrm>
        </p:grpSpPr>
        <p:sp>
          <p:nvSpPr>
            <p:cNvPr id="61" name="Rounded Rectangle 60"/>
            <p:cNvSpPr/>
            <p:nvPr/>
          </p:nvSpPr>
          <p:spPr>
            <a:xfrm>
              <a:off x="2233879" y="1684842"/>
              <a:ext cx="527973" cy="2460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/>
            <p:cNvSpPr/>
            <p:nvPr/>
          </p:nvSpPr>
          <p:spPr>
            <a:xfrm>
              <a:off x="2362755" y="1878868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377052" y="2312819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366260" y="2820625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368589" y="3433852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415830" y="1684844"/>
            <a:ext cx="510349" cy="2460630"/>
            <a:chOff x="3415830" y="1684844"/>
            <a:chExt cx="510349" cy="2460630"/>
          </a:xfrm>
        </p:grpSpPr>
        <p:sp>
          <p:nvSpPr>
            <p:cNvPr id="62" name="Rounded Rectangle 61"/>
            <p:cNvSpPr/>
            <p:nvPr/>
          </p:nvSpPr>
          <p:spPr>
            <a:xfrm>
              <a:off x="3415830" y="1684844"/>
              <a:ext cx="510349" cy="24606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52539" y="1848868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3552538" y="2331898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56987" y="2901002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3542869" y="3533237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50337" y="1630592"/>
            <a:ext cx="502078" cy="2514881"/>
            <a:chOff x="5250337" y="1630592"/>
            <a:chExt cx="502078" cy="2514881"/>
          </a:xfrm>
        </p:grpSpPr>
        <p:sp>
          <p:nvSpPr>
            <p:cNvPr id="63" name="Rounded Rectangle 62"/>
            <p:cNvSpPr/>
            <p:nvPr/>
          </p:nvSpPr>
          <p:spPr>
            <a:xfrm>
              <a:off x="5250337" y="1630592"/>
              <a:ext cx="502078" cy="251488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07769" y="1822435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5396079" y="2309651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407769" y="2778762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396528" y="3262384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398336" y="3649071"/>
              <a:ext cx="232475" cy="19233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W</a:t>
              </a:r>
              <a:endParaRPr lang="en-IN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7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17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16677" y="846674"/>
            <a:ext cx="815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Cost function</a:t>
            </a:r>
            <a:endParaRPr lang="en-IN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16677" y="1650547"/>
            <a:ext cx="8416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Its measures </a:t>
            </a:r>
            <a:r>
              <a:rPr lang="en-US" dirty="0"/>
              <a:t>the performance of a Machine Learning model for given data. Cost Function quantifies the error between </a:t>
            </a:r>
            <a:r>
              <a:rPr lang="en-US" b="1" dirty="0"/>
              <a:t>predicted values </a:t>
            </a:r>
            <a:r>
              <a:rPr lang="en-US" dirty="0"/>
              <a:t>and </a:t>
            </a:r>
            <a:r>
              <a:rPr lang="en-US" b="1" dirty="0"/>
              <a:t>expected values </a:t>
            </a:r>
            <a:r>
              <a:rPr lang="en-US" dirty="0"/>
              <a:t>and </a:t>
            </a:r>
            <a:r>
              <a:rPr lang="en-US" dirty="0" smtClean="0"/>
              <a:t>presents. </a:t>
            </a:r>
            <a:r>
              <a:rPr lang="en-US" dirty="0"/>
              <a:t>it in the form of a single real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vary as per the change in weights &amp; biases. If we have correct weights &amp; biases, we have </a:t>
            </a:r>
            <a:r>
              <a:rPr lang="en-US" b="1" dirty="0" smtClean="0"/>
              <a:t>minimum</a:t>
            </a:r>
            <a:r>
              <a:rPr lang="en-US" dirty="0" smtClean="0"/>
              <a:t> cost function value. Our end goal is to find the </a:t>
            </a:r>
            <a:r>
              <a:rPr lang="en-US" i="1" dirty="0" smtClean="0"/>
              <a:t>correct combination </a:t>
            </a:r>
            <a:r>
              <a:rPr lang="en-US" dirty="0" smtClean="0"/>
              <a:t>of weights &amp; biases.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22" y="3309372"/>
            <a:ext cx="2371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6679" y="121966"/>
            <a:ext cx="6115118" cy="382500"/>
          </a:xfrm>
        </p:spPr>
        <p:txBody>
          <a:bodyPr/>
          <a:lstStyle/>
          <a:p>
            <a:r>
              <a:rPr lang="en-IN" dirty="0" smtClean="0"/>
              <a:t>Focus Teaching – Deep Learning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8932" y="711553"/>
            <a:ext cx="8152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 smtClean="0"/>
              <a:t>Gradient Descent </a:t>
            </a:r>
            <a:endParaRPr lang="en-IN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16679" y="1096623"/>
            <a:ext cx="841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Its impossible to get all combination of weights &amp; biases. We are using calculus help to get it.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1473971"/>
            <a:ext cx="4528301" cy="3376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64" y="2686220"/>
            <a:ext cx="3981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212</Words>
  <Application>Microsoft Office PowerPoint</Application>
  <PresentationFormat>On-screen Show (16:9)</PresentationFormat>
  <Paragraphs>71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Proxima Nova</vt:lpstr>
      <vt:lpstr>Arial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 Teaching – Deep Learning</vt:lpstr>
      <vt:lpstr>Focus Teaching – Deep Learning</vt:lpstr>
      <vt:lpstr>Focus Teaching – Deep Learning</vt:lpstr>
      <vt:lpstr>Focus Teaching – Deep Learning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Mahendra Singh Chouhan</dc:creator>
  <cp:lastModifiedBy>Mahendra Singh Chouhan</cp:lastModifiedBy>
  <cp:revision>174</cp:revision>
  <dcterms:modified xsi:type="dcterms:W3CDTF">2021-03-20T06:43:52Z</dcterms:modified>
</cp:coreProperties>
</file>