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91" r:id="rId5"/>
    <p:sldId id="319" r:id="rId6"/>
    <p:sldId id="335" r:id="rId7"/>
    <p:sldId id="336" r:id="rId8"/>
    <p:sldId id="337" r:id="rId9"/>
    <p:sldId id="339" r:id="rId10"/>
    <p:sldId id="338" r:id="rId11"/>
    <p:sldId id="316" r:id="rId12"/>
    <p:sldId id="28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0254" autoAdjust="0"/>
  </p:normalViewPr>
  <p:slideViewPr>
    <p:cSldViewPr snapToGrid="0">
      <p:cViewPr varScale="1">
        <p:scale>
          <a:sx n="82" d="100"/>
          <a:sy n="82" d="100"/>
        </p:scale>
        <p:origin x="29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 (15 min)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Teaching (60 min)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Doubts Resolutions (15 min)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Neural Network -2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F1D5DAAE-448A-402F-8F42-E304934C09A5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C7083AAB-7E50-42BB-9B6D-6F8D91642C9D}" type="parTrans" cxnId="{53C67524-2C43-42EC-83BE-7E87161A57FB}">
      <dgm:prSet/>
      <dgm:spPr/>
      <dgm:t>
        <a:bodyPr/>
        <a:lstStyle/>
        <a:p>
          <a:endParaRPr lang="en-US"/>
        </a:p>
      </dgm:t>
    </dgm:pt>
    <dgm:pt modelId="{DC8F1DD3-E78F-47EB-8247-F9364F8C2D07}" type="sibTrans" cxnId="{53C67524-2C43-42EC-83BE-7E87161A57FB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53C67524-2C43-42EC-83BE-7E87161A57FB}" srcId="{02868782-A37E-40A6-964A-F6B880BD7787}" destId="{F1D5DAAE-448A-402F-8F42-E304934C09A5}" srcOrd="0" destOrd="0" parTransId="{C7083AAB-7E50-42BB-9B6D-6F8D91642C9D}" sibTransId="{DC8F1DD3-E78F-47EB-8247-F9364F8C2D07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EDF1A43-7F82-4113-8C9D-1F2952C404F7}" type="presOf" srcId="{F1D5DAAE-448A-402F-8F42-E304934C09A5}" destId="{04FC34A5-6965-4BB4-A07E-A46E80475946}" srcOrd="1" destOrd="1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139D929D-F1AE-4192-9F29-774F7B556390}" type="presOf" srcId="{F1D5DAAE-448A-402F-8F42-E304934C09A5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 smtClean="0"/>
            <a:t>Forward Propagation 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 smtClean="0"/>
            <a:t>Backward Propagation </a:t>
          </a:r>
          <a:endParaRPr lang="en-US" dirty="0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 smtClean="0"/>
            <a:t>Basics</a:t>
          </a:r>
          <a:endParaRPr lang="en-US" dirty="0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7197F6E8-9BE3-4337-8978-FFE185EE339F}">
      <dgm:prSet phldrT="[Text]"/>
      <dgm:spPr/>
      <dgm:t>
        <a:bodyPr/>
        <a:lstStyle/>
        <a:p>
          <a:r>
            <a:rPr lang="en-IN" dirty="0" smtClean="0"/>
            <a:t>When to use</a:t>
          </a:r>
          <a:endParaRPr lang="en-US" dirty="0"/>
        </a:p>
      </dgm:t>
    </dgm:pt>
    <dgm:pt modelId="{6675EFE4-8CA0-4DC2-A722-0327FBB2B9F9}" type="parTrans" cxnId="{8793449D-48AE-4A31-B2F1-F1D12BBCE257}">
      <dgm:prSet/>
      <dgm:spPr/>
      <dgm:t>
        <a:bodyPr/>
        <a:lstStyle/>
        <a:p>
          <a:endParaRPr lang="en-US"/>
        </a:p>
      </dgm:t>
    </dgm:pt>
    <dgm:pt modelId="{5DEB8E07-171F-48B8-860A-7018CA90C7D6}" type="sibTrans" cxnId="{8793449D-48AE-4A31-B2F1-F1D12BBCE257}">
      <dgm:prSet/>
      <dgm:spPr/>
      <dgm:t>
        <a:bodyPr/>
        <a:lstStyle/>
        <a:p>
          <a:endParaRPr lang="en-US"/>
        </a:p>
      </dgm:t>
    </dgm:pt>
    <dgm:pt modelId="{93688BC0-3627-41B8-996E-98823C6B586D}">
      <dgm:prSet phldrT="[Text]"/>
      <dgm:spPr/>
      <dgm:t>
        <a:bodyPr/>
        <a:lstStyle/>
        <a:p>
          <a:r>
            <a:rPr lang="en-US" dirty="0" smtClean="0"/>
            <a:t>What is</a:t>
          </a:r>
          <a:endParaRPr lang="en-US" dirty="0"/>
        </a:p>
      </dgm:t>
    </dgm:pt>
    <dgm:pt modelId="{26059A99-0F78-41E8-A6D6-5D48F9C9B5FA}" type="parTrans" cxnId="{EBB89CAD-7BA2-48EB-8090-F2BA7F3FD958}">
      <dgm:prSet/>
      <dgm:spPr/>
      <dgm:t>
        <a:bodyPr/>
        <a:lstStyle/>
        <a:p>
          <a:endParaRPr lang="en-US"/>
        </a:p>
      </dgm:t>
    </dgm:pt>
    <dgm:pt modelId="{C94C5C3A-C4B5-40C2-85CD-7E6E66670A55}" type="sibTrans" cxnId="{EBB89CAD-7BA2-48EB-8090-F2BA7F3FD958}">
      <dgm:prSet/>
      <dgm:spPr/>
      <dgm:t>
        <a:bodyPr/>
        <a:lstStyle/>
        <a:p>
          <a:endParaRPr lang="en-US"/>
        </a:p>
      </dgm:t>
    </dgm:pt>
    <dgm:pt modelId="{D222AFCE-AF41-485F-A5A0-B98BFC44E298}">
      <dgm:prSet phldrT="[Text]"/>
      <dgm:spPr/>
      <dgm:t>
        <a:bodyPr/>
        <a:lstStyle/>
        <a:p>
          <a:r>
            <a:rPr lang="en-US" dirty="0" smtClean="0"/>
            <a:t>When to use</a:t>
          </a:r>
          <a:endParaRPr lang="en-US" dirty="0"/>
        </a:p>
      </dgm:t>
    </dgm:pt>
    <dgm:pt modelId="{8480436C-EB03-4F7A-8FE9-05DB0873F318}" type="parTrans" cxnId="{BEECAB3B-3DEE-4145-BFC0-A3666699EFE5}">
      <dgm:prSet/>
      <dgm:spPr/>
      <dgm:t>
        <a:bodyPr/>
        <a:lstStyle/>
        <a:p>
          <a:endParaRPr lang="en-US"/>
        </a:p>
      </dgm:t>
    </dgm:pt>
    <dgm:pt modelId="{8329AC4B-1E1B-4527-834F-A439DD1A97D4}" type="sibTrans" cxnId="{BEECAB3B-3DEE-4145-BFC0-A3666699EFE5}">
      <dgm:prSet/>
      <dgm:spPr/>
      <dgm:t>
        <a:bodyPr/>
        <a:lstStyle/>
        <a:p>
          <a:endParaRPr lang="en-US"/>
        </a:p>
      </dgm:t>
    </dgm:pt>
    <dgm:pt modelId="{51322EED-10A2-4BFD-9CB2-BB64E92052E5}">
      <dgm:prSet phldrT="[Text]"/>
      <dgm:spPr/>
      <dgm:t>
        <a:bodyPr/>
        <a:lstStyle/>
        <a:p>
          <a:r>
            <a:rPr lang="en-IN" dirty="0" smtClean="0"/>
            <a:t>What is</a:t>
          </a:r>
          <a:endParaRPr lang="en-US" dirty="0"/>
        </a:p>
      </dgm:t>
    </dgm:pt>
    <dgm:pt modelId="{30879699-BC5B-4406-BA5F-F98D98791EE6}" type="sibTrans" cxnId="{B89BA3E9-87C1-4306-95F2-740605E340AF}">
      <dgm:prSet/>
      <dgm:spPr/>
      <dgm:t>
        <a:bodyPr/>
        <a:lstStyle/>
        <a:p>
          <a:endParaRPr lang="en-US"/>
        </a:p>
      </dgm:t>
    </dgm:pt>
    <dgm:pt modelId="{7EF5DD3B-E81C-4B10-9E12-F6B2B95671AD}" type="parTrans" cxnId="{B89BA3E9-87C1-4306-95F2-740605E340AF}">
      <dgm:prSet/>
      <dgm:spPr/>
      <dgm:t>
        <a:bodyPr/>
        <a:lstStyle/>
        <a:p>
          <a:endParaRPr lang="en-US"/>
        </a:p>
      </dgm:t>
    </dgm:pt>
    <dgm:pt modelId="{5CCA8DCD-6FD1-47A0-8D2A-05A924B35E2F}">
      <dgm:prSet phldrT="[Text]"/>
      <dgm:spPr/>
      <dgm:t>
        <a:bodyPr/>
        <a:lstStyle/>
        <a:p>
          <a:r>
            <a:rPr lang="en-IN" smtClean="0"/>
            <a:t>Basic </a:t>
          </a:r>
          <a:r>
            <a:rPr lang="en-IN" dirty="0" smtClean="0"/>
            <a:t>Understanding</a:t>
          </a:r>
          <a:endParaRPr lang="en-US" dirty="0"/>
        </a:p>
      </dgm:t>
    </dgm:pt>
    <dgm:pt modelId="{261B006E-69A2-4CCF-94C2-27398D23C7E3}" type="parTrans" cxnId="{68CAA162-A07B-496A-849E-7798096D06B4}">
      <dgm:prSet/>
      <dgm:spPr/>
      <dgm:t>
        <a:bodyPr/>
        <a:lstStyle/>
        <a:p>
          <a:endParaRPr lang="en-US"/>
        </a:p>
      </dgm:t>
    </dgm:pt>
    <dgm:pt modelId="{A1714D17-B5ED-4F0C-AA8A-7B4682A1FB74}" type="sibTrans" cxnId="{68CAA162-A07B-496A-849E-7798096D06B4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A709-0A1D-4A5C-88AF-426921812F21}" type="pres">
      <dgm:prSet presAssocID="{9F10039D-8D99-4543-9DC2-8F301D0A1D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968C79-7B79-4FEE-9017-A392EF4BBC7B}" type="pres">
      <dgm:prSet presAssocID="{9F10039D-8D99-4543-9DC2-8F301D0A1DBC}" presName="connTx" presStyleLbl="sibTrans2D1" presStyleIdx="0" presStyleCnt="2"/>
      <dgm:spPr/>
      <dgm:t>
        <a:bodyPr/>
        <a:lstStyle/>
        <a:p>
          <a:endParaRPr lang="en-US"/>
        </a:p>
      </dgm:t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C752-CFEF-4D4A-B8FB-A7A4A0CFC02B}" type="pres">
      <dgm:prSet presAssocID="{F9F42E5F-FBAB-4B19-8A89-55AF7597242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BC4EB9-A1E4-4FAA-A564-CA866D2B1917}" type="pres">
      <dgm:prSet presAssocID="{F9F42E5F-FBAB-4B19-8A89-55AF7597242C}" presName="connTx" presStyleLbl="sibTrans2D1" presStyleIdx="1" presStyleCnt="2"/>
      <dgm:spPr/>
      <dgm:t>
        <a:bodyPr/>
        <a:lstStyle/>
        <a:p>
          <a:endParaRPr lang="en-US"/>
        </a:p>
      </dgm:t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29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0A3FDD-D320-4123-ABE0-71CFE5A62CE3}" type="pres">
      <dgm:prSet presAssocID="{489E05DD-FB7B-4894-8445-6BEB3EE73AA5}" presName="txNode" presStyleLbl="node1" presStyleIdx="2" presStyleCnt="3" custLinFactNeighborY="7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CAB3B-3DEE-4145-BFC0-A3666699EFE5}" srcId="{D80227B8-3957-480E-8F7D-B793D3DE979B}" destId="{D222AFCE-AF41-485F-A5A0-B98BFC44E298}" srcOrd="1" destOrd="0" parTransId="{8480436C-EB03-4F7A-8FE9-05DB0873F318}" sibTransId="{8329AC4B-1E1B-4527-834F-A439DD1A97D4}"/>
    <dgm:cxn modelId="{B89BA3E9-87C1-4306-95F2-740605E340AF}" srcId="{569E5B9D-7FD2-4F4A-87BB-ACC602CD4E45}" destId="{51322EED-10A2-4BFD-9CB2-BB64E92052E5}" srcOrd="0" destOrd="0" parTransId="{7EF5DD3B-E81C-4B10-9E12-F6B2B95671AD}" sibTransId="{30879699-BC5B-4406-BA5F-F98D98791EE6}"/>
    <dgm:cxn modelId="{8793449D-48AE-4A31-B2F1-F1D12BBCE257}" srcId="{489E05DD-FB7B-4894-8445-6BEB3EE73AA5}" destId="{7197F6E8-9BE3-4337-8978-FFE185EE339F}" srcOrd="1" destOrd="0" parTransId="{6675EFE4-8CA0-4DC2-A722-0327FBB2B9F9}" sibTransId="{5DEB8E07-171F-48B8-860A-7018CA90C7D6}"/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C0FDC86E-F690-412E-9DCA-18F177F14859}" type="presOf" srcId="{93688BC0-3627-41B8-996E-98823C6B586D}" destId="{405F2AEE-4839-42B1-B95A-B73F0476EB11}" srcOrd="0" destOrd="1" presId="urn:microsoft.com/office/officeart/2005/8/layout/hProcess10"/>
    <dgm:cxn modelId="{F1FE522F-AC5D-486A-9EC6-A9DD5569C60C}" type="presOf" srcId="{D222AFCE-AF41-485F-A5A0-B98BFC44E298}" destId="{405F2AEE-4839-42B1-B95A-B73F0476EB11}" srcOrd="0" destOrd="2" presId="urn:microsoft.com/office/officeart/2005/8/layout/hProcess10"/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EBB89CAD-7BA2-48EB-8090-F2BA7F3FD958}" srcId="{D80227B8-3957-480E-8F7D-B793D3DE979B}" destId="{93688BC0-3627-41B8-996E-98823C6B586D}" srcOrd="0" destOrd="0" parTransId="{26059A99-0F78-41E8-A6D6-5D48F9C9B5FA}" sibTransId="{C94C5C3A-C4B5-40C2-85CD-7E6E66670A55}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EDD0BC9F-2B07-488F-B211-88F425F72E5D}" type="presOf" srcId="{5CCA8DCD-6FD1-47A0-8D2A-05A924B35E2F}" destId="{BE598747-8A02-43BE-8ADD-B449880D6D1E}" srcOrd="0" destOrd="2" presId="urn:microsoft.com/office/officeart/2005/8/layout/hProcess10"/>
    <dgm:cxn modelId="{68CAA162-A07B-496A-849E-7798096D06B4}" srcId="{569E5B9D-7FD2-4F4A-87BB-ACC602CD4E45}" destId="{5CCA8DCD-6FD1-47A0-8D2A-05A924B35E2F}" srcOrd="1" destOrd="0" parTransId="{261B006E-69A2-4CCF-94C2-27398D23C7E3}" sibTransId="{A1714D17-B5ED-4F0C-AA8A-7B4682A1FB74}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48240728-E629-4ADC-B882-20E24FDCAE66}" type="presOf" srcId="{7197F6E8-9BE3-4337-8978-FFE185EE339F}" destId="{440A3FDD-D320-4123-ABE0-71CFE5A62CE3}" srcOrd="0" destOrd="2" presId="urn:microsoft.com/office/officeart/2005/8/layout/hProcess10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AC2DD9F6-D712-47DC-983B-1ACE65D3DF9B}" type="presOf" srcId="{51322EED-10A2-4BFD-9CB2-BB64E92052E5}" destId="{BE598747-8A02-43BE-8ADD-B449880D6D1E}" srcOrd="0" destOrd="1" presId="urn:microsoft.com/office/officeart/2005/8/layout/hProcess10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Quick Recap –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Last 2 weeks </a:t>
          </a:r>
          <a:endParaRPr lang="en-IN" sz="2000" kern="1200" dirty="0"/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Focused Teaching (60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Neural Network -2</a:t>
          </a:r>
          <a:endParaRPr lang="en-IN" sz="20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Doubts Resolutions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sz="20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Neural Network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What is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When to use</a:t>
          </a:r>
          <a:endParaRPr lang="en-US" sz="1600" kern="1200" dirty="0"/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Forward Propagation 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What is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smtClean="0"/>
            <a:t>Basic </a:t>
          </a:r>
          <a:r>
            <a:rPr lang="en-IN" sz="1600" kern="1200" dirty="0" smtClean="0"/>
            <a:t>Understanding</a:t>
          </a:r>
          <a:endParaRPr lang="en-US" sz="16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483340">
          <a:off x="5101408" y="637161"/>
          <a:ext cx="430672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101445" y="726636"/>
        <a:ext cx="301470" cy="261849"/>
      </dsp:txXfrm>
    </dsp:sp>
    <dsp:sp modelId="{2D0EA8B5-A3EF-43C4-9D24-3D015F8E1167}">
      <dsp:nvSpPr>
        <dsp:cNvPr id="0" name=""/>
        <dsp:cNvSpPr/>
      </dsp:nvSpPr>
      <dsp:spPr>
        <a:xfrm>
          <a:off x="5900892" y="18778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66303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Backward Propagation 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Basics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When to use</a:t>
          </a:r>
          <a:endParaRPr lang="en-US" sz="1600" kern="1200" dirty="0"/>
        </a:p>
      </dsp:txBody>
      <dsp:txXfrm>
        <a:off x="5539735" y="1716228"/>
        <a:ext cx="1709839" cy="1709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Data augmentation is a strategy that enables practitioners to significantly increase the diversity of data available for training models, without actually collecting new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940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dirty="0" smtClean="0"/>
              <a:t>Coding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Much of the statistical theory relies on the data being independent and identically distributed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Series often change with time, so bigger isn’t always better</a:t>
            </a:r>
          </a:p>
          <a:p>
            <a:pPr marL="1587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47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Much of the statistical theory relies on the data being independent and identically distributed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Series often change with time, so bigger isn’t always better</a:t>
            </a:r>
          </a:p>
          <a:p>
            <a:pPr marL="1587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51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Much of the statistical theory relies on the data being independent and identically distributed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Series often change with time, so bigger isn’t always better</a:t>
            </a:r>
          </a:p>
          <a:p>
            <a:pPr marL="1587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577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Much of the statistical theory relies on the data being independent and identically distributed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Series often change with time, so bigger isn’t always better</a:t>
            </a:r>
          </a:p>
          <a:p>
            <a:pPr marL="1587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937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Early Stopping monitors the performance of the model for every epoch on a held-out validation set during the training, and terminate the training conditional on the validation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35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Deep Learning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6679" y="666236"/>
            <a:ext cx="84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/>
              <a:t>Data Augmentation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1197338"/>
            <a:ext cx="8315877" cy="37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Coding Time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>
                <a:solidFill>
                  <a:schemeClr val="dk1"/>
                </a:solidFill>
              </a:rPr>
              <a:t>Coding </a:t>
            </a:r>
            <a:r>
              <a:rPr lang="en-IN" sz="6000" b="1" dirty="0" smtClean="0">
                <a:solidFill>
                  <a:schemeClr val="dk1"/>
                </a:solidFill>
              </a:rPr>
              <a:t>Time</a:t>
            </a:r>
            <a:endParaRPr lang="en-IN" sz="6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 Resolutions</a:t>
            </a:r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 smtClean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-2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Agenda</a:t>
            </a:r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85586940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98793868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Deep Learning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6679" y="666236"/>
            <a:ext cx="84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/>
              <a:t>Regularization </a:t>
            </a:r>
            <a:endParaRPr lang="en-I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65792" y="1197338"/>
            <a:ext cx="8079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the most important aspects when training neural networks is avoiding overfitting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5791" y="1666885"/>
            <a:ext cx="822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key reason for overfitting in Neural network is due to complex model. Due to large no of layers and lots of neuron per layers.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65791" y="2332509"/>
            <a:ext cx="822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Regularization </a:t>
            </a:r>
            <a:r>
              <a:rPr lang="en-US" dirty="0"/>
              <a:t>refers to a set of different techniques that lower the complexity of a neural network model during training, and thus prevent the overfitting.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16678" y="3115160"/>
            <a:ext cx="8028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Some common regularization techniques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L1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L2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Dropout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57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Deep Learning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6679" y="666236"/>
            <a:ext cx="84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L2 – Regularization(Ride Regression)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1471379"/>
            <a:ext cx="5638800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2796113"/>
            <a:ext cx="8455362" cy="1096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4167440"/>
            <a:ext cx="7391400" cy="638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6679" y="1172505"/>
            <a:ext cx="221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292929"/>
                </a:solidFill>
                <a:latin typeface="+mj-lt"/>
              </a:rPr>
              <a:t>1. </a:t>
            </a:r>
            <a:r>
              <a:rPr lang="en-IN" b="1" dirty="0" smtClean="0">
                <a:solidFill>
                  <a:srgbClr val="292929"/>
                </a:solidFill>
                <a:latin typeface="+mj-lt"/>
              </a:rPr>
              <a:t>Regularization </a:t>
            </a:r>
            <a:r>
              <a:rPr lang="en-IN" b="1" dirty="0">
                <a:solidFill>
                  <a:srgbClr val="292929"/>
                </a:solidFill>
                <a:latin typeface="+mj-lt"/>
              </a:rPr>
              <a:t>term</a:t>
            </a:r>
            <a:endParaRPr lang="en-IN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679" y="2517540"/>
            <a:ext cx="1494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292929"/>
                </a:solidFill>
                <a:latin typeface="+mj-lt"/>
              </a:rPr>
              <a:t>2. </a:t>
            </a:r>
            <a:r>
              <a:rPr lang="en-IN" b="1" dirty="0" smtClean="0">
                <a:solidFill>
                  <a:srgbClr val="292929"/>
                </a:solidFill>
                <a:latin typeface="+mj-lt"/>
              </a:rPr>
              <a:t>loss </a:t>
            </a:r>
            <a:r>
              <a:rPr lang="en-IN" b="1" dirty="0">
                <a:solidFill>
                  <a:srgbClr val="292929"/>
                </a:solidFill>
                <a:latin typeface="+mj-lt"/>
              </a:rPr>
              <a:t>function</a:t>
            </a:r>
            <a:endParaRPr lang="en-IN" b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6679" y="370868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3. </a:t>
            </a:r>
            <a:r>
              <a:rPr lang="en-IN" b="1" dirty="0" smtClean="0"/>
              <a:t>Gradient </a:t>
            </a:r>
            <a:r>
              <a:rPr lang="en-IN" b="1" dirty="0"/>
              <a:t>Descent during L2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414714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Deep Learning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6679" y="666236"/>
            <a:ext cx="84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/>
              <a:t>L1-Regularization 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1624739"/>
            <a:ext cx="584835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2942133"/>
            <a:ext cx="499110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4235235"/>
            <a:ext cx="6943725" cy="60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6679" y="1186479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Regularization Term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316679" y="2635401"/>
            <a:ext cx="3600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Loss function during L1 Regularization.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316679" y="3927458"/>
            <a:ext cx="2616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Gradient of the loss function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433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Deep Learning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6679" y="666236"/>
            <a:ext cx="84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/>
              <a:t>Dropout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1475845"/>
            <a:ext cx="8477573" cy="23777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6679" y="1063276"/>
            <a:ext cx="6966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+mj-lt"/>
              </a:rPr>
              <a:t>During </a:t>
            </a:r>
            <a:r>
              <a:rPr lang="en-US" dirty="0">
                <a:solidFill>
                  <a:srgbClr val="292929"/>
                </a:solidFill>
                <a:latin typeface="+mj-lt"/>
              </a:rPr>
              <a:t>training with some probability </a:t>
            </a:r>
            <a:r>
              <a:rPr lang="en-US" b="1" dirty="0">
                <a:solidFill>
                  <a:srgbClr val="292929"/>
                </a:solidFill>
                <a:latin typeface="+mj-lt"/>
              </a:rPr>
              <a:t>P</a:t>
            </a:r>
            <a:r>
              <a:rPr lang="en-US" dirty="0">
                <a:solidFill>
                  <a:srgbClr val="292929"/>
                </a:solidFill>
                <a:latin typeface="+mj-lt"/>
              </a:rPr>
              <a:t> a neuron of the neural network gets turned off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Deep Learning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6679" y="666236"/>
            <a:ext cx="84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/>
              <a:t>Early Stopping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03" y="1197338"/>
            <a:ext cx="6128160" cy="345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402</Words>
  <Application>Microsoft Office PowerPoint</Application>
  <PresentationFormat>On-screen Show (16:9)</PresentationFormat>
  <Paragraphs>65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Proxima Nova</vt:lpstr>
      <vt:lpstr>Simple Light</vt:lpstr>
      <vt:lpstr>PowerPoint Presentation</vt:lpstr>
      <vt:lpstr>PowerPoint Presentation</vt:lpstr>
      <vt:lpstr>Agenda</vt:lpstr>
      <vt:lpstr>Recap: What the learner have learnt in the week</vt:lpstr>
      <vt:lpstr>Focus Teaching – Deep Learning</vt:lpstr>
      <vt:lpstr>Focus Teaching – Deep Learning</vt:lpstr>
      <vt:lpstr>Focus Teaching – Deep Learning</vt:lpstr>
      <vt:lpstr>Focus Teaching – Deep Learning</vt:lpstr>
      <vt:lpstr>Focus Teaching – Deep Learning</vt:lpstr>
      <vt:lpstr>Focus Teaching – Deep Learning</vt:lpstr>
      <vt:lpstr>Coding Time</vt:lpstr>
      <vt:lpstr>Doubts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Singh Chouhan</dc:creator>
  <cp:lastModifiedBy>Mahendra Singh Chouhan</cp:lastModifiedBy>
  <cp:revision>190</cp:revision>
  <dcterms:modified xsi:type="dcterms:W3CDTF">2021-04-03T11:35:25Z</dcterms:modified>
</cp:coreProperties>
</file>