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62" r:id="rId1"/>
  </p:sldMasterIdLst>
  <p:notesMasterIdLst>
    <p:notesMasterId r:id="rId25"/>
  </p:notesMasterIdLst>
  <p:sldIdLst>
    <p:sldId id="256" r:id="rId2"/>
    <p:sldId id="257" r:id="rId3"/>
    <p:sldId id="258" r:id="rId4"/>
    <p:sldId id="291" r:id="rId5"/>
    <p:sldId id="336" r:id="rId6"/>
    <p:sldId id="337" r:id="rId7"/>
    <p:sldId id="338" r:id="rId8"/>
    <p:sldId id="339" r:id="rId9"/>
    <p:sldId id="340" r:id="rId10"/>
    <p:sldId id="342" r:id="rId11"/>
    <p:sldId id="343" r:id="rId12"/>
    <p:sldId id="344" r:id="rId13"/>
    <p:sldId id="345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48" r:id="rId22"/>
    <p:sldId id="316" r:id="rId23"/>
    <p:sldId id="282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MS PGothic" panose="020B0600070205080204" pitchFamily="34" charset="-128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0254" autoAdjust="0"/>
  </p:normalViewPr>
  <p:slideViewPr>
    <p:cSldViewPr snapToGrid="0">
      <p:cViewPr varScale="1">
        <p:scale>
          <a:sx n="51" d="100"/>
          <a:sy n="51" d="100"/>
        </p:scale>
        <p:origin x="812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– (15 min)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Focused Teaching (60 min)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B45449FC-2067-4809-A8D2-FDBA47BCC54A}">
      <dgm:prSet phldrT="[Text]"/>
      <dgm:spPr/>
      <dgm:t>
        <a:bodyPr/>
        <a:lstStyle/>
        <a:p>
          <a:r>
            <a:rPr lang="en-IN" dirty="0" smtClean="0"/>
            <a:t>Doubts Resolutions (15 min)</a:t>
          </a:r>
          <a:endParaRPr lang="en-US" dirty="0"/>
        </a:p>
      </dgm:t>
    </dgm:pt>
    <dgm:pt modelId="{95A66B23-ABD6-469A-B68F-43CC6581E405}" type="parTrans" cxnId="{B13F6933-59F3-4655-8423-C89CCC40A9E5}">
      <dgm:prSet/>
      <dgm:spPr/>
      <dgm:t>
        <a:bodyPr/>
        <a:lstStyle/>
        <a:p>
          <a:endParaRPr lang="en-US"/>
        </a:p>
      </dgm:t>
    </dgm:pt>
    <dgm:pt modelId="{20ED15FE-2C55-46F3-894A-FE74CD6EDB1D}" type="sibTrans" cxnId="{B13F6933-59F3-4655-8423-C89CCC40A9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Convolution Neural Network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F1D5DAAE-448A-402F-8F42-E304934C09A5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C7083AAB-7E50-42BB-9B6D-6F8D91642C9D}" type="parTrans" cxnId="{53C67524-2C43-42EC-83BE-7E87161A57FB}">
      <dgm:prSet/>
      <dgm:spPr/>
      <dgm:t>
        <a:bodyPr/>
        <a:lstStyle/>
        <a:p>
          <a:endParaRPr lang="en-US"/>
        </a:p>
      </dgm:t>
    </dgm:pt>
    <dgm:pt modelId="{DC8F1DD3-E78F-47EB-8247-F9364F8C2D07}" type="sibTrans" cxnId="{53C67524-2C43-42EC-83BE-7E87161A57FB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 custLinFactNeighborX="-12917" custLinFactNeighborY="-419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68869D-A1D8-46DE-83E3-5730E7F9F914}" type="presOf" srcId="{0628B173-C0E7-43E4-9CB0-7E90F6258F7A}" destId="{FDA9B388-AC0B-45B0-8426-9E8E45530C5B}" srcOrd="1" destOrd="0" presId="urn:microsoft.com/office/officeart/2005/8/layout/vProcess5"/>
    <dgm:cxn modelId="{9C00FD25-8B28-4F90-BB36-BE67131D5885}" type="presOf" srcId="{3937FB2B-3F1A-4403-879C-5E9FF9CB2B8B}" destId="{C109B9BD-C2D8-407E-9ECB-EA65E487F50A}" srcOrd="0" destOrd="1" presId="urn:microsoft.com/office/officeart/2005/8/layout/vProcess5"/>
    <dgm:cxn modelId="{450B6C27-BADF-452C-80B7-216DE1D26B98}" type="presOf" srcId="{02868782-A37E-40A6-964A-F6B880BD7787}" destId="{C32C0D88-79C1-4549-A049-C99A7904B1D4}" srcOrd="0" destOrd="0" presId="urn:microsoft.com/office/officeart/2005/8/layout/vProcess5"/>
    <dgm:cxn modelId="{893B723E-DB1C-4193-9187-A380321E11D6}" type="presOf" srcId="{B45449FC-2067-4809-A8D2-FDBA47BCC54A}" destId="{95FDD71E-3DE6-4042-A5E4-8A11EA388189}" srcOrd="0" destOrd="0" presId="urn:microsoft.com/office/officeart/2005/8/layout/vProcess5"/>
    <dgm:cxn modelId="{7203DB8D-FA59-4327-93AF-51ACD43A2346}" type="presOf" srcId="{10296C95-9ED4-4AFF-A6A7-BDAD31313D94}" destId="{95FDD71E-3DE6-4042-A5E4-8A11EA388189}" srcOrd="0" destOrd="1" presId="urn:microsoft.com/office/officeart/2005/8/layout/vProcess5"/>
    <dgm:cxn modelId="{B13F6933-59F3-4655-8423-C89CCC40A9E5}" srcId="{78A3F01F-9EB0-4C14-8D3E-2F76872B084E}" destId="{B45449FC-2067-4809-A8D2-FDBA47BCC54A}" srcOrd="2" destOrd="0" parTransId="{95A66B23-ABD6-469A-B68F-43CC6581E405}" sibTransId="{20ED15FE-2C55-46F3-894A-FE74CD6EDB1D}"/>
    <dgm:cxn modelId="{0D739FE6-D978-4E85-B1AF-AFE555B7E9D7}" type="presOf" srcId="{B45449FC-2067-4809-A8D2-FDBA47BCC54A}" destId="{FA4F4CBD-301B-49CA-B240-B048B145DE09}" srcOrd="1" destOrd="0" presId="urn:microsoft.com/office/officeart/2005/8/layout/vProcess5"/>
    <dgm:cxn modelId="{33F9CA7F-0592-4D1B-A93A-7A7C85A7C92A}" type="presOf" srcId="{02868782-A37E-40A6-964A-F6B880BD7787}" destId="{04FC34A5-6965-4BB4-A07E-A46E80475946}" srcOrd="1" destOrd="0" presId="urn:microsoft.com/office/officeart/2005/8/layout/vProcess5"/>
    <dgm:cxn modelId="{6BC39BB9-5BE8-4853-AA57-C26BB115643C}" srcId="{B45449FC-2067-4809-A8D2-FDBA47BCC54A}" destId="{10296C95-9ED4-4AFF-A6A7-BDAD31313D94}" srcOrd="0" destOrd="0" parTransId="{0F058B94-5D33-44BE-9D12-7634AE00588C}" sibTransId="{D723580A-543A-469D-9E76-D60C0E2C605B}"/>
    <dgm:cxn modelId="{EB6E8DE7-3196-4BD5-BDD4-5DDB375841EF}" type="presOf" srcId="{10296C95-9ED4-4AFF-A6A7-BDAD31313D94}" destId="{FA4F4CBD-301B-49CA-B240-B048B145DE09}" srcOrd="1" destOrd="1" presId="urn:microsoft.com/office/officeart/2005/8/layout/vProcess5"/>
    <dgm:cxn modelId="{53C67524-2C43-42EC-83BE-7E87161A57FB}" srcId="{02868782-A37E-40A6-964A-F6B880BD7787}" destId="{F1D5DAAE-448A-402F-8F42-E304934C09A5}" srcOrd="0" destOrd="0" parTransId="{C7083AAB-7E50-42BB-9B6D-6F8D91642C9D}" sibTransId="{DC8F1DD3-E78F-47EB-8247-F9364F8C2D07}"/>
    <dgm:cxn modelId="{11A53218-3D44-4E66-8AB5-EF86E76907DD}" type="presOf" srcId="{0628B173-C0E7-43E4-9CB0-7E90F6258F7A}" destId="{C109B9BD-C2D8-407E-9ECB-EA65E487F50A}" srcOrd="0" destOrd="0" presId="urn:microsoft.com/office/officeart/2005/8/layout/vProcess5"/>
    <dgm:cxn modelId="{AA07B249-E0B1-459C-AF52-50515E939901}" type="presOf" srcId="{1DA3BD06-A4FF-4C8A-9614-4EC4783ECF74}" destId="{9BA526AF-6B00-48BA-A86C-544E99505CA0}" srcOrd="0" destOrd="0" presId="urn:microsoft.com/office/officeart/2005/8/layout/vProcess5"/>
    <dgm:cxn modelId="{1EDF1A43-7F82-4113-8C9D-1F2952C404F7}" type="presOf" srcId="{F1D5DAAE-448A-402F-8F42-E304934C09A5}" destId="{04FC34A5-6965-4BB4-A07E-A46E80475946}" srcOrd="1" destOrd="1" presId="urn:microsoft.com/office/officeart/2005/8/layout/vProcess5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FCD95BEE-0E72-429C-8F1B-C2F6023D00BA}" type="presOf" srcId="{32F1659A-899C-4925-BE1A-FFA2F14FFE23}" destId="{98E5FDA8-7D6D-4EEF-B6FA-1C0CEB1764BA}" srcOrd="0" destOrd="0" presId="urn:microsoft.com/office/officeart/2005/8/layout/vProcess5"/>
    <dgm:cxn modelId="{E453D232-F573-4969-A5BD-3A5A58BB6487}" type="presOf" srcId="{3937FB2B-3F1A-4403-879C-5E9FF9CB2B8B}" destId="{FDA9B388-AC0B-45B0-8426-9E8E45530C5B}" srcOrd="1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139D929D-F1AE-4192-9F29-774F7B556390}" type="presOf" srcId="{F1D5DAAE-448A-402F-8F42-E304934C09A5}" destId="{C32C0D88-79C1-4549-A049-C99A7904B1D4}" srcOrd="0" destOrd="1" presId="urn:microsoft.com/office/officeart/2005/8/layout/vProcess5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04B55F05-F63F-4A1E-8043-AF23D1605171}" type="presParOf" srcId="{568BE6C4-ADC9-4F86-8A10-CD17090B3464}" destId="{C32C0D88-79C1-4549-A049-C99A7904B1D4}" srcOrd="1" destOrd="0" presId="urn:microsoft.com/office/officeart/2005/8/layout/vProcess5"/>
    <dgm:cxn modelId="{632131E3-DBAC-4A68-BF82-F58511C693DD}" type="presParOf" srcId="{568BE6C4-ADC9-4F86-8A10-CD17090B3464}" destId="{C109B9BD-C2D8-407E-9ECB-EA65E487F50A}" srcOrd="2" destOrd="0" presId="urn:microsoft.com/office/officeart/2005/8/layout/vProcess5"/>
    <dgm:cxn modelId="{65441677-E0BB-4AF4-81D3-7DD76159F3E2}" type="presParOf" srcId="{568BE6C4-ADC9-4F86-8A10-CD17090B3464}" destId="{95FDD71E-3DE6-4042-A5E4-8A11EA388189}" srcOrd="3" destOrd="0" presId="urn:microsoft.com/office/officeart/2005/8/layout/vProcess5"/>
    <dgm:cxn modelId="{0A2C0103-43BE-48B9-AC9A-D801B0734698}" type="presParOf" srcId="{568BE6C4-ADC9-4F86-8A10-CD17090B3464}" destId="{98E5FDA8-7D6D-4EEF-B6FA-1C0CEB1764BA}" srcOrd="4" destOrd="0" presId="urn:microsoft.com/office/officeart/2005/8/layout/vProcess5"/>
    <dgm:cxn modelId="{E05FCC89-0767-4608-A369-83893A3B3D9B}" type="presParOf" srcId="{568BE6C4-ADC9-4F86-8A10-CD17090B3464}" destId="{9BA526AF-6B00-48BA-A86C-544E99505CA0}" srcOrd="5" destOrd="0" presId="urn:microsoft.com/office/officeart/2005/8/layout/vProcess5"/>
    <dgm:cxn modelId="{9A2C8322-AC51-4F8C-9AE2-660B2EAB8598}" type="presParOf" srcId="{568BE6C4-ADC9-4F86-8A10-CD17090B3464}" destId="{04FC34A5-6965-4BB4-A07E-A46E80475946}" srcOrd="6" destOrd="0" presId="urn:microsoft.com/office/officeart/2005/8/layout/vProcess5"/>
    <dgm:cxn modelId="{E228B1BE-E1B6-4F01-ABD6-1DD0BA392E39}" type="presParOf" srcId="{568BE6C4-ADC9-4F86-8A10-CD17090B3464}" destId="{FDA9B388-AC0B-45B0-8426-9E8E45530C5B}" srcOrd="7" destOrd="0" presId="urn:microsoft.com/office/officeart/2005/8/layout/vProcess5"/>
    <dgm:cxn modelId="{A847F382-BF39-40EF-9671-34935462161C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04303-E311-4C80-AB75-02E7151675B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0227B8-3957-480E-8F7D-B793D3DE979B}">
      <dgm:prSet phldrT="[Text]"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4EF8473F-165A-47DF-8A13-618761EF7FE2}" type="parTrans" cxnId="{A23C4824-000E-4629-8B40-3F001173F5F0}">
      <dgm:prSet/>
      <dgm:spPr/>
      <dgm:t>
        <a:bodyPr/>
        <a:lstStyle/>
        <a:p>
          <a:endParaRPr lang="en-US"/>
        </a:p>
      </dgm:t>
    </dgm:pt>
    <dgm:pt modelId="{9F10039D-8D99-4543-9DC2-8F301D0A1DBC}" type="sibTrans" cxnId="{A23C4824-000E-4629-8B40-3F001173F5F0}">
      <dgm:prSet/>
      <dgm:spPr/>
      <dgm:t>
        <a:bodyPr/>
        <a:lstStyle/>
        <a:p>
          <a:endParaRPr lang="en-US"/>
        </a:p>
      </dgm:t>
    </dgm:pt>
    <dgm:pt modelId="{569E5B9D-7FD2-4F4A-87BB-ACC602CD4E45}">
      <dgm:prSet phldrT="[Text]"/>
      <dgm:spPr/>
      <dgm:t>
        <a:bodyPr/>
        <a:lstStyle/>
        <a:p>
          <a:r>
            <a:rPr lang="en-IN" dirty="0" smtClean="0"/>
            <a:t>Forward Propagation </a:t>
          </a:r>
          <a:endParaRPr lang="en-US" dirty="0"/>
        </a:p>
      </dgm:t>
    </dgm:pt>
    <dgm:pt modelId="{F9CEFD37-56BA-4F17-8A59-2DC217A1B0BB}" type="parTrans" cxnId="{57CE9747-6915-43ED-8576-27FB263EC7A1}">
      <dgm:prSet/>
      <dgm:spPr/>
      <dgm:t>
        <a:bodyPr/>
        <a:lstStyle/>
        <a:p>
          <a:endParaRPr lang="en-US"/>
        </a:p>
      </dgm:t>
    </dgm:pt>
    <dgm:pt modelId="{F9F42E5F-FBAB-4B19-8A89-55AF7597242C}" type="sibTrans" cxnId="{57CE9747-6915-43ED-8576-27FB263EC7A1}">
      <dgm:prSet/>
      <dgm:spPr/>
      <dgm:t>
        <a:bodyPr/>
        <a:lstStyle/>
        <a:p>
          <a:endParaRPr lang="en-US"/>
        </a:p>
      </dgm:t>
    </dgm:pt>
    <dgm:pt modelId="{489E05DD-FB7B-4894-8445-6BEB3EE73AA5}">
      <dgm:prSet phldrT="[Text]"/>
      <dgm:spPr/>
      <dgm:t>
        <a:bodyPr/>
        <a:lstStyle/>
        <a:p>
          <a:r>
            <a:rPr lang="en-IN" dirty="0" smtClean="0"/>
            <a:t>Backward Propagation </a:t>
          </a:r>
          <a:endParaRPr lang="en-US" dirty="0"/>
        </a:p>
      </dgm:t>
    </dgm:pt>
    <dgm:pt modelId="{09F0BB23-AA22-43DC-ABD9-8AE979D7B926}" type="parTrans" cxnId="{1CCC39BE-3198-46EA-8183-389F73A78B51}">
      <dgm:prSet/>
      <dgm:spPr/>
      <dgm:t>
        <a:bodyPr/>
        <a:lstStyle/>
        <a:p>
          <a:endParaRPr lang="en-US"/>
        </a:p>
      </dgm:t>
    </dgm:pt>
    <dgm:pt modelId="{B8801746-F42B-43A2-8099-B90F2EDF7B07}" type="sibTrans" cxnId="{1CCC39BE-3198-46EA-8183-389F73A78B51}">
      <dgm:prSet/>
      <dgm:spPr/>
      <dgm:t>
        <a:bodyPr/>
        <a:lstStyle/>
        <a:p>
          <a:endParaRPr lang="en-US"/>
        </a:p>
      </dgm:t>
    </dgm:pt>
    <dgm:pt modelId="{D89C824B-7DB4-4B40-A04A-9C6D5D8F149B}">
      <dgm:prSet phldrT="[Text]"/>
      <dgm:spPr/>
      <dgm:t>
        <a:bodyPr/>
        <a:lstStyle/>
        <a:p>
          <a:r>
            <a:rPr lang="en-IN" dirty="0" smtClean="0"/>
            <a:t>Basics</a:t>
          </a:r>
          <a:endParaRPr lang="en-US" dirty="0"/>
        </a:p>
      </dgm:t>
    </dgm:pt>
    <dgm:pt modelId="{74217035-D9FB-4C6C-B61D-38BB65EBB707}" type="parTrans" cxnId="{B004D14B-6B1B-4848-9F68-C58E3E768CCC}">
      <dgm:prSet/>
      <dgm:spPr/>
      <dgm:t>
        <a:bodyPr/>
        <a:lstStyle/>
        <a:p>
          <a:endParaRPr lang="en-US"/>
        </a:p>
      </dgm:t>
    </dgm:pt>
    <dgm:pt modelId="{74C298BA-FB1E-462F-9FE6-C0FA69D62537}" type="sibTrans" cxnId="{B004D14B-6B1B-4848-9F68-C58E3E768CCC}">
      <dgm:prSet/>
      <dgm:spPr/>
      <dgm:t>
        <a:bodyPr/>
        <a:lstStyle/>
        <a:p>
          <a:endParaRPr lang="en-US"/>
        </a:p>
      </dgm:t>
    </dgm:pt>
    <dgm:pt modelId="{7197F6E8-9BE3-4337-8978-FFE185EE339F}">
      <dgm:prSet phldrT="[Text]"/>
      <dgm:spPr/>
      <dgm:t>
        <a:bodyPr/>
        <a:lstStyle/>
        <a:p>
          <a:r>
            <a:rPr lang="en-IN" dirty="0" smtClean="0"/>
            <a:t>When to use</a:t>
          </a:r>
          <a:endParaRPr lang="en-US" dirty="0"/>
        </a:p>
      </dgm:t>
    </dgm:pt>
    <dgm:pt modelId="{6675EFE4-8CA0-4DC2-A722-0327FBB2B9F9}" type="parTrans" cxnId="{8793449D-48AE-4A31-B2F1-F1D12BBCE257}">
      <dgm:prSet/>
      <dgm:spPr/>
      <dgm:t>
        <a:bodyPr/>
        <a:lstStyle/>
        <a:p>
          <a:endParaRPr lang="en-US"/>
        </a:p>
      </dgm:t>
    </dgm:pt>
    <dgm:pt modelId="{5DEB8E07-171F-48B8-860A-7018CA90C7D6}" type="sibTrans" cxnId="{8793449D-48AE-4A31-B2F1-F1D12BBCE257}">
      <dgm:prSet/>
      <dgm:spPr/>
      <dgm:t>
        <a:bodyPr/>
        <a:lstStyle/>
        <a:p>
          <a:endParaRPr lang="en-US"/>
        </a:p>
      </dgm:t>
    </dgm:pt>
    <dgm:pt modelId="{93688BC0-3627-41B8-996E-98823C6B586D}">
      <dgm:prSet phldrT="[Text]"/>
      <dgm:spPr/>
      <dgm:t>
        <a:bodyPr/>
        <a:lstStyle/>
        <a:p>
          <a:r>
            <a:rPr lang="en-US" dirty="0" smtClean="0"/>
            <a:t>What is</a:t>
          </a:r>
          <a:endParaRPr lang="en-US" dirty="0"/>
        </a:p>
      </dgm:t>
    </dgm:pt>
    <dgm:pt modelId="{26059A99-0F78-41E8-A6D6-5D48F9C9B5FA}" type="parTrans" cxnId="{EBB89CAD-7BA2-48EB-8090-F2BA7F3FD958}">
      <dgm:prSet/>
      <dgm:spPr/>
      <dgm:t>
        <a:bodyPr/>
        <a:lstStyle/>
        <a:p>
          <a:endParaRPr lang="en-US"/>
        </a:p>
      </dgm:t>
    </dgm:pt>
    <dgm:pt modelId="{C94C5C3A-C4B5-40C2-85CD-7E6E66670A55}" type="sibTrans" cxnId="{EBB89CAD-7BA2-48EB-8090-F2BA7F3FD958}">
      <dgm:prSet/>
      <dgm:spPr/>
      <dgm:t>
        <a:bodyPr/>
        <a:lstStyle/>
        <a:p>
          <a:endParaRPr lang="en-US"/>
        </a:p>
      </dgm:t>
    </dgm:pt>
    <dgm:pt modelId="{D222AFCE-AF41-485F-A5A0-B98BFC44E298}">
      <dgm:prSet phldrT="[Text]"/>
      <dgm:spPr/>
      <dgm:t>
        <a:bodyPr/>
        <a:lstStyle/>
        <a:p>
          <a:r>
            <a:rPr lang="en-US" dirty="0" smtClean="0"/>
            <a:t>When to use</a:t>
          </a:r>
          <a:endParaRPr lang="en-US" dirty="0"/>
        </a:p>
      </dgm:t>
    </dgm:pt>
    <dgm:pt modelId="{8480436C-EB03-4F7A-8FE9-05DB0873F318}" type="parTrans" cxnId="{BEECAB3B-3DEE-4145-BFC0-A3666699EFE5}">
      <dgm:prSet/>
      <dgm:spPr/>
      <dgm:t>
        <a:bodyPr/>
        <a:lstStyle/>
        <a:p>
          <a:endParaRPr lang="en-US"/>
        </a:p>
      </dgm:t>
    </dgm:pt>
    <dgm:pt modelId="{8329AC4B-1E1B-4527-834F-A439DD1A97D4}" type="sibTrans" cxnId="{BEECAB3B-3DEE-4145-BFC0-A3666699EFE5}">
      <dgm:prSet/>
      <dgm:spPr/>
      <dgm:t>
        <a:bodyPr/>
        <a:lstStyle/>
        <a:p>
          <a:endParaRPr lang="en-US"/>
        </a:p>
      </dgm:t>
    </dgm:pt>
    <dgm:pt modelId="{51322EED-10A2-4BFD-9CB2-BB64E92052E5}">
      <dgm:prSet phldrT="[Text]"/>
      <dgm:spPr/>
      <dgm:t>
        <a:bodyPr/>
        <a:lstStyle/>
        <a:p>
          <a:r>
            <a:rPr lang="en-IN" dirty="0" smtClean="0"/>
            <a:t>What is</a:t>
          </a:r>
          <a:endParaRPr lang="en-US" dirty="0"/>
        </a:p>
      </dgm:t>
    </dgm:pt>
    <dgm:pt modelId="{30879699-BC5B-4406-BA5F-F98D98791EE6}" type="sibTrans" cxnId="{B89BA3E9-87C1-4306-95F2-740605E340AF}">
      <dgm:prSet/>
      <dgm:spPr/>
      <dgm:t>
        <a:bodyPr/>
        <a:lstStyle/>
        <a:p>
          <a:endParaRPr lang="en-US"/>
        </a:p>
      </dgm:t>
    </dgm:pt>
    <dgm:pt modelId="{7EF5DD3B-E81C-4B10-9E12-F6B2B95671AD}" type="parTrans" cxnId="{B89BA3E9-87C1-4306-95F2-740605E340AF}">
      <dgm:prSet/>
      <dgm:spPr/>
      <dgm:t>
        <a:bodyPr/>
        <a:lstStyle/>
        <a:p>
          <a:endParaRPr lang="en-US"/>
        </a:p>
      </dgm:t>
    </dgm:pt>
    <dgm:pt modelId="{5CCA8DCD-6FD1-47A0-8D2A-05A924B35E2F}">
      <dgm:prSet phldrT="[Text]"/>
      <dgm:spPr/>
      <dgm:t>
        <a:bodyPr/>
        <a:lstStyle/>
        <a:p>
          <a:r>
            <a:rPr lang="en-IN" smtClean="0"/>
            <a:t>Basic </a:t>
          </a:r>
          <a:r>
            <a:rPr lang="en-IN" dirty="0" smtClean="0"/>
            <a:t>Understanding</a:t>
          </a:r>
          <a:endParaRPr lang="en-US" dirty="0"/>
        </a:p>
      </dgm:t>
    </dgm:pt>
    <dgm:pt modelId="{261B006E-69A2-4CCF-94C2-27398D23C7E3}" type="parTrans" cxnId="{68CAA162-A07B-496A-849E-7798096D06B4}">
      <dgm:prSet/>
      <dgm:spPr/>
      <dgm:t>
        <a:bodyPr/>
        <a:lstStyle/>
        <a:p>
          <a:endParaRPr lang="en-US"/>
        </a:p>
      </dgm:t>
    </dgm:pt>
    <dgm:pt modelId="{A1714D17-B5ED-4F0C-AA8A-7B4682A1FB74}" type="sibTrans" cxnId="{68CAA162-A07B-496A-849E-7798096D06B4}">
      <dgm:prSet/>
      <dgm:spPr/>
      <dgm:t>
        <a:bodyPr/>
        <a:lstStyle/>
        <a:p>
          <a:endParaRPr lang="en-US"/>
        </a:p>
      </dgm:t>
    </dgm:pt>
    <dgm:pt modelId="{B91EDC4C-948D-4384-B648-E8242876BAEF}" type="pres">
      <dgm:prSet presAssocID="{F3104303-E311-4C80-AB75-02E7151675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4648-1826-4CC1-8705-05E2C71C25B0}" type="pres">
      <dgm:prSet presAssocID="{D80227B8-3957-480E-8F7D-B793D3DE979B}" presName="composite" presStyleCnt="0"/>
      <dgm:spPr/>
    </dgm:pt>
    <dgm:pt modelId="{313D0A00-EA89-47B5-B5FD-5FCAC47FC883}" type="pres">
      <dgm:prSet presAssocID="{D80227B8-3957-480E-8F7D-B793D3DE979B}" presName="imagSh" presStyleLbl="bgImgPlace1" presStyleIdx="0" presStyleCnt="3" custScaleX="83670" custScaleY="85126" custLinFactNeighborX="16353" custLinFactNeighborY="-355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05F2AEE-4839-42B1-B95A-B73F0476EB11}" type="pres">
      <dgm:prSet presAssocID="{D80227B8-3957-480E-8F7D-B793D3DE97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DA709-0A1D-4A5C-88AF-426921812F21}" type="pres">
      <dgm:prSet presAssocID="{9F10039D-8D99-4543-9DC2-8F301D0A1DBC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968C79-7B79-4FEE-9017-A392EF4BBC7B}" type="pres">
      <dgm:prSet presAssocID="{9F10039D-8D99-4543-9DC2-8F301D0A1DBC}" presName="connTx" presStyleLbl="sibTrans2D1" presStyleIdx="0" presStyleCnt="2"/>
      <dgm:spPr/>
      <dgm:t>
        <a:bodyPr/>
        <a:lstStyle/>
        <a:p>
          <a:endParaRPr lang="en-US"/>
        </a:p>
      </dgm:t>
    </dgm:pt>
    <dgm:pt modelId="{7F24AA8C-5763-4245-93B5-77BFC4AE7916}" type="pres">
      <dgm:prSet presAssocID="{569E5B9D-7FD2-4F4A-87BB-ACC602CD4E45}" presName="composite" presStyleCnt="0"/>
      <dgm:spPr/>
    </dgm:pt>
    <dgm:pt modelId="{058D58F8-E631-40F5-8EA8-0736CA35F178}" type="pres">
      <dgm:prSet presAssocID="{569E5B9D-7FD2-4F4A-87BB-ACC602CD4E45}" presName="imagSh" presStyleLbl="bgImgPlace1" presStyleIdx="1" presStyleCnt="3" custLinFactNeighborX="10138" custLinFactNeighborY="-378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E598747-8A02-43BE-8ADD-B449880D6D1E}" type="pres">
      <dgm:prSet presAssocID="{569E5B9D-7FD2-4F4A-87BB-ACC602CD4E45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CC752-CFEF-4D4A-B8FB-A7A4A0CFC02B}" type="pres">
      <dgm:prSet presAssocID="{F9F42E5F-FBAB-4B19-8A89-55AF7597242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9BC4EB9-A1E4-4FAA-A564-CA866D2B1917}" type="pres">
      <dgm:prSet presAssocID="{F9F42E5F-FBAB-4B19-8A89-55AF7597242C}" presName="connTx" presStyleLbl="sibTrans2D1" presStyleIdx="1" presStyleCnt="2"/>
      <dgm:spPr/>
      <dgm:t>
        <a:bodyPr/>
        <a:lstStyle/>
        <a:p>
          <a:endParaRPr lang="en-US"/>
        </a:p>
      </dgm:t>
    </dgm:pt>
    <dgm:pt modelId="{AF7CEE27-D223-4F03-9772-148DCF5591AF}" type="pres">
      <dgm:prSet presAssocID="{489E05DD-FB7B-4894-8445-6BEB3EE73AA5}" presName="composite" presStyleCnt="0"/>
      <dgm:spPr/>
    </dgm:pt>
    <dgm:pt modelId="{2D0EA8B5-A3EF-43C4-9D24-3D015F8E1167}" type="pres">
      <dgm:prSet presAssocID="{489E05DD-FB7B-4894-8445-6BEB3EE73AA5}" presName="imagSh" presStyleLbl="bgImgPlace1" presStyleIdx="2" presStyleCnt="3" custScaleX="60734" custScaleY="69268" custLinFactNeighborX="19460" custLinFactNeighborY="-292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0A3FDD-D320-4123-ABE0-71CFE5A62CE3}" type="pres">
      <dgm:prSet presAssocID="{489E05DD-FB7B-4894-8445-6BEB3EE73AA5}" presName="txNode" presStyleLbl="node1" presStyleIdx="2" presStyleCnt="3" custLinFactNeighborY="7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CAB3B-3DEE-4145-BFC0-A3666699EFE5}" srcId="{D80227B8-3957-480E-8F7D-B793D3DE979B}" destId="{D222AFCE-AF41-485F-A5A0-B98BFC44E298}" srcOrd="1" destOrd="0" parTransId="{8480436C-EB03-4F7A-8FE9-05DB0873F318}" sibTransId="{8329AC4B-1E1B-4527-834F-A439DD1A97D4}"/>
    <dgm:cxn modelId="{B89BA3E9-87C1-4306-95F2-740605E340AF}" srcId="{569E5B9D-7FD2-4F4A-87BB-ACC602CD4E45}" destId="{51322EED-10A2-4BFD-9CB2-BB64E92052E5}" srcOrd="0" destOrd="0" parTransId="{7EF5DD3B-E81C-4B10-9E12-F6B2B95671AD}" sibTransId="{30879699-BC5B-4406-BA5F-F98D98791EE6}"/>
    <dgm:cxn modelId="{8793449D-48AE-4A31-B2F1-F1D12BBCE257}" srcId="{489E05DD-FB7B-4894-8445-6BEB3EE73AA5}" destId="{7197F6E8-9BE3-4337-8978-FFE185EE339F}" srcOrd="1" destOrd="0" parTransId="{6675EFE4-8CA0-4DC2-A722-0327FBB2B9F9}" sibTransId="{5DEB8E07-171F-48B8-860A-7018CA90C7D6}"/>
    <dgm:cxn modelId="{CC9611D1-AE35-4E34-8201-853BFD67C42E}" type="presOf" srcId="{D80227B8-3957-480E-8F7D-B793D3DE979B}" destId="{405F2AEE-4839-42B1-B95A-B73F0476EB11}" srcOrd="0" destOrd="0" presId="urn:microsoft.com/office/officeart/2005/8/layout/hProcess10"/>
    <dgm:cxn modelId="{C0FDC86E-F690-412E-9DCA-18F177F14859}" type="presOf" srcId="{93688BC0-3627-41B8-996E-98823C6B586D}" destId="{405F2AEE-4839-42B1-B95A-B73F0476EB11}" srcOrd="0" destOrd="1" presId="urn:microsoft.com/office/officeart/2005/8/layout/hProcess10"/>
    <dgm:cxn modelId="{F1FE522F-AC5D-486A-9EC6-A9DD5569C60C}" type="presOf" srcId="{D222AFCE-AF41-485F-A5A0-B98BFC44E298}" destId="{405F2AEE-4839-42B1-B95A-B73F0476EB11}" srcOrd="0" destOrd="2" presId="urn:microsoft.com/office/officeart/2005/8/layout/hProcess10"/>
    <dgm:cxn modelId="{EF734200-D50C-4C2A-B0E1-5F4C6029610B}" type="presOf" srcId="{F3104303-E311-4C80-AB75-02E7151675B3}" destId="{B91EDC4C-948D-4384-B648-E8242876BAEF}" srcOrd="0" destOrd="0" presId="urn:microsoft.com/office/officeart/2005/8/layout/hProcess10"/>
    <dgm:cxn modelId="{EBB89CAD-7BA2-48EB-8090-F2BA7F3FD958}" srcId="{D80227B8-3957-480E-8F7D-B793D3DE979B}" destId="{93688BC0-3627-41B8-996E-98823C6B586D}" srcOrd="0" destOrd="0" parTransId="{26059A99-0F78-41E8-A6D6-5D48F9C9B5FA}" sibTransId="{C94C5C3A-C4B5-40C2-85CD-7E6E66670A55}"/>
    <dgm:cxn modelId="{522497DD-1669-4EF6-8A13-44FC042C8EE6}" type="presOf" srcId="{F9F42E5F-FBAB-4B19-8A89-55AF7597242C}" destId="{B76CC752-CFEF-4D4A-B8FB-A7A4A0CFC02B}" srcOrd="0" destOrd="0" presId="urn:microsoft.com/office/officeart/2005/8/layout/hProcess10"/>
    <dgm:cxn modelId="{EDD0BC9F-2B07-488F-B211-88F425F72E5D}" type="presOf" srcId="{5CCA8DCD-6FD1-47A0-8D2A-05A924B35E2F}" destId="{BE598747-8A02-43BE-8ADD-B449880D6D1E}" srcOrd="0" destOrd="2" presId="urn:microsoft.com/office/officeart/2005/8/layout/hProcess10"/>
    <dgm:cxn modelId="{68CAA162-A07B-496A-849E-7798096D06B4}" srcId="{569E5B9D-7FD2-4F4A-87BB-ACC602CD4E45}" destId="{5CCA8DCD-6FD1-47A0-8D2A-05A924B35E2F}" srcOrd="1" destOrd="0" parTransId="{261B006E-69A2-4CCF-94C2-27398D23C7E3}" sibTransId="{A1714D17-B5ED-4F0C-AA8A-7B4682A1FB74}"/>
    <dgm:cxn modelId="{246DA49A-A3B9-4BB0-8A79-8E3B55E41569}" type="presOf" srcId="{F9F42E5F-FBAB-4B19-8A89-55AF7597242C}" destId="{E9BC4EB9-A1E4-4FAA-A564-CA866D2B1917}" srcOrd="1" destOrd="0" presId="urn:microsoft.com/office/officeart/2005/8/layout/hProcess10"/>
    <dgm:cxn modelId="{CAEADE71-0D85-449E-A061-B3C3ECC1DAD1}" type="presOf" srcId="{489E05DD-FB7B-4894-8445-6BEB3EE73AA5}" destId="{440A3FDD-D320-4123-ABE0-71CFE5A62CE3}" srcOrd="0" destOrd="0" presId="urn:microsoft.com/office/officeart/2005/8/layout/hProcess10"/>
    <dgm:cxn modelId="{1CCC39BE-3198-46EA-8183-389F73A78B51}" srcId="{F3104303-E311-4C80-AB75-02E7151675B3}" destId="{489E05DD-FB7B-4894-8445-6BEB3EE73AA5}" srcOrd="2" destOrd="0" parTransId="{09F0BB23-AA22-43DC-ABD9-8AE979D7B926}" sibTransId="{B8801746-F42B-43A2-8099-B90F2EDF7B07}"/>
    <dgm:cxn modelId="{48240728-E629-4ADC-B882-20E24FDCAE66}" type="presOf" srcId="{7197F6E8-9BE3-4337-8978-FFE185EE339F}" destId="{440A3FDD-D320-4123-ABE0-71CFE5A62CE3}" srcOrd="0" destOrd="2" presId="urn:microsoft.com/office/officeart/2005/8/layout/hProcess10"/>
    <dgm:cxn modelId="{94D20FE3-10D7-43DA-B2AE-D9F203C1EFED}" type="presOf" srcId="{569E5B9D-7FD2-4F4A-87BB-ACC602CD4E45}" destId="{BE598747-8A02-43BE-8ADD-B449880D6D1E}" srcOrd="0" destOrd="0" presId="urn:microsoft.com/office/officeart/2005/8/layout/hProcess10"/>
    <dgm:cxn modelId="{57CE9747-6915-43ED-8576-27FB263EC7A1}" srcId="{F3104303-E311-4C80-AB75-02E7151675B3}" destId="{569E5B9D-7FD2-4F4A-87BB-ACC602CD4E45}" srcOrd="1" destOrd="0" parTransId="{F9CEFD37-56BA-4F17-8A59-2DC217A1B0BB}" sibTransId="{F9F42E5F-FBAB-4B19-8A89-55AF7597242C}"/>
    <dgm:cxn modelId="{B004D14B-6B1B-4848-9F68-C58E3E768CCC}" srcId="{489E05DD-FB7B-4894-8445-6BEB3EE73AA5}" destId="{D89C824B-7DB4-4B40-A04A-9C6D5D8F149B}" srcOrd="0" destOrd="0" parTransId="{74217035-D9FB-4C6C-B61D-38BB65EBB707}" sibTransId="{74C298BA-FB1E-462F-9FE6-C0FA69D62537}"/>
    <dgm:cxn modelId="{4B5E5176-AF7A-4399-A219-3D5F48066111}" type="presOf" srcId="{9F10039D-8D99-4543-9DC2-8F301D0A1DBC}" destId="{0F6DA709-0A1D-4A5C-88AF-426921812F21}" srcOrd="0" destOrd="0" presId="urn:microsoft.com/office/officeart/2005/8/layout/hProcess10"/>
    <dgm:cxn modelId="{AC2DD9F6-D712-47DC-983B-1ACE65D3DF9B}" type="presOf" srcId="{51322EED-10A2-4BFD-9CB2-BB64E92052E5}" destId="{BE598747-8A02-43BE-8ADD-B449880D6D1E}" srcOrd="0" destOrd="1" presId="urn:microsoft.com/office/officeart/2005/8/layout/hProcess10"/>
    <dgm:cxn modelId="{71BEF950-9598-47CF-A103-2649E25CB7E3}" type="presOf" srcId="{D89C824B-7DB4-4B40-A04A-9C6D5D8F149B}" destId="{440A3FDD-D320-4123-ABE0-71CFE5A62CE3}" srcOrd="0" destOrd="1" presId="urn:microsoft.com/office/officeart/2005/8/layout/hProcess10"/>
    <dgm:cxn modelId="{A23C4824-000E-4629-8B40-3F001173F5F0}" srcId="{F3104303-E311-4C80-AB75-02E7151675B3}" destId="{D80227B8-3957-480E-8F7D-B793D3DE979B}" srcOrd="0" destOrd="0" parTransId="{4EF8473F-165A-47DF-8A13-618761EF7FE2}" sibTransId="{9F10039D-8D99-4543-9DC2-8F301D0A1DBC}"/>
    <dgm:cxn modelId="{384FD57F-66A0-4DDE-9655-DCEC6BBB60A4}" type="presOf" srcId="{9F10039D-8D99-4543-9DC2-8F301D0A1DBC}" destId="{8A968C79-7B79-4FEE-9017-A392EF4BBC7B}" srcOrd="1" destOrd="0" presId="urn:microsoft.com/office/officeart/2005/8/layout/hProcess10"/>
    <dgm:cxn modelId="{BC86C1BF-8D8F-46A8-A98E-ED4A85815ABB}" type="presParOf" srcId="{B91EDC4C-948D-4384-B648-E8242876BAEF}" destId="{C4404648-1826-4CC1-8705-05E2C71C25B0}" srcOrd="0" destOrd="0" presId="urn:microsoft.com/office/officeart/2005/8/layout/hProcess10"/>
    <dgm:cxn modelId="{C220BD0D-5F22-4D8E-8C7C-0F59B441B909}" type="presParOf" srcId="{C4404648-1826-4CC1-8705-05E2C71C25B0}" destId="{313D0A00-EA89-47B5-B5FD-5FCAC47FC883}" srcOrd="0" destOrd="0" presId="urn:microsoft.com/office/officeart/2005/8/layout/hProcess10"/>
    <dgm:cxn modelId="{22E197AE-93FA-4739-80B0-BAFC290464D1}" type="presParOf" srcId="{C4404648-1826-4CC1-8705-05E2C71C25B0}" destId="{405F2AEE-4839-42B1-B95A-B73F0476EB11}" srcOrd="1" destOrd="0" presId="urn:microsoft.com/office/officeart/2005/8/layout/hProcess10"/>
    <dgm:cxn modelId="{C352D0AD-8A5C-4B75-A03B-94D068087F28}" type="presParOf" srcId="{B91EDC4C-948D-4384-B648-E8242876BAEF}" destId="{0F6DA709-0A1D-4A5C-88AF-426921812F21}" srcOrd="1" destOrd="0" presId="urn:microsoft.com/office/officeart/2005/8/layout/hProcess10"/>
    <dgm:cxn modelId="{C93CF655-0168-46A4-B2C0-7B84D300E806}" type="presParOf" srcId="{0F6DA709-0A1D-4A5C-88AF-426921812F21}" destId="{8A968C79-7B79-4FEE-9017-A392EF4BBC7B}" srcOrd="0" destOrd="0" presId="urn:microsoft.com/office/officeart/2005/8/layout/hProcess10"/>
    <dgm:cxn modelId="{00C217AF-B847-4964-90A0-4014E41D8412}" type="presParOf" srcId="{B91EDC4C-948D-4384-B648-E8242876BAEF}" destId="{7F24AA8C-5763-4245-93B5-77BFC4AE7916}" srcOrd="2" destOrd="0" presId="urn:microsoft.com/office/officeart/2005/8/layout/hProcess10"/>
    <dgm:cxn modelId="{062BC4DB-9454-4E41-B569-800C9803DB6C}" type="presParOf" srcId="{7F24AA8C-5763-4245-93B5-77BFC4AE7916}" destId="{058D58F8-E631-40F5-8EA8-0736CA35F178}" srcOrd="0" destOrd="0" presId="urn:microsoft.com/office/officeart/2005/8/layout/hProcess10"/>
    <dgm:cxn modelId="{9C6082F0-DAED-421A-B547-7461E6E19107}" type="presParOf" srcId="{7F24AA8C-5763-4245-93B5-77BFC4AE7916}" destId="{BE598747-8A02-43BE-8ADD-B449880D6D1E}" srcOrd="1" destOrd="0" presId="urn:microsoft.com/office/officeart/2005/8/layout/hProcess10"/>
    <dgm:cxn modelId="{9EF3C8D3-3688-4A00-BB92-8351B4418083}" type="presParOf" srcId="{B91EDC4C-948D-4384-B648-E8242876BAEF}" destId="{B76CC752-CFEF-4D4A-B8FB-A7A4A0CFC02B}" srcOrd="3" destOrd="0" presId="urn:microsoft.com/office/officeart/2005/8/layout/hProcess10"/>
    <dgm:cxn modelId="{08BFCC55-0287-46DB-9AB7-6FCFAF5D9C98}" type="presParOf" srcId="{B76CC752-CFEF-4D4A-B8FB-A7A4A0CFC02B}" destId="{E9BC4EB9-A1E4-4FAA-A564-CA866D2B1917}" srcOrd="0" destOrd="0" presId="urn:microsoft.com/office/officeart/2005/8/layout/hProcess10"/>
    <dgm:cxn modelId="{FAB4776A-A8A7-44C8-AC03-31040AA98133}" type="presParOf" srcId="{B91EDC4C-948D-4384-B648-E8242876BAEF}" destId="{AF7CEE27-D223-4F03-9772-148DCF5591AF}" srcOrd="4" destOrd="0" presId="urn:microsoft.com/office/officeart/2005/8/layout/hProcess10"/>
    <dgm:cxn modelId="{859B10D6-07FE-4B6A-8095-994B4BD438B0}" type="presParOf" srcId="{AF7CEE27-D223-4F03-9772-148DCF5591AF}" destId="{2D0EA8B5-A3EF-43C4-9D24-3D015F8E1167}" srcOrd="0" destOrd="0" presId="urn:microsoft.com/office/officeart/2005/8/layout/hProcess10"/>
    <dgm:cxn modelId="{D6BB4487-399B-42C8-BD91-6E537B509387}" type="presParOf" srcId="{AF7CEE27-D223-4F03-9772-148DCF5591AF}" destId="{440A3FDD-D320-4123-ABE0-71CFE5A62CE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Quick Recap –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Last 2 weeks </a:t>
          </a:r>
          <a:endParaRPr lang="en-IN" sz="2000" kern="1200" dirty="0"/>
        </a:p>
      </dsp:txBody>
      <dsp:txXfrm>
        <a:off x="36776" y="36776"/>
        <a:ext cx="4382753" cy="1182075"/>
      </dsp:txXfrm>
    </dsp:sp>
    <dsp:sp modelId="{C109B9BD-C2D8-407E-9ECB-EA65E487F50A}">
      <dsp:nvSpPr>
        <dsp:cNvPr id="0" name=""/>
        <dsp:cNvSpPr/>
      </dsp:nvSpPr>
      <dsp:spPr>
        <a:xfrm>
          <a:off x="506265" y="1464898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Focused Teaching (60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Convolution Neural Network</a:t>
          </a:r>
          <a:endParaRPr lang="en-IN" sz="2000" kern="1200" dirty="0"/>
        </a:p>
      </dsp:txBody>
      <dsp:txXfrm>
        <a:off x="543041" y="1501674"/>
        <a:ext cx="4341698" cy="1182075"/>
      </dsp:txXfrm>
    </dsp:sp>
    <dsp:sp modelId="{95FDD71E-3DE6-4042-A5E4-8A11EA388189}">
      <dsp:nvSpPr>
        <dsp:cNvPr id="0" name=""/>
        <dsp:cNvSpPr/>
      </dsp:nvSpPr>
      <dsp:spPr>
        <a:xfrm>
          <a:off x="1012530" y="2929796"/>
          <a:ext cx="5737673" cy="1255627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Doubts Resolutions (15 min)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solidFill>
                <a:srgbClr val="FFFFFF"/>
              </a:solidFill>
              <a:latin typeface="Arial"/>
              <a:sym typeface="Arial"/>
            </a:rPr>
            <a:t>doubts resolutions</a:t>
          </a:r>
          <a:endParaRPr lang="en-IN" sz="2000" kern="1200" dirty="0"/>
        </a:p>
      </dsp:txBody>
      <dsp:txXfrm>
        <a:off x="1049306" y="2966572"/>
        <a:ext cx="4341698" cy="1182075"/>
      </dsp:txXfrm>
    </dsp:sp>
    <dsp:sp modelId="{98E5FDA8-7D6D-4EEF-B6FA-1C0CEB1764BA}">
      <dsp:nvSpPr>
        <dsp:cNvPr id="0" name=""/>
        <dsp:cNvSpPr/>
      </dsp:nvSpPr>
      <dsp:spPr>
        <a:xfrm>
          <a:off x="4921515" y="952183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105150" y="952183"/>
        <a:ext cx="448887" cy="614158"/>
      </dsp:txXfrm>
    </dsp:sp>
    <dsp:sp modelId="{9BA526AF-6B00-48BA-A86C-544E99505CA0}">
      <dsp:nvSpPr>
        <dsp:cNvPr id="0" name=""/>
        <dsp:cNvSpPr/>
      </dsp:nvSpPr>
      <dsp:spPr>
        <a:xfrm>
          <a:off x="5427781" y="2408711"/>
          <a:ext cx="816157" cy="816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611416" y="2408711"/>
        <a:ext cx="448887" cy="614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D0A00-EA89-47B5-B5FD-5FCAC47FC883}">
      <dsp:nvSpPr>
        <dsp:cNvPr id="0" name=""/>
        <dsp:cNvSpPr/>
      </dsp:nvSpPr>
      <dsp:spPr>
        <a:xfrm>
          <a:off x="300258" y="1389"/>
          <a:ext cx="1519640" cy="15460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F2AEE-4839-42B1-B95A-B73F0476EB11}">
      <dsp:nvSpPr>
        <dsp:cNvPr id="0" name=""/>
        <dsp:cNvSpPr/>
      </dsp:nvSpPr>
      <dsp:spPr>
        <a:xfrm>
          <a:off x="150620" y="1601217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Neural Network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What is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When to use</a:t>
          </a:r>
          <a:endParaRPr lang="en-US" sz="1600" kern="1200" dirty="0"/>
        </a:p>
      </dsp:txBody>
      <dsp:txXfrm>
        <a:off x="203816" y="1654413"/>
        <a:ext cx="1709839" cy="1709839"/>
      </dsp:txXfrm>
    </dsp:sp>
    <dsp:sp modelId="{0F6DA709-0A1D-4A5C-88AF-426921812F21}">
      <dsp:nvSpPr>
        <dsp:cNvPr id="0" name=""/>
        <dsp:cNvSpPr/>
      </dsp:nvSpPr>
      <dsp:spPr>
        <a:xfrm rot="169889">
          <a:off x="2181920" y="620678"/>
          <a:ext cx="362684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81986" y="705274"/>
        <a:ext cx="253879" cy="261849"/>
      </dsp:txXfrm>
    </dsp:sp>
    <dsp:sp modelId="{058D58F8-E631-40F5-8EA8-0736CA35F178}">
      <dsp:nvSpPr>
        <dsp:cNvPr id="0" name=""/>
        <dsp:cNvSpPr/>
      </dsp:nvSpPr>
      <dsp:spPr>
        <a:xfrm>
          <a:off x="2854876" y="0"/>
          <a:ext cx="1816231" cy="18162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98747-8A02-43BE-8ADD-B449880D6D1E}">
      <dsp:nvSpPr>
        <dsp:cNvPr id="0" name=""/>
        <dsp:cNvSpPr/>
      </dsp:nvSpPr>
      <dsp:spPr>
        <a:xfrm>
          <a:off x="2966412" y="1668753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Forward Propagation 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What is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smtClean="0"/>
            <a:t>Basic </a:t>
          </a:r>
          <a:r>
            <a:rPr lang="en-IN" sz="1600" kern="1200" dirty="0" smtClean="0"/>
            <a:t>Understanding</a:t>
          </a:r>
          <a:endParaRPr lang="en-US" sz="1600" kern="1200" dirty="0"/>
        </a:p>
      </dsp:txBody>
      <dsp:txXfrm>
        <a:off x="3019608" y="1721949"/>
        <a:ext cx="1709839" cy="1709839"/>
      </dsp:txXfrm>
    </dsp:sp>
    <dsp:sp modelId="{B76CC752-CFEF-4D4A-B8FB-A7A4A0CFC02B}">
      <dsp:nvSpPr>
        <dsp:cNvPr id="0" name=""/>
        <dsp:cNvSpPr/>
      </dsp:nvSpPr>
      <dsp:spPr>
        <a:xfrm rot="21483340">
          <a:off x="5101408" y="637161"/>
          <a:ext cx="430672" cy="436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101445" y="726636"/>
        <a:ext cx="301470" cy="261849"/>
      </dsp:txXfrm>
    </dsp:sp>
    <dsp:sp modelId="{2D0EA8B5-A3EF-43C4-9D24-3D015F8E1167}">
      <dsp:nvSpPr>
        <dsp:cNvPr id="0" name=""/>
        <dsp:cNvSpPr/>
      </dsp:nvSpPr>
      <dsp:spPr>
        <a:xfrm>
          <a:off x="5900892" y="187780"/>
          <a:ext cx="1103069" cy="12580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FDD-D320-4123-ABE0-71CFE5A62CE3}">
      <dsp:nvSpPr>
        <dsp:cNvPr id="0" name=""/>
        <dsp:cNvSpPr/>
      </dsp:nvSpPr>
      <dsp:spPr>
        <a:xfrm>
          <a:off x="5486539" y="1663032"/>
          <a:ext cx="1816231" cy="1816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Backward Propagation 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Basics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smtClean="0"/>
            <a:t>When to use</a:t>
          </a:r>
          <a:endParaRPr lang="en-US" sz="1600" kern="1200" dirty="0"/>
        </a:p>
      </dsp:txBody>
      <dsp:txXfrm>
        <a:off x="5539735" y="1716228"/>
        <a:ext cx="1709839" cy="1709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c1b3c7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9c1b3c7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c1b3c75e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9c1b3c75e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1b3c75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9c1b3c75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38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c1b3c75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9c1b3c75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E72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1521AC-A754-42D2-BD2E-2B8C9F762C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79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Convolution</a:t>
            </a:r>
            <a:endParaRPr lang="zh-TW" altLang="en-US" smtClean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81023654"/>
              </p:ext>
            </p:extLst>
          </p:nvPr>
        </p:nvGraphicFramePr>
        <p:xfrm>
          <a:off x="1839516" y="1785740"/>
          <a:ext cx="2155032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57" name="文字方塊 4"/>
          <p:cNvSpPr txBox="1">
            <a:spLocks noChangeArrowheads="1"/>
          </p:cNvSpPr>
          <p:nvPr/>
        </p:nvSpPr>
        <p:spPr bwMode="auto">
          <a:xfrm>
            <a:off x="2080023" y="4042172"/>
            <a:ext cx="1759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6 x 6 image</a:t>
            </a:r>
            <a:endParaRPr lang="zh-TW" altLang="en-US" sz="1800"/>
          </a:p>
        </p:txBody>
      </p:sp>
      <p:graphicFrame>
        <p:nvGraphicFramePr>
          <p:cNvPr id="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28786"/>
              </p:ext>
            </p:extLst>
          </p:nvPr>
        </p:nvGraphicFramePr>
        <p:xfrm>
          <a:off x="5338764" y="736045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76" name="文字方塊 6"/>
          <p:cNvSpPr txBox="1">
            <a:spLocks noChangeArrowheads="1"/>
          </p:cNvSpPr>
          <p:nvPr/>
        </p:nvSpPr>
        <p:spPr bwMode="auto">
          <a:xfrm>
            <a:off x="6532960" y="700088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Filter 1</a:t>
            </a:r>
            <a:endParaRPr lang="zh-TW" altLang="en-US" sz="1800"/>
          </a:p>
        </p:txBody>
      </p:sp>
      <p:sp>
        <p:nvSpPr>
          <p:cNvPr id="9" name="矩形 2"/>
          <p:cNvSpPr/>
          <p:nvPr/>
        </p:nvSpPr>
        <p:spPr>
          <a:xfrm>
            <a:off x="1882378" y="1799035"/>
            <a:ext cx="1062038" cy="1037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4685110" y="2090738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5316141" y="2090738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3"/>
          <p:cNvSpPr>
            <a:spLocks noChangeArrowheads="1"/>
          </p:cNvSpPr>
          <p:nvPr/>
        </p:nvSpPr>
        <p:spPr bwMode="auto">
          <a:xfrm>
            <a:off x="5947173" y="2090738"/>
            <a:ext cx="54054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4"/>
          <p:cNvSpPr>
            <a:spLocks noChangeArrowheads="1"/>
          </p:cNvSpPr>
          <p:nvPr/>
        </p:nvSpPr>
        <p:spPr bwMode="auto">
          <a:xfrm>
            <a:off x="6578204" y="2090738"/>
            <a:ext cx="54054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5"/>
          <p:cNvSpPr>
            <a:spLocks noChangeArrowheads="1"/>
          </p:cNvSpPr>
          <p:nvPr/>
        </p:nvSpPr>
        <p:spPr bwMode="auto">
          <a:xfrm>
            <a:off x="4685110" y="2690813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6"/>
          <p:cNvSpPr>
            <a:spLocks noChangeArrowheads="1"/>
          </p:cNvSpPr>
          <p:nvPr/>
        </p:nvSpPr>
        <p:spPr bwMode="auto">
          <a:xfrm>
            <a:off x="5316141" y="2690813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17"/>
          <p:cNvSpPr>
            <a:spLocks noChangeArrowheads="1"/>
          </p:cNvSpPr>
          <p:nvPr/>
        </p:nvSpPr>
        <p:spPr bwMode="auto">
          <a:xfrm>
            <a:off x="5947173" y="2690813"/>
            <a:ext cx="54054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18"/>
          <p:cNvSpPr>
            <a:spLocks noChangeArrowheads="1"/>
          </p:cNvSpPr>
          <p:nvPr/>
        </p:nvSpPr>
        <p:spPr bwMode="auto">
          <a:xfrm>
            <a:off x="6578204" y="2690813"/>
            <a:ext cx="54054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19"/>
          <p:cNvSpPr>
            <a:spLocks noChangeArrowheads="1"/>
          </p:cNvSpPr>
          <p:nvPr/>
        </p:nvSpPr>
        <p:spPr bwMode="auto">
          <a:xfrm>
            <a:off x="4685110" y="3334941"/>
            <a:ext cx="539353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0"/>
          <p:cNvSpPr>
            <a:spLocks noChangeArrowheads="1"/>
          </p:cNvSpPr>
          <p:nvPr/>
        </p:nvSpPr>
        <p:spPr bwMode="auto">
          <a:xfrm>
            <a:off x="5316141" y="3334941"/>
            <a:ext cx="539353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1"/>
          <p:cNvSpPr>
            <a:spLocks noChangeArrowheads="1"/>
          </p:cNvSpPr>
          <p:nvPr/>
        </p:nvSpPr>
        <p:spPr bwMode="auto">
          <a:xfrm>
            <a:off x="5947173" y="3334941"/>
            <a:ext cx="540544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2"/>
          <p:cNvSpPr>
            <a:spLocks noChangeArrowheads="1"/>
          </p:cNvSpPr>
          <p:nvPr/>
        </p:nvSpPr>
        <p:spPr bwMode="auto">
          <a:xfrm>
            <a:off x="6578204" y="3334941"/>
            <a:ext cx="540544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3"/>
          <p:cNvSpPr>
            <a:spLocks noChangeArrowheads="1"/>
          </p:cNvSpPr>
          <p:nvPr/>
        </p:nvSpPr>
        <p:spPr bwMode="auto">
          <a:xfrm>
            <a:off x="4692254" y="3944541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3" name="橢圓 24"/>
          <p:cNvSpPr>
            <a:spLocks noChangeArrowheads="1"/>
          </p:cNvSpPr>
          <p:nvPr/>
        </p:nvSpPr>
        <p:spPr bwMode="auto">
          <a:xfrm>
            <a:off x="5316141" y="3935016"/>
            <a:ext cx="539353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25"/>
          <p:cNvSpPr>
            <a:spLocks noChangeArrowheads="1"/>
          </p:cNvSpPr>
          <p:nvPr/>
        </p:nvSpPr>
        <p:spPr bwMode="auto">
          <a:xfrm>
            <a:off x="5947173" y="3935016"/>
            <a:ext cx="540544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26"/>
          <p:cNvSpPr>
            <a:spLocks noChangeArrowheads="1"/>
          </p:cNvSpPr>
          <p:nvPr/>
        </p:nvSpPr>
        <p:spPr bwMode="auto">
          <a:xfrm>
            <a:off x="6578204" y="3935016"/>
            <a:ext cx="540544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矩形 27"/>
          <p:cNvSpPr/>
          <p:nvPr/>
        </p:nvSpPr>
        <p:spPr>
          <a:xfrm>
            <a:off x="2256235" y="1799035"/>
            <a:ext cx="1063228" cy="1037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7" name="矩形 28"/>
          <p:cNvSpPr/>
          <p:nvPr/>
        </p:nvSpPr>
        <p:spPr>
          <a:xfrm>
            <a:off x="2590800" y="1801416"/>
            <a:ext cx="1063229" cy="1037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8" name="矩形 29"/>
          <p:cNvSpPr/>
          <p:nvPr/>
        </p:nvSpPr>
        <p:spPr>
          <a:xfrm>
            <a:off x="2968228" y="1803797"/>
            <a:ext cx="1062038" cy="1037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9" name="矩形 30"/>
          <p:cNvSpPr/>
          <p:nvPr/>
        </p:nvSpPr>
        <p:spPr>
          <a:xfrm>
            <a:off x="1882378" y="2107407"/>
            <a:ext cx="1062038" cy="1037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1598" name="矩形 33"/>
          <p:cNvSpPr>
            <a:spLocks noChangeArrowheads="1"/>
          </p:cNvSpPr>
          <p:nvPr/>
        </p:nvSpPr>
        <p:spPr bwMode="auto">
          <a:xfrm>
            <a:off x="2018110" y="1298972"/>
            <a:ext cx="10118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s</a:t>
            </a:r>
            <a:r>
              <a:rPr lang="zh-TW" altLang="en-US" sz="1800"/>
              <a:t>tride</a:t>
            </a:r>
            <a:r>
              <a:rPr lang="en-US" altLang="zh-TW" sz="1800"/>
              <a:t>=1</a:t>
            </a:r>
            <a:endParaRPr lang="zh-TW" altLang="en-US" sz="1800"/>
          </a:p>
        </p:txBody>
      </p:sp>
      <p:sp>
        <p:nvSpPr>
          <p:cNvPr id="31" name="矩形 31"/>
          <p:cNvSpPr/>
          <p:nvPr/>
        </p:nvSpPr>
        <p:spPr>
          <a:xfrm>
            <a:off x="2968228" y="2825354"/>
            <a:ext cx="1062038" cy="1037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32" name="矩形 7"/>
          <p:cNvSpPr/>
          <p:nvPr/>
        </p:nvSpPr>
        <p:spPr>
          <a:xfrm>
            <a:off x="5389364" y="711995"/>
            <a:ext cx="392906" cy="341709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33" name="矩形 35"/>
          <p:cNvSpPr/>
          <p:nvPr/>
        </p:nvSpPr>
        <p:spPr>
          <a:xfrm flipV="1">
            <a:off x="5732860" y="1044179"/>
            <a:ext cx="394097" cy="335518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34" name="矩形 36"/>
          <p:cNvSpPr/>
          <p:nvPr/>
        </p:nvSpPr>
        <p:spPr>
          <a:xfrm>
            <a:off x="6164405" y="1389460"/>
            <a:ext cx="392906" cy="341709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cxnSp>
        <p:nvCxnSpPr>
          <p:cNvPr id="35" name="直線接點 9"/>
          <p:cNvCxnSpPr/>
          <p:nvPr/>
        </p:nvCxnSpPr>
        <p:spPr>
          <a:xfrm>
            <a:off x="5376212" y="733664"/>
            <a:ext cx="1203722" cy="1037034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7"/>
          <p:cNvSpPr/>
          <p:nvPr/>
        </p:nvSpPr>
        <p:spPr>
          <a:xfrm>
            <a:off x="4677966" y="2089548"/>
            <a:ext cx="546497" cy="531019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00"/>
          </a:p>
        </p:txBody>
      </p:sp>
      <p:sp>
        <p:nvSpPr>
          <p:cNvPr id="37" name="矩形 38"/>
          <p:cNvSpPr/>
          <p:nvPr/>
        </p:nvSpPr>
        <p:spPr>
          <a:xfrm>
            <a:off x="4692253" y="3946923"/>
            <a:ext cx="546497" cy="531019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00"/>
          </a:p>
        </p:txBody>
      </p:sp>
      <p:cxnSp>
        <p:nvCxnSpPr>
          <p:cNvPr id="39" name="直線接點 40"/>
          <p:cNvCxnSpPr/>
          <p:nvPr/>
        </p:nvCxnSpPr>
        <p:spPr>
          <a:xfrm>
            <a:off x="1839516" y="1819275"/>
            <a:ext cx="1204913" cy="1037035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41"/>
          <p:cNvCxnSpPr/>
          <p:nvPr/>
        </p:nvCxnSpPr>
        <p:spPr>
          <a:xfrm>
            <a:off x="1803797" y="2820591"/>
            <a:ext cx="1203722" cy="1037034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8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Convolution</a:t>
            </a:r>
            <a:endParaRPr lang="zh-TW" altLang="en-US" smtClean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9209571"/>
              </p:ext>
            </p:extLst>
          </p:nvPr>
        </p:nvGraphicFramePr>
        <p:xfrm>
          <a:off x="1897260" y="1824435"/>
          <a:ext cx="2155032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81" name="文字方塊 4"/>
          <p:cNvSpPr txBox="1">
            <a:spLocks noChangeArrowheads="1"/>
          </p:cNvSpPr>
          <p:nvPr/>
        </p:nvSpPr>
        <p:spPr bwMode="auto">
          <a:xfrm>
            <a:off x="2080023" y="4042172"/>
            <a:ext cx="1759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6 x 6 image</a:t>
            </a:r>
            <a:endParaRPr lang="zh-TW" altLang="en-US" sz="1800"/>
          </a:p>
        </p:txBody>
      </p:sp>
      <p:sp>
        <p:nvSpPr>
          <p:cNvPr id="7" name="橢圓 11"/>
          <p:cNvSpPr>
            <a:spLocks noChangeArrowheads="1"/>
          </p:cNvSpPr>
          <p:nvPr/>
        </p:nvSpPr>
        <p:spPr bwMode="auto">
          <a:xfrm>
            <a:off x="4685110" y="2090738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2"/>
          <p:cNvSpPr>
            <a:spLocks noChangeArrowheads="1"/>
          </p:cNvSpPr>
          <p:nvPr/>
        </p:nvSpPr>
        <p:spPr bwMode="auto">
          <a:xfrm>
            <a:off x="5316141" y="2090738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3"/>
          <p:cNvSpPr>
            <a:spLocks noChangeArrowheads="1"/>
          </p:cNvSpPr>
          <p:nvPr/>
        </p:nvSpPr>
        <p:spPr bwMode="auto">
          <a:xfrm>
            <a:off x="5947173" y="2090738"/>
            <a:ext cx="54054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4"/>
          <p:cNvSpPr>
            <a:spLocks noChangeArrowheads="1"/>
          </p:cNvSpPr>
          <p:nvPr/>
        </p:nvSpPr>
        <p:spPr bwMode="auto">
          <a:xfrm>
            <a:off x="6578204" y="2090738"/>
            <a:ext cx="54054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5"/>
          <p:cNvSpPr>
            <a:spLocks noChangeArrowheads="1"/>
          </p:cNvSpPr>
          <p:nvPr/>
        </p:nvSpPr>
        <p:spPr bwMode="auto">
          <a:xfrm>
            <a:off x="4685110" y="2690813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6"/>
          <p:cNvSpPr>
            <a:spLocks noChangeArrowheads="1"/>
          </p:cNvSpPr>
          <p:nvPr/>
        </p:nvSpPr>
        <p:spPr bwMode="auto">
          <a:xfrm>
            <a:off x="5316141" y="2690813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7"/>
          <p:cNvSpPr>
            <a:spLocks noChangeArrowheads="1"/>
          </p:cNvSpPr>
          <p:nvPr/>
        </p:nvSpPr>
        <p:spPr bwMode="auto">
          <a:xfrm>
            <a:off x="5947173" y="2690813"/>
            <a:ext cx="54054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8"/>
          <p:cNvSpPr>
            <a:spLocks noChangeArrowheads="1"/>
          </p:cNvSpPr>
          <p:nvPr/>
        </p:nvSpPr>
        <p:spPr bwMode="auto">
          <a:xfrm>
            <a:off x="6578204" y="2690813"/>
            <a:ext cx="54054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19"/>
          <p:cNvSpPr>
            <a:spLocks noChangeArrowheads="1"/>
          </p:cNvSpPr>
          <p:nvPr/>
        </p:nvSpPr>
        <p:spPr bwMode="auto">
          <a:xfrm>
            <a:off x="4685110" y="3334941"/>
            <a:ext cx="539353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0"/>
          <p:cNvSpPr>
            <a:spLocks noChangeArrowheads="1"/>
          </p:cNvSpPr>
          <p:nvPr/>
        </p:nvSpPr>
        <p:spPr bwMode="auto">
          <a:xfrm>
            <a:off x="5316141" y="3334941"/>
            <a:ext cx="539353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1"/>
          <p:cNvSpPr>
            <a:spLocks noChangeArrowheads="1"/>
          </p:cNvSpPr>
          <p:nvPr/>
        </p:nvSpPr>
        <p:spPr bwMode="auto">
          <a:xfrm>
            <a:off x="5947173" y="3334941"/>
            <a:ext cx="540544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2"/>
          <p:cNvSpPr>
            <a:spLocks noChangeArrowheads="1"/>
          </p:cNvSpPr>
          <p:nvPr/>
        </p:nvSpPr>
        <p:spPr bwMode="auto">
          <a:xfrm>
            <a:off x="6578204" y="3334941"/>
            <a:ext cx="540544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3"/>
          <p:cNvSpPr>
            <a:spLocks noChangeArrowheads="1"/>
          </p:cNvSpPr>
          <p:nvPr/>
        </p:nvSpPr>
        <p:spPr bwMode="auto">
          <a:xfrm>
            <a:off x="4685110" y="3935016"/>
            <a:ext cx="539353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4"/>
          <p:cNvSpPr>
            <a:spLocks noChangeArrowheads="1"/>
          </p:cNvSpPr>
          <p:nvPr/>
        </p:nvSpPr>
        <p:spPr bwMode="auto">
          <a:xfrm>
            <a:off x="5316141" y="3935016"/>
            <a:ext cx="539353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1" name="橢圓 25"/>
          <p:cNvSpPr>
            <a:spLocks noChangeArrowheads="1"/>
          </p:cNvSpPr>
          <p:nvPr/>
        </p:nvSpPr>
        <p:spPr bwMode="auto">
          <a:xfrm>
            <a:off x="5947173" y="3935016"/>
            <a:ext cx="540544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2" name="橢圓 26"/>
          <p:cNvSpPr>
            <a:spLocks noChangeArrowheads="1"/>
          </p:cNvSpPr>
          <p:nvPr/>
        </p:nvSpPr>
        <p:spPr bwMode="auto">
          <a:xfrm>
            <a:off x="6578204" y="3935016"/>
            <a:ext cx="540544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3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39641"/>
              </p:ext>
            </p:extLst>
          </p:nvPr>
        </p:nvGraphicFramePr>
        <p:xfrm>
          <a:off x="5445565" y="741165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616" name="文字方塊 35"/>
          <p:cNvSpPr txBox="1">
            <a:spLocks noChangeArrowheads="1"/>
          </p:cNvSpPr>
          <p:nvPr/>
        </p:nvSpPr>
        <p:spPr bwMode="auto">
          <a:xfrm>
            <a:off x="6624638" y="615554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FF0000"/>
                </a:solidFill>
              </a:rPr>
              <a:t>Filter 2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25" name="矩形 36"/>
          <p:cNvSpPr/>
          <p:nvPr/>
        </p:nvSpPr>
        <p:spPr>
          <a:xfrm>
            <a:off x="1882378" y="1799035"/>
            <a:ext cx="1062038" cy="103703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6" name="矩形 37"/>
          <p:cNvSpPr/>
          <p:nvPr/>
        </p:nvSpPr>
        <p:spPr>
          <a:xfrm>
            <a:off x="2259806" y="1799035"/>
            <a:ext cx="1063229" cy="103703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7" name="矩形 38"/>
          <p:cNvSpPr/>
          <p:nvPr/>
        </p:nvSpPr>
        <p:spPr>
          <a:xfrm>
            <a:off x="2590800" y="1800225"/>
            <a:ext cx="1063229" cy="103703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8" name="矩形 39"/>
          <p:cNvSpPr/>
          <p:nvPr/>
        </p:nvSpPr>
        <p:spPr>
          <a:xfrm>
            <a:off x="2947987" y="1799035"/>
            <a:ext cx="1063229" cy="103703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9" name="矩形 40"/>
          <p:cNvSpPr/>
          <p:nvPr/>
        </p:nvSpPr>
        <p:spPr>
          <a:xfrm>
            <a:off x="1882378" y="2107407"/>
            <a:ext cx="1062038" cy="1037035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30" name="橢圓 41"/>
          <p:cNvSpPr>
            <a:spLocks noChangeArrowheads="1"/>
          </p:cNvSpPr>
          <p:nvPr/>
        </p:nvSpPr>
        <p:spPr bwMode="auto">
          <a:xfrm>
            <a:off x="4822032" y="2246710"/>
            <a:ext cx="540544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2"/>
          <p:cNvSpPr>
            <a:spLocks noChangeArrowheads="1"/>
          </p:cNvSpPr>
          <p:nvPr/>
        </p:nvSpPr>
        <p:spPr bwMode="auto">
          <a:xfrm>
            <a:off x="5453063" y="2246710"/>
            <a:ext cx="540544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43"/>
          <p:cNvSpPr>
            <a:spLocks noChangeArrowheads="1"/>
          </p:cNvSpPr>
          <p:nvPr/>
        </p:nvSpPr>
        <p:spPr bwMode="auto">
          <a:xfrm>
            <a:off x="6085285" y="2246710"/>
            <a:ext cx="539353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44"/>
          <p:cNvSpPr>
            <a:spLocks noChangeArrowheads="1"/>
          </p:cNvSpPr>
          <p:nvPr/>
        </p:nvSpPr>
        <p:spPr bwMode="auto">
          <a:xfrm>
            <a:off x="6716316" y="2246710"/>
            <a:ext cx="540544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45"/>
          <p:cNvSpPr>
            <a:spLocks noChangeArrowheads="1"/>
          </p:cNvSpPr>
          <p:nvPr/>
        </p:nvSpPr>
        <p:spPr bwMode="auto">
          <a:xfrm>
            <a:off x="4822032" y="2846785"/>
            <a:ext cx="540544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46"/>
          <p:cNvSpPr>
            <a:spLocks noChangeArrowheads="1"/>
          </p:cNvSpPr>
          <p:nvPr/>
        </p:nvSpPr>
        <p:spPr bwMode="auto">
          <a:xfrm>
            <a:off x="5453063" y="2846785"/>
            <a:ext cx="540544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47"/>
          <p:cNvSpPr>
            <a:spLocks noChangeArrowheads="1"/>
          </p:cNvSpPr>
          <p:nvPr/>
        </p:nvSpPr>
        <p:spPr bwMode="auto">
          <a:xfrm>
            <a:off x="6085285" y="2846785"/>
            <a:ext cx="539353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48"/>
          <p:cNvSpPr>
            <a:spLocks noChangeArrowheads="1"/>
          </p:cNvSpPr>
          <p:nvPr/>
        </p:nvSpPr>
        <p:spPr bwMode="auto">
          <a:xfrm>
            <a:off x="6716316" y="2846785"/>
            <a:ext cx="540544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49"/>
          <p:cNvSpPr>
            <a:spLocks noChangeArrowheads="1"/>
          </p:cNvSpPr>
          <p:nvPr/>
        </p:nvSpPr>
        <p:spPr bwMode="auto">
          <a:xfrm>
            <a:off x="4822032" y="3490912"/>
            <a:ext cx="540544" cy="53935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9" name="橢圓 50"/>
          <p:cNvSpPr>
            <a:spLocks noChangeArrowheads="1"/>
          </p:cNvSpPr>
          <p:nvPr/>
        </p:nvSpPr>
        <p:spPr bwMode="auto">
          <a:xfrm>
            <a:off x="5453063" y="3490912"/>
            <a:ext cx="540544" cy="53935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0" name="橢圓 51"/>
          <p:cNvSpPr>
            <a:spLocks noChangeArrowheads="1"/>
          </p:cNvSpPr>
          <p:nvPr/>
        </p:nvSpPr>
        <p:spPr bwMode="auto">
          <a:xfrm>
            <a:off x="6085285" y="3490912"/>
            <a:ext cx="539353" cy="53935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1" name="橢圓 52"/>
          <p:cNvSpPr>
            <a:spLocks noChangeArrowheads="1"/>
          </p:cNvSpPr>
          <p:nvPr/>
        </p:nvSpPr>
        <p:spPr bwMode="auto">
          <a:xfrm>
            <a:off x="6716316" y="3490912"/>
            <a:ext cx="540544" cy="53935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2" name="橢圓 53"/>
          <p:cNvSpPr>
            <a:spLocks noChangeArrowheads="1"/>
          </p:cNvSpPr>
          <p:nvPr/>
        </p:nvSpPr>
        <p:spPr bwMode="auto">
          <a:xfrm>
            <a:off x="4822032" y="4090987"/>
            <a:ext cx="540544" cy="53935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3" name="橢圓 54"/>
          <p:cNvSpPr>
            <a:spLocks noChangeArrowheads="1"/>
          </p:cNvSpPr>
          <p:nvPr/>
        </p:nvSpPr>
        <p:spPr bwMode="auto">
          <a:xfrm>
            <a:off x="5453063" y="4090987"/>
            <a:ext cx="540544" cy="53935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4" name="橢圓 55"/>
          <p:cNvSpPr>
            <a:spLocks noChangeArrowheads="1"/>
          </p:cNvSpPr>
          <p:nvPr/>
        </p:nvSpPr>
        <p:spPr bwMode="auto">
          <a:xfrm>
            <a:off x="6085285" y="4090987"/>
            <a:ext cx="539353" cy="53935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5" name="橢圓 56"/>
          <p:cNvSpPr>
            <a:spLocks noChangeArrowheads="1"/>
          </p:cNvSpPr>
          <p:nvPr/>
        </p:nvSpPr>
        <p:spPr bwMode="auto">
          <a:xfrm>
            <a:off x="6716316" y="4090987"/>
            <a:ext cx="540544" cy="53935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46" name="文字方塊 2"/>
          <p:cNvSpPr txBox="1">
            <a:spLocks noChangeArrowheads="1"/>
          </p:cNvSpPr>
          <p:nvPr/>
        </p:nvSpPr>
        <p:spPr bwMode="auto">
          <a:xfrm>
            <a:off x="4502945" y="1719209"/>
            <a:ext cx="34290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100" dirty="0">
                <a:solidFill>
                  <a:srgbClr val="0000FF"/>
                </a:solidFill>
              </a:rPr>
              <a:t>Repeat this for each filter</a:t>
            </a:r>
            <a:endParaRPr lang="zh-TW" altLang="en-US" sz="2100" dirty="0">
              <a:solidFill>
                <a:srgbClr val="0000FF"/>
              </a:solidFill>
            </a:endParaRPr>
          </a:p>
        </p:txBody>
      </p:sp>
      <p:sp>
        <p:nvSpPr>
          <p:cNvPr id="47" name="矩形 57"/>
          <p:cNvSpPr/>
          <p:nvPr/>
        </p:nvSpPr>
        <p:spPr>
          <a:xfrm>
            <a:off x="2955131" y="2837260"/>
            <a:ext cx="1062038" cy="103703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2640" name="矩形 58"/>
          <p:cNvSpPr>
            <a:spLocks noChangeArrowheads="1"/>
          </p:cNvSpPr>
          <p:nvPr/>
        </p:nvSpPr>
        <p:spPr bwMode="auto">
          <a:xfrm>
            <a:off x="2018110" y="1298972"/>
            <a:ext cx="10118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s</a:t>
            </a:r>
            <a:r>
              <a:rPr lang="zh-TW" altLang="en-US" sz="1800"/>
              <a:t>tride</a:t>
            </a:r>
            <a:r>
              <a:rPr lang="en-US" altLang="zh-TW" sz="1800"/>
              <a:t>=1</a:t>
            </a:r>
            <a:endParaRPr lang="zh-TW" altLang="en-US" sz="1800"/>
          </a:p>
        </p:txBody>
      </p:sp>
      <p:sp>
        <p:nvSpPr>
          <p:cNvPr id="49" name="文字方塊 59"/>
          <p:cNvSpPr txBox="1">
            <a:spLocks noChangeArrowheads="1"/>
          </p:cNvSpPr>
          <p:nvPr/>
        </p:nvSpPr>
        <p:spPr bwMode="auto">
          <a:xfrm>
            <a:off x="4857750" y="4629150"/>
            <a:ext cx="27432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500">
                <a:solidFill>
                  <a:srgbClr val="FF0000"/>
                </a:solidFill>
              </a:rPr>
              <a:t>Two 4 x 4 images</a:t>
            </a:r>
          </a:p>
          <a:p>
            <a:pPr algn="ctr" eaLnBrk="1" hangingPunct="1"/>
            <a:r>
              <a:rPr lang="en-US" altLang="zh-TW" sz="1500">
                <a:solidFill>
                  <a:srgbClr val="FF0000"/>
                </a:solidFill>
              </a:rPr>
              <a:t>Forming 2 x 4 x 4 matrix</a:t>
            </a:r>
            <a:endParaRPr lang="zh-TW" altLang="en-US" sz="1500">
              <a:solidFill>
                <a:srgbClr val="FF0000"/>
              </a:solidFill>
            </a:endParaRPr>
          </a:p>
        </p:txBody>
      </p:sp>
      <p:sp>
        <p:nvSpPr>
          <p:cNvPr id="50" name="矩形 5"/>
          <p:cNvSpPr/>
          <p:nvPr/>
        </p:nvSpPr>
        <p:spPr>
          <a:xfrm>
            <a:off x="5143500" y="3028950"/>
            <a:ext cx="1740694" cy="729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Feature</a:t>
            </a:r>
          </a:p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Map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9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>
          <a:xfrm>
            <a:off x="316678" y="121966"/>
            <a:ext cx="5069513" cy="244746"/>
          </a:xfrm>
        </p:spPr>
        <p:txBody>
          <a:bodyPr/>
          <a:lstStyle/>
          <a:p>
            <a:r>
              <a:rPr lang="en-US" altLang="zh-TW" dirty="0" smtClean="0"/>
              <a:t>Color image: RGB 3 channels</a:t>
            </a:r>
            <a:endParaRPr lang="zh-TW" altLang="en-US" dirty="0" smtClean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/>
        </p:nvGraphicFramePr>
        <p:xfrm>
          <a:off x="4858942" y="2581275"/>
          <a:ext cx="2155032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內容版面配置區 3"/>
          <p:cNvGraphicFramePr>
            <a:graphicFrameLocks/>
          </p:cNvGraphicFramePr>
          <p:nvPr/>
        </p:nvGraphicFramePr>
        <p:xfrm>
          <a:off x="4981576" y="2736056"/>
          <a:ext cx="2155032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/>
        </p:nvGraphicFramePr>
        <p:xfrm>
          <a:off x="5136357" y="2887266"/>
          <a:ext cx="2155032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68279" y="1210866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4650581" y="1756172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Filter 1</a:t>
            </a:r>
            <a:endParaRPr lang="zh-TW" altLang="en-US" sz="180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22132" y="1179910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6903244" y="1726406"/>
            <a:ext cx="10870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Filter 2</a:t>
            </a:r>
            <a:endParaRPr lang="zh-TW" altLang="en-US" sz="180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482579" y="1325166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596879" y="1412081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736432" y="1281113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850732" y="1395413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向右箭號 4"/>
          <p:cNvSpPr/>
          <p:nvPr/>
        </p:nvSpPr>
        <p:spPr>
          <a:xfrm>
            <a:off x="4364831" y="3284935"/>
            <a:ext cx="381000" cy="651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grpSp>
        <p:nvGrpSpPr>
          <p:cNvPr id="18" name="群組 17"/>
          <p:cNvGrpSpPr>
            <a:grpSpLocks/>
          </p:cNvGrpSpPr>
          <p:nvPr/>
        </p:nvGrpSpPr>
        <p:grpSpPr bwMode="auto">
          <a:xfrm>
            <a:off x="1408510" y="2294335"/>
            <a:ext cx="2945606" cy="2722959"/>
            <a:chOff x="353684" y="3059766"/>
            <a:chExt cx="3927508" cy="3629534"/>
          </a:xfrm>
        </p:grpSpPr>
        <p:pic>
          <p:nvPicPr>
            <p:cNvPr id="23819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2" y="3442427"/>
              <a:ext cx="3907070" cy="3246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20" name="文字方塊 16"/>
            <p:cNvSpPr txBox="1">
              <a:spLocks noChangeArrowheads="1"/>
            </p:cNvSpPr>
            <p:nvPr/>
          </p:nvSpPr>
          <p:spPr bwMode="auto">
            <a:xfrm>
              <a:off x="353684" y="3059766"/>
              <a:ext cx="1997613" cy="492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TW" sz="1800"/>
                <a:t>Color image</a:t>
              </a:r>
              <a:endParaRPr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0928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2231231" y="966788"/>
          <a:ext cx="1353738" cy="1293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5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51" marB="215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51" marB="215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51" marB="2155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28" name="文字方塊 4"/>
          <p:cNvSpPr txBox="1">
            <a:spLocks noChangeArrowheads="1"/>
          </p:cNvSpPr>
          <p:nvPr/>
        </p:nvSpPr>
        <p:spPr bwMode="auto">
          <a:xfrm>
            <a:off x="2440781" y="2259806"/>
            <a:ext cx="9346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image</a:t>
            </a:r>
            <a:endParaRPr lang="zh-TW" altLang="en-US" sz="1800"/>
          </a:p>
        </p:txBody>
      </p:sp>
      <p:pic>
        <p:nvPicPr>
          <p:cNvPr id="24629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47" y="984647"/>
            <a:ext cx="1437084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62"/>
          <p:cNvSpPr/>
          <p:nvPr/>
        </p:nvSpPr>
        <p:spPr>
          <a:xfrm>
            <a:off x="3898106" y="1613297"/>
            <a:ext cx="1410891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4631" name="文字方塊 7"/>
          <p:cNvSpPr txBox="1">
            <a:spLocks noChangeArrowheads="1"/>
          </p:cNvSpPr>
          <p:nvPr/>
        </p:nvSpPr>
        <p:spPr bwMode="auto">
          <a:xfrm>
            <a:off x="3886200" y="2057400"/>
            <a:ext cx="1503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convolution</a:t>
            </a:r>
            <a:endParaRPr lang="zh-TW" altLang="en-US" sz="180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82716" y="951310"/>
          <a:ext cx="722709" cy="62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739" marR="40739" marT="20360" marB="203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marL="40739" marR="40739" marT="20360" marB="203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739" marR="40739" marT="20360" marB="203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739" marR="40739" marT="20360" marB="203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marL="40739" marR="40739" marT="20360" marB="203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739" marR="40739" marT="20360" marB="203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739" marR="40739" marT="20360" marB="203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marL="40739" marR="40739" marT="20360" marB="203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739" marR="40739" marT="20360" marB="2036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770710" y="954881"/>
          <a:ext cx="710802" cy="623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marL="40068" marR="40068" marT="20026" marB="2002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068" marR="40068" marT="20026" marB="2002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068" marR="40068" marT="20026" marB="2002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068" marR="40068" marT="20026" marB="2002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marL="40068" marR="40068" marT="20026" marB="2002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068" marR="40068" marT="20026" marB="2002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068" marR="40068" marT="20026" marB="2002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-1</a:t>
                      </a:r>
                      <a:endParaRPr lang="zh-TW" altLang="en-US" sz="1100" dirty="0"/>
                    </a:p>
                  </a:txBody>
                  <a:tcPr marL="40068" marR="40068" marT="20026" marB="2002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1</a:t>
                      </a:r>
                      <a:endParaRPr lang="zh-TW" altLang="en-US" sz="1100" dirty="0"/>
                    </a:p>
                  </a:txBody>
                  <a:tcPr marL="40068" marR="40068" marT="20026" marB="2002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1"/>
          <p:cNvSpPr/>
          <p:nvPr/>
        </p:nvSpPr>
        <p:spPr>
          <a:xfrm>
            <a:off x="1924051" y="784622"/>
            <a:ext cx="5317331" cy="1952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2" name="矩形 39"/>
          <p:cNvSpPr>
            <a:spLocks noChangeArrowheads="1"/>
          </p:cNvSpPr>
          <p:nvPr/>
        </p:nvSpPr>
        <p:spPr bwMode="auto">
          <a:xfrm>
            <a:off x="5097067" y="2924175"/>
            <a:ext cx="373856" cy="1968104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矩形 40"/>
          <p:cNvSpPr>
            <a:spLocks noChangeArrowheads="1"/>
          </p:cNvSpPr>
          <p:nvPr/>
        </p:nvSpPr>
        <p:spPr bwMode="auto">
          <a:xfrm>
            <a:off x="5148263" y="3462338"/>
            <a:ext cx="257175" cy="25717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矩形 41"/>
          <p:cNvSpPr>
            <a:spLocks noChangeArrowheads="1"/>
          </p:cNvSpPr>
          <p:nvPr/>
        </p:nvSpPr>
        <p:spPr bwMode="auto">
          <a:xfrm>
            <a:off x="5153025" y="3033713"/>
            <a:ext cx="257175" cy="25717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72" name="Object 12"/>
          <p:cNvGraphicFramePr>
            <a:graphicFrameLocks noChangeAspect="1"/>
          </p:cNvGraphicFramePr>
          <p:nvPr/>
        </p:nvGraphicFramePr>
        <p:xfrm>
          <a:off x="5162550" y="2962276"/>
          <a:ext cx="244079" cy="34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方程式" r:id="rId4" imgW="3505200" imgH="4978400" progId="Equation.3">
                  <p:embed/>
                </p:oleObj>
              </mc:Choice>
              <mc:Fallback>
                <p:oleObj name="方程式" r:id="rId4" imgW="3505200" imgH="4978400" progId="Equation.3">
                  <p:embed/>
                  <p:pic>
                    <p:nvPicPr>
                      <p:cNvPr id="246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2962276"/>
                        <a:ext cx="244079" cy="346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3" name="Object 12"/>
          <p:cNvGraphicFramePr>
            <a:graphicFrameLocks noChangeAspect="1"/>
          </p:cNvGraphicFramePr>
          <p:nvPr/>
        </p:nvGraphicFramePr>
        <p:xfrm>
          <a:off x="5166123" y="3400426"/>
          <a:ext cx="264319" cy="34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方程式" r:id="rId6" imgW="3797300" imgH="4978400" progId="Equation.3">
                  <p:embed/>
                </p:oleObj>
              </mc:Choice>
              <mc:Fallback>
                <p:oleObj name="方程式" r:id="rId6" imgW="3797300" imgH="4978400" progId="Equation.3">
                  <p:embed/>
                  <p:pic>
                    <p:nvPicPr>
                      <p:cNvPr id="246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123" y="3400426"/>
                        <a:ext cx="264319" cy="346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44"/>
          <p:cNvSpPr>
            <a:spLocks noChangeArrowheads="1"/>
          </p:cNvSpPr>
          <p:nvPr/>
        </p:nvSpPr>
        <p:spPr bwMode="auto">
          <a:xfrm>
            <a:off x="6262688" y="2902744"/>
            <a:ext cx="559594" cy="2007394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45"/>
          <p:cNvSpPr>
            <a:spLocks noChangeArrowheads="1"/>
          </p:cNvSpPr>
          <p:nvPr/>
        </p:nvSpPr>
        <p:spPr bwMode="auto">
          <a:xfrm>
            <a:off x="6343651" y="2914651"/>
            <a:ext cx="431006" cy="431006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46"/>
          <p:cNvSpPr>
            <a:spLocks noChangeArrowheads="1"/>
          </p:cNvSpPr>
          <p:nvPr/>
        </p:nvSpPr>
        <p:spPr bwMode="auto">
          <a:xfrm>
            <a:off x="6337698" y="3495675"/>
            <a:ext cx="429815" cy="429816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47"/>
          <p:cNvSpPr>
            <a:spLocks noChangeArrowheads="1"/>
          </p:cNvSpPr>
          <p:nvPr/>
        </p:nvSpPr>
        <p:spPr bwMode="auto">
          <a:xfrm>
            <a:off x="6328173" y="4416029"/>
            <a:ext cx="431006" cy="431006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678" name="文字方塊 48"/>
          <p:cNvSpPr txBox="1">
            <a:spLocks noChangeArrowheads="1"/>
          </p:cNvSpPr>
          <p:nvPr/>
        </p:nvSpPr>
        <p:spPr bwMode="auto">
          <a:xfrm rot="5400000">
            <a:off x="6326982" y="3809761"/>
            <a:ext cx="5762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100"/>
              <a:t>……</a:t>
            </a:r>
            <a:endParaRPr lang="zh-TW" altLang="en-US" sz="2100"/>
          </a:p>
        </p:txBody>
      </p:sp>
      <p:sp>
        <p:nvSpPr>
          <p:cNvPr id="22" name="矩形 49"/>
          <p:cNvSpPr>
            <a:spLocks noChangeArrowheads="1"/>
          </p:cNvSpPr>
          <p:nvPr/>
        </p:nvSpPr>
        <p:spPr bwMode="auto">
          <a:xfrm>
            <a:off x="5155406" y="4510088"/>
            <a:ext cx="257175" cy="257175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4680" name="Object 12"/>
          <p:cNvGraphicFramePr>
            <a:graphicFrameLocks noChangeAspect="1"/>
          </p:cNvGraphicFramePr>
          <p:nvPr/>
        </p:nvGraphicFramePr>
        <p:xfrm>
          <a:off x="5132785" y="4438650"/>
          <a:ext cx="34647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方程式" r:id="rId8" imgW="4978400" imgH="5270500" progId="Equation.3">
                  <p:embed/>
                </p:oleObj>
              </mc:Choice>
              <mc:Fallback>
                <p:oleObj name="方程式" r:id="rId8" imgW="4978400" imgH="5270500" progId="Equation.3">
                  <p:embed/>
                  <p:pic>
                    <p:nvPicPr>
                      <p:cNvPr id="246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785" y="4438650"/>
                        <a:ext cx="34647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" name="文字方塊 51"/>
          <p:cNvSpPr txBox="1">
            <a:spLocks noChangeArrowheads="1"/>
          </p:cNvSpPr>
          <p:nvPr/>
        </p:nvSpPr>
        <p:spPr bwMode="auto">
          <a:xfrm rot="5400000">
            <a:off x="5073849" y="3771661"/>
            <a:ext cx="5762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100"/>
              <a:t>……</a:t>
            </a:r>
            <a:endParaRPr lang="zh-TW" altLang="en-US" sz="2100"/>
          </a:p>
        </p:txBody>
      </p:sp>
      <p:cxnSp>
        <p:nvCxnSpPr>
          <p:cNvPr id="25" name="直線單箭頭接點 52"/>
          <p:cNvCxnSpPr>
            <a:endCxn id="18" idx="2"/>
          </p:cNvCxnSpPr>
          <p:nvPr/>
        </p:nvCxnSpPr>
        <p:spPr>
          <a:xfrm flipV="1">
            <a:off x="5414962" y="3130154"/>
            <a:ext cx="928688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53"/>
          <p:cNvCxnSpPr>
            <a:stCxn id="14" idx="3"/>
            <a:endCxn id="19" idx="2"/>
          </p:cNvCxnSpPr>
          <p:nvPr/>
        </p:nvCxnSpPr>
        <p:spPr>
          <a:xfrm>
            <a:off x="5410201" y="3162300"/>
            <a:ext cx="927497" cy="5476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54"/>
          <p:cNvCxnSpPr>
            <a:stCxn id="14" idx="3"/>
            <a:endCxn id="20" idx="2"/>
          </p:cNvCxnSpPr>
          <p:nvPr/>
        </p:nvCxnSpPr>
        <p:spPr>
          <a:xfrm>
            <a:off x="5410201" y="3162301"/>
            <a:ext cx="917972" cy="1469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55"/>
          <p:cNvCxnSpPr>
            <a:endCxn id="18" idx="2"/>
          </p:cNvCxnSpPr>
          <p:nvPr/>
        </p:nvCxnSpPr>
        <p:spPr>
          <a:xfrm flipV="1">
            <a:off x="5438775" y="3130154"/>
            <a:ext cx="904875" cy="4464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56"/>
          <p:cNvCxnSpPr>
            <a:stCxn id="13" idx="3"/>
            <a:endCxn id="19" idx="2"/>
          </p:cNvCxnSpPr>
          <p:nvPr/>
        </p:nvCxnSpPr>
        <p:spPr>
          <a:xfrm>
            <a:off x="5405438" y="3590925"/>
            <a:ext cx="932260" cy="119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57"/>
          <p:cNvCxnSpPr>
            <a:stCxn id="13" idx="3"/>
            <a:endCxn id="20" idx="2"/>
          </p:cNvCxnSpPr>
          <p:nvPr/>
        </p:nvCxnSpPr>
        <p:spPr>
          <a:xfrm>
            <a:off x="5405438" y="3590926"/>
            <a:ext cx="922735" cy="1040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58"/>
          <p:cNvCxnSpPr>
            <a:endCxn id="18" idx="2"/>
          </p:cNvCxnSpPr>
          <p:nvPr/>
        </p:nvCxnSpPr>
        <p:spPr>
          <a:xfrm flipV="1">
            <a:off x="5487591" y="3130154"/>
            <a:ext cx="856059" cy="1495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59"/>
          <p:cNvCxnSpPr>
            <a:endCxn id="19" idx="2"/>
          </p:cNvCxnSpPr>
          <p:nvPr/>
        </p:nvCxnSpPr>
        <p:spPr>
          <a:xfrm flipV="1">
            <a:off x="5479256" y="3709988"/>
            <a:ext cx="858441" cy="912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60"/>
          <p:cNvCxnSpPr>
            <a:endCxn id="20" idx="2"/>
          </p:cNvCxnSpPr>
          <p:nvPr/>
        </p:nvCxnSpPr>
        <p:spPr>
          <a:xfrm>
            <a:off x="5479256" y="4622006"/>
            <a:ext cx="848916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內容版面配置區 3"/>
          <p:cNvGraphicFramePr>
            <a:graphicFrameLocks/>
          </p:cNvGraphicFramePr>
          <p:nvPr/>
        </p:nvGraphicFramePr>
        <p:xfrm>
          <a:off x="3642123" y="3206354"/>
          <a:ext cx="1353738" cy="1291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30" marB="21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3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 marL="43072" marR="43072" marT="21530" marB="215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/>
                        <a:t>0</a:t>
                      </a:r>
                      <a:endParaRPr lang="zh-TW" altLang="en-US" sz="1100" dirty="0"/>
                    </a:p>
                  </a:txBody>
                  <a:tcPr marL="43072" marR="43072" marT="21530" marB="21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743" name="文字方塊 69"/>
          <p:cNvSpPr txBox="1">
            <a:spLocks noChangeArrowheads="1"/>
          </p:cNvSpPr>
          <p:nvPr/>
        </p:nvSpPr>
        <p:spPr bwMode="auto">
          <a:xfrm>
            <a:off x="2250281" y="3515916"/>
            <a:ext cx="14525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100"/>
              <a:t>Fully-connected</a:t>
            </a:r>
            <a:endParaRPr lang="zh-TW" altLang="en-US" sz="2100"/>
          </a:p>
        </p:txBody>
      </p:sp>
      <p:sp>
        <p:nvSpPr>
          <p:cNvPr id="37" name="矩形 71"/>
          <p:cNvSpPr/>
          <p:nvPr/>
        </p:nvSpPr>
        <p:spPr>
          <a:xfrm>
            <a:off x="6192442" y="2847975"/>
            <a:ext cx="686990" cy="206216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38" name="矩形 72"/>
          <p:cNvSpPr/>
          <p:nvPr/>
        </p:nvSpPr>
        <p:spPr>
          <a:xfrm>
            <a:off x="5393531" y="925116"/>
            <a:ext cx="1563291" cy="154305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49" y="197905"/>
            <a:ext cx="5758444" cy="441200"/>
          </a:xfrm>
        </p:spPr>
        <p:txBody>
          <a:bodyPr/>
          <a:lstStyle/>
          <a:p>
            <a:r>
              <a:rPr lang="en-US" altLang="zh-TW" b="1" i="1" u="sng" dirty="0"/>
              <a:t>Convolution </a:t>
            </a:r>
            <a:r>
              <a:rPr lang="en-US" altLang="zh-TW" b="1" i="1" u="sng" dirty="0" err="1"/>
              <a:t>v.s</a:t>
            </a:r>
            <a:r>
              <a:rPr lang="en-US" altLang="zh-TW" b="1" i="1" u="sng" dirty="0"/>
              <a:t>. Fully Connected</a:t>
            </a:r>
            <a:r>
              <a:rPr lang="zh-TW" altLang="en-US" b="1" i="1" u="sng" dirty="0"/>
              <a:t/>
            </a:r>
            <a:br>
              <a:rPr lang="zh-TW" altLang="en-US" b="1" i="1" u="sng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2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Max Pooling</a:t>
            </a:r>
            <a:endParaRPr lang="zh-TW" altLang="en-US" smtClean="0"/>
          </a:p>
        </p:txBody>
      </p:sp>
      <p:sp>
        <p:nvSpPr>
          <p:cNvPr id="5" name="橢圓 11"/>
          <p:cNvSpPr>
            <a:spLocks noChangeArrowheads="1"/>
          </p:cNvSpPr>
          <p:nvPr/>
        </p:nvSpPr>
        <p:spPr bwMode="auto">
          <a:xfrm>
            <a:off x="1814512" y="2463404"/>
            <a:ext cx="53935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" name="橢圓 12"/>
          <p:cNvSpPr>
            <a:spLocks noChangeArrowheads="1"/>
          </p:cNvSpPr>
          <p:nvPr/>
        </p:nvSpPr>
        <p:spPr bwMode="auto">
          <a:xfrm>
            <a:off x="2445544" y="2463404"/>
            <a:ext cx="54054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" name="橢圓 13"/>
          <p:cNvSpPr>
            <a:spLocks noChangeArrowheads="1"/>
          </p:cNvSpPr>
          <p:nvPr/>
        </p:nvSpPr>
        <p:spPr bwMode="auto">
          <a:xfrm>
            <a:off x="3077766" y="2463404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14"/>
          <p:cNvSpPr>
            <a:spLocks noChangeArrowheads="1"/>
          </p:cNvSpPr>
          <p:nvPr/>
        </p:nvSpPr>
        <p:spPr bwMode="auto">
          <a:xfrm>
            <a:off x="3708798" y="2463404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15"/>
          <p:cNvSpPr>
            <a:spLocks noChangeArrowheads="1"/>
          </p:cNvSpPr>
          <p:nvPr/>
        </p:nvSpPr>
        <p:spPr bwMode="auto">
          <a:xfrm>
            <a:off x="1814512" y="3063479"/>
            <a:ext cx="53935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16"/>
          <p:cNvSpPr>
            <a:spLocks noChangeArrowheads="1"/>
          </p:cNvSpPr>
          <p:nvPr/>
        </p:nvSpPr>
        <p:spPr bwMode="auto">
          <a:xfrm>
            <a:off x="2445544" y="3063479"/>
            <a:ext cx="540544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7"/>
          <p:cNvSpPr>
            <a:spLocks noChangeArrowheads="1"/>
          </p:cNvSpPr>
          <p:nvPr/>
        </p:nvSpPr>
        <p:spPr bwMode="auto">
          <a:xfrm>
            <a:off x="3077766" y="3063479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8"/>
          <p:cNvSpPr>
            <a:spLocks noChangeArrowheads="1"/>
          </p:cNvSpPr>
          <p:nvPr/>
        </p:nvSpPr>
        <p:spPr bwMode="auto">
          <a:xfrm>
            <a:off x="3708798" y="3063479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9"/>
          <p:cNvSpPr>
            <a:spLocks noChangeArrowheads="1"/>
          </p:cNvSpPr>
          <p:nvPr/>
        </p:nvSpPr>
        <p:spPr bwMode="auto">
          <a:xfrm>
            <a:off x="1814512" y="3707606"/>
            <a:ext cx="539354" cy="53935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20"/>
          <p:cNvSpPr>
            <a:spLocks noChangeArrowheads="1"/>
          </p:cNvSpPr>
          <p:nvPr/>
        </p:nvSpPr>
        <p:spPr bwMode="auto">
          <a:xfrm>
            <a:off x="2445544" y="3707606"/>
            <a:ext cx="540544" cy="53935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" name="橢圓 21"/>
          <p:cNvSpPr>
            <a:spLocks noChangeArrowheads="1"/>
          </p:cNvSpPr>
          <p:nvPr/>
        </p:nvSpPr>
        <p:spPr bwMode="auto">
          <a:xfrm>
            <a:off x="3077766" y="3707606"/>
            <a:ext cx="539353" cy="53935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6" name="橢圓 22"/>
          <p:cNvSpPr>
            <a:spLocks noChangeArrowheads="1"/>
          </p:cNvSpPr>
          <p:nvPr/>
        </p:nvSpPr>
        <p:spPr bwMode="auto">
          <a:xfrm>
            <a:off x="3708798" y="3707606"/>
            <a:ext cx="539353" cy="53935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7" name="橢圓 23"/>
          <p:cNvSpPr>
            <a:spLocks noChangeArrowheads="1"/>
          </p:cNvSpPr>
          <p:nvPr/>
        </p:nvSpPr>
        <p:spPr bwMode="auto">
          <a:xfrm>
            <a:off x="1814512" y="4307681"/>
            <a:ext cx="539354" cy="53935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" name="橢圓 24"/>
          <p:cNvSpPr>
            <a:spLocks noChangeArrowheads="1"/>
          </p:cNvSpPr>
          <p:nvPr/>
        </p:nvSpPr>
        <p:spPr bwMode="auto">
          <a:xfrm>
            <a:off x="2445544" y="4307681"/>
            <a:ext cx="540544" cy="53935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9" name="橢圓 25"/>
          <p:cNvSpPr>
            <a:spLocks noChangeArrowheads="1"/>
          </p:cNvSpPr>
          <p:nvPr/>
        </p:nvSpPr>
        <p:spPr bwMode="auto">
          <a:xfrm>
            <a:off x="3077766" y="4307681"/>
            <a:ext cx="539353" cy="53935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0" name="橢圓 26"/>
          <p:cNvSpPr>
            <a:spLocks noChangeArrowheads="1"/>
          </p:cNvSpPr>
          <p:nvPr/>
        </p:nvSpPr>
        <p:spPr bwMode="auto">
          <a:xfrm>
            <a:off x="3708798" y="4307681"/>
            <a:ext cx="539353" cy="53935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表格 34"/>
          <p:cNvGraphicFramePr>
            <a:graphicFrameLocks noGrp="1"/>
          </p:cNvGraphicFramePr>
          <p:nvPr/>
        </p:nvGraphicFramePr>
        <p:xfrm>
          <a:off x="5426869" y="1213247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文字方塊 35"/>
          <p:cNvSpPr txBox="1">
            <a:spLocks noChangeArrowheads="1"/>
          </p:cNvSpPr>
          <p:nvPr/>
        </p:nvSpPr>
        <p:spPr bwMode="auto">
          <a:xfrm>
            <a:off x="6543675" y="1564481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Filter 2</a:t>
            </a:r>
            <a:endParaRPr lang="zh-TW" altLang="en-US" sz="1800"/>
          </a:p>
        </p:txBody>
      </p:sp>
      <p:sp>
        <p:nvSpPr>
          <p:cNvPr id="23" name="橢圓 41"/>
          <p:cNvSpPr>
            <a:spLocks noChangeArrowheads="1"/>
          </p:cNvSpPr>
          <p:nvPr/>
        </p:nvSpPr>
        <p:spPr bwMode="auto">
          <a:xfrm>
            <a:off x="4941094" y="2515791"/>
            <a:ext cx="540544" cy="539353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4" name="橢圓 42"/>
          <p:cNvSpPr>
            <a:spLocks noChangeArrowheads="1"/>
          </p:cNvSpPr>
          <p:nvPr/>
        </p:nvSpPr>
        <p:spPr bwMode="auto">
          <a:xfrm>
            <a:off x="5572125" y="2515791"/>
            <a:ext cx="540544" cy="539353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5" name="橢圓 43"/>
          <p:cNvSpPr>
            <a:spLocks noChangeArrowheads="1"/>
          </p:cNvSpPr>
          <p:nvPr/>
        </p:nvSpPr>
        <p:spPr bwMode="auto">
          <a:xfrm>
            <a:off x="6204348" y="2515791"/>
            <a:ext cx="539353" cy="539353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6" name="橢圓 44"/>
          <p:cNvSpPr>
            <a:spLocks noChangeArrowheads="1"/>
          </p:cNvSpPr>
          <p:nvPr/>
        </p:nvSpPr>
        <p:spPr bwMode="auto">
          <a:xfrm>
            <a:off x="6835379" y="2515791"/>
            <a:ext cx="539353" cy="539353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7" name="橢圓 45"/>
          <p:cNvSpPr>
            <a:spLocks noChangeArrowheads="1"/>
          </p:cNvSpPr>
          <p:nvPr/>
        </p:nvSpPr>
        <p:spPr bwMode="auto">
          <a:xfrm>
            <a:off x="4941094" y="3115866"/>
            <a:ext cx="540544" cy="539353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8" name="橢圓 46"/>
          <p:cNvSpPr>
            <a:spLocks noChangeArrowheads="1"/>
          </p:cNvSpPr>
          <p:nvPr/>
        </p:nvSpPr>
        <p:spPr bwMode="auto">
          <a:xfrm>
            <a:off x="5572125" y="3115866"/>
            <a:ext cx="540544" cy="539353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29" name="橢圓 47"/>
          <p:cNvSpPr>
            <a:spLocks noChangeArrowheads="1"/>
          </p:cNvSpPr>
          <p:nvPr/>
        </p:nvSpPr>
        <p:spPr bwMode="auto">
          <a:xfrm>
            <a:off x="6204348" y="3115866"/>
            <a:ext cx="539353" cy="539353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0" name="橢圓 48"/>
          <p:cNvSpPr>
            <a:spLocks noChangeArrowheads="1"/>
          </p:cNvSpPr>
          <p:nvPr/>
        </p:nvSpPr>
        <p:spPr bwMode="auto">
          <a:xfrm>
            <a:off x="6835379" y="3115866"/>
            <a:ext cx="539353" cy="539353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" name="橢圓 49"/>
          <p:cNvSpPr>
            <a:spLocks noChangeArrowheads="1"/>
          </p:cNvSpPr>
          <p:nvPr/>
        </p:nvSpPr>
        <p:spPr bwMode="auto">
          <a:xfrm>
            <a:off x="4941094" y="3758804"/>
            <a:ext cx="540544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2" name="橢圓 50"/>
          <p:cNvSpPr>
            <a:spLocks noChangeArrowheads="1"/>
          </p:cNvSpPr>
          <p:nvPr/>
        </p:nvSpPr>
        <p:spPr bwMode="auto">
          <a:xfrm>
            <a:off x="5572125" y="3758804"/>
            <a:ext cx="540544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3" name="橢圓 51"/>
          <p:cNvSpPr>
            <a:spLocks noChangeArrowheads="1"/>
          </p:cNvSpPr>
          <p:nvPr/>
        </p:nvSpPr>
        <p:spPr bwMode="auto">
          <a:xfrm>
            <a:off x="6204348" y="3758804"/>
            <a:ext cx="539353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-2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4" name="橢圓 52"/>
          <p:cNvSpPr>
            <a:spLocks noChangeArrowheads="1"/>
          </p:cNvSpPr>
          <p:nvPr/>
        </p:nvSpPr>
        <p:spPr bwMode="auto">
          <a:xfrm>
            <a:off x="6835379" y="3758804"/>
            <a:ext cx="539353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5" name="橢圓 53"/>
          <p:cNvSpPr>
            <a:spLocks noChangeArrowheads="1"/>
          </p:cNvSpPr>
          <p:nvPr/>
        </p:nvSpPr>
        <p:spPr bwMode="auto">
          <a:xfrm>
            <a:off x="4941094" y="4358879"/>
            <a:ext cx="540544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6" name="橢圓 54"/>
          <p:cNvSpPr>
            <a:spLocks noChangeArrowheads="1"/>
          </p:cNvSpPr>
          <p:nvPr/>
        </p:nvSpPr>
        <p:spPr bwMode="auto">
          <a:xfrm>
            <a:off x="5572125" y="4358879"/>
            <a:ext cx="540544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7" name="橢圓 55"/>
          <p:cNvSpPr>
            <a:spLocks noChangeArrowheads="1"/>
          </p:cNvSpPr>
          <p:nvPr/>
        </p:nvSpPr>
        <p:spPr bwMode="auto">
          <a:xfrm>
            <a:off x="6204348" y="4358879"/>
            <a:ext cx="539353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-4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8" name="橢圓 56"/>
          <p:cNvSpPr>
            <a:spLocks noChangeArrowheads="1"/>
          </p:cNvSpPr>
          <p:nvPr/>
        </p:nvSpPr>
        <p:spPr bwMode="auto">
          <a:xfrm>
            <a:off x="6835379" y="4358879"/>
            <a:ext cx="539353" cy="540544"/>
          </a:xfrm>
          <a:prstGeom prst="ellipse">
            <a:avLst/>
          </a:prstGeom>
          <a:gradFill rotWithShape="1">
            <a:gsLst>
              <a:gs pos="0">
                <a:srgbClr val="F0F0FF"/>
              </a:gs>
              <a:gs pos="64999">
                <a:srgbClr val="DDDDFF"/>
              </a:gs>
              <a:gs pos="100000">
                <a:srgbClr val="D0D0FF"/>
              </a:gs>
            </a:gsLst>
            <a:lin ang="5400000" scaled="1"/>
          </a:gradFill>
          <a:ln w="9525">
            <a:solidFill>
              <a:srgbClr val="C6C6FB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6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6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graphicFrame>
        <p:nvGraphicFramePr>
          <p:cNvPr id="39" name="表格 57"/>
          <p:cNvGraphicFramePr>
            <a:graphicFrameLocks noGrp="1"/>
          </p:cNvGraphicFramePr>
          <p:nvPr/>
        </p:nvGraphicFramePr>
        <p:xfrm>
          <a:off x="2422923" y="1213247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文字方塊 58"/>
          <p:cNvSpPr txBox="1">
            <a:spLocks noChangeArrowheads="1"/>
          </p:cNvSpPr>
          <p:nvPr/>
        </p:nvSpPr>
        <p:spPr bwMode="auto">
          <a:xfrm>
            <a:off x="3639741" y="1553766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Filter 1</a:t>
            </a:r>
            <a:endParaRPr lang="zh-TW" altLang="en-US" sz="1800"/>
          </a:p>
        </p:txBody>
      </p:sp>
      <p:sp>
        <p:nvSpPr>
          <p:cNvPr id="41" name="矩形 2"/>
          <p:cNvSpPr/>
          <p:nvPr/>
        </p:nvSpPr>
        <p:spPr>
          <a:xfrm>
            <a:off x="1814513" y="2463404"/>
            <a:ext cx="1171575" cy="1140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00"/>
          </a:p>
        </p:txBody>
      </p:sp>
      <p:sp>
        <p:nvSpPr>
          <p:cNvPr id="42" name="矩形 67"/>
          <p:cNvSpPr/>
          <p:nvPr/>
        </p:nvSpPr>
        <p:spPr>
          <a:xfrm>
            <a:off x="3077766" y="2463404"/>
            <a:ext cx="1170384" cy="1140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00"/>
          </a:p>
        </p:txBody>
      </p:sp>
      <p:sp>
        <p:nvSpPr>
          <p:cNvPr id="43" name="矩形 68"/>
          <p:cNvSpPr/>
          <p:nvPr/>
        </p:nvSpPr>
        <p:spPr>
          <a:xfrm>
            <a:off x="1814513" y="3705225"/>
            <a:ext cx="1171575" cy="1140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00"/>
          </a:p>
        </p:txBody>
      </p:sp>
      <p:sp>
        <p:nvSpPr>
          <p:cNvPr id="44" name="矩形 69"/>
          <p:cNvSpPr/>
          <p:nvPr/>
        </p:nvSpPr>
        <p:spPr>
          <a:xfrm>
            <a:off x="3077766" y="3705225"/>
            <a:ext cx="1170384" cy="1140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00"/>
          </a:p>
        </p:txBody>
      </p:sp>
      <p:sp>
        <p:nvSpPr>
          <p:cNvPr id="45" name="矩形 70"/>
          <p:cNvSpPr/>
          <p:nvPr/>
        </p:nvSpPr>
        <p:spPr>
          <a:xfrm>
            <a:off x="4941094" y="2494360"/>
            <a:ext cx="1171575" cy="113942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00"/>
          </a:p>
        </p:txBody>
      </p:sp>
      <p:sp>
        <p:nvSpPr>
          <p:cNvPr id="46" name="矩形 71"/>
          <p:cNvSpPr/>
          <p:nvPr/>
        </p:nvSpPr>
        <p:spPr>
          <a:xfrm>
            <a:off x="6204347" y="2494360"/>
            <a:ext cx="1170384" cy="113942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00"/>
          </a:p>
        </p:txBody>
      </p:sp>
      <p:sp>
        <p:nvSpPr>
          <p:cNvPr id="47" name="矩形 72"/>
          <p:cNvSpPr/>
          <p:nvPr/>
        </p:nvSpPr>
        <p:spPr>
          <a:xfrm>
            <a:off x="4941094" y="3736181"/>
            <a:ext cx="1171575" cy="113942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00"/>
          </a:p>
        </p:txBody>
      </p:sp>
      <p:sp>
        <p:nvSpPr>
          <p:cNvPr id="48" name="矩形 73"/>
          <p:cNvSpPr/>
          <p:nvPr/>
        </p:nvSpPr>
        <p:spPr>
          <a:xfrm>
            <a:off x="6204347" y="3736181"/>
            <a:ext cx="1170384" cy="113942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00"/>
          </a:p>
        </p:txBody>
      </p:sp>
    </p:spTree>
    <p:extLst>
      <p:ext uri="{BB962C8B-B14F-4D97-AF65-F5344CB8AC3E}">
        <p14:creationId xmlns:p14="http://schemas.microsoft.com/office/powerpoint/2010/main" val="12522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7" grpId="1" animBg="1"/>
      <p:bldP spid="38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內容版面配置區 2"/>
          <p:cNvSpPr>
            <a:spLocks noGrp="1"/>
          </p:cNvSpPr>
          <p:nvPr>
            <p:ph type="body" idx="1"/>
          </p:nvPr>
        </p:nvSpPr>
        <p:spPr>
          <a:xfrm>
            <a:off x="316679" y="848992"/>
            <a:ext cx="8413962" cy="660722"/>
          </a:xfrm>
        </p:spPr>
        <p:txBody>
          <a:bodyPr/>
          <a:lstStyle/>
          <a:p>
            <a:pPr algn="l"/>
            <a:r>
              <a:rPr lang="en-US" altLang="zh-TW" sz="2100" dirty="0"/>
              <a:t>Subsampling pixels will not change the object</a:t>
            </a:r>
            <a:endParaRPr lang="zh-TW" altLang="en-US" sz="2100" dirty="0"/>
          </a:p>
        </p:txBody>
      </p:sp>
      <p:sp>
        <p:nvSpPr>
          <p:cNvPr id="2969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Pooling</a:t>
            </a:r>
            <a:endParaRPr lang="zh-TW" altLang="en-US" smtClean="0"/>
          </a:p>
        </p:txBody>
      </p:sp>
      <p:pic>
        <p:nvPicPr>
          <p:cNvPr id="6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56" y="2193131"/>
            <a:ext cx="2501504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insider.si.edu/wordpress/wp-content/uploads/2016/04/Mountain_Bluebi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78" y="2575323"/>
            <a:ext cx="1318022" cy="89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3"/>
          <p:cNvSpPr/>
          <p:nvPr/>
        </p:nvSpPr>
        <p:spPr>
          <a:xfrm>
            <a:off x="4441031" y="2720579"/>
            <a:ext cx="1395413" cy="602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9" name="文字方塊 5"/>
          <p:cNvSpPr txBox="1">
            <a:spLocks noChangeArrowheads="1"/>
          </p:cNvSpPr>
          <p:nvPr/>
        </p:nvSpPr>
        <p:spPr bwMode="auto">
          <a:xfrm>
            <a:off x="4361260" y="3318272"/>
            <a:ext cx="1557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</a:rPr>
              <a:t>Subsampling</a:t>
            </a:r>
            <a:endParaRPr lang="zh-TW" altLang="en-US" sz="1800">
              <a:solidFill>
                <a:srgbClr val="FF0000"/>
              </a:solidFill>
            </a:endParaRPr>
          </a:p>
        </p:txBody>
      </p:sp>
      <p:sp>
        <p:nvSpPr>
          <p:cNvPr id="10" name="文字方塊 6"/>
          <p:cNvSpPr txBox="1">
            <a:spLocks noChangeArrowheads="1"/>
          </p:cNvSpPr>
          <p:nvPr/>
        </p:nvSpPr>
        <p:spPr bwMode="auto">
          <a:xfrm>
            <a:off x="2550319" y="1806178"/>
            <a:ext cx="11215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100"/>
              <a:t>bird</a:t>
            </a:r>
            <a:endParaRPr lang="zh-TW" altLang="en-US" sz="2100"/>
          </a:p>
        </p:txBody>
      </p:sp>
      <p:sp>
        <p:nvSpPr>
          <p:cNvPr id="11" name="文字方塊 8"/>
          <p:cNvSpPr txBox="1">
            <a:spLocks noChangeArrowheads="1"/>
          </p:cNvSpPr>
          <p:nvPr/>
        </p:nvSpPr>
        <p:spPr bwMode="auto">
          <a:xfrm>
            <a:off x="6096000" y="2175272"/>
            <a:ext cx="1120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100"/>
              <a:t>bird</a:t>
            </a:r>
            <a:endParaRPr lang="zh-TW" altLang="en-US" sz="2100"/>
          </a:p>
        </p:txBody>
      </p:sp>
      <p:sp>
        <p:nvSpPr>
          <p:cNvPr id="12" name="文字方塊 7"/>
          <p:cNvSpPr txBox="1">
            <a:spLocks noChangeArrowheads="1"/>
          </p:cNvSpPr>
          <p:nvPr/>
        </p:nvSpPr>
        <p:spPr bwMode="auto">
          <a:xfrm>
            <a:off x="1727598" y="4133850"/>
            <a:ext cx="54733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 dirty="0"/>
              <a:t>We can subsample the pixels to make image smaller</a:t>
            </a:r>
            <a:endParaRPr lang="zh-TW" altLang="en-US" sz="1800" dirty="0"/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2550319" y="4411332"/>
            <a:ext cx="5450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fewer parameters to characterize the image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80511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63672" y="1816100"/>
            <a:ext cx="8005516" cy="2619300"/>
          </a:xfrm>
        </p:spPr>
        <p:txBody>
          <a:bodyPr/>
          <a:lstStyle/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Reducing number of connections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Shared weights on the edges</a:t>
            </a:r>
          </a:p>
          <a:p>
            <a:pPr marL="514350" indent="-285750" algn="l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Max pooling further reduces the complexity</a:t>
            </a:r>
          </a:p>
        </p:txBody>
      </p: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563672" y="861001"/>
            <a:ext cx="6676003" cy="491809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A CNN compresses a fully connected network in two ways:</a:t>
            </a:r>
          </a:p>
        </p:txBody>
      </p:sp>
    </p:spTree>
    <p:extLst>
      <p:ext uri="{BB962C8B-B14F-4D97-AF65-F5344CB8AC3E}">
        <p14:creationId xmlns:p14="http://schemas.microsoft.com/office/powerpoint/2010/main" val="36328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Max Pooling</a:t>
            </a:r>
            <a:endParaRPr lang="zh-TW" altLang="en-US" smtClean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1396603" y="1877616"/>
          <a:ext cx="215622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604" marR="68604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604" marR="6860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604" marR="68604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97" name="文字方塊 4"/>
          <p:cNvSpPr txBox="1">
            <a:spLocks noChangeArrowheads="1"/>
          </p:cNvSpPr>
          <p:nvPr/>
        </p:nvSpPr>
        <p:spPr bwMode="auto">
          <a:xfrm>
            <a:off x="1594247" y="4119563"/>
            <a:ext cx="1760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6 x 6 image</a:t>
            </a:r>
            <a:endParaRPr lang="zh-TW" altLang="en-US" sz="1800"/>
          </a:p>
        </p:txBody>
      </p:sp>
      <p:sp>
        <p:nvSpPr>
          <p:cNvPr id="7" name="橢圓 5"/>
          <p:cNvSpPr>
            <a:spLocks noChangeArrowheads="1"/>
          </p:cNvSpPr>
          <p:nvPr/>
        </p:nvSpPr>
        <p:spPr bwMode="auto">
          <a:xfrm>
            <a:off x="6092429" y="2314575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8" name="橢圓 6"/>
          <p:cNvSpPr>
            <a:spLocks noChangeArrowheads="1"/>
          </p:cNvSpPr>
          <p:nvPr/>
        </p:nvSpPr>
        <p:spPr bwMode="auto">
          <a:xfrm>
            <a:off x="6821091" y="2314575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1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橢圓 7"/>
          <p:cNvSpPr>
            <a:spLocks noChangeArrowheads="1"/>
          </p:cNvSpPr>
          <p:nvPr/>
        </p:nvSpPr>
        <p:spPr bwMode="auto">
          <a:xfrm>
            <a:off x="6821091" y="3146823"/>
            <a:ext cx="539353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0" name="橢圓 8"/>
          <p:cNvSpPr>
            <a:spLocks noChangeArrowheads="1"/>
          </p:cNvSpPr>
          <p:nvPr/>
        </p:nvSpPr>
        <p:spPr bwMode="auto">
          <a:xfrm>
            <a:off x="6092429" y="3146823"/>
            <a:ext cx="539353" cy="53935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9"/>
          <p:cNvSpPr>
            <a:spLocks noChangeArrowheads="1"/>
          </p:cNvSpPr>
          <p:nvPr/>
        </p:nvSpPr>
        <p:spPr bwMode="auto">
          <a:xfrm>
            <a:off x="6234113" y="2477691"/>
            <a:ext cx="540544" cy="540544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chemeClr val="dk1"/>
                </a:solidFill>
                <a:latin typeface="+mn-lt"/>
                <a:ea typeface="+mn-ea"/>
              </a:rPr>
              <a:t>-1</a:t>
            </a:r>
            <a:endParaRPr lang="zh-TW" altLang="en-US" sz="1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橢圓 10"/>
          <p:cNvSpPr>
            <a:spLocks noChangeArrowheads="1"/>
          </p:cNvSpPr>
          <p:nvPr/>
        </p:nvSpPr>
        <p:spPr bwMode="auto">
          <a:xfrm>
            <a:off x="6988969" y="2461023"/>
            <a:ext cx="540544" cy="540544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3" name="橢圓 11"/>
          <p:cNvSpPr>
            <a:spLocks noChangeArrowheads="1"/>
          </p:cNvSpPr>
          <p:nvPr/>
        </p:nvSpPr>
        <p:spPr bwMode="auto">
          <a:xfrm>
            <a:off x="6988969" y="3264694"/>
            <a:ext cx="540544" cy="539354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4" name="橢圓 12"/>
          <p:cNvSpPr>
            <a:spLocks noChangeArrowheads="1"/>
          </p:cNvSpPr>
          <p:nvPr/>
        </p:nvSpPr>
        <p:spPr bwMode="auto">
          <a:xfrm>
            <a:off x="6244829" y="3265885"/>
            <a:ext cx="540544" cy="540544"/>
          </a:xfrm>
          <a:prstGeom prst="ellipse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chemeClr val="dk1"/>
                </a:solidFill>
                <a:latin typeface="+mn-lt"/>
                <a:ea typeface="+mn-ea"/>
              </a:rPr>
              <a:t>0</a:t>
            </a:r>
            <a:endParaRPr lang="zh-TW" altLang="en-US" sz="1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1806" name="文字方塊 13"/>
          <p:cNvSpPr txBox="1">
            <a:spLocks noChangeArrowheads="1"/>
          </p:cNvSpPr>
          <p:nvPr/>
        </p:nvSpPr>
        <p:spPr bwMode="auto">
          <a:xfrm>
            <a:off x="5962650" y="3889772"/>
            <a:ext cx="1759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2 x 2 image</a:t>
            </a:r>
            <a:endParaRPr lang="zh-TW" altLang="en-US" sz="1800"/>
          </a:p>
        </p:txBody>
      </p:sp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5970985" y="4274344"/>
            <a:ext cx="17002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100">
                <a:solidFill>
                  <a:srgbClr val="0000FF"/>
                </a:solidFill>
              </a:rPr>
              <a:t>Each filter </a:t>
            </a:r>
          </a:p>
          <a:p>
            <a:pPr algn="ctr" eaLnBrk="1" hangingPunct="1"/>
            <a:r>
              <a:rPr lang="en-US" altLang="zh-TW" sz="2100">
                <a:solidFill>
                  <a:srgbClr val="0000FF"/>
                </a:solidFill>
              </a:rPr>
              <a:t>is a channel</a:t>
            </a:r>
            <a:endParaRPr lang="zh-TW" altLang="en-US" sz="2100">
              <a:solidFill>
                <a:srgbClr val="0000FF"/>
              </a:solidFill>
            </a:endParaRPr>
          </a:p>
        </p:txBody>
      </p:sp>
      <p:sp>
        <p:nvSpPr>
          <p:cNvPr id="17" name="向右箭號 15"/>
          <p:cNvSpPr/>
          <p:nvPr/>
        </p:nvSpPr>
        <p:spPr>
          <a:xfrm>
            <a:off x="3507581" y="2046685"/>
            <a:ext cx="644129" cy="6357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5970985" y="1468041"/>
            <a:ext cx="170973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2100"/>
              <a:t>New image </a:t>
            </a:r>
          </a:p>
          <a:p>
            <a:pPr algn="ctr" eaLnBrk="1" hangingPunct="1"/>
            <a:r>
              <a:rPr lang="en-US" altLang="zh-TW" sz="2100"/>
              <a:t>but smaller</a:t>
            </a:r>
            <a:endParaRPr lang="zh-TW" altLang="en-US" sz="2100"/>
          </a:p>
        </p:txBody>
      </p:sp>
      <p:sp>
        <p:nvSpPr>
          <p:cNvPr id="19" name="矩形 18"/>
          <p:cNvSpPr/>
          <p:nvPr/>
        </p:nvSpPr>
        <p:spPr>
          <a:xfrm>
            <a:off x="4154092" y="1957388"/>
            <a:ext cx="1031081" cy="8012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100" dirty="0">
                <a:solidFill>
                  <a:srgbClr val="000000"/>
                </a:solidFill>
              </a:rPr>
              <a:t>Conv</a:t>
            </a:r>
            <a:endParaRPr lang="zh-TW" altLang="en-US" sz="21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51710" y="3140869"/>
            <a:ext cx="1033463" cy="800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100" dirty="0">
                <a:solidFill>
                  <a:srgbClr val="000000"/>
                </a:solidFill>
              </a:rPr>
              <a:t>Max</a:t>
            </a:r>
          </a:p>
          <a:p>
            <a:pPr algn="ctr">
              <a:defRPr/>
            </a:pPr>
            <a:r>
              <a:rPr lang="en-US" altLang="zh-TW" sz="2100" dirty="0">
                <a:solidFill>
                  <a:srgbClr val="000000"/>
                </a:solidFill>
              </a:rPr>
              <a:t>Pooling</a:t>
            </a:r>
            <a:endParaRPr lang="zh-TW" altLang="en-US" sz="2100" dirty="0">
              <a:solidFill>
                <a:srgbClr val="000000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5176837" y="3217069"/>
            <a:ext cx="644129" cy="634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2" name="向右箭號 21"/>
          <p:cNvSpPr/>
          <p:nvPr/>
        </p:nvSpPr>
        <p:spPr>
          <a:xfrm rot="5400000">
            <a:off x="4483894" y="2638425"/>
            <a:ext cx="369094" cy="6357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235876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whole CNN</a:t>
            </a:r>
            <a:endParaRPr lang="zh-TW" altLang="en-US" smtClean="0"/>
          </a:p>
        </p:txBody>
      </p:sp>
      <p:pic>
        <p:nvPicPr>
          <p:cNvPr id="32770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03" y="144066"/>
            <a:ext cx="1328738" cy="90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0"/>
          <p:cNvSpPr/>
          <p:nvPr/>
        </p:nvSpPr>
        <p:spPr>
          <a:xfrm>
            <a:off x="5080442" y="1447129"/>
            <a:ext cx="1302543" cy="4173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Convolution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7" name="矩形 12"/>
          <p:cNvSpPr/>
          <p:nvPr/>
        </p:nvSpPr>
        <p:spPr>
          <a:xfrm>
            <a:off x="5080442" y="2272138"/>
            <a:ext cx="1302543" cy="4173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Max Pooling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8" name="矩形 13"/>
          <p:cNvSpPr/>
          <p:nvPr/>
        </p:nvSpPr>
        <p:spPr>
          <a:xfrm>
            <a:off x="5080442" y="3073298"/>
            <a:ext cx="1302543" cy="4173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Convolution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9" name="矩形 14"/>
          <p:cNvSpPr/>
          <p:nvPr/>
        </p:nvSpPr>
        <p:spPr>
          <a:xfrm>
            <a:off x="5080442" y="3848237"/>
            <a:ext cx="1302543" cy="4173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Max Pooling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10" name="向下箭號 11"/>
          <p:cNvSpPr/>
          <p:nvPr/>
        </p:nvSpPr>
        <p:spPr>
          <a:xfrm>
            <a:off x="5544741" y="1088232"/>
            <a:ext cx="409575" cy="332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1" name="向下箭號 17"/>
          <p:cNvSpPr/>
          <p:nvPr/>
        </p:nvSpPr>
        <p:spPr>
          <a:xfrm>
            <a:off x="5544741" y="1921669"/>
            <a:ext cx="409575" cy="332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2" name="向下箭號 18"/>
          <p:cNvSpPr/>
          <p:nvPr/>
        </p:nvSpPr>
        <p:spPr>
          <a:xfrm>
            <a:off x="5544741" y="2740819"/>
            <a:ext cx="409575" cy="3309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3" name="向下箭號 19"/>
          <p:cNvSpPr/>
          <p:nvPr/>
        </p:nvSpPr>
        <p:spPr>
          <a:xfrm>
            <a:off x="5544741" y="3517107"/>
            <a:ext cx="409575" cy="3309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32787" name="文字方塊 20"/>
          <p:cNvSpPr txBox="1">
            <a:spLocks noChangeArrowheads="1"/>
          </p:cNvSpPr>
          <p:nvPr/>
        </p:nvSpPr>
        <p:spPr bwMode="auto">
          <a:xfrm>
            <a:off x="6711554" y="2561035"/>
            <a:ext cx="12680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Can repeat many times</a:t>
            </a:r>
            <a:endParaRPr lang="zh-TW" altLang="en-US" sz="1800"/>
          </a:p>
        </p:txBody>
      </p:sp>
      <p:sp>
        <p:nvSpPr>
          <p:cNvPr id="15" name="左大括弧 22"/>
          <p:cNvSpPr/>
          <p:nvPr/>
        </p:nvSpPr>
        <p:spPr>
          <a:xfrm flipH="1">
            <a:off x="6412707" y="1354932"/>
            <a:ext cx="251222" cy="3036094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6" name="矩形 25"/>
          <p:cNvSpPr/>
          <p:nvPr/>
        </p:nvSpPr>
        <p:spPr>
          <a:xfrm>
            <a:off x="5035154" y="1385887"/>
            <a:ext cx="1393031" cy="14251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7" name="文字方塊 24"/>
          <p:cNvSpPr txBox="1"/>
          <p:nvPr/>
        </p:nvSpPr>
        <p:spPr>
          <a:xfrm>
            <a:off x="2179093" y="2676485"/>
            <a:ext cx="157288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1800" dirty="0"/>
              <a:t>A new image</a:t>
            </a:r>
            <a:endParaRPr lang="zh-TW" altLang="en-US" sz="1800" dirty="0"/>
          </a:p>
        </p:txBody>
      </p:sp>
      <p:sp>
        <p:nvSpPr>
          <p:cNvPr id="18" name="文字方塊 26"/>
          <p:cNvSpPr txBox="1">
            <a:spLocks noChangeArrowheads="1"/>
          </p:cNvSpPr>
          <p:nvPr/>
        </p:nvSpPr>
        <p:spPr bwMode="auto">
          <a:xfrm>
            <a:off x="1574007" y="3907631"/>
            <a:ext cx="321706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100"/>
              <a:t>The number of channels is the number of filters</a:t>
            </a:r>
            <a:endParaRPr lang="zh-TW" altLang="en-US" sz="2100"/>
          </a:p>
        </p:txBody>
      </p:sp>
      <p:sp>
        <p:nvSpPr>
          <p:cNvPr id="19" name="文字方塊 27"/>
          <p:cNvSpPr txBox="1">
            <a:spLocks noChangeArrowheads="1"/>
          </p:cNvSpPr>
          <p:nvPr/>
        </p:nvSpPr>
        <p:spPr bwMode="auto">
          <a:xfrm>
            <a:off x="1574006" y="3188494"/>
            <a:ext cx="31873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100"/>
              <a:t>Smaller than the original image</a:t>
            </a:r>
            <a:endParaRPr lang="zh-TW" altLang="en-US" sz="2100"/>
          </a:p>
        </p:txBody>
      </p:sp>
      <p:cxnSp>
        <p:nvCxnSpPr>
          <p:cNvPr id="20" name="直線單箭頭接點 6"/>
          <p:cNvCxnSpPr/>
          <p:nvPr/>
        </p:nvCxnSpPr>
        <p:spPr>
          <a:xfrm flipH="1">
            <a:off x="3794523" y="2906316"/>
            <a:ext cx="17025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8"/>
          <p:cNvSpPr/>
          <p:nvPr/>
        </p:nvSpPr>
        <p:spPr>
          <a:xfrm>
            <a:off x="5035154" y="3001566"/>
            <a:ext cx="1393031" cy="14251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grpSp>
        <p:nvGrpSpPr>
          <p:cNvPr id="22" name="群組 7"/>
          <p:cNvGrpSpPr>
            <a:grpSpLocks/>
          </p:cNvGrpSpPr>
          <p:nvPr/>
        </p:nvGrpSpPr>
        <p:grpSpPr bwMode="auto">
          <a:xfrm>
            <a:off x="2314576" y="1208485"/>
            <a:ext cx="1460897" cy="1328738"/>
            <a:chOff x="1561968" y="1612084"/>
            <a:chExt cx="1947915" cy="1771562"/>
          </a:xfrm>
        </p:grpSpPr>
        <p:sp>
          <p:nvSpPr>
            <p:cNvPr id="23" name="橢圓 29"/>
            <p:cNvSpPr>
              <a:spLocks noChangeArrowheads="1"/>
            </p:cNvSpPr>
            <p:nvPr/>
          </p:nvSpPr>
          <p:spPr bwMode="auto">
            <a:xfrm>
              <a:off x="1593719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18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橢圓 30"/>
            <p:cNvSpPr>
              <a:spLocks noChangeArrowheads="1"/>
            </p:cNvSpPr>
            <p:nvPr/>
          </p:nvSpPr>
          <p:spPr bwMode="auto">
            <a:xfrm>
              <a:off x="2565295" y="1612084"/>
              <a:ext cx="719157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18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橢圓 31"/>
            <p:cNvSpPr>
              <a:spLocks noChangeArrowheads="1"/>
            </p:cNvSpPr>
            <p:nvPr/>
          </p:nvSpPr>
          <p:spPr bwMode="auto">
            <a:xfrm>
              <a:off x="2533544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18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橢圓 32"/>
            <p:cNvSpPr>
              <a:spLocks noChangeArrowheads="1"/>
            </p:cNvSpPr>
            <p:nvPr/>
          </p:nvSpPr>
          <p:spPr bwMode="auto">
            <a:xfrm>
              <a:off x="1561968" y="2504215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7F6FF"/>
                </a:gs>
                <a:gs pos="64999">
                  <a:srgbClr val="ECEBFF"/>
                </a:gs>
                <a:gs pos="100000">
                  <a:srgbClr val="E5E3FF"/>
                </a:gs>
              </a:gsLst>
              <a:lin ang="5400000" scaled="1"/>
            </a:gradFill>
            <a:ln w="9525">
              <a:solidFill>
                <a:srgbClr val="D4D3E7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18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橢圓 33"/>
            <p:cNvSpPr>
              <a:spLocks noChangeArrowheads="1"/>
            </p:cNvSpPr>
            <p:nvPr/>
          </p:nvSpPr>
          <p:spPr bwMode="auto">
            <a:xfrm>
              <a:off x="1782637" y="1829560"/>
              <a:ext cx="720744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chemeClr val="dk1"/>
                  </a:solidFill>
                  <a:latin typeface="+mn-lt"/>
                  <a:ea typeface="+mn-ea"/>
                </a:rPr>
                <a:t>-1</a:t>
              </a:r>
              <a:endParaRPr lang="zh-TW" altLang="en-US" sz="18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橢圓 34"/>
            <p:cNvSpPr>
              <a:spLocks noChangeArrowheads="1"/>
            </p:cNvSpPr>
            <p:nvPr/>
          </p:nvSpPr>
          <p:spPr bwMode="auto">
            <a:xfrm>
              <a:off x="2789139" y="1805749"/>
              <a:ext cx="720744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chemeClr val="dk1"/>
                  </a:solidFill>
                  <a:latin typeface="+mn-lt"/>
                  <a:ea typeface="+mn-ea"/>
                </a:rPr>
                <a:t>1</a:t>
              </a:r>
              <a:endParaRPr lang="zh-TW" altLang="en-US" sz="18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橢圓 35"/>
            <p:cNvSpPr>
              <a:spLocks noChangeArrowheads="1"/>
            </p:cNvSpPr>
            <p:nvPr/>
          </p:nvSpPr>
          <p:spPr bwMode="auto">
            <a:xfrm>
              <a:off x="2758975" y="2661369"/>
              <a:ext cx="719157" cy="719102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chemeClr val="dk1"/>
                  </a:solidFill>
                  <a:latin typeface="+mn-lt"/>
                  <a:ea typeface="+mn-ea"/>
                </a:rPr>
                <a:t>3</a:t>
              </a:r>
              <a:endParaRPr lang="zh-TW" altLang="en-US" sz="18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橢圓 36"/>
            <p:cNvSpPr>
              <a:spLocks noChangeArrowheads="1"/>
            </p:cNvSpPr>
            <p:nvPr/>
          </p:nvSpPr>
          <p:spPr bwMode="auto">
            <a:xfrm>
              <a:off x="1766761" y="2662957"/>
              <a:ext cx="719156" cy="720689"/>
            </a:xfrm>
            <a:prstGeom prst="ellipse">
              <a:avLst/>
            </a:prstGeom>
            <a:gradFill rotWithShape="1">
              <a:gsLst>
                <a:gs pos="0">
                  <a:srgbClr val="F6F6FF"/>
                </a:gs>
                <a:gs pos="64999">
                  <a:srgbClr val="EBEBFF"/>
                </a:gs>
                <a:gs pos="100000">
                  <a:srgbClr val="E3E3FF"/>
                </a:gs>
              </a:gsLst>
              <a:lin ang="5400000" scaled="1"/>
            </a:gradFill>
            <a:ln w="9525">
              <a:solidFill>
                <a:srgbClr val="DCDCFA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chemeClr val="dk1"/>
                  </a:solidFill>
                  <a:latin typeface="+mn-lt"/>
                  <a:ea typeface="+mn-ea"/>
                </a:rPr>
                <a:t>0</a:t>
              </a:r>
              <a:endParaRPr lang="zh-TW" altLang="en-US" sz="1800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36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379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whole CNN</a:t>
            </a:r>
            <a:endParaRPr lang="zh-TW" altLang="en-US" smtClean="0"/>
          </a:p>
        </p:txBody>
      </p:sp>
      <p:grpSp>
        <p:nvGrpSpPr>
          <p:cNvPr id="33794" name="群組 3"/>
          <p:cNvGrpSpPr>
            <a:grpSpLocks/>
          </p:cNvGrpSpPr>
          <p:nvPr/>
        </p:nvGrpSpPr>
        <p:grpSpPr bwMode="auto">
          <a:xfrm>
            <a:off x="1704975" y="1706166"/>
            <a:ext cx="2180035" cy="2400300"/>
            <a:chOff x="-1626455" y="3999117"/>
            <a:chExt cx="2906568" cy="3201477"/>
          </a:xfrm>
        </p:grpSpPr>
        <p:pic>
          <p:nvPicPr>
            <p:cNvPr id="3382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7389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15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15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3795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03" y="144066"/>
            <a:ext cx="1328738" cy="90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文字方塊 8"/>
          <p:cNvSpPr txBox="1">
            <a:spLocks noChangeArrowheads="1"/>
          </p:cNvSpPr>
          <p:nvPr/>
        </p:nvSpPr>
        <p:spPr bwMode="auto">
          <a:xfrm>
            <a:off x="2101454" y="1279922"/>
            <a:ext cx="1534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cat dog ……</a:t>
            </a:r>
            <a:endParaRPr lang="zh-TW" altLang="en-US" sz="1800"/>
          </a:p>
        </p:txBody>
      </p:sp>
      <p:sp>
        <p:nvSpPr>
          <p:cNvPr id="10" name="矩形 10"/>
          <p:cNvSpPr/>
          <p:nvPr/>
        </p:nvSpPr>
        <p:spPr>
          <a:xfrm>
            <a:off x="5080442" y="1447129"/>
            <a:ext cx="1302543" cy="4173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Convolution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5080442" y="2272138"/>
            <a:ext cx="1302543" cy="4173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Max Pooling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5080442" y="3073298"/>
            <a:ext cx="1302543" cy="4173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Convolution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5080442" y="3848237"/>
            <a:ext cx="1302543" cy="4173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Max Pooling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3636164" y="4541750"/>
            <a:ext cx="116774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800" dirty="0">
                <a:solidFill>
                  <a:srgbClr val="000000"/>
                </a:solidFill>
              </a:rPr>
              <a:t>Flattened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5544741" y="1088232"/>
            <a:ext cx="409575" cy="332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6" name="向下箭號 17"/>
          <p:cNvSpPr/>
          <p:nvPr/>
        </p:nvSpPr>
        <p:spPr>
          <a:xfrm>
            <a:off x="5544741" y="1921669"/>
            <a:ext cx="409575" cy="332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7" name="向下箭號 18"/>
          <p:cNvSpPr/>
          <p:nvPr/>
        </p:nvSpPr>
        <p:spPr>
          <a:xfrm>
            <a:off x="5544741" y="2740819"/>
            <a:ext cx="409575" cy="3309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8" name="向下箭號 19"/>
          <p:cNvSpPr/>
          <p:nvPr/>
        </p:nvSpPr>
        <p:spPr>
          <a:xfrm>
            <a:off x="5544741" y="3517107"/>
            <a:ext cx="409575" cy="3309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9" name="右彎箭號 16"/>
          <p:cNvSpPr/>
          <p:nvPr/>
        </p:nvSpPr>
        <p:spPr>
          <a:xfrm rot="10800000">
            <a:off x="4804172" y="4314826"/>
            <a:ext cx="1033463" cy="564356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tx1"/>
              </a:solidFill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2758678" y="4005263"/>
            <a:ext cx="726281" cy="928688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tx1"/>
              </a:solidFill>
            </a:endParaRPr>
          </a:p>
        </p:txBody>
      </p:sp>
      <p:sp>
        <p:nvSpPr>
          <p:cNvPr id="21" name="矩形 23"/>
          <p:cNvSpPr/>
          <p:nvPr/>
        </p:nvSpPr>
        <p:spPr>
          <a:xfrm>
            <a:off x="1614488" y="1921669"/>
            <a:ext cx="3276600" cy="3053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2" name="文字方塊 24"/>
          <p:cNvSpPr txBox="1"/>
          <p:nvPr/>
        </p:nvSpPr>
        <p:spPr>
          <a:xfrm>
            <a:off x="6172201" y="2743200"/>
            <a:ext cx="157288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1800" dirty="0"/>
              <a:t>A new image</a:t>
            </a:r>
            <a:endParaRPr lang="zh-TW" altLang="en-US" sz="1800" dirty="0"/>
          </a:p>
        </p:txBody>
      </p:sp>
      <p:sp>
        <p:nvSpPr>
          <p:cNvPr id="23" name="文字方塊 26"/>
          <p:cNvSpPr txBox="1"/>
          <p:nvPr/>
        </p:nvSpPr>
        <p:spPr>
          <a:xfrm>
            <a:off x="6000751" y="4457700"/>
            <a:ext cx="157288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1800" dirty="0"/>
              <a:t>A new image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527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SGC Coaching: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Articulate your Journey | Activate </a:t>
            </a:r>
            <a:r>
              <a:rPr lang="en" i="1" dirty="0" smtClean="0">
                <a:solidFill>
                  <a:schemeClr val="dk1"/>
                </a:solidFill>
              </a:rPr>
              <a:t>Your</a:t>
            </a:r>
            <a:r>
              <a:rPr lang="en" sz="1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Vigour| Accelerate Mutual Growth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</a:t>
            </a:r>
            <a:endParaRPr dirty="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Flattening</a:t>
            </a:r>
            <a:endParaRPr lang="zh-TW" altLang="en-US" smtClean="0"/>
          </a:p>
        </p:txBody>
      </p:sp>
      <p:grpSp>
        <p:nvGrpSpPr>
          <p:cNvPr id="34818" name="群組 13"/>
          <p:cNvGrpSpPr>
            <a:grpSpLocks/>
          </p:cNvGrpSpPr>
          <p:nvPr/>
        </p:nvGrpSpPr>
        <p:grpSpPr bwMode="auto">
          <a:xfrm>
            <a:off x="1343025" y="1854994"/>
            <a:ext cx="1457325" cy="1537097"/>
            <a:chOff x="758373" y="2759289"/>
            <a:chExt cx="1943214" cy="2049364"/>
          </a:xfrm>
        </p:grpSpPr>
        <p:sp>
          <p:nvSpPr>
            <p:cNvPr id="6" name="橢圓 5"/>
            <p:cNvSpPr/>
            <p:nvPr/>
          </p:nvSpPr>
          <p:spPr>
            <a:xfrm>
              <a:off x="758373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800" dirty="0"/>
                <a:t>3</a:t>
              </a:r>
              <a:endParaRPr lang="zh-TW" altLang="en-US" sz="18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1729980" y="2759289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800" dirty="0"/>
                <a:t>0</a:t>
              </a:r>
              <a:endParaRPr lang="zh-TW" altLang="en-US" sz="1800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1729980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800" dirty="0"/>
                <a:t>1</a:t>
              </a:r>
              <a:endParaRPr lang="zh-TW" altLang="en-US" sz="1800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758373" y="3867588"/>
              <a:ext cx="720000" cy="72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800" dirty="0"/>
                <a:t>3</a:t>
              </a:r>
              <a:endParaRPr lang="zh-TW" altLang="en-US" sz="1800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936506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rgbClr val="000000"/>
                  </a:solidFill>
                </a:rPr>
                <a:t>-1</a:t>
              </a:r>
              <a:endParaRPr lang="zh-TW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1981587" y="2999566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rgbClr val="000000"/>
                  </a:solidFill>
                </a:rPr>
                <a:t>1</a:t>
              </a:r>
              <a:endParaRPr lang="zh-TW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1981587" y="408865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rgbClr val="000000"/>
                  </a:solidFill>
                </a:rPr>
                <a:t>3</a:t>
              </a:r>
              <a:endParaRPr lang="zh-TW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962806" y="4027123"/>
              <a:ext cx="720000" cy="72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rgbClr val="000000"/>
                  </a:solidFill>
                </a:rPr>
                <a:t>0</a:t>
              </a:r>
              <a:endParaRPr lang="zh-TW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文字方塊 16"/>
          <p:cNvSpPr txBox="1">
            <a:spLocks noChangeArrowheads="1"/>
          </p:cNvSpPr>
          <p:nvPr/>
        </p:nvSpPr>
        <p:spPr bwMode="auto">
          <a:xfrm>
            <a:off x="2914650" y="291465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Flattened</a:t>
            </a:r>
            <a:endParaRPr lang="zh-TW" altLang="en-US" sz="1800"/>
          </a:p>
        </p:txBody>
      </p:sp>
      <p:sp>
        <p:nvSpPr>
          <p:cNvPr id="15" name="橢圓 20"/>
          <p:cNvSpPr/>
          <p:nvPr/>
        </p:nvSpPr>
        <p:spPr>
          <a:xfrm>
            <a:off x="4302000" y="146164"/>
            <a:ext cx="540000" cy="54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rgbClr val="000000"/>
                </a:solidFill>
              </a:rPr>
              <a:t>3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16" name="橢圓 21"/>
          <p:cNvSpPr/>
          <p:nvPr/>
        </p:nvSpPr>
        <p:spPr>
          <a:xfrm>
            <a:off x="4302000" y="813288"/>
            <a:ext cx="540000" cy="54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rgbClr val="000000"/>
                </a:solidFill>
              </a:rPr>
              <a:t>0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17" name="橢圓 22"/>
          <p:cNvSpPr/>
          <p:nvPr/>
        </p:nvSpPr>
        <p:spPr>
          <a:xfrm>
            <a:off x="4302000" y="1442463"/>
            <a:ext cx="540000" cy="54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rgbClr val="000000"/>
                </a:solidFill>
              </a:rPr>
              <a:t>1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18" name="橢圓 23"/>
          <p:cNvSpPr/>
          <p:nvPr/>
        </p:nvSpPr>
        <p:spPr>
          <a:xfrm>
            <a:off x="4302000" y="2083665"/>
            <a:ext cx="540000" cy="54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rgbClr val="000000"/>
                </a:solidFill>
              </a:rPr>
              <a:t>3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19" name="橢圓 24"/>
          <p:cNvSpPr/>
          <p:nvPr/>
        </p:nvSpPr>
        <p:spPr>
          <a:xfrm>
            <a:off x="4302000" y="2711300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rgbClr val="000000"/>
                </a:solidFill>
              </a:rPr>
              <a:t>-1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20" name="橢圓 25"/>
          <p:cNvSpPr/>
          <p:nvPr/>
        </p:nvSpPr>
        <p:spPr>
          <a:xfrm>
            <a:off x="4302000" y="3302067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rgbClr val="000000"/>
                </a:solidFill>
              </a:rPr>
              <a:t>1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21" name="橢圓 26"/>
          <p:cNvSpPr/>
          <p:nvPr/>
        </p:nvSpPr>
        <p:spPr>
          <a:xfrm>
            <a:off x="4302000" y="3903434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rgbClr val="000000"/>
                </a:solidFill>
              </a:rPr>
              <a:t>0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22" name="橢圓 27"/>
          <p:cNvSpPr/>
          <p:nvPr/>
        </p:nvSpPr>
        <p:spPr>
          <a:xfrm>
            <a:off x="4302000" y="4521957"/>
            <a:ext cx="540000" cy="54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rgbClr val="000000"/>
                </a:solidFill>
              </a:rPr>
              <a:t>3</a:t>
            </a:r>
            <a:endParaRPr lang="zh-TW" altLang="en-US" sz="1800" dirty="0">
              <a:solidFill>
                <a:srgbClr val="000000"/>
              </a:solidFill>
            </a:endParaRPr>
          </a:p>
        </p:txBody>
      </p:sp>
      <p:sp>
        <p:nvSpPr>
          <p:cNvPr id="23" name="向右箭號 4"/>
          <p:cNvSpPr/>
          <p:nvPr/>
        </p:nvSpPr>
        <p:spPr>
          <a:xfrm>
            <a:off x="4883944" y="2393157"/>
            <a:ext cx="417910" cy="5464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4" name="向右箭號 32"/>
          <p:cNvSpPr/>
          <p:nvPr/>
        </p:nvSpPr>
        <p:spPr>
          <a:xfrm>
            <a:off x="6748463" y="2564607"/>
            <a:ext cx="417910" cy="5464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grpSp>
        <p:nvGrpSpPr>
          <p:cNvPr id="25" name="群組 28"/>
          <p:cNvGrpSpPr>
            <a:grpSpLocks/>
          </p:cNvGrpSpPr>
          <p:nvPr/>
        </p:nvGrpSpPr>
        <p:grpSpPr bwMode="auto">
          <a:xfrm>
            <a:off x="5344716" y="2043112"/>
            <a:ext cx="2400300" cy="1903047"/>
            <a:chOff x="-2630921" y="4440114"/>
            <a:chExt cx="3201477" cy="2537239"/>
          </a:xfrm>
        </p:grpSpPr>
        <p:pic>
          <p:nvPicPr>
            <p:cNvPr id="34848" name="圖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-2630921" y="4440114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30"/>
            <p:cNvSpPr txBox="1"/>
            <p:nvPr/>
          </p:nvSpPr>
          <p:spPr>
            <a:xfrm>
              <a:off x="-2630921" y="6238735"/>
              <a:ext cx="2906568" cy="73861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1500" dirty="0">
                  <a:solidFill>
                    <a:srgbClr val="000000"/>
                  </a:solidFill>
                </a:rPr>
                <a:t>Fully Connected Feedforward network</a:t>
              </a:r>
              <a:endParaRPr lang="zh-TW" altLang="en-US" sz="15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向右箭號 33"/>
          <p:cNvSpPr/>
          <p:nvPr/>
        </p:nvSpPr>
        <p:spPr>
          <a:xfrm>
            <a:off x="2887267" y="2401491"/>
            <a:ext cx="1373981" cy="5464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136541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 animBg="1"/>
      <p:bldP spid="24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whole CNN</a:t>
            </a:r>
            <a:endParaRPr lang="zh-TW" altLang="en-US" smtClean="0"/>
          </a:p>
        </p:txBody>
      </p:sp>
      <p:grpSp>
        <p:nvGrpSpPr>
          <p:cNvPr id="27650" name="群組 3"/>
          <p:cNvGrpSpPr>
            <a:grpSpLocks/>
          </p:cNvGrpSpPr>
          <p:nvPr/>
        </p:nvGrpSpPr>
        <p:grpSpPr bwMode="auto">
          <a:xfrm>
            <a:off x="1704975" y="1706166"/>
            <a:ext cx="2180035" cy="2400300"/>
            <a:chOff x="-1626455" y="3999117"/>
            <a:chExt cx="2906568" cy="3201477"/>
          </a:xfrm>
        </p:grpSpPr>
        <p:pic>
          <p:nvPicPr>
            <p:cNvPr id="27678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/>
            <p:cNvSpPr txBox="1"/>
            <p:nvPr/>
          </p:nvSpPr>
          <p:spPr>
            <a:xfrm>
              <a:off x="-1626455" y="5442856"/>
              <a:ext cx="2906568" cy="73891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1500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1500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1500" dirty="0">
                  <a:solidFill>
                    <a:srgbClr val="000000"/>
                  </a:solidFill>
                </a:rPr>
                <a:t> network</a:t>
              </a:r>
              <a:endParaRPr lang="zh-TW" altLang="en-US" sz="15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03" y="144066"/>
            <a:ext cx="1328738" cy="90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/>
          <p:cNvSpPr txBox="1">
            <a:spLocks noChangeArrowheads="1"/>
          </p:cNvSpPr>
          <p:nvPr/>
        </p:nvSpPr>
        <p:spPr bwMode="auto">
          <a:xfrm>
            <a:off x="2101454" y="1279922"/>
            <a:ext cx="15347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cat dog ……</a:t>
            </a:r>
            <a:endParaRPr lang="zh-TW" altLang="en-US" sz="1800"/>
          </a:p>
        </p:txBody>
      </p:sp>
      <p:sp>
        <p:nvSpPr>
          <p:cNvPr id="10" name="矩形 10"/>
          <p:cNvSpPr/>
          <p:nvPr/>
        </p:nvSpPr>
        <p:spPr>
          <a:xfrm>
            <a:off x="5080442" y="1447129"/>
            <a:ext cx="1302543" cy="4173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chemeClr val="tx1"/>
                </a:solidFill>
              </a:rPr>
              <a:t>Convolution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5080442" y="2272138"/>
            <a:ext cx="1302543" cy="4173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Max Pooling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5080442" y="3073298"/>
            <a:ext cx="1302543" cy="4173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Convolution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13" name="矩形 14"/>
          <p:cNvSpPr/>
          <p:nvPr/>
        </p:nvSpPr>
        <p:spPr>
          <a:xfrm>
            <a:off x="5080442" y="3848237"/>
            <a:ext cx="1302543" cy="4173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Max Pooling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14" name="文字方塊 15"/>
          <p:cNvSpPr txBox="1"/>
          <p:nvPr/>
        </p:nvSpPr>
        <p:spPr>
          <a:xfrm>
            <a:off x="3636164" y="4541750"/>
            <a:ext cx="1167743" cy="3231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500" dirty="0">
                <a:solidFill>
                  <a:srgbClr val="000000"/>
                </a:solidFill>
              </a:rPr>
              <a:t>Flattened</a:t>
            </a:r>
            <a:endParaRPr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15" name="向下箭號 11"/>
          <p:cNvSpPr/>
          <p:nvPr/>
        </p:nvSpPr>
        <p:spPr>
          <a:xfrm>
            <a:off x="5544741" y="1088232"/>
            <a:ext cx="409575" cy="332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6" name="向下箭號 17"/>
          <p:cNvSpPr/>
          <p:nvPr/>
        </p:nvSpPr>
        <p:spPr>
          <a:xfrm>
            <a:off x="5544741" y="1921669"/>
            <a:ext cx="409575" cy="3321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7" name="向下箭號 18"/>
          <p:cNvSpPr/>
          <p:nvPr/>
        </p:nvSpPr>
        <p:spPr>
          <a:xfrm>
            <a:off x="5544741" y="2740819"/>
            <a:ext cx="409575" cy="3309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8" name="向下箭號 19"/>
          <p:cNvSpPr/>
          <p:nvPr/>
        </p:nvSpPr>
        <p:spPr>
          <a:xfrm>
            <a:off x="5544741" y="3517107"/>
            <a:ext cx="409575" cy="3309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9" name="右彎箭號 16"/>
          <p:cNvSpPr/>
          <p:nvPr/>
        </p:nvSpPr>
        <p:spPr>
          <a:xfrm rot="10800000">
            <a:off x="4804172" y="4314826"/>
            <a:ext cx="1033463" cy="564356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tx1"/>
              </a:solidFill>
            </a:endParaRPr>
          </a:p>
        </p:txBody>
      </p:sp>
      <p:sp>
        <p:nvSpPr>
          <p:cNvPr id="20" name="右彎箭號 21"/>
          <p:cNvSpPr/>
          <p:nvPr/>
        </p:nvSpPr>
        <p:spPr>
          <a:xfrm rot="16200000">
            <a:off x="2758678" y="4005263"/>
            <a:ext cx="726281" cy="928688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>
              <a:solidFill>
                <a:schemeClr val="tx1"/>
              </a:solidFill>
            </a:endParaRPr>
          </a:p>
        </p:txBody>
      </p:sp>
      <p:sp>
        <p:nvSpPr>
          <p:cNvPr id="27674" name="文字方塊 20"/>
          <p:cNvSpPr txBox="1">
            <a:spLocks noChangeArrowheads="1"/>
          </p:cNvSpPr>
          <p:nvPr/>
        </p:nvSpPr>
        <p:spPr bwMode="auto">
          <a:xfrm>
            <a:off x="6711554" y="2561035"/>
            <a:ext cx="12680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Can repeat many times</a:t>
            </a:r>
            <a:endParaRPr lang="zh-TW" altLang="en-US" sz="1800"/>
          </a:p>
        </p:txBody>
      </p:sp>
      <p:sp>
        <p:nvSpPr>
          <p:cNvPr id="22" name="左大括弧 22"/>
          <p:cNvSpPr/>
          <p:nvPr/>
        </p:nvSpPr>
        <p:spPr>
          <a:xfrm flipH="1">
            <a:off x="6412707" y="1354932"/>
            <a:ext cx="251222" cy="3036094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3" name="矩形 23"/>
          <p:cNvSpPr/>
          <p:nvPr/>
        </p:nvSpPr>
        <p:spPr>
          <a:xfrm>
            <a:off x="5019676" y="2232422"/>
            <a:ext cx="1393031" cy="5226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24" name="矩形 25"/>
          <p:cNvSpPr/>
          <p:nvPr/>
        </p:nvSpPr>
        <p:spPr>
          <a:xfrm>
            <a:off x="5019676" y="3810000"/>
            <a:ext cx="1393031" cy="522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</p:spTree>
    <p:extLst>
      <p:ext uri="{BB962C8B-B14F-4D97-AF65-F5344CB8AC3E}">
        <p14:creationId xmlns:p14="http://schemas.microsoft.com/office/powerpoint/2010/main" val="16418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68157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-IN" dirty="0" smtClean="0"/>
              <a:t>Coding Time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546303" y="1962614"/>
            <a:ext cx="6036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6000" b="1" dirty="0">
                <a:solidFill>
                  <a:schemeClr val="dk1"/>
                </a:solidFill>
              </a:rPr>
              <a:t>Coding </a:t>
            </a:r>
            <a:r>
              <a:rPr lang="en-IN" sz="6000" b="1" dirty="0" smtClean="0">
                <a:solidFill>
                  <a:schemeClr val="dk1"/>
                </a:solidFill>
              </a:rPr>
              <a:t>Time</a:t>
            </a:r>
            <a:endParaRPr lang="en-IN" sz="6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3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Doubts Resolutions</a:t>
            </a:r>
          </a:p>
        </p:txBody>
      </p:sp>
      <p:pic>
        <p:nvPicPr>
          <p:cNvPr id="4" name="Picture 3" descr="&lt;strong&gt;Questions&lt;/strong&gt; - Handwriting 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93" y="780121"/>
            <a:ext cx="6712337" cy="40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76053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</a:pPr>
            <a:r>
              <a:rPr lang="en" dirty="0" smtClean="0"/>
              <a:t>Agenda</a:t>
            </a:r>
            <a:endParaRPr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89013487"/>
              </p:ext>
            </p:extLst>
          </p:nvPr>
        </p:nvGraphicFramePr>
        <p:xfrm>
          <a:off x="1650381" y="765718"/>
          <a:ext cx="6750204" cy="418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8E88-4808-4905-9329-C4377A50F57F}"/>
              </a:ext>
            </a:extLst>
          </p:cNvPr>
          <p:cNvSpPr/>
          <p:nvPr/>
        </p:nvSpPr>
        <p:spPr>
          <a:xfrm>
            <a:off x="3293459" y="740290"/>
            <a:ext cx="3250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750"/>
              </a:spcBef>
              <a:spcAft>
                <a:spcPts val="1600"/>
              </a:spcAft>
            </a:pPr>
            <a:r>
              <a:rPr lang="en-IN" sz="1600" b="1" dirty="0"/>
              <a:t>Quick Glance at Key Learnings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98793868"/>
              </p:ext>
            </p:extLst>
          </p:nvPr>
        </p:nvGraphicFramePr>
        <p:xfrm>
          <a:off x="1126003" y="1251837"/>
          <a:ext cx="730602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9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D0A00-EA89-47B5-B5FD-5FCAC47FC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F2AEE-4839-42B1-B95A-B73F0476E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6DA709-0A1D-4A5C-88AF-426921812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8D58F8-E631-40F5-8EA8-0736CA35F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598747-8A02-43BE-8ADD-B449880D6D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6CC752-CFEF-4D4A-B8FB-A7A4A0CFC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0EA8B5-A3EF-43C4-9D24-3D015F8E1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0A3FDD-D320-4123-ABE0-71CFE5A6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2"/>
          <p:cNvSpPr>
            <a:spLocks noGrp="1"/>
          </p:cNvSpPr>
          <p:nvPr>
            <p:ph type="body" idx="1"/>
          </p:nvPr>
        </p:nvSpPr>
        <p:spPr>
          <a:xfrm>
            <a:off x="316678" y="737057"/>
            <a:ext cx="7685464" cy="721473"/>
          </a:xfrm>
        </p:spPr>
        <p:txBody>
          <a:bodyPr/>
          <a:lstStyle/>
          <a:p>
            <a:pPr algn="l"/>
            <a:r>
              <a:rPr lang="en-US" altLang="zh-TW" dirty="0" smtClean="0"/>
              <a:t>Some patterns are much smaller than the whole image</a:t>
            </a:r>
            <a:endParaRPr lang="zh-TW" altLang="en-US" dirty="0" smtClean="0"/>
          </a:p>
        </p:txBody>
      </p:sp>
      <p:sp>
        <p:nvSpPr>
          <p:cNvPr id="15361" name="標題 1"/>
          <p:cNvSpPr>
            <a:spLocks noGrp="1"/>
          </p:cNvSpPr>
          <p:nvPr>
            <p:ph type="title"/>
          </p:nvPr>
        </p:nvSpPr>
        <p:spPr>
          <a:xfrm>
            <a:off x="316678" y="121965"/>
            <a:ext cx="5933809" cy="437485"/>
          </a:xfrm>
        </p:spPr>
        <p:txBody>
          <a:bodyPr/>
          <a:lstStyle/>
          <a:p>
            <a:r>
              <a:rPr lang="en-US" altLang="zh-TW" dirty="0" smtClean="0"/>
              <a:t>Consider learning an image:</a:t>
            </a:r>
            <a:endParaRPr lang="zh-TW" altLang="en-US" dirty="0" smtClean="0"/>
          </a:p>
        </p:txBody>
      </p:sp>
      <p:pic>
        <p:nvPicPr>
          <p:cNvPr id="15363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5" y="2980869"/>
            <a:ext cx="186451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TW" altLang="en-US" sz="1350"/>
          </a:p>
        </p:txBody>
      </p:sp>
      <p:pic>
        <p:nvPicPr>
          <p:cNvPr id="8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53" y="3015398"/>
            <a:ext cx="972740" cy="85486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65" y="2953486"/>
            <a:ext cx="1613297" cy="95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圖說文字 42"/>
          <p:cNvSpPr/>
          <p:nvPr/>
        </p:nvSpPr>
        <p:spPr>
          <a:xfrm>
            <a:off x="4582180" y="3861933"/>
            <a:ext cx="1816894" cy="451247"/>
          </a:xfrm>
          <a:prstGeom prst="wedgeRoundRectCallout">
            <a:avLst>
              <a:gd name="adj1" fmla="val -16286"/>
              <a:gd name="adj2" fmla="val -9219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 dirty="0">
                <a:solidFill>
                  <a:srgbClr val="000000"/>
                </a:solidFill>
              </a:rPr>
              <a:t>“</a:t>
            </a:r>
            <a:r>
              <a:rPr lang="en-US" altLang="zh-TW" sz="1800" dirty="0">
                <a:solidFill>
                  <a:srgbClr val="FF0000"/>
                </a:solidFill>
              </a:rPr>
              <a:t>beak</a:t>
            </a:r>
            <a:r>
              <a:rPr lang="en-US" altLang="zh-TW" sz="1800" dirty="0">
                <a:solidFill>
                  <a:srgbClr val="000000"/>
                </a:solidFill>
              </a:rPr>
              <a:t>”</a:t>
            </a:r>
            <a:r>
              <a:rPr lang="zh-TW" altLang="en-US" sz="1800" dirty="0">
                <a:solidFill>
                  <a:srgbClr val="000000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</a:rPr>
              <a:t>detector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sp>
        <p:nvSpPr>
          <p:cNvPr id="12" name="矩形 43"/>
          <p:cNvSpPr/>
          <p:nvPr/>
        </p:nvSpPr>
        <p:spPr>
          <a:xfrm>
            <a:off x="1057930" y="3015398"/>
            <a:ext cx="304800" cy="284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cxnSp>
        <p:nvCxnSpPr>
          <p:cNvPr id="13" name="直線單箭頭接點 45"/>
          <p:cNvCxnSpPr>
            <a:stCxn id="12" idx="3"/>
            <a:endCxn id="8" idx="1"/>
          </p:cNvCxnSpPr>
          <p:nvPr/>
        </p:nvCxnSpPr>
        <p:spPr>
          <a:xfrm>
            <a:off x="1362731" y="3157082"/>
            <a:ext cx="1660922" cy="285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48"/>
          <p:cNvSpPr txBox="1"/>
          <p:nvPr/>
        </p:nvSpPr>
        <p:spPr>
          <a:xfrm>
            <a:off x="1387635" y="1888670"/>
            <a:ext cx="554355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1800" dirty="0">
                <a:solidFill>
                  <a:srgbClr val="FF0000"/>
                </a:solidFill>
              </a:rPr>
              <a:t>Can represent a small region with fewer parameters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9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all4desktop.com/data_images/original/4244361-bi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73" y="3357563"/>
            <a:ext cx="1864519" cy="13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483913" y="1217641"/>
            <a:ext cx="7985674" cy="64672"/>
          </a:xfrm>
        </p:spPr>
        <p:txBody>
          <a:bodyPr/>
          <a:lstStyle/>
          <a:p>
            <a:r>
              <a:rPr lang="en-US" altLang="zh-TW" sz="2100" dirty="0">
                <a:solidFill>
                  <a:schemeClr val="tx1"/>
                </a:solidFill>
              </a:rPr>
              <a:t>Same pattern appears in different places:</a:t>
            </a:r>
            <a:br>
              <a:rPr lang="en-US" altLang="zh-TW" sz="2100" dirty="0">
                <a:solidFill>
                  <a:schemeClr val="tx1"/>
                </a:solidFill>
              </a:rPr>
            </a:br>
            <a:r>
              <a:rPr lang="en-US" altLang="zh-TW" sz="2100" dirty="0">
                <a:solidFill>
                  <a:schemeClr val="tx1"/>
                </a:solidFill>
              </a:rPr>
              <a:t>They can be compressed!</a:t>
            </a:r>
            <a:r>
              <a:rPr lang="en-US" altLang="zh-TW" sz="2100" dirty="0"/>
              <a:t/>
            </a:r>
            <a:br>
              <a:rPr lang="en-US" altLang="zh-TW" sz="2100" dirty="0"/>
            </a:br>
            <a:r>
              <a:rPr lang="en-US" altLang="zh-TW" sz="2100" dirty="0">
                <a:solidFill>
                  <a:srgbClr val="FF0000"/>
                </a:solidFill>
              </a:rPr>
              <a:t>What about training a lot of such “small” detectors</a:t>
            </a:r>
            <a:br>
              <a:rPr lang="en-US" altLang="zh-TW" sz="2100" dirty="0">
                <a:solidFill>
                  <a:srgbClr val="FF0000"/>
                </a:solidFill>
              </a:rPr>
            </a:br>
            <a:r>
              <a:rPr lang="en-US" altLang="zh-TW" sz="2100" dirty="0">
                <a:solidFill>
                  <a:srgbClr val="FF0000"/>
                </a:solidFill>
              </a:rPr>
              <a:t>and each detector must “move around”.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  <p:pic>
        <p:nvPicPr>
          <p:cNvPr id="7" name="Picture 4" descr="https://upload.wikimedia.org/wikipedia/commons/5/5e/Silverbird_in_Murchison_Falls_National_Park,_Ugan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73" y="1933575"/>
            <a:ext cx="1864519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AutoShape 8" descr="data:image/jpeg;base64,/9j/4AAQSkZJRgABAQAAAQABAAD/2wCEAAkGBxASEhAQDxIQDxAPDxAPEA8VFQ8QEBAQFRUWFhUVFRUYHSggGBomGxUVIjEhJSkrLi4uGB8zODMtNygtLisBCgoKDg0OFxAQGCseHx0tLS0tLSstLS0tKy0tLS0tLS0tLS0tLS0tLS0tLS0tKystLS0tKy0rLSstKystLTctLf/AABEIALUBFgMBIgACEQEDEQH/xAAbAAACAwEBAQAAAAAAAAAAAAADBAECBQAGB//EAEAQAAIBAgMFBQQHBgUFAAAAAAECAAMRBBIhBTFBUWETInGRoQYyQoEjUnKxwdHwQ2KSouHxFDNTgrIVY4PC0v/EABoBAAMBAQEBAAAAAAAAAAAAAAECAwAEBQb/xAAiEQEBAAICAgMBAQEBAAAAAAAAAQIRAxIhMQQTQVEykSL/2gAMAwEAAhEDEQA/APmaw1JIBDHsMsejBqNKaOHpwNJJoYZZy8iuMO4anNGisVoCPURFxPozSWMLAJO7Zb5bi/LjL4gYvBu8gtBO8tC2KO8ETId5TNE5KMi0uBKCXUThzp5F1EKolFEOiyWzSLoJe0lVkkR5R0GZWEInBY/bwCBLgSVWEVYlraQJxvCBZxWJR0FOAMKEk5ZPTaAIMi0PllSs0jaCMqSYS0qRKSFsVF4QEyqiXMa4lVJlCTLmDMX69sqXtIlGkyn1M+OUWmphZj0TNXCtPSrmjWoxjDYune2YA7rHT74pQaWr4EN3l38RznPlJ+qzevD0OHYHdqPkY7RqDmPC4nikpsh0zIfEiN0sZUHvBag5OAfVbH1gnH/KP2a/Hsw0yts4E1LMu8cJm0NpgcKtPorioh/21BcfxTQo7XQ7y1+qEH+VmjXGj3lmnYTEVVUX79tGUnvDwMINpITa5U8jOp42je4ZPmch/mtBY3CK/ep2PG28fIr+cMysJuz0OWl1Mx6LZTlZjTPPePnYflHalR0sW0W1+0GtMjqN4+6LlbVMco0FhkERw+IBOU6HhxB8DNBBOLO2Xytjq+l1EOglaaw6LJbNpKiSRLgTrRpR0FaSBL5ZIWHsGkAQiiQBCKJuzacBJtLBZYLFtbSgWTlhQknJAwGSVZIzkkMkLEykGyxtkgmWUxpLAgJxhCsG8culTBMJcmUJlcShkSZJMiWgPidLfNPDNM1DG6DS9c8bCVcoBtm562tGKe0bfAD/ALv6RPDtf5zRwuAznQMOtjaRuv2KefwVdpKfepsR9pT96Sy18Md9KqDzDpbyKytTZrLxUeLUk/5MJeng13tVpL4XqH+S49ZpIG6l3oG2TOv2ireoEgpS4uQOQCmV7Onf3gBzyg39ZDNRH+o/8KiEqxpUeFZh/wCNvwlP8JSJB7RW5HJVv5lZRaqa5aRPixY/dGaDMfdpovXvHz1M2zaR2VM91nqN4io5+WcETZw+zaYCk06h0uCFCgj95GI81iefj2jZh8NNcx9J6OjWFWmtr5lH7S2cnoFInPyWz0fFirh8Kaopmi6927HvIR1Ug6esJUwWJWplw1ZHUjSlWBRvlUF1OnQT0+GoJVTKbKw0KmwJ8dxlF2CxuvaZl4ad5eitykpNz3/0/bV8MLCbUYP2OIpPRqBc17ZqZHMMLi360m0h/vwgMR7Lgm7VSMt7G/e16xGlh61Mt2L9ooa5R1K3HGxvv8JLLHV8LY5y+2yJMyqO2aege9Ing26/Rv7R9KwOoII5ggjzEXRtwacYlW2hTU5bhm+qCLjx5SlQVKg17o35b28zxjTC3yXLkkEq7URSQAzW323D5yn/AFflTPn/AEiTYcDh/eHojdaNOO30S8mjI2q/+kD8zfwhKO3af7RWp9dHX01labDc9j5CXrYOnVGWwJPEb431WTyE5Gph6yOLoytbfbh4jhD5J4xsHVoH6LeCLam9uOXkf1aeh2Ftpa/cfu1bXGlg4HLr+vCPi/5qvme2lknZIfLOKwbak2pwTU46ywbLCWkmWLVBHqoidURpSUq5g2aXqCBYS2GRKhnnSjTp0TIHxlWh6LRVTD0zOhBs4WtoADlI4jS/zjOZuJY+JJmXg7k2HX0m1gcQiENdmO6wsoPS5/KTptRCL09Ix2VrZgRxAOlx0vCNth9yhKfEWAdv4nv6WizVHZszFmY7yblvOEBwo6feZYhBwLeOUD8funU0Nrnhv3WHiToJU10BsL1DyW4X5sRc/IDxi+xWGY6KoHIWLt4gG/nYCWKqD32LN9TV28gbDzMopd+4Ot6aaAdXP4m5kjIg1K1Nd+oog8h8VQ+kFMew9Y27tkS/vaeRPu36AExnDOKbdpTyhhqzsC7ep7vpMyriMuVqpYXAyUhYVXHgNKa+vjCUy7mzBbjXsxcU6Xj9ZvXwks/R49Ls3a9EjK4AJNy92TOemUi4+U2BWY/5YOUm1yco+U8lgCiVNbs1gSxF7fgPCezNE5AzEiwvYbyOg4SOPvQ5M1sMcxz3AvfRmt5XjFTFpYWFgLAAC5t1PKZWLxzFgFp5ad7Fibm/hxjCgkZVAGbQk8BKWePBJfJ/FbPSuo3hj7qgk2HM33TzGJ9matOrl7mIRsoICsQjb9W09DaelwJKgqCQl7Fvib8pqUnAUWI/dGhyg6X8Y+E/sC15nC4N0HuooU6ZVUMovuJA70NXYqN+Zt5PcBQdTNPGkLc5SfDfPPY1iQXBIN7rdrH9dDaQ+dy3i4//AD+r/E45yZ+RWqtuYWPoRBGsQRfW+7rM/EjEMFIZcm9rjvKb7gb2sfCcXIKhtGAt03+E8vj+ZyYY63LXrZfBwzy3PDQbF6kPcX4X8pn7R2viaVGuuEY9oyXpsBd1IILWuORbWEqYog3JzHdc6AeUDUrAFWuG48j1tx87SePyeTtLT34fHqwp7K7Q2jiXc11cUAoymoDmDCwIDEXbidd01cbmp5aiWVk7y8rg3t+ucDi/aW+WnTVmfLqti5sONl38OEBX2h3clZSpbQF1emrH6t7fq48I9nLny/Zjj13+I6w48Omd3H03CVu0RKgFs6K9uVwDCMJgexu2Eq0qdFl7GsqmyE5g4G8q19SBvXh4T0bLO242Xy4Ny+i7QTRhhBMIAK1FitVI84i1URoWzZCokXqCO1BFqglMaW4lWEiWedKdw0+JrCpBKIZZ3uc1QaxBGhHGP0qx0vYzNQw9N4tGPQbPo0z36xy0weHvueSj8ZWri1B+iWy7rtZmPXpEcPiiBlIDLyO8eB4R2v2aqjLmJZQzWtZWPw3tv+USGsDdzpnY9F3t8hwhlpW989kD+zXWs46/V+dvnF6VRhcgBL/HqWt4n8LS6WXvOTTU7231W+yOHjDaEhvMW+iRQBvNIHugc6r8fDSLVccFbLQtVrHu9ra6p0pL+MXas9X6KipSmfgB1bq54wq00pDfcNpnX363NafJP3+NzbqoiYekbswYs97VcQe8c/1KZPvNzbcLac4+tXIFRAM7aheCg/Ex4mJ1q/ZqpYLnYWo0R7qLzI5f8obAIQGqVCWOhcnUkncnz+6Jf6aNvAgKV4/EWO/q56ncBPR4TEZmyqCwHvNqflrPL4N7KznViw05udw8AJv7MxBQBBvY2zDefrGQvs/4Yx2HBOa1td3FQeNuG6UpkKDf4fXoJoYEqb5gCxYHnbl6Sa2HVn4AL3j0/V5THJPKM3H4ao4SkmjN3nO7KvEX4TVwgJa40SmMq9SNCzcz/WXygjMD7wuOekZpUlRLNbXUjn+ry3aRPW2fiK2YkaHpoQB1nlvafDOoJpLlUDUkqoLE2v8Aoaz2NLKb6anXlaZm3sF2iE086VdStRWZSoAte/K14vLjOXHSnFyXjz7R5KntBsvZhDxu27NbiOko1fTvMb7vAePOZ+z2FIlDVFUj3quoJJBNiTfXfxO68HXqOSrC4GoANyTcmeDn8frncdafScfNMsJk0cTiLZQoz3sO7e5J0A03nkBNnZPsXWqkPi3NFD+yXKaxH7zahNOAufAxn2F2MBfE1Vu+YrRDAXQDRn+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+s17Hw5nwj+F2zWVRTvnRRZVPAcADy6GBxFUnvK3ZMSFBVe+xPDMST5Wgg2r4qsKQ7NVysR31axY8u0HDonzPKQh7P6at36j600O9uTHkohMRhKWGtdu2rMocJayqza3fXX8YlQoPUbMdebH7v6TWRjezqL1HNVznY8Tz4DoI+9f6uqobL/3Kp+Lw5dBB1jkHYpq7Czn6qnh4kS+FsDmI7lAWUfXrHd5Sdu/J41qC2KoNezAv1qt+V5sbOGZnb4aaimp6k2vMTBtkphj7zEkdWPH5C81cGpVLDfqfSw++JINrTwdfL3zrd2CjcBbQTRxTkJWy27tJSb7t1yJkpT7tFeQv5maOKzJSqnUZ3RR4TWSNPIWCxLM4DkZVAAsLWsNfKbGHp5zmYEgbh0Eztk4Mgi/xC5Y7vAevmZ6/D4bKFFgeJ6Rddsg3qMhMCT3msO96covidlByQXKrZsyg2D6HeOImrj6tgQFJ1Nh+MSxBcIGIu1i1tyj7XpOrGaiNr5ft7ZrJXNO1kZ6YFNNS2bMzMzG5LHLv6CGxOA7JlqH3adNbAa97MBbzM6u5q11yghVObPmzEsW1/IDheejXB53ZKlrGqlkHBKf0oHmFnP8ngxzly/Y6OH5GXH4/G7syjkponEKL/a3t6kzRpmKIYwhnB6mlN7MKYS8ArS4aLthCYJjOLwbtNsLVXMA5lnaBdodjKHUMWqGEqtFajQbbalRorUMK7QLQbDak6TadMO3xREjC04SnSjdLDz17k5piUFOWFGaVPCRmngon2H6MdaBhqeHM2UwMMmC6Qfa3RlU8PGUobuhuOh5zTp4SFGFk8uQehVdlduKlTKpcEF2zZGYG+vK+g4ScUiUAq0AzlhpVbcpO/d8QmlhlZDdTYkWOgII5EGM0nQG7Uhe4uUOS/ipBB8oZzTWsmuFnp5RARcLvOrVD8PMkxjA0u0ZadO5QGy34k+8xnqtpez1OrYq7FTYgJlVNdxy2tDbM9nzRz5QTemAjmxNzv8ACPvfoGQE7SqqKO4ndX8TPQJhtw36+gjOydjdnZnFySRoL2mrQwYIDDQ8jvHyjaDaMDs+5ubALaJ+0dUFlpJYga+LGN7SxJVgifVAPjzmFUftKtIAE/TAE8NOXPjJcuWsT4Ty9mtBFCLe5UWJ6zYo7hvmHgWu2ZvdAAA3kma9OuCdBa0Tiy/WzkVq0gAWPHcOUyNrZihU7zvHC022qC9zY3HpMHaWMGZ2uLIDr13D5D8J3Y3w5rPPh5KlshqVVayEWVbZSD3SbXIA375nv7U0qNSoX75Z2AYsq8r6W/dEb9pdt5mSjRBvUfs14XY8+mhmd7V7OwlClQdkWpVTEU6uYm7sqnM91O9dLW3C4kM85b197dEw1N32c2D7f0qzslZDQuyLSIu+YscutupGo01PKe3Rp8V2ht7BYis3YYd8O9UG57mUuobs2UJ7jEsb776dZ9M9icfUr4Sk9Zg9VcyMwILHKSFLjgxAHjv4zm5+LrO0mhwy34ejDS2aDE4zkUWLQbNOMG0JKh2i9R5dzF6hmDYbtF6hl3aLu0Jbkq7Sl5VjK3m0HcSdKZp03UO75pQoR+hh5fD0Zp4ehOvLJWQCjho7Swsao0I5ToSW9mZ64WEXDdJpLQhFoTeQZy4eEGHmiKEsKM2mjN7CVNCahoyppRbDxnohG4kR2njagAF7kaZunWW7GXWjFxyynqt1gmHx9QfVN9+/X1hDj3ZiMpFrEHXK3hY+kqlGM06UtjyZFuEJsahJFjc6Zza3yF4RKIphSN6bj1IIv6x9KUtVwuYW5zW3IJ4P4NhbMeAjL1tLj+klNmoEUM1rC7HS9/znn8VjiGqgupSlkuQCcrEnf/J8zOnHDrIlb2p3ae1sik336LzJ/ITHpUquIF/8ulwudT16wOKrq5NWopCJYJTIAZrDS/JRqeevjNOgjuoU91TZmO4m+uUfr7obl/fEGax9e3ka+ysS+KDYILSSkjU/8XVAcBm3mim5mA0udNTA7Z9j++v07VahWpWq16+o7KmFOUKvMkHw08foa0gAANANAJl+0WENVEoglO3qdg9Ue9TpOjZ7dSAFHVhOf7bcv4eTw8n7E+zeFxWzqRq0lDvUrVFqrdaiNmsMrAg2FhodNIH2YYYLHtQqswNS9Gr7opZswahUUAe6ynXk1+G73ewdkJhaFPDU2ZlpAgM1sxuSTe2nGE2lsqlWsaihyivkB3BmFr3GvD1MW8m7d+ZWk8HQJxEijTIVVJLFVUFjvYgWJljOfR6EYNoVoJ5tJUBzFajRmpFKgmkTtLVGi7tDVYsxj44oZcmkEyJ0mU6JfYi86WtOm6h3eXw1KalClF8Kk0qCTWvUFo0o7SpStFI5TSCCEtKEFOHCSwSM2gBTndnGckgpNWLFJHZxkpK5YlOCKcutOFCwirFZRacOiSUWHRY0BCJCqssqwgWPAeX27UxNNAytpYDjZG/tpMfB1XWkWAzOShK6d4u4BBv9seV57naeDNWjVpje6EL9revqBPE7NqXYBu6GBQ8bWuPusYe97S2tMZqvV4DDKyrmUB1AzLvCsfeHmDH8kV2dUu7D64Z+ujW/9ppZY/L/AKT4/QGScad9CLjkdRD5ZOWS0oBklskLknZIOrBZZUiHyyjCDTFmEC4jLiBcQaTyKVBFaojlSKVRDpHIjVizRqqIuwlccXHyB2kiSBJyyvVJBnSSJMPVmPhRNSgkzsKJrYcTmr2TdJY3TWBoiOUxMZwWWCy4EsBDGDIkWhisqRNRgJWVKwxEqREsFRRCKJAEuogFdRDoINIdBGBZRCqshFhlEYEAT57tWn2OKqr8Jqll6BgCB6gT6OFnjPbvB3dWHx07qeGekbt/I38sNm40aOxWLVg3D/DW8DmH6+U37TzfsS+dWbiqKpHizf8Az909RaNnd1PGaUtOtL5ZNopg7TrQmWdlmYMiDdYwVg2WBijiAcRtxF3EBKTqCKVBHqgi1RYYjmz6qxdljtURVhLYuTOBhJJWWEmWkR0HaRCETptAxcJNfDiZGEmvhhOJ7TQoxymIrREbQQCIJYSAJaYXSpEtOh2ylpUiXMrBaMRaWAnAS6iKK6RimIFBDoI0CipDLBJCrGgCCY3tXh81DOBdsPUWsBzUd1x/AzH5TZEh1BBU6hgVI5g6Qg8X7JOKWI7Me5Wptl5Z13jyW/8Auntp87w9Xsaovf6CuGU8Sl+zqj5Xp+c+hq17Eagi4PMHjNQ/U2kyLzrwbZM6dOm2LiJRhCXg2magOIvUEZeK1DBSUs4itWNPFKsMSyKVYrUjVWKvK4ubkUEsJUS4EvEHESZxnQgxMJNfDzp04HsNGjG0kzoDCCTJnQiidOnTArInTooxYCXWTOgERYVZ06NAoqwizp0YFwZM6dMzx3tvhQmWquhctmHM91b/ADDC/wBkT0Hs7XL4aix35beRInTofwK0hOkzoGdJkTpmWg3kzoWpZ4vUnToCUtUitWROhieRSpFqk6dLYObkUEus6dLxzrGdOnTFf//Z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TW" altLang="en-US" sz="135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6" y="2151460"/>
            <a:ext cx="1613297" cy="95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雲朵形圖說文字 9"/>
          <p:cNvSpPr/>
          <p:nvPr/>
        </p:nvSpPr>
        <p:spPr>
          <a:xfrm>
            <a:off x="4949429" y="1819275"/>
            <a:ext cx="2477690" cy="714375"/>
          </a:xfrm>
          <a:prstGeom prst="cloudCallout">
            <a:avLst>
              <a:gd name="adj1" fmla="val -48303"/>
              <a:gd name="adj2" fmla="val 558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 dirty="0"/>
              <a:t>“upper-left beak”</a:t>
            </a:r>
            <a:r>
              <a:rPr lang="zh-TW" altLang="en-US" sz="1800" dirty="0"/>
              <a:t> </a:t>
            </a:r>
            <a:r>
              <a:rPr lang="en-US" altLang="zh-TW" sz="1800" dirty="0"/>
              <a:t>detector</a:t>
            </a:r>
            <a:endParaRPr lang="zh-TW" altLang="en-US" sz="1800" dirty="0"/>
          </a:p>
        </p:txBody>
      </p:sp>
      <p:sp>
        <p:nvSpPr>
          <p:cNvPr id="11" name="矩形 11"/>
          <p:cNvSpPr/>
          <p:nvPr/>
        </p:nvSpPr>
        <p:spPr>
          <a:xfrm>
            <a:off x="2109788" y="1971675"/>
            <a:ext cx="304800" cy="284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2" name="矩形 12"/>
          <p:cNvSpPr/>
          <p:nvPr/>
        </p:nvSpPr>
        <p:spPr>
          <a:xfrm>
            <a:off x="2495550" y="3745707"/>
            <a:ext cx="304800" cy="284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pic>
        <p:nvPicPr>
          <p:cNvPr id="13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107" y="3489723"/>
            <a:ext cx="1721644" cy="119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雲朵形圖說文字 30"/>
          <p:cNvSpPr/>
          <p:nvPr/>
        </p:nvSpPr>
        <p:spPr>
          <a:xfrm>
            <a:off x="4949479" y="4135279"/>
            <a:ext cx="2477747" cy="713780"/>
          </a:xfrm>
          <a:prstGeom prst="cloudCallout">
            <a:avLst>
              <a:gd name="adj1" fmla="val -40531"/>
              <a:gd name="adj2" fmla="val -606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</a:rPr>
              <a:t>“middle beak”</a:t>
            </a:r>
            <a:r>
              <a:rPr lang="zh-TW" altLang="en-US" sz="1800">
                <a:solidFill>
                  <a:srgbClr val="000000"/>
                </a:solidFill>
              </a:rPr>
              <a:t> </a:t>
            </a:r>
            <a:r>
              <a:rPr lang="en-US" altLang="zh-TW" sz="1800">
                <a:solidFill>
                  <a:srgbClr val="000000"/>
                </a:solidFill>
              </a:rPr>
              <a:t>detector</a:t>
            </a:r>
            <a:endParaRPr lang="zh-TW" altLang="en-US" sz="1800">
              <a:solidFill>
                <a:srgbClr val="000000"/>
              </a:solidFill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4629150" y="3028951"/>
            <a:ext cx="2743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They can be compressed</a:t>
            </a:r>
          </a:p>
          <a:p>
            <a:pPr eaLnBrk="1" hangingPunct="1"/>
            <a:r>
              <a:rPr lang="en-US" altLang="zh-TW" sz="1800"/>
              <a:t> to the same parameters.</a:t>
            </a:r>
            <a:endParaRPr lang="zh-TW" altLang="en-US" sz="1800"/>
          </a:p>
        </p:txBody>
      </p:sp>
      <p:cxnSp>
        <p:nvCxnSpPr>
          <p:cNvPr id="17" name="直線單箭頭接點 7"/>
          <p:cNvCxnSpPr/>
          <p:nvPr/>
        </p:nvCxnSpPr>
        <p:spPr>
          <a:xfrm>
            <a:off x="4476750" y="2826544"/>
            <a:ext cx="0" cy="100488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9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convolutional layer</a:t>
            </a:r>
          </a:p>
        </p:txBody>
      </p:sp>
      <p:pic>
        <p:nvPicPr>
          <p:cNvPr id="1741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43150"/>
            <a:ext cx="28860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4457700" y="4114800"/>
            <a:ext cx="675185" cy="30008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A filter</a:t>
            </a: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316679" y="867117"/>
            <a:ext cx="84264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A CNN is a neural network with some convolutional layers </a:t>
            </a:r>
            <a:r>
              <a:rPr lang="en-US" altLang="en-US" sz="1800" dirty="0" smtClean="0"/>
              <a:t>(</a:t>
            </a:r>
            <a:r>
              <a:rPr lang="en-US" altLang="en-US" sz="1800" dirty="0"/>
              <a:t>and some other </a:t>
            </a:r>
            <a:r>
              <a:rPr lang="en-US" altLang="en-US" sz="1800" dirty="0" smtClean="0"/>
              <a:t>layers</a:t>
            </a:r>
            <a:r>
              <a:rPr lang="en-US" altLang="en-US" sz="1800" dirty="0"/>
              <a:t>).  A convolutional layer has a number </a:t>
            </a:r>
            <a:r>
              <a:rPr lang="en-US" altLang="en-US" sz="1800" dirty="0" smtClean="0"/>
              <a:t>of </a:t>
            </a:r>
            <a:r>
              <a:rPr lang="en-US" altLang="en-US" sz="1800" dirty="0"/>
              <a:t>filters that does convolutional operation. </a:t>
            </a: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4000500" y="2571750"/>
            <a:ext cx="125226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/>
              <a:t>Beak detector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14850" y="2857500"/>
            <a:ext cx="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08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Convolution</a:t>
            </a:r>
            <a:endParaRPr lang="zh-TW" altLang="en-US" smtClean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52207509"/>
              </p:ext>
            </p:extLst>
          </p:nvPr>
        </p:nvGraphicFramePr>
        <p:xfrm>
          <a:off x="1684735" y="1741885"/>
          <a:ext cx="2155032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2080023" y="4042172"/>
            <a:ext cx="1759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6 x 6 image</a:t>
            </a:r>
            <a:endParaRPr lang="zh-TW" altLang="en-US" sz="1800"/>
          </a:p>
        </p:txBody>
      </p:sp>
      <p:graphicFrame>
        <p:nvGraphicFramePr>
          <p:cNvPr id="7" name="表格 5"/>
          <p:cNvGraphicFramePr>
            <a:graphicFrameLocks noGrp="1"/>
          </p:cNvGraphicFramePr>
          <p:nvPr/>
        </p:nvGraphicFramePr>
        <p:xfrm>
          <a:off x="5087541" y="1551385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6236494" y="1815704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Filter 1</a:t>
            </a:r>
            <a:endParaRPr lang="zh-TW" altLang="en-US" sz="1800"/>
          </a:p>
        </p:txBody>
      </p:sp>
      <p:graphicFrame>
        <p:nvGraphicFramePr>
          <p:cNvPr id="9" name="表格 7"/>
          <p:cNvGraphicFramePr>
            <a:graphicFrameLocks noGrp="1"/>
          </p:cNvGraphicFramePr>
          <p:nvPr/>
        </p:nvGraphicFramePr>
        <p:xfrm>
          <a:off x="5087541" y="2770585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字方塊 8"/>
          <p:cNvSpPr txBox="1">
            <a:spLocks noChangeArrowheads="1"/>
          </p:cNvSpPr>
          <p:nvPr/>
        </p:nvSpPr>
        <p:spPr bwMode="auto">
          <a:xfrm>
            <a:off x="6236494" y="3024188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Filter 2</a:t>
            </a:r>
            <a:endParaRPr lang="zh-TW" altLang="en-US" sz="1800"/>
          </a:p>
        </p:txBody>
      </p:sp>
      <p:sp>
        <p:nvSpPr>
          <p:cNvPr id="11" name="文字方塊 9"/>
          <p:cNvSpPr txBox="1">
            <a:spLocks noChangeArrowheads="1"/>
          </p:cNvSpPr>
          <p:nvPr/>
        </p:nvSpPr>
        <p:spPr bwMode="auto">
          <a:xfrm rot="5400000">
            <a:off x="5515571" y="3752613"/>
            <a:ext cx="53101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2100" b="1"/>
              <a:t>……</a:t>
            </a:r>
            <a:endParaRPr lang="zh-TW" altLang="en-US" sz="2100" b="1"/>
          </a:p>
        </p:txBody>
      </p:sp>
      <p:sp>
        <p:nvSpPr>
          <p:cNvPr id="12" name="文字方塊 10"/>
          <p:cNvSpPr txBox="1">
            <a:spLocks noChangeArrowheads="1"/>
          </p:cNvSpPr>
          <p:nvPr/>
        </p:nvSpPr>
        <p:spPr bwMode="auto">
          <a:xfrm>
            <a:off x="4914899" y="753667"/>
            <a:ext cx="3865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 b="1" dirty="0">
                <a:solidFill>
                  <a:srgbClr val="FF0000"/>
                </a:solidFill>
              </a:rPr>
              <a:t>These are the network parameters to be learned.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5" name="文字方塊 12"/>
          <p:cNvSpPr txBox="1">
            <a:spLocks noChangeArrowheads="1"/>
          </p:cNvSpPr>
          <p:nvPr/>
        </p:nvSpPr>
        <p:spPr bwMode="auto">
          <a:xfrm>
            <a:off x="5053013" y="4387454"/>
            <a:ext cx="2667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Each filter detects a small pattern (3 x 3). 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2955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Convolution</a:t>
            </a:r>
            <a:endParaRPr lang="zh-TW" altLang="en-US" smtClean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3521130"/>
              </p:ext>
            </p:extLst>
          </p:nvPr>
        </p:nvGraphicFramePr>
        <p:xfrm>
          <a:off x="1810941" y="1743434"/>
          <a:ext cx="2155032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68566" marR="68566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68566" marR="68566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09" name="文字方塊 4"/>
          <p:cNvSpPr txBox="1">
            <a:spLocks noChangeArrowheads="1"/>
          </p:cNvSpPr>
          <p:nvPr/>
        </p:nvSpPr>
        <p:spPr bwMode="auto">
          <a:xfrm>
            <a:off x="2080023" y="4042172"/>
            <a:ext cx="1759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6 x 6 image</a:t>
            </a:r>
            <a:endParaRPr lang="zh-TW" altLang="en-US" sz="1800"/>
          </a:p>
        </p:txBody>
      </p:sp>
      <p:graphicFrame>
        <p:nvGraphicFramePr>
          <p:cNvPr id="7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51491"/>
              </p:ext>
            </p:extLst>
          </p:nvPr>
        </p:nvGraphicFramePr>
        <p:xfrm>
          <a:off x="5316141" y="714734"/>
          <a:ext cx="1216818" cy="102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-1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L="68591" marR="68591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28" name="文字方塊 6"/>
          <p:cNvSpPr txBox="1">
            <a:spLocks noChangeArrowheads="1"/>
          </p:cNvSpPr>
          <p:nvPr/>
        </p:nvSpPr>
        <p:spPr bwMode="auto">
          <a:xfrm>
            <a:off x="6532960" y="700088"/>
            <a:ext cx="1085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/>
              <a:t>Filter 1</a:t>
            </a:r>
            <a:endParaRPr lang="zh-TW" altLang="en-US" sz="1800"/>
          </a:p>
        </p:txBody>
      </p:sp>
      <p:sp>
        <p:nvSpPr>
          <p:cNvPr id="9" name="矩形 2"/>
          <p:cNvSpPr/>
          <p:nvPr/>
        </p:nvSpPr>
        <p:spPr>
          <a:xfrm>
            <a:off x="1882378" y="1799035"/>
            <a:ext cx="1062038" cy="1037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0" name="橢圓 11"/>
          <p:cNvSpPr>
            <a:spLocks noChangeArrowheads="1"/>
          </p:cNvSpPr>
          <p:nvPr/>
        </p:nvSpPr>
        <p:spPr bwMode="auto">
          <a:xfrm>
            <a:off x="4685110" y="2090738"/>
            <a:ext cx="539353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chemeClr val="dk1"/>
                </a:solidFill>
                <a:latin typeface="+mn-lt"/>
                <a:ea typeface="+mn-ea"/>
              </a:rPr>
              <a:t>3</a:t>
            </a:r>
            <a:endParaRPr lang="zh-TW" altLang="en-US" sz="1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1" name="橢圓 12"/>
          <p:cNvSpPr>
            <a:spLocks noChangeArrowheads="1"/>
          </p:cNvSpPr>
          <p:nvPr/>
        </p:nvSpPr>
        <p:spPr bwMode="auto">
          <a:xfrm>
            <a:off x="5316141" y="2090738"/>
            <a:ext cx="627459" cy="540544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1800" dirty="0">
                <a:solidFill>
                  <a:schemeClr val="dk1"/>
                </a:solidFill>
                <a:latin typeface="+mn-lt"/>
                <a:ea typeface="+mn-ea"/>
              </a:rPr>
              <a:t>-</a:t>
            </a:r>
            <a:r>
              <a:rPr lang="en-US" altLang="zh-TW" sz="1800" dirty="0" smtClean="0">
                <a:solidFill>
                  <a:schemeClr val="dk1"/>
                </a:solidFill>
                <a:latin typeface="+mn-lt"/>
                <a:ea typeface="+mn-ea"/>
              </a:rPr>
              <a:t>1</a:t>
            </a:r>
            <a:endParaRPr lang="zh-TW" altLang="en-US" sz="18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2" name="矩形 27"/>
          <p:cNvSpPr/>
          <p:nvPr/>
        </p:nvSpPr>
        <p:spPr>
          <a:xfrm>
            <a:off x="2256235" y="1799035"/>
            <a:ext cx="1063228" cy="1037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050"/>
          </a:p>
        </p:txBody>
      </p:sp>
      <p:sp>
        <p:nvSpPr>
          <p:cNvPr id="13" name="矩形 33"/>
          <p:cNvSpPr>
            <a:spLocks noChangeArrowheads="1"/>
          </p:cNvSpPr>
          <p:nvPr/>
        </p:nvSpPr>
        <p:spPr bwMode="auto">
          <a:xfrm>
            <a:off x="2018110" y="1298972"/>
            <a:ext cx="10118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/>
              <a:t>s</a:t>
            </a:r>
            <a:r>
              <a:rPr lang="zh-TW" altLang="en-US" sz="1800"/>
              <a:t>tride</a:t>
            </a:r>
            <a:r>
              <a:rPr lang="en-US" altLang="zh-TW" sz="1800"/>
              <a:t>=1</a:t>
            </a:r>
            <a:endParaRPr lang="zh-TW" altLang="en-US" sz="1800"/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4114800" y="2343150"/>
            <a:ext cx="514350" cy="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57651" y="1828801"/>
            <a:ext cx="76174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50" dirty="0"/>
              <a:t>Dot </a:t>
            </a:r>
          </a:p>
          <a:p>
            <a:pPr eaLnBrk="1" hangingPunct="1"/>
            <a:r>
              <a:rPr lang="en-US" altLang="en-US" sz="1350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884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/>
      <p:bldP spid="16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Office PowerPoint</Application>
  <PresentationFormat>On-screen Show (16:9)</PresentationFormat>
  <Paragraphs>741</Paragraphs>
  <Slides>23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Proxima Nova</vt:lpstr>
      <vt:lpstr>MS PGothic</vt:lpstr>
      <vt:lpstr>新細明體</vt:lpstr>
      <vt:lpstr>Simple Light</vt:lpstr>
      <vt:lpstr>方程式</vt:lpstr>
      <vt:lpstr>PowerPoint Presentation</vt:lpstr>
      <vt:lpstr>PowerPoint Presentation</vt:lpstr>
      <vt:lpstr>Agenda</vt:lpstr>
      <vt:lpstr>Recap: What the learner have learnt in the week</vt:lpstr>
      <vt:lpstr>Consider learning an image:</vt:lpstr>
      <vt:lpstr>Same pattern appears in different places: They can be compressed! What about training a lot of such “small” detectors and each detector must “move around”.</vt:lpstr>
      <vt:lpstr>A convolutional layer</vt:lpstr>
      <vt:lpstr>Convolution</vt:lpstr>
      <vt:lpstr>Convolution</vt:lpstr>
      <vt:lpstr>Convolution</vt:lpstr>
      <vt:lpstr>Convolution</vt:lpstr>
      <vt:lpstr>Color image: RGB 3 channels</vt:lpstr>
      <vt:lpstr>Convolution v.s. Fully Connected </vt:lpstr>
      <vt:lpstr>Max Pooling</vt:lpstr>
      <vt:lpstr>Why Pooling</vt:lpstr>
      <vt:lpstr>A CNN compresses a fully connected network in two ways:</vt:lpstr>
      <vt:lpstr>Max Pooling</vt:lpstr>
      <vt:lpstr>The whole CNN</vt:lpstr>
      <vt:lpstr>The whole CNN</vt:lpstr>
      <vt:lpstr>Flattening</vt:lpstr>
      <vt:lpstr>The whole CNN</vt:lpstr>
      <vt:lpstr>Coding Time</vt:lpstr>
      <vt:lpstr>Doubts Resolutions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2021-12-03T17:42:53Z</dcterms:modified>
</cp:coreProperties>
</file>