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57" r:id="rId3"/>
    <p:sldId id="265" r:id="rId4"/>
    <p:sldId id="270" r:id="rId5"/>
    <p:sldId id="273" r:id="rId6"/>
    <p:sldId id="260" r:id="rId7"/>
    <p:sldId id="272" r:id="rId8"/>
    <p:sldId id="274" r:id="rId9"/>
    <p:sldId id="262" r:id="rId10"/>
    <p:sldId id="261" r:id="rId11"/>
    <p:sldId id="275" r:id="rId12"/>
    <p:sldId id="263" r:id="rId13"/>
  </p:sldIdLst>
  <p:sldSz cx="9144000" cy="5143500" type="screen16x9"/>
  <p:notesSz cx="6858000" cy="9144000"/>
  <p:embeddedFontLst>
    <p:embeddedFont>
      <p:font typeface="Proxima Nova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6.svg"/><Relationship Id="rId1" Type="http://schemas.openxmlformats.org/officeDocument/2006/relationships/image" Target="../media/image10.png"/><Relationship Id="rId6" Type="http://schemas.openxmlformats.org/officeDocument/2006/relationships/image" Target="../media/image20.svg"/><Relationship Id="rId5" Type="http://schemas.openxmlformats.org/officeDocument/2006/relationships/image" Target="../media/image12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6.svg"/><Relationship Id="rId1" Type="http://schemas.openxmlformats.org/officeDocument/2006/relationships/image" Target="../media/image10.png"/><Relationship Id="rId6" Type="http://schemas.openxmlformats.org/officeDocument/2006/relationships/image" Target="../media/image20.svg"/><Relationship Id="rId5" Type="http://schemas.openxmlformats.org/officeDocument/2006/relationships/image" Target="../media/image12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4762D8-605C-4417-B9D4-8EC5B984817F}" type="doc">
      <dgm:prSet loTypeId="urn:microsoft.com/office/officeart/2018/2/layout/IconVerticalSolidList" loCatId="icon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54AA1C8-DDB8-48A8-A1BC-CFA1E16F0C9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Industry Relevance of Data Science</a:t>
          </a:r>
        </a:p>
      </dgm:t>
    </dgm:pt>
    <dgm:pt modelId="{5138EA39-393C-489A-89B4-FDB9C41961FD}" type="parTrans" cxnId="{FC2CFDE7-7599-4A20-B991-160B2AC2AAF7}">
      <dgm:prSet/>
      <dgm:spPr/>
      <dgm:t>
        <a:bodyPr/>
        <a:lstStyle/>
        <a:p>
          <a:endParaRPr lang="en-IN"/>
        </a:p>
      </dgm:t>
    </dgm:pt>
    <dgm:pt modelId="{60727015-0CDF-4387-9DAD-C95DCA15DC5C}" type="sibTrans" cxnId="{FC2CFDE7-7599-4A20-B991-160B2AC2AAF7}">
      <dgm:prSet/>
      <dgm:spPr/>
      <dgm:t>
        <a:bodyPr/>
        <a:lstStyle/>
        <a:p>
          <a:endParaRPr lang="en-IN"/>
        </a:p>
      </dgm:t>
    </dgm:pt>
    <dgm:pt modelId="{284AA7F8-273A-44BB-860B-2A5CF2CD53E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Python for data wrangling</a:t>
          </a:r>
        </a:p>
      </dgm:t>
    </dgm:pt>
    <dgm:pt modelId="{603A3296-4823-4345-AA3D-FCC0A4666CEE}" type="parTrans" cxnId="{A2E4737A-6F27-48EC-A75D-B4942EB8ECB0}">
      <dgm:prSet/>
      <dgm:spPr/>
      <dgm:t>
        <a:bodyPr/>
        <a:lstStyle/>
        <a:p>
          <a:endParaRPr lang="en-IN"/>
        </a:p>
      </dgm:t>
    </dgm:pt>
    <dgm:pt modelId="{7DCD9DCD-37AC-4399-859B-D2BE69498C5B}" type="sibTrans" cxnId="{A2E4737A-6F27-48EC-A75D-B4942EB8ECB0}">
      <dgm:prSet/>
      <dgm:spPr/>
      <dgm:t>
        <a:bodyPr/>
        <a:lstStyle/>
        <a:p>
          <a:endParaRPr lang="en-IN"/>
        </a:p>
      </dgm:t>
    </dgm:pt>
    <dgm:pt modelId="{09E98E58-A398-4C78-BA46-1790EE1DE39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Understanding features of Python packages</a:t>
          </a:r>
        </a:p>
      </dgm:t>
    </dgm:pt>
    <dgm:pt modelId="{9B8203FC-8C10-45D3-8D66-F0DFAF4BBBB3}" type="parTrans" cxnId="{9CB65EAA-54F9-4674-87B0-0D110F7126E4}">
      <dgm:prSet/>
      <dgm:spPr/>
      <dgm:t>
        <a:bodyPr/>
        <a:lstStyle/>
        <a:p>
          <a:endParaRPr lang="en-IN"/>
        </a:p>
      </dgm:t>
    </dgm:pt>
    <dgm:pt modelId="{EC8A25E2-9316-4E57-8913-78935171A098}" type="sibTrans" cxnId="{9CB65EAA-54F9-4674-87B0-0D110F7126E4}">
      <dgm:prSet/>
      <dgm:spPr/>
      <dgm:t>
        <a:bodyPr/>
        <a:lstStyle/>
        <a:p>
          <a:endParaRPr lang="en-IN"/>
        </a:p>
      </dgm:t>
    </dgm:pt>
    <dgm:pt modelId="{9FDA85F3-8101-442A-ADF5-8814313A0BF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Using random dataset/ open source data for illustrations</a:t>
          </a:r>
        </a:p>
      </dgm:t>
    </dgm:pt>
    <dgm:pt modelId="{6DB4BB02-1A80-4FD0-809F-A5BC9EF3DD01}" type="parTrans" cxnId="{A8E6E33C-E542-4F92-A225-2D31F9D0970B}">
      <dgm:prSet/>
      <dgm:spPr/>
      <dgm:t>
        <a:bodyPr/>
        <a:lstStyle/>
        <a:p>
          <a:endParaRPr lang="en-IN"/>
        </a:p>
      </dgm:t>
    </dgm:pt>
    <dgm:pt modelId="{70376780-47AE-45DC-A2B1-DD3A89424EED}" type="sibTrans" cxnId="{A8E6E33C-E542-4F92-A225-2D31F9D0970B}">
      <dgm:prSet/>
      <dgm:spPr/>
      <dgm:t>
        <a:bodyPr/>
        <a:lstStyle/>
        <a:p>
          <a:endParaRPr lang="en-IN"/>
        </a:p>
      </dgm:t>
    </dgm:pt>
    <dgm:pt modelId="{8326ADA5-C619-46F5-9CC5-BF8946BDBD6E}" type="pres">
      <dgm:prSet presAssocID="{6A4762D8-605C-4417-B9D4-8EC5B984817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5A9D16-A6E2-429A-8D93-E1B42A67ED29}" type="pres">
      <dgm:prSet presAssocID="{354AA1C8-DDB8-48A8-A1BC-CFA1E16F0C9E}" presName="compNode" presStyleCnt="0"/>
      <dgm:spPr/>
    </dgm:pt>
    <dgm:pt modelId="{49FA1B58-F4DF-4CE5-85A3-2E2E9567E95A}" type="pres">
      <dgm:prSet presAssocID="{354AA1C8-DDB8-48A8-A1BC-CFA1E16F0C9E}" presName="bgRect" presStyleLbl="bgShp" presStyleIdx="0" presStyleCnt="4"/>
      <dgm:spPr/>
    </dgm:pt>
    <dgm:pt modelId="{E90D79F8-FE95-42C9-B4DD-59D73FCF16F6}" type="pres">
      <dgm:prSet presAssocID="{354AA1C8-DDB8-48A8-A1BC-CFA1E16F0C9E}" presName="iconRect" presStyleLbl="node1" presStyleIdx="0" presStyleCnt="4"/>
      <dgm:spPr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A4F3350-4ED1-4B30-B586-BCD3AEC98BC5}" type="pres">
      <dgm:prSet presAssocID="{354AA1C8-DDB8-48A8-A1BC-CFA1E16F0C9E}" presName="spaceRect" presStyleCnt="0"/>
      <dgm:spPr/>
    </dgm:pt>
    <dgm:pt modelId="{FFE39007-0861-448E-B3B6-F2ACBCF44D3C}" type="pres">
      <dgm:prSet presAssocID="{354AA1C8-DDB8-48A8-A1BC-CFA1E16F0C9E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719A3EE-E388-485F-A702-C77DACC6AF3F}" type="pres">
      <dgm:prSet presAssocID="{60727015-0CDF-4387-9DAD-C95DCA15DC5C}" presName="sibTrans" presStyleCnt="0"/>
      <dgm:spPr/>
    </dgm:pt>
    <dgm:pt modelId="{9050B5A8-DF53-4EE5-ADB4-E84B59C4688D}" type="pres">
      <dgm:prSet presAssocID="{284AA7F8-273A-44BB-860B-2A5CF2CD53E7}" presName="compNode" presStyleCnt="0"/>
      <dgm:spPr/>
    </dgm:pt>
    <dgm:pt modelId="{BC94A5E2-3157-4DFE-AF2E-0A23E3527034}" type="pres">
      <dgm:prSet presAssocID="{284AA7F8-273A-44BB-860B-2A5CF2CD53E7}" presName="bgRect" presStyleLbl="bgShp" presStyleIdx="1" presStyleCnt="4" custLinFactNeighborX="95"/>
      <dgm:spPr/>
    </dgm:pt>
    <dgm:pt modelId="{AAE8CEF8-6B6D-442E-A907-7499FE0DDB94}" type="pres">
      <dgm:prSet presAssocID="{284AA7F8-273A-44BB-860B-2A5CF2CD53E7}" presName="iconRect" presStyleLbl="node1" presStyleIdx="1" presStyleCnt="4"/>
      <dgm:spPr>
        <a:blipFill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558DBB92-6C52-4E20-9ADB-CF063B2BB953}" type="pres">
      <dgm:prSet presAssocID="{284AA7F8-273A-44BB-860B-2A5CF2CD53E7}" presName="spaceRect" presStyleCnt="0"/>
      <dgm:spPr/>
    </dgm:pt>
    <dgm:pt modelId="{2FDA6E0E-243E-4FB2-A522-53797803E991}" type="pres">
      <dgm:prSet presAssocID="{284AA7F8-273A-44BB-860B-2A5CF2CD53E7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5076F1B-04D6-41F1-9279-D50116D52E68}" type="pres">
      <dgm:prSet presAssocID="{7DCD9DCD-37AC-4399-859B-D2BE69498C5B}" presName="sibTrans" presStyleCnt="0"/>
      <dgm:spPr/>
    </dgm:pt>
    <dgm:pt modelId="{C1E49E86-6C7F-48A3-A937-8468757BB664}" type="pres">
      <dgm:prSet presAssocID="{09E98E58-A398-4C78-BA46-1790EE1DE391}" presName="compNode" presStyleCnt="0"/>
      <dgm:spPr/>
    </dgm:pt>
    <dgm:pt modelId="{6E136437-029F-499B-AA62-F6127DAE9320}" type="pres">
      <dgm:prSet presAssocID="{09E98E58-A398-4C78-BA46-1790EE1DE391}" presName="bgRect" presStyleLbl="bgShp" presStyleIdx="2" presStyleCnt="4"/>
      <dgm:spPr/>
    </dgm:pt>
    <dgm:pt modelId="{22232BCC-C287-40E5-9A27-2BDC106F7C76}" type="pres">
      <dgm:prSet presAssocID="{09E98E58-A398-4C78-BA46-1790EE1DE391}" presName="iconRect" presStyleLbl="node1" presStyleIdx="2" presStyleCnt="4"/>
      <dgm:spPr>
        <a:blipFill>
          <a:blip xmlns:r="http://schemas.openxmlformats.org/officeDocument/2006/relationships" r:embed="rId5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03B1A7A3-1916-48F4-B81F-DCF443E80B09}" type="pres">
      <dgm:prSet presAssocID="{09E98E58-A398-4C78-BA46-1790EE1DE391}" presName="spaceRect" presStyleCnt="0"/>
      <dgm:spPr/>
    </dgm:pt>
    <dgm:pt modelId="{50A9E826-B606-4586-8860-ED791533B450}" type="pres">
      <dgm:prSet presAssocID="{09E98E58-A398-4C78-BA46-1790EE1DE391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3915F5B-BCD4-4CEB-9D20-2D092C1BD894}" type="pres">
      <dgm:prSet presAssocID="{EC8A25E2-9316-4E57-8913-78935171A098}" presName="sibTrans" presStyleCnt="0"/>
      <dgm:spPr/>
    </dgm:pt>
    <dgm:pt modelId="{5D4957F7-D19E-4D2D-911A-C4D81EBB15CD}" type="pres">
      <dgm:prSet presAssocID="{9FDA85F3-8101-442A-ADF5-8814313A0BFF}" presName="compNode" presStyleCnt="0"/>
      <dgm:spPr/>
    </dgm:pt>
    <dgm:pt modelId="{081ECFE6-579C-4AA6-AED9-932CA38C4002}" type="pres">
      <dgm:prSet presAssocID="{9FDA85F3-8101-442A-ADF5-8814313A0BFF}" presName="bgRect" presStyleLbl="bgShp" presStyleIdx="3" presStyleCnt="4"/>
      <dgm:spPr/>
    </dgm:pt>
    <dgm:pt modelId="{0D9B4125-5DA4-48BE-AADD-726927514AF4}" type="pres">
      <dgm:prSet presAssocID="{9FDA85F3-8101-442A-ADF5-8814313A0BFF}" presName="iconRect" presStyleLbl="node1" presStyleIdx="3" presStyleCnt="4"/>
      <dgm:spPr>
        <a:blipFill>
          <a:blip xmlns:r="http://schemas.openxmlformats.org/officeDocument/2006/relationships" r:embed="rId7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20810A5-48C3-46E4-AEEB-5688542F8825}" type="pres">
      <dgm:prSet presAssocID="{9FDA85F3-8101-442A-ADF5-8814313A0BFF}" presName="spaceRect" presStyleCnt="0"/>
      <dgm:spPr/>
    </dgm:pt>
    <dgm:pt modelId="{60AAF979-CBDA-4D98-AAA9-05AAF3A08191}" type="pres">
      <dgm:prSet presAssocID="{9FDA85F3-8101-442A-ADF5-8814313A0BFF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F25130A-B087-4AC3-8FD3-93FEC6D92F78}" type="presOf" srcId="{354AA1C8-DDB8-48A8-A1BC-CFA1E16F0C9E}" destId="{FFE39007-0861-448E-B3B6-F2ACBCF44D3C}" srcOrd="0" destOrd="0" presId="urn:microsoft.com/office/officeart/2018/2/layout/IconVerticalSolidList"/>
    <dgm:cxn modelId="{5206157C-9EC8-40C9-8456-B594A97410FF}" type="presOf" srcId="{6A4762D8-605C-4417-B9D4-8EC5B984817F}" destId="{8326ADA5-C619-46F5-9CC5-BF8946BDBD6E}" srcOrd="0" destOrd="0" presId="urn:microsoft.com/office/officeart/2018/2/layout/IconVerticalSolidList"/>
    <dgm:cxn modelId="{36D88AC5-D510-41D0-8AF7-D3582FDEA9E4}" type="presOf" srcId="{9FDA85F3-8101-442A-ADF5-8814313A0BFF}" destId="{60AAF979-CBDA-4D98-AAA9-05AAF3A08191}" srcOrd="0" destOrd="0" presId="urn:microsoft.com/office/officeart/2018/2/layout/IconVerticalSolidList"/>
    <dgm:cxn modelId="{9CB65EAA-54F9-4674-87B0-0D110F7126E4}" srcId="{6A4762D8-605C-4417-B9D4-8EC5B984817F}" destId="{09E98E58-A398-4C78-BA46-1790EE1DE391}" srcOrd="2" destOrd="0" parTransId="{9B8203FC-8C10-45D3-8D66-F0DFAF4BBBB3}" sibTransId="{EC8A25E2-9316-4E57-8913-78935171A098}"/>
    <dgm:cxn modelId="{F99912C0-238A-461F-A54D-ED997310D889}" type="presOf" srcId="{284AA7F8-273A-44BB-860B-2A5CF2CD53E7}" destId="{2FDA6E0E-243E-4FB2-A522-53797803E991}" srcOrd="0" destOrd="0" presId="urn:microsoft.com/office/officeart/2018/2/layout/IconVerticalSolidList"/>
    <dgm:cxn modelId="{A2E4737A-6F27-48EC-A75D-B4942EB8ECB0}" srcId="{6A4762D8-605C-4417-B9D4-8EC5B984817F}" destId="{284AA7F8-273A-44BB-860B-2A5CF2CD53E7}" srcOrd="1" destOrd="0" parTransId="{603A3296-4823-4345-AA3D-FCC0A4666CEE}" sibTransId="{7DCD9DCD-37AC-4399-859B-D2BE69498C5B}"/>
    <dgm:cxn modelId="{FC2CFDE7-7599-4A20-B991-160B2AC2AAF7}" srcId="{6A4762D8-605C-4417-B9D4-8EC5B984817F}" destId="{354AA1C8-DDB8-48A8-A1BC-CFA1E16F0C9E}" srcOrd="0" destOrd="0" parTransId="{5138EA39-393C-489A-89B4-FDB9C41961FD}" sibTransId="{60727015-0CDF-4387-9DAD-C95DCA15DC5C}"/>
    <dgm:cxn modelId="{A4E7B185-2812-4F3A-8F2E-7DB569255710}" type="presOf" srcId="{09E98E58-A398-4C78-BA46-1790EE1DE391}" destId="{50A9E826-B606-4586-8860-ED791533B450}" srcOrd="0" destOrd="0" presId="urn:microsoft.com/office/officeart/2018/2/layout/IconVerticalSolidList"/>
    <dgm:cxn modelId="{A8E6E33C-E542-4F92-A225-2D31F9D0970B}" srcId="{6A4762D8-605C-4417-B9D4-8EC5B984817F}" destId="{9FDA85F3-8101-442A-ADF5-8814313A0BFF}" srcOrd="3" destOrd="0" parTransId="{6DB4BB02-1A80-4FD0-809F-A5BC9EF3DD01}" sibTransId="{70376780-47AE-45DC-A2B1-DD3A89424EED}"/>
    <dgm:cxn modelId="{EBF19FA3-6EDF-462B-AE83-699AC29EA009}" type="presParOf" srcId="{8326ADA5-C619-46F5-9CC5-BF8946BDBD6E}" destId="{DD5A9D16-A6E2-429A-8D93-E1B42A67ED29}" srcOrd="0" destOrd="0" presId="urn:microsoft.com/office/officeart/2018/2/layout/IconVerticalSolidList"/>
    <dgm:cxn modelId="{199C286A-120F-4B58-8EFE-61C3DD6FB5EE}" type="presParOf" srcId="{DD5A9D16-A6E2-429A-8D93-E1B42A67ED29}" destId="{49FA1B58-F4DF-4CE5-85A3-2E2E9567E95A}" srcOrd="0" destOrd="0" presId="urn:microsoft.com/office/officeart/2018/2/layout/IconVerticalSolidList"/>
    <dgm:cxn modelId="{B0B70E7A-BF6C-4A8C-BE8D-D3DFFE244E43}" type="presParOf" srcId="{DD5A9D16-A6E2-429A-8D93-E1B42A67ED29}" destId="{E90D79F8-FE95-42C9-B4DD-59D73FCF16F6}" srcOrd="1" destOrd="0" presId="urn:microsoft.com/office/officeart/2018/2/layout/IconVerticalSolidList"/>
    <dgm:cxn modelId="{A8BEB436-392C-4A61-B31C-8324EE66D30D}" type="presParOf" srcId="{DD5A9D16-A6E2-429A-8D93-E1B42A67ED29}" destId="{DA4F3350-4ED1-4B30-B586-BCD3AEC98BC5}" srcOrd="2" destOrd="0" presId="urn:microsoft.com/office/officeart/2018/2/layout/IconVerticalSolidList"/>
    <dgm:cxn modelId="{272B91EA-6135-4DA8-A1E2-083157D163B3}" type="presParOf" srcId="{DD5A9D16-A6E2-429A-8D93-E1B42A67ED29}" destId="{FFE39007-0861-448E-B3B6-F2ACBCF44D3C}" srcOrd="3" destOrd="0" presId="urn:microsoft.com/office/officeart/2018/2/layout/IconVerticalSolidList"/>
    <dgm:cxn modelId="{309E3897-9AB4-4508-B7D3-5FB79401A8F2}" type="presParOf" srcId="{8326ADA5-C619-46F5-9CC5-BF8946BDBD6E}" destId="{5719A3EE-E388-485F-A702-C77DACC6AF3F}" srcOrd="1" destOrd="0" presId="urn:microsoft.com/office/officeart/2018/2/layout/IconVerticalSolidList"/>
    <dgm:cxn modelId="{AFA9EA4C-5038-4D0A-A610-DF149E3F7E7C}" type="presParOf" srcId="{8326ADA5-C619-46F5-9CC5-BF8946BDBD6E}" destId="{9050B5A8-DF53-4EE5-ADB4-E84B59C4688D}" srcOrd="2" destOrd="0" presId="urn:microsoft.com/office/officeart/2018/2/layout/IconVerticalSolidList"/>
    <dgm:cxn modelId="{615D8FDC-E629-42ED-8351-E43C2CDAE12B}" type="presParOf" srcId="{9050B5A8-DF53-4EE5-ADB4-E84B59C4688D}" destId="{BC94A5E2-3157-4DFE-AF2E-0A23E3527034}" srcOrd="0" destOrd="0" presId="urn:microsoft.com/office/officeart/2018/2/layout/IconVerticalSolidList"/>
    <dgm:cxn modelId="{B14EC28A-CD75-4BBD-BE86-641BD2629B42}" type="presParOf" srcId="{9050B5A8-DF53-4EE5-ADB4-E84B59C4688D}" destId="{AAE8CEF8-6B6D-442E-A907-7499FE0DDB94}" srcOrd="1" destOrd="0" presId="urn:microsoft.com/office/officeart/2018/2/layout/IconVerticalSolidList"/>
    <dgm:cxn modelId="{C88D5524-D13C-4A39-8FC6-47E2138EED8E}" type="presParOf" srcId="{9050B5A8-DF53-4EE5-ADB4-E84B59C4688D}" destId="{558DBB92-6C52-4E20-9ADB-CF063B2BB953}" srcOrd="2" destOrd="0" presId="urn:microsoft.com/office/officeart/2018/2/layout/IconVerticalSolidList"/>
    <dgm:cxn modelId="{6947BDB0-C7FB-4B49-8D6E-572F0BABFFFC}" type="presParOf" srcId="{9050B5A8-DF53-4EE5-ADB4-E84B59C4688D}" destId="{2FDA6E0E-243E-4FB2-A522-53797803E991}" srcOrd="3" destOrd="0" presId="urn:microsoft.com/office/officeart/2018/2/layout/IconVerticalSolidList"/>
    <dgm:cxn modelId="{4CA6B6C7-A8DC-40DB-A3E1-1BE9F9BF6027}" type="presParOf" srcId="{8326ADA5-C619-46F5-9CC5-BF8946BDBD6E}" destId="{F5076F1B-04D6-41F1-9279-D50116D52E68}" srcOrd="3" destOrd="0" presId="urn:microsoft.com/office/officeart/2018/2/layout/IconVerticalSolidList"/>
    <dgm:cxn modelId="{375A2EB7-5C3A-4B96-80CA-3ECFD82FE884}" type="presParOf" srcId="{8326ADA5-C619-46F5-9CC5-BF8946BDBD6E}" destId="{C1E49E86-6C7F-48A3-A937-8468757BB664}" srcOrd="4" destOrd="0" presId="urn:microsoft.com/office/officeart/2018/2/layout/IconVerticalSolidList"/>
    <dgm:cxn modelId="{1B2566CC-9E53-446B-BA2D-5A94183CE218}" type="presParOf" srcId="{C1E49E86-6C7F-48A3-A937-8468757BB664}" destId="{6E136437-029F-499B-AA62-F6127DAE9320}" srcOrd="0" destOrd="0" presId="urn:microsoft.com/office/officeart/2018/2/layout/IconVerticalSolidList"/>
    <dgm:cxn modelId="{9637F446-E0C2-4B98-B539-44408EAEC977}" type="presParOf" srcId="{C1E49E86-6C7F-48A3-A937-8468757BB664}" destId="{22232BCC-C287-40E5-9A27-2BDC106F7C76}" srcOrd="1" destOrd="0" presId="urn:microsoft.com/office/officeart/2018/2/layout/IconVerticalSolidList"/>
    <dgm:cxn modelId="{11F5C82A-67AC-4800-A3E8-11866C1FD80B}" type="presParOf" srcId="{C1E49E86-6C7F-48A3-A937-8468757BB664}" destId="{03B1A7A3-1916-48F4-B81F-DCF443E80B09}" srcOrd="2" destOrd="0" presId="urn:microsoft.com/office/officeart/2018/2/layout/IconVerticalSolidList"/>
    <dgm:cxn modelId="{55F85290-BFF8-4118-B550-234060D084BF}" type="presParOf" srcId="{C1E49E86-6C7F-48A3-A937-8468757BB664}" destId="{50A9E826-B606-4586-8860-ED791533B450}" srcOrd="3" destOrd="0" presId="urn:microsoft.com/office/officeart/2018/2/layout/IconVerticalSolidList"/>
    <dgm:cxn modelId="{67F6E332-29EA-4C5F-B712-610BDF3BE866}" type="presParOf" srcId="{8326ADA5-C619-46F5-9CC5-BF8946BDBD6E}" destId="{E3915F5B-BCD4-4CEB-9D20-2D092C1BD894}" srcOrd="5" destOrd="0" presId="urn:microsoft.com/office/officeart/2018/2/layout/IconVerticalSolidList"/>
    <dgm:cxn modelId="{7DC7F968-00B5-4DC3-A8D5-8AE55796D043}" type="presParOf" srcId="{8326ADA5-C619-46F5-9CC5-BF8946BDBD6E}" destId="{5D4957F7-D19E-4D2D-911A-C4D81EBB15CD}" srcOrd="6" destOrd="0" presId="urn:microsoft.com/office/officeart/2018/2/layout/IconVerticalSolidList"/>
    <dgm:cxn modelId="{1731EEBC-31A9-462F-AFB3-8BB7206490AA}" type="presParOf" srcId="{5D4957F7-D19E-4D2D-911A-C4D81EBB15CD}" destId="{081ECFE6-579C-4AA6-AED9-932CA38C4002}" srcOrd="0" destOrd="0" presId="urn:microsoft.com/office/officeart/2018/2/layout/IconVerticalSolidList"/>
    <dgm:cxn modelId="{6AA9B6CC-D9F6-448C-B34A-14F53B0E4B66}" type="presParOf" srcId="{5D4957F7-D19E-4D2D-911A-C4D81EBB15CD}" destId="{0D9B4125-5DA4-48BE-AADD-726927514AF4}" srcOrd="1" destOrd="0" presId="urn:microsoft.com/office/officeart/2018/2/layout/IconVerticalSolidList"/>
    <dgm:cxn modelId="{38595FF3-2F04-47C3-A5EF-5A045B68F037}" type="presParOf" srcId="{5D4957F7-D19E-4D2D-911A-C4D81EBB15CD}" destId="{A20810A5-48C3-46E4-AEEB-5688542F8825}" srcOrd="2" destOrd="0" presId="urn:microsoft.com/office/officeart/2018/2/layout/IconVerticalSolidList"/>
    <dgm:cxn modelId="{86C9C25B-B87B-473C-BC74-363416E7ED1F}" type="presParOf" srcId="{5D4957F7-D19E-4D2D-911A-C4D81EBB15CD}" destId="{60AAF979-CBDA-4D98-AAA9-05AAF3A081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A1B58-F4DF-4CE5-85A3-2E2E9567E95A}">
      <dsp:nvSpPr>
        <dsp:cNvPr id="0" name=""/>
        <dsp:cNvSpPr/>
      </dsp:nvSpPr>
      <dsp:spPr>
        <a:xfrm>
          <a:off x="0" y="1417"/>
          <a:ext cx="8520600" cy="7186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90D79F8-FE95-42C9-B4DD-59D73FCF16F6}">
      <dsp:nvSpPr>
        <dsp:cNvPr id="0" name=""/>
        <dsp:cNvSpPr/>
      </dsp:nvSpPr>
      <dsp:spPr>
        <a:xfrm>
          <a:off x="217390" y="163113"/>
          <a:ext cx="395254" cy="39525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E39007-0861-448E-B3B6-F2ACBCF44D3C}">
      <dsp:nvSpPr>
        <dsp:cNvPr id="0" name=""/>
        <dsp:cNvSpPr/>
      </dsp:nvSpPr>
      <dsp:spPr>
        <a:xfrm>
          <a:off x="830035" y="1417"/>
          <a:ext cx="7690564" cy="718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57" tIns="76057" rIns="76057" bIns="76057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Industry Relevance of Data Science</a:t>
          </a:r>
        </a:p>
      </dsp:txBody>
      <dsp:txXfrm>
        <a:off x="830035" y="1417"/>
        <a:ext cx="7690564" cy="718645"/>
      </dsp:txXfrm>
    </dsp:sp>
    <dsp:sp modelId="{BC94A5E2-3157-4DFE-AF2E-0A23E3527034}">
      <dsp:nvSpPr>
        <dsp:cNvPr id="0" name=""/>
        <dsp:cNvSpPr/>
      </dsp:nvSpPr>
      <dsp:spPr>
        <a:xfrm>
          <a:off x="0" y="899724"/>
          <a:ext cx="8520600" cy="7186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E8CEF8-6B6D-442E-A907-7499FE0DDB94}">
      <dsp:nvSpPr>
        <dsp:cNvPr id="0" name=""/>
        <dsp:cNvSpPr/>
      </dsp:nvSpPr>
      <dsp:spPr>
        <a:xfrm>
          <a:off x="217390" y="1061419"/>
          <a:ext cx="395254" cy="395254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FDA6E0E-243E-4FB2-A522-53797803E991}">
      <dsp:nvSpPr>
        <dsp:cNvPr id="0" name=""/>
        <dsp:cNvSpPr/>
      </dsp:nvSpPr>
      <dsp:spPr>
        <a:xfrm>
          <a:off x="830035" y="899724"/>
          <a:ext cx="7690564" cy="718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57" tIns="76057" rIns="76057" bIns="76057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Python for data wrangling</a:t>
          </a:r>
        </a:p>
      </dsp:txBody>
      <dsp:txXfrm>
        <a:off x="830035" y="899724"/>
        <a:ext cx="7690564" cy="718645"/>
      </dsp:txXfrm>
    </dsp:sp>
    <dsp:sp modelId="{6E136437-029F-499B-AA62-F6127DAE9320}">
      <dsp:nvSpPr>
        <dsp:cNvPr id="0" name=""/>
        <dsp:cNvSpPr/>
      </dsp:nvSpPr>
      <dsp:spPr>
        <a:xfrm>
          <a:off x="0" y="1798030"/>
          <a:ext cx="8520600" cy="7186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2232BCC-C287-40E5-9A27-2BDC106F7C76}">
      <dsp:nvSpPr>
        <dsp:cNvPr id="0" name=""/>
        <dsp:cNvSpPr/>
      </dsp:nvSpPr>
      <dsp:spPr>
        <a:xfrm>
          <a:off x="217390" y="1959725"/>
          <a:ext cx="395254" cy="395254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0A9E826-B606-4586-8860-ED791533B450}">
      <dsp:nvSpPr>
        <dsp:cNvPr id="0" name=""/>
        <dsp:cNvSpPr/>
      </dsp:nvSpPr>
      <dsp:spPr>
        <a:xfrm>
          <a:off x="830035" y="1798030"/>
          <a:ext cx="7690564" cy="718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57" tIns="76057" rIns="76057" bIns="76057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Understanding features of Python packages</a:t>
          </a:r>
        </a:p>
      </dsp:txBody>
      <dsp:txXfrm>
        <a:off x="830035" y="1798030"/>
        <a:ext cx="7690564" cy="718645"/>
      </dsp:txXfrm>
    </dsp:sp>
    <dsp:sp modelId="{081ECFE6-579C-4AA6-AED9-932CA38C4002}">
      <dsp:nvSpPr>
        <dsp:cNvPr id="0" name=""/>
        <dsp:cNvSpPr/>
      </dsp:nvSpPr>
      <dsp:spPr>
        <a:xfrm>
          <a:off x="0" y="2696336"/>
          <a:ext cx="8520600" cy="7186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9B4125-5DA4-48BE-AADD-726927514AF4}">
      <dsp:nvSpPr>
        <dsp:cNvPr id="0" name=""/>
        <dsp:cNvSpPr/>
      </dsp:nvSpPr>
      <dsp:spPr>
        <a:xfrm>
          <a:off x="217390" y="2858032"/>
          <a:ext cx="395254" cy="395254"/>
        </a:xfrm>
        <a:prstGeom prst="rect">
          <a:avLst/>
        </a:prstGeom>
        <a:blipFill>
          <a:blip xmlns:r="http://schemas.openxmlformats.org/officeDocument/2006/relationships" r:embed="rId7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AAF979-CBDA-4D98-AAA9-05AAF3A08191}">
      <dsp:nvSpPr>
        <dsp:cNvPr id="0" name=""/>
        <dsp:cNvSpPr/>
      </dsp:nvSpPr>
      <dsp:spPr>
        <a:xfrm>
          <a:off x="830035" y="2696336"/>
          <a:ext cx="7690564" cy="718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57" tIns="76057" rIns="76057" bIns="76057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Using random dataset/ open source data for illustrations</a:t>
          </a:r>
        </a:p>
      </dsp:txBody>
      <dsp:txXfrm>
        <a:off x="830035" y="2696336"/>
        <a:ext cx="7690564" cy="718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a97104d7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a97104d7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97104d7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8a97104d7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7312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Ask this particularly in Non-Technical / Non-Experienced groups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You can choose other examples but they must be simple enough for a beginner. The interaction matters more in this case.</a:t>
            </a:r>
          </a:p>
        </p:txBody>
      </p:sp>
    </p:spTree>
    <p:extLst>
      <p:ext uri="{BB962C8B-B14F-4D97-AF65-F5344CB8AC3E}">
        <p14:creationId xmlns:p14="http://schemas.microsoft.com/office/powerpoint/2010/main" val="3027296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a97104d7b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a97104d7b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a97104d7b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a97104d7b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For those who have less coding background, elaborate on the importance of coding along with the fact that logic and solutions are more important.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For people who feel “ I don’t want to do coding”, explain its relevance and the overall picture of a data scientist role to allay their fears.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a97104d7b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a97104d7b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399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629841" y="600075"/>
            <a:ext cx="4072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  <a:defRPr sz="3600">
                <a:solidFill>
                  <a:srgbClr val="F533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>
            <a:spLocks noGrp="1"/>
          </p:cNvSpPr>
          <p:nvPr>
            <p:ph type="pic" idx="2"/>
          </p:nvPr>
        </p:nvSpPr>
        <p:spPr>
          <a:xfrm>
            <a:off x="629842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381625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11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6675" y="736349"/>
            <a:ext cx="7459771" cy="428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IN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</a:p>
          <a:p>
            <a:pPr marL="101600" lvl="0" indent="0" algn="l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2000"/>
            </a:pPr>
            <a:r>
              <a:rPr lang="en-I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Illustrating the importance of coding to get answers to business questions</a:t>
            </a:r>
          </a:p>
          <a:p>
            <a:pPr marL="101600" lvl="0" indent="0" algn="l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2000"/>
            </a:pPr>
            <a:endParaRPr lang="en-IN" sz="20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01600" lvl="0" indent="0" algn="l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2000"/>
            </a:pPr>
            <a:r>
              <a:rPr lang="en-IN" sz="2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Actions</a:t>
            </a:r>
          </a:p>
          <a:p>
            <a:pPr marL="101600" indent="0" algn="l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2000"/>
            </a:pPr>
            <a:r>
              <a:rPr lang="en-I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 live business examples of data science (Mentor driven)</a:t>
            </a:r>
          </a:p>
          <a:p>
            <a:pPr marL="101600" lvl="0" indent="0" algn="l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2000"/>
            </a:pPr>
            <a:r>
              <a:rPr lang="en-IN" sz="16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It must cover the following purposes:</a:t>
            </a:r>
          </a:p>
          <a:p>
            <a:pPr marL="387350" lvl="0" indent="-285750" algn="l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Data handling</a:t>
            </a:r>
          </a:p>
          <a:p>
            <a:pPr marL="387350" lvl="0" indent="-285750" algn="l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Analysis</a:t>
            </a:r>
          </a:p>
          <a:p>
            <a:pPr marL="387350" lvl="0" indent="-285750" algn="l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Modelling Approaches</a:t>
            </a:r>
          </a:p>
          <a:p>
            <a:pPr marL="387350" lvl="0" indent="-285750" algn="l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Advanced application (if possible, e.g. Image, text processing)</a:t>
            </a:r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6674" y="121975"/>
            <a:ext cx="7030893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Industry Relevance of Python </a:t>
            </a:r>
            <a:r>
              <a:rPr lang="en-IN" dirty="0" smtClean="0"/>
              <a:t>coding</a:t>
            </a:r>
            <a:endParaRPr dirty="0"/>
          </a:p>
        </p:txBody>
      </p:sp>
      <p:pic>
        <p:nvPicPr>
          <p:cNvPr id="5" name="Graphic 4" descr="Gantt Chart">
            <a:extLst>
              <a:ext uri="{FF2B5EF4-FFF2-40B4-BE49-F238E27FC236}">
                <a16:creationId xmlns:a16="http://schemas.microsoft.com/office/drawing/2014/main" id="{D5442F48-1045-486B-9CF0-DA43B9440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6714" y="2608852"/>
            <a:ext cx="1188149" cy="1188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811BFF-A90A-434F-8695-AEA3D0C2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Code Together</a:t>
            </a:r>
          </a:p>
        </p:txBody>
      </p:sp>
      <p:sp>
        <p:nvSpPr>
          <p:cNvPr id="2" name="Rectangle 1"/>
          <p:cNvSpPr/>
          <p:nvPr/>
        </p:nvSpPr>
        <p:spPr>
          <a:xfrm>
            <a:off x="1836234" y="2224787"/>
            <a:ext cx="52373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IN" sz="5200" i="1" dirty="0" smtClean="0">
                <a:solidFill>
                  <a:schemeClr val="dk1"/>
                </a:solidFill>
              </a:rPr>
              <a:t>Coding Time</a:t>
            </a:r>
          </a:p>
        </p:txBody>
      </p:sp>
    </p:spTree>
    <p:extLst>
      <p:ext uri="{BB962C8B-B14F-4D97-AF65-F5344CB8AC3E}">
        <p14:creationId xmlns:p14="http://schemas.microsoft.com/office/powerpoint/2010/main" val="130803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283688" y="898189"/>
            <a:ext cx="6974400" cy="321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750"/>
              </a:spcBef>
              <a:spcAft>
                <a:spcPts val="1600"/>
              </a:spcAft>
              <a:buNone/>
            </a:pPr>
            <a:r>
              <a:rPr lang="en-IN" sz="2000" u="sng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Doubt </a:t>
            </a:r>
            <a:r>
              <a:rPr lang="en-IN" sz="20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Resolution</a:t>
            </a:r>
          </a:p>
          <a:p>
            <a:pPr marL="800100" algn="l">
              <a:spcAft>
                <a:spcPts val="1600"/>
              </a:spcAft>
            </a:pPr>
            <a:r>
              <a:rPr lang="en-IN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Questions??</a:t>
            </a:r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459300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Personalized Feedback and </a:t>
            </a:r>
            <a:r>
              <a:rPr lang="en" dirty="0"/>
              <a:t>Doubt resolution</a:t>
            </a:r>
            <a:endParaRPr dirty="0"/>
          </a:p>
        </p:txBody>
      </p:sp>
      <p:pic>
        <p:nvPicPr>
          <p:cNvPr id="4" name="Graphic 3" descr="Chat">
            <a:extLst>
              <a:ext uri="{FF2B5EF4-FFF2-40B4-BE49-F238E27FC236}">
                <a16:creationId xmlns:a16="http://schemas.microsoft.com/office/drawing/2014/main" id="{F866A9D7-6F2A-4AD3-99F1-74A520F8C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57760" y="1710108"/>
            <a:ext cx="2407381" cy="2407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157111" y="3151724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5200" i="1" dirty="0">
                <a:solidFill>
                  <a:schemeClr val="dk1"/>
                </a:solidFill>
              </a:rPr>
              <a:t>SGC Coaching: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en-IN" i="1" dirty="0">
                <a:solidFill>
                  <a:schemeClr val="dk1"/>
                </a:solidFill>
              </a:rPr>
              <a:t>Articulate your Journey | Activate Students’ Vigour| Accelerate Mutual </a:t>
            </a:r>
            <a:r>
              <a:rPr lang="en-IN" i="1" dirty="0" smtClean="0">
                <a:solidFill>
                  <a:schemeClr val="dk1"/>
                </a:solidFill>
              </a:rPr>
              <a:t>Growth</a:t>
            </a:r>
            <a:br>
              <a:rPr lang="en-IN" i="1" dirty="0" smtClean="0">
                <a:solidFill>
                  <a:schemeClr val="dk1"/>
                </a:solidFill>
              </a:rPr>
            </a:br>
            <a:endParaRPr lang="en-IN" i="1" dirty="0" smtClean="0">
              <a:solidFill>
                <a:schemeClr val="dk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endParaRPr lang="en-IN" i="1" dirty="0">
              <a:solidFill>
                <a:schemeClr val="dk1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IN" sz="1800" i="1" dirty="0">
                <a:solidFill>
                  <a:schemeClr val="dk1"/>
                </a:solidFill>
              </a:rPr>
              <a:t>Session </a:t>
            </a:r>
            <a:r>
              <a:rPr lang="en-IN" sz="1800" i="1" dirty="0" smtClean="0">
                <a:solidFill>
                  <a:schemeClr val="dk1"/>
                </a:solidFill>
              </a:rPr>
              <a:t>1</a:t>
            </a:r>
            <a:endParaRPr lang="en-IN" sz="1800" b="1" dirty="0" smtClean="0"/>
          </a:p>
          <a:p>
            <a:pPr lvl="0" algn="ctr">
              <a:buClr>
                <a:schemeClr val="dk1"/>
              </a:buClr>
              <a:buSzPts val="1100"/>
            </a:pPr>
            <a:r>
              <a:rPr lang="en-IN" b="1" dirty="0" smtClean="0"/>
              <a:t>Python </a:t>
            </a:r>
            <a:r>
              <a:rPr lang="en-IN" b="1" dirty="0"/>
              <a:t>programing and Pandas</a:t>
            </a:r>
            <a:endParaRPr lang="en-IN" b="1" i="1" dirty="0">
              <a:solidFill>
                <a:schemeClr val="dk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endParaRPr lang="en-IN" sz="2400" i="1" dirty="0">
              <a:solidFill>
                <a:schemeClr val="dk1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216A98-5746-49A1-BFF0-750589E8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Agenda: Session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7C8E01-B18F-4873-AA55-3F7870BF8785}"/>
              </a:ext>
            </a:extLst>
          </p:cNvPr>
          <p:cNvGrpSpPr/>
          <p:nvPr/>
        </p:nvGrpSpPr>
        <p:grpSpPr>
          <a:xfrm>
            <a:off x="941373" y="831063"/>
            <a:ext cx="6980728" cy="4063999"/>
            <a:chOff x="941373" y="831063"/>
            <a:chExt cx="6980728" cy="4063999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81FE010-BF4F-405D-8FDF-6FC1A54F245C}"/>
                </a:ext>
              </a:extLst>
            </p:cNvPr>
            <p:cNvSpPr/>
            <p:nvPr/>
          </p:nvSpPr>
          <p:spPr>
            <a:xfrm>
              <a:off x="941373" y="831063"/>
              <a:ext cx="5933619" cy="1219200"/>
            </a:xfrm>
            <a:custGeom>
              <a:avLst/>
              <a:gdLst>
                <a:gd name="connsiteX0" fmla="*/ 0 w 5933619"/>
                <a:gd name="connsiteY0" fmla="*/ 121920 h 1219200"/>
                <a:gd name="connsiteX1" fmla="*/ 121920 w 5933619"/>
                <a:gd name="connsiteY1" fmla="*/ 0 h 1219200"/>
                <a:gd name="connsiteX2" fmla="*/ 5811699 w 5933619"/>
                <a:gd name="connsiteY2" fmla="*/ 0 h 1219200"/>
                <a:gd name="connsiteX3" fmla="*/ 5933619 w 5933619"/>
                <a:gd name="connsiteY3" fmla="*/ 121920 h 1219200"/>
                <a:gd name="connsiteX4" fmla="*/ 5933619 w 5933619"/>
                <a:gd name="connsiteY4" fmla="*/ 1097280 h 1219200"/>
                <a:gd name="connsiteX5" fmla="*/ 5811699 w 5933619"/>
                <a:gd name="connsiteY5" fmla="*/ 1219200 h 1219200"/>
                <a:gd name="connsiteX6" fmla="*/ 121920 w 5933619"/>
                <a:gd name="connsiteY6" fmla="*/ 1219200 h 1219200"/>
                <a:gd name="connsiteX7" fmla="*/ 0 w 5933619"/>
                <a:gd name="connsiteY7" fmla="*/ 1097280 h 1219200"/>
                <a:gd name="connsiteX8" fmla="*/ 0 w 5933619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3619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811699" y="0"/>
                  </a:lnTo>
                  <a:cubicBezTo>
                    <a:pt x="5879034" y="0"/>
                    <a:pt x="5933619" y="54585"/>
                    <a:pt x="5933619" y="121920"/>
                  </a:cubicBezTo>
                  <a:lnTo>
                    <a:pt x="5933619" y="1097280"/>
                  </a:lnTo>
                  <a:cubicBezTo>
                    <a:pt x="5933619" y="1164615"/>
                    <a:pt x="5879034" y="1219200"/>
                    <a:pt x="5811699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3339" tIns="123339" rIns="1367532" bIns="123339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IN" sz="2000" kern="1200" dirty="0"/>
                <a:t>Introduction/ Quick Recap –(25 mins)</a:t>
              </a:r>
            </a:p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IN" sz="1600" kern="1200" dirty="0"/>
                <a:t>Last 2 weeks: Creating a rapport with learners/ assessing their knowledge areas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FE20F6D-A3E5-4402-97CA-7A6DAD59E51C}"/>
                </a:ext>
              </a:extLst>
            </p:cNvPr>
            <p:cNvSpPr/>
            <p:nvPr/>
          </p:nvSpPr>
          <p:spPr>
            <a:xfrm>
              <a:off x="1464927" y="2253462"/>
              <a:ext cx="5933619" cy="1219200"/>
            </a:xfrm>
            <a:custGeom>
              <a:avLst/>
              <a:gdLst>
                <a:gd name="connsiteX0" fmla="*/ 0 w 5933619"/>
                <a:gd name="connsiteY0" fmla="*/ 121920 h 1219200"/>
                <a:gd name="connsiteX1" fmla="*/ 121920 w 5933619"/>
                <a:gd name="connsiteY1" fmla="*/ 0 h 1219200"/>
                <a:gd name="connsiteX2" fmla="*/ 5811699 w 5933619"/>
                <a:gd name="connsiteY2" fmla="*/ 0 h 1219200"/>
                <a:gd name="connsiteX3" fmla="*/ 5933619 w 5933619"/>
                <a:gd name="connsiteY3" fmla="*/ 121920 h 1219200"/>
                <a:gd name="connsiteX4" fmla="*/ 5933619 w 5933619"/>
                <a:gd name="connsiteY4" fmla="*/ 1097280 h 1219200"/>
                <a:gd name="connsiteX5" fmla="*/ 5811699 w 5933619"/>
                <a:gd name="connsiteY5" fmla="*/ 1219200 h 1219200"/>
                <a:gd name="connsiteX6" fmla="*/ 121920 w 5933619"/>
                <a:gd name="connsiteY6" fmla="*/ 1219200 h 1219200"/>
                <a:gd name="connsiteX7" fmla="*/ 0 w 5933619"/>
                <a:gd name="connsiteY7" fmla="*/ 1097280 h 1219200"/>
                <a:gd name="connsiteX8" fmla="*/ 0 w 5933619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3619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811699" y="0"/>
                  </a:lnTo>
                  <a:cubicBezTo>
                    <a:pt x="5879034" y="0"/>
                    <a:pt x="5933619" y="54585"/>
                    <a:pt x="5933619" y="121920"/>
                  </a:cubicBezTo>
                  <a:lnTo>
                    <a:pt x="5933619" y="1097280"/>
                  </a:lnTo>
                  <a:cubicBezTo>
                    <a:pt x="5933619" y="1164615"/>
                    <a:pt x="5879034" y="1219200"/>
                    <a:pt x="5811699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4991659"/>
                <a:satOff val="42307"/>
                <a:lumOff val="4215"/>
                <a:alphaOff val="0"/>
              </a:schemeClr>
            </a:fillRef>
            <a:effectRef idx="0">
              <a:schemeClr val="accent3">
                <a:hueOff val="-4991659"/>
                <a:satOff val="42307"/>
                <a:lumOff val="42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529" tIns="119529" rIns="1435564" bIns="119529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IN" sz="2000" kern="1200" dirty="0"/>
                <a:t>Focused Teaching –(40 mins)</a:t>
              </a:r>
            </a:p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IN" sz="1600" kern="1200" dirty="0"/>
                <a:t>Learn Python Programming through Example exercises</a:t>
              </a:r>
              <a:endParaRPr lang="en-IN" sz="20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E3767DC-5BA4-4D21-B244-BC066B40EBFE}"/>
                </a:ext>
              </a:extLst>
            </p:cNvPr>
            <p:cNvSpPr/>
            <p:nvPr/>
          </p:nvSpPr>
          <p:spPr>
            <a:xfrm>
              <a:off x="1988482" y="3675862"/>
              <a:ext cx="5933619" cy="1219200"/>
            </a:xfrm>
            <a:custGeom>
              <a:avLst/>
              <a:gdLst>
                <a:gd name="connsiteX0" fmla="*/ 0 w 5933619"/>
                <a:gd name="connsiteY0" fmla="*/ 121920 h 1219200"/>
                <a:gd name="connsiteX1" fmla="*/ 121920 w 5933619"/>
                <a:gd name="connsiteY1" fmla="*/ 0 h 1219200"/>
                <a:gd name="connsiteX2" fmla="*/ 5811699 w 5933619"/>
                <a:gd name="connsiteY2" fmla="*/ 0 h 1219200"/>
                <a:gd name="connsiteX3" fmla="*/ 5933619 w 5933619"/>
                <a:gd name="connsiteY3" fmla="*/ 121920 h 1219200"/>
                <a:gd name="connsiteX4" fmla="*/ 5933619 w 5933619"/>
                <a:gd name="connsiteY4" fmla="*/ 1097280 h 1219200"/>
                <a:gd name="connsiteX5" fmla="*/ 5811699 w 5933619"/>
                <a:gd name="connsiteY5" fmla="*/ 1219200 h 1219200"/>
                <a:gd name="connsiteX6" fmla="*/ 121920 w 5933619"/>
                <a:gd name="connsiteY6" fmla="*/ 1219200 h 1219200"/>
                <a:gd name="connsiteX7" fmla="*/ 0 w 5933619"/>
                <a:gd name="connsiteY7" fmla="*/ 1097280 h 1219200"/>
                <a:gd name="connsiteX8" fmla="*/ 0 w 5933619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3619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811699" y="0"/>
                  </a:lnTo>
                  <a:cubicBezTo>
                    <a:pt x="5879034" y="0"/>
                    <a:pt x="5933619" y="54585"/>
                    <a:pt x="5933619" y="121920"/>
                  </a:cubicBezTo>
                  <a:lnTo>
                    <a:pt x="5933619" y="1097280"/>
                  </a:lnTo>
                  <a:cubicBezTo>
                    <a:pt x="5933619" y="1164615"/>
                    <a:pt x="5879034" y="1219200"/>
                    <a:pt x="5811699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9983318"/>
                <a:satOff val="84615"/>
                <a:lumOff val="8431"/>
                <a:alphaOff val="0"/>
              </a:schemeClr>
            </a:fillRef>
            <a:effectRef idx="0">
              <a:schemeClr val="accent3">
                <a:hueOff val="-9983318"/>
                <a:satOff val="84615"/>
                <a:lumOff val="843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529" tIns="119529" rIns="1435564" bIns="119529" numCol="1" spcCol="1270" anchor="ctr" anchorCtr="0">
              <a:noAutofit/>
            </a:bodyPr>
            <a:lstStyle/>
            <a:p>
              <a:pPr lvl="0" algn="l" defTabSz="10763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Personalized Feedback/ </a:t>
              </a:r>
            </a:p>
            <a:p>
              <a:pPr lvl="0" algn="l" defTabSz="10763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Doubt resolution –(25 mins)</a:t>
              </a:r>
            </a:p>
            <a:p>
              <a:pPr lvl="0" algn="l" defTabSz="10763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/>
                <a:t>Discuss through Individual Notebooks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2AAFBB-231A-4E89-B8B0-9354DF4C5DE3}"/>
                </a:ext>
              </a:extLst>
            </p:cNvPr>
            <p:cNvSpPr/>
            <p:nvPr/>
          </p:nvSpPr>
          <p:spPr>
            <a:xfrm>
              <a:off x="6082512" y="1755623"/>
              <a:ext cx="792480" cy="792480"/>
            </a:xfrm>
            <a:custGeom>
              <a:avLst/>
              <a:gdLst>
                <a:gd name="connsiteX0" fmla="*/ 0 w 792480"/>
                <a:gd name="connsiteY0" fmla="*/ 435864 h 792480"/>
                <a:gd name="connsiteX1" fmla="*/ 178308 w 792480"/>
                <a:gd name="connsiteY1" fmla="*/ 435864 h 792480"/>
                <a:gd name="connsiteX2" fmla="*/ 178308 w 792480"/>
                <a:gd name="connsiteY2" fmla="*/ 0 h 792480"/>
                <a:gd name="connsiteX3" fmla="*/ 614172 w 792480"/>
                <a:gd name="connsiteY3" fmla="*/ 0 h 792480"/>
                <a:gd name="connsiteX4" fmla="*/ 614172 w 792480"/>
                <a:gd name="connsiteY4" fmla="*/ 435864 h 792480"/>
                <a:gd name="connsiteX5" fmla="*/ 792480 w 792480"/>
                <a:gd name="connsiteY5" fmla="*/ 435864 h 792480"/>
                <a:gd name="connsiteX6" fmla="*/ 396240 w 792480"/>
                <a:gd name="connsiteY6" fmla="*/ 792480 h 792480"/>
                <a:gd name="connsiteX7" fmla="*/ 0 w 792480"/>
                <a:gd name="connsiteY7" fmla="*/ 435864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2480" h="792480">
                  <a:moveTo>
                    <a:pt x="0" y="435864"/>
                  </a:moveTo>
                  <a:lnTo>
                    <a:pt x="178308" y="435864"/>
                  </a:lnTo>
                  <a:lnTo>
                    <a:pt x="178308" y="0"/>
                  </a:lnTo>
                  <a:lnTo>
                    <a:pt x="614172" y="0"/>
                  </a:lnTo>
                  <a:lnTo>
                    <a:pt x="614172" y="435864"/>
                  </a:lnTo>
                  <a:lnTo>
                    <a:pt x="792480" y="435864"/>
                  </a:lnTo>
                  <a:lnTo>
                    <a:pt x="396240" y="792480"/>
                  </a:lnTo>
                  <a:lnTo>
                    <a:pt x="0" y="435864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028" tIns="45720" rIns="224028" bIns="241859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36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31F881C-AC82-4F78-A343-EF41E19E20A5}"/>
                </a:ext>
              </a:extLst>
            </p:cNvPr>
            <p:cNvSpPr/>
            <p:nvPr/>
          </p:nvSpPr>
          <p:spPr>
            <a:xfrm>
              <a:off x="6606067" y="3169895"/>
              <a:ext cx="792480" cy="792480"/>
            </a:xfrm>
            <a:custGeom>
              <a:avLst/>
              <a:gdLst>
                <a:gd name="connsiteX0" fmla="*/ 0 w 792480"/>
                <a:gd name="connsiteY0" fmla="*/ 435864 h 792480"/>
                <a:gd name="connsiteX1" fmla="*/ 178308 w 792480"/>
                <a:gd name="connsiteY1" fmla="*/ 435864 h 792480"/>
                <a:gd name="connsiteX2" fmla="*/ 178308 w 792480"/>
                <a:gd name="connsiteY2" fmla="*/ 0 h 792480"/>
                <a:gd name="connsiteX3" fmla="*/ 614172 w 792480"/>
                <a:gd name="connsiteY3" fmla="*/ 0 h 792480"/>
                <a:gd name="connsiteX4" fmla="*/ 614172 w 792480"/>
                <a:gd name="connsiteY4" fmla="*/ 435864 h 792480"/>
                <a:gd name="connsiteX5" fmla="*/ 792480 w 792480"/>
                <a:gd name="connsiteY5" fmla="*/ 435864 h 792480"/>
                <a:gd name="connsiteX6" fmla="*/ 396240 w 792480"/>
                <a:gd name="connsiteY6" fmla="*/ 792480 h 792480"/>
                <a:gd name="connsiteX7" fmla="*/ 0 w 792480"/>
                <a:gd name="connsiteY7" fmla="*/ 435864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2480" h="792480">
                  <a:moveTo>
                    <a:pt x="0" y="435864"/>
                  </a:moveTo>
                  <a:lnTo>
                    <a:pt x="178308" y="435864"/>
                  </a:lnTo>
                  <a:lnTo>
                    <a:pt x="178308" y="0"/>
                  </a:lnTo>
                  <a:lnTo>
                    <a:pt x="614172" y="0"/>
                  </a:lnTo>
                  <a:lnTo>
                    <a:pt x="614172" y="435864"/>
                  </a:lnTo>
                  <a:lnTo>
                    <a:pt x="792480" y="435864"/>
                  </a:lnTo>
                  <a:lnTo>
                    <a:pt x="396240" y="792480"/>
                  </a:lnTo>
                  <a:lnTo>
                    <a:pt x="0" y="435864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-10641928"/>
                <a:satOff val="89138"/>
                <a:lumOff val="4857"/>
                <a:alphaOff val="0"/>
              </a:schemeClr>
            </a:lnRef>
            <a:fillRef idx="1">
              <a:schemeClr val="accent3">
                <a:tint val="40000"/>
                <a:alpha val="90000"/>
                <a:hueOff val="-10641928"/>
                <a:satOff val="89138"/>
                <a:lumOff val="4857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-10641928"/>
                <a:satOff val="89138"/>
                <a:lumOff val="4857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028" tIns="45720" rIns="224028" bIns="241859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3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101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7245A2-0050-4F0A-B65D-1D81394E4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7202" y="683214"/>
            <a:ext cx="5265600" cy="3985889"/>
          </a:xfrm>
        </p:spPr>
        <p:txBody>
          <a:bodyPr/>
          <a:lstStyle/>
          <a:p>
            <a:pPr algn="l"/>
            <a:r>
              <a:rPr lang="en-IN" sz="1600" dirty="0">
                <a:latin typeface="+mj-lt"/>
              </a:rPr>
              <a:t>Key aspects to be covered</a:t>
            </a:r>
          </a:p>
          <a:p>
            <a:pPr marL="228600" indent="0" algn="l"/>
            <a:endParaRPr lang="en-IN" sz="1600" dirty="0" smtClean="0">
              <a:latin typeface="+mj-lt"/>
            </a:endParaRPr>
          </a:p>
          <a:p>
            <a:pPr marL="228600" indent="0" algn="l"/>
            <a:endParaRPr lang="en-IN" sz="1600" dirty="0">
              <a:latin typeface="+mj-lt"/>
            </a:endParaRPr>
          </a:p>
          <a:p>
            <a:pPr marL="228600" indent="0" algn="l"/>
            <a:endParaRPr lang="en-IN" sz="1600" dirty="0" smtClean="0">
              <a:latin typeface="+mj-lt"/>
            </a:endParaRPr>
          </a:p>
          <a:p>
            <a:pPr marL="228600" indent="0" algn="l"/>
            <a:r>
              <a:rPr lang="en-IN" sz="1600" dirty="0" smtClean="0">
                <a:latin typeface="+mj-lt"/>
              </a:rPr>
              <a:t>Coach</a:t>
            </a:r>
            <a:r>
              <a:rPr lang="en-IN" sz="1600" dirty="0">
                <a:latin typeface="+mj-lt"/>
              </a:rPr>
              <a:t>: </a:t>
            </a:r>
          </a:p>
          <a:p>
            <a:pPr marL="971550" lvl="2" indent="-28575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IN" sz="1400" dirty="0">
                <a:latin typeface="+mj-lt"/>
              </a:rPr>
              <a:t>Current Role</a:t>
            </a:r>
          </a:p>
          <a:p>
            <a:pPr marL="971550" lvl="2" indent="-28575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IN" sz="1400" dirty="0">
                <a:latin typeface="+mj-lt"/>
                <a:sym typeface="Proxima Nova"/>
              </a:rPr>
              <a:t>Journey in Data </a:t>
            </a:r>
            <a:r>
              <a:rPr lang="en-IN" sz="1400" dirty="0" smtClean="0">
                <a:latin typeface="+mj-lt"/>
                <a:sym typeface="Proxima Nova"/>
              </a:rPr>
              <a:t>Science</a:t>
            </a:r>
            <a:endParaRPr lang="en-IN" sz="1400" dirty="0">
              <a:latin typeface="+mj-lt"/>
              <a:sym typeface="Proxima Nov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811BFF-A90A-434F-8695-AEA3D0C2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Introductions</a:t>
            </a:r>
          </a:p>
        </p:txBody>
      </p:sp>
      <p:pic>
        <p:nvPicPr>
          <p:cNvPr id="5" name="Graphic 4" descr="Boardroom">
            <a:extLst>
              <a:ext uri="{FF2B5EF4-FFF2-40B4-BE49-F238E27FC236}">
                <a16:creationId xmlns:a16="http://schemas.microsoft.com/office/drawing/2014/main" id="{EF52895D-D414-449E-ABEA-833FC50F2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778" y="593247"/>
            <a:ext cx="2093310" cy="2093310"/>
          </a:xfrm>
          <a:prstGeom prst="rect">
            <a:avLst/>
          </a:prstGeom>
        </p:spPr>
      </p:pic>
      <p:pic>
        <p:nvPicPr>
          <p:cNvPr id="7" name="Graphic 6" descr="Artificial Intelligence">
            <a:extLst>
              <a:ext uri="{FF2B5EF4-FFF2-40B4-BE49-F238E27FC236}">
                <a16:creationId xmlns:a16="http://schemas.microsoft.com/office/drawing/2014/main" id="{AE0569E6-A558-47EF-81E0-3118A1615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1763" y="2571750"/>
            <a:ext cx="1385255" cy="138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0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7245A2-0050-4F0A-B65D-1D81394E4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7202" y="683214"/>
            <a:ext cx="5265600" cy="3985889"/>
          </a:xfrm>
        </p:spPr>
        <p:txBody>
          <a:bodyPr/>
          <a:lstStyle/>
          <a:p>
            <a:pPr algn="l"/>
            <a:r>
              <a:rPr lang="en-IN" sz="1600" dirty="0">
                <a:latin typeface="+mj-lt"/>
              </a:rPr>
              <a:t>Key aspects to be covered</a:t>
            </a:r>
          </a:p>
          <a:p>
            <a:pPr marL="228600" indent="0" algn="l"/>
            <a:endParaRPr lang="en-IN" sz="1600" dirty="0" smtClean="0">
              <a:latin typeface="+mj-lt"/>
            </a:endParaRPr>
          </a:p>
          <a:p>
            <a:pPr marL="228600" indent="0" algn="l"/>
            <a:endParaRPr lang="en-IN" sz="1600" dirty="0">
              <a:latin typeface="+mj-lt"/>
            </a:endParaRPr>
          </a:p>
          <a:p>
            <a:pPr marL="228600" indent="0" algn="l"/>
            <a:r>
              <a:rPr lang="en-IN" sz="1600" dirty="0" smtClean="0">
                <a:latin typeface="+mj-lt"/>
              </a:rPr>
              <a:t>Students</a:t>
            </a:r>
          </a:p>
          <a:p>
            <a:pPr marL="971550" lvl="2" indent="-28575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+mj-lt"/>
              </a:rPr>
              <a:t>Your Aspirations </a:t>
            </a:r>
          </a:p>
          <a:p>
            <a:pPr marL="971550" lvl="2" indent="-28575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+mj-lt"/>
              </a:rPr>
              <a:t>Prior technical background and role</a:t>
            </a:r>
          </a:p>
          <a:p>
            <a:pPr marL="971550" lvl="2" indent="-28575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+mj-lt"/>
              </a:rPr>
              <a:t>Coding experience (if Yes, tools)</a:t>
            </a:r>
          </a:p>
          <a:p>
            <a:pPr marL="971550" lvl="2" indent="-28575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+mj-lt"/>
              </a:rPr>
              <a:t>Current challenges in programming (if Any)</a:t>
            </a:r>
          </a:p>
          <a:p>
            <a:pPr marL="971550" lvl="2" indent="-28575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+mj-lt"/>
              </a:rPr>
              <a:t>Learning Goals in Data Science</a:t>
            </a:r>
            <a:endParaRPr lang="en-IN" sz="14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811BFF-A90A-434F-8695-AEA3D0C2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Introductions</a:t>
            </a:r>
          </a:p>
        </p:txBody>
      </p:sp>
      <p:pic>
        <p:nvPicPr>
          <p:cNvPr id="5" name="Graphic 4" descr="Boardroom">
            <a:extLst>
              <a:ext uri="{FF2B5EF4-FFF2-40B4-BE49-F238E27FC236}">
                <a16:creationId xmlns:a16="http://schemas.microsoft.com/office/drawing/2014/main" id="{EF52895D-D414-449E-ABEA-833FC50F2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778" y="593247"/>
            <a:ext cx="2093310" cy="2093310"/>
          </a:xfrm>
          <a:prstGeom prst="rect">
            <a:avLst/>
          </a:prstGeom>
        </p:spPr>
      </p:pic>
      <p:pic>
        <p:nvPicPr>
          <p:cNvPr id="7" name="Graphic 6" descr="Artificial Intelligence">
            <a:extLst>
              <a:ext uri="{FF2B5EF4-FFF2-40B4-BE49-F238E27FC236}">
                <a16:creationId xmlns:a16="http://schemas.microsoft.com/office/drawing/2014/main" id="{AE0569E6-A558-47EF-81E0-3118A1615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1763" y="2571750"/>
            <a:ext cx="1385255" cy="138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1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sign | TES Computing">
            <a:extLst>
              <a:ext uri="{FF2B5EF4-FFF2-40B4-BE49-F238E27FC236}">
                <a16:creationId xmlns:a16="http://schemas.microsoft.com/office/drawing/2014/main" id="{9910B939-F060-4AB0-A15C-24223247B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964" y="2076903"/>
            <a:ext cx="3241821" cy="278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804316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Recap: </a:t>
            </a:r>
            <a:r>
              <a:rPr lang="en" dirty="0"/>
              <a:t>What the learner have learnt in the </a:t>
            </a:r>
            <a:r>
              <a:rPr lang="en" dirty="0" smtClean="0"/>
              <a:t>week</a:t>
            </a:r>
            <a:endParaRPr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7A2FD60-306A-49A2-844E-C552E1561C60}"/>
              </a:ext>
            </a:extLst>
          </p:cNvPr>
          <p:cNvSpPr/>
          <p:nvPr/>
        </p:nvSpPr>
        <p:spPr>
          <a:xfrm>
            <a:off x="3300150" y="3325746"/>
            <a:ext cx="2050496" cy="1464739"/>
          </a:xfrm>
          <a:custGeom>
            <a:avLst/>
            <a:gdLst>
              <a:gd name="connsiteX0" fmla="*/ 0 w 1829422"/>
              <a:gd name="connsiteY0" fmla="*/ 0 h 678715"/>
              <a:gd name="connsiteX1" fmla="*/ 1829422 w 1829422"/>
              <a:gd name="connsiteY1" fmla="*/ 0 h 678715"/>
              <a:gd name="connsiteX2" fmla="*/ 1829422 w 1829422"/>
              <a:gd name="connsiteY2" fmla="*/ 678715 h 678715"/>
              <a:gd name="connsiteX3" fmla="*/ 0 w 1829422"/>
              <a:gd name="connsiteY3" fmla="*/ 678715 h 678715"/>
              <a:gd name="connsiteX4" fmla="*/ 0 w 1829422"/>
              <a:gd name="connsiteY4" fmla="*/ 0 h 67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9422" h="678715">
                <a:moveTo>
                  <a:pt x="0" y="0"/>
                </a:moveTo>
                <a:lnTo>
                  <a:pt x="1829422" y="0"/>
                </a:lnTo>
                <a:lnTo>
                  <a:pt x="1829422" y="678715"/>
                </a:lnTo>
                <a:lnTo>
                  <a:pt x="0" y="6787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904" tIns="120904" rIns="120904" bIns="0" numCol="1" spcCol="1270" anchor="t" anchorCtr="0">
            <a:noAutofit/>
          </a:bodyPr>
          <a:lstStyle/>
          <a:p>
            <a:pPr marL="177800" lvl="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>
                <a:ea typeface="Arial"/>
                <a:cs typeface="Arial"/>
              </a:rPr>
              <a:t>Pandas/ </a:t>
            </a:r>
            <a:r>
              <a:rPr lang="en-IN" dirty="0" err="1">
                <a:ea typeface="Arial"/>
                <a:cs typeface="Arial"/>
              </a:rPr>
              <a:t>Numpy</a:t>
            </a:r>
            <a:endParaRPr lang="en-IN" dirty="0">
              <a:ea typeface="Arial"/>
              <a:cs typeface="Arial"/>
            </a:endParaRPr>
          </a:p>
          <a:p>
            <a:pPr marL="177800" lvl="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>
                <a:ea typeface="Arial"/>
                <a:cs typeface="Arial"/>
              </a:rPr>
              <a:t>Cleaning/ Data Manipulation</a:t>
            </a:r>
          </a:p>
          <a:p>
            <a:pPr marL="177800" lvl="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>
                <a:ea typeface="Arial"/>
                <a:cs typeface="Arial"/>
              </a:rPr>
              <a:t>Extraction/ Querying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DF8E88-4808-4905-9329-C4377A50F57F}"/>
              </a:ext>
            </a:extLst>
          </p:cNvPr>
          <p:cNvSpPr/>
          <p:nvPr/>
        </p:nvSpPr>
        <p:spPr>
          <a:xfrm>
            <a:off x="3057454" y="780566"/>
            <a:ext cx="22665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750"/>
              </a:spcBef>
              <a:spcAft>
                <a:spcPts val="1600"/>
              </a:spcAft>
            </a:pPr>
            <a:r>
              <a:rPr lang="en-IN" sz="1600" b="1" dirty="0"/>
              <a:t>Python Programming</a:t>
            </a:r>
          </a:p>
        </p:txBody>
      </p:sp>
      <p:sp>
        <p:nvSpPr>
          <p:cNvPr id="26" name="Rectangle: Rounded Corners 25" descr="Database">
            <a:extLst>
              <a:ext uri="{FF2B5EF4-FFF2-40B4-BE49-F238E27FC236}">
                <a16:creationId xmlns:a16="http://schemas.microsoft.com/office/drawing/2014/main" id="{C3EE0C13-CB20-4E56-AACD-3BDBC3C44AA7}"/>
              </a:ext>
            </a:extLst>
          </p:cNvPr>
          <p:cNvSpPr/>
          <p:nvPr/>
        </p:nvSpPr>
        <p:spPr>
          <a:xfrm>
            <a:off x="3386341" y="2062727"/>
            <a:ext cx="1614537" cy="1227014"/>
          </a:xfrm>
          <a:prstGeom prst="roundRect">
            <a:avLst>
              <a:gd name="adj" fmla="val 5000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 t="-23000" b="-2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BABCCD2-5F6E-4200-B64A-A702BCCEACCF}"/>
              </a:ext>
            </a:extLst>
          </p:cNvPr>
          <p:cNvSpPr/>
          <p:nvPr/>
        </p:nvSpPr>
        <p:spPr>
          <a:xfrm>
            <a:off x="276215" y="3370661"/>
            <a:ext cx="2487397" cy="1149347"/>
          </a:xfrm>
          <a:custGeom>
            <a:avLst/>
            <a:gdLst>
              <a:gd name="connsiteX0" fmla="*/ 0 w 1829422"/>
              <a:gd name="connsiteY0" fmla="*/ 0 h 678715"/>
              <a:gd name="connsiteX1" fmla="*/ 1829422 w 1829422"/>
              <a:gd name="connsiteY1" fmla="*/ 0 h 678715"/>
              <a:gd name="connsiteX2" fmla="*/ 1829422 w 1829422"/>
              <a:gd name="connsiteY2" fmla="*/ 678715 h 678715"/>
              <a:gd name="connsiteX3" fmla="*/ 0 w 1829422"/>
              <a:gd name="connsiteY3" fmla="*/ 678715 h 678715"/>
              <a:gd name="connsiteX4" fmla="*/ 0 w 1829422"/>
              <a:gd name="connsiteY4" fmla="*/ 0 h 67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9422" h="678715">
                <a:moveTo>
                  <a:pt x="0" y="0"/>
                </a:moveTo>
                <a:lnTo>
                  <a:pt x="1829422" y="0"/>
                </a:lnTo>
                <a:lnTo>
                  <a:pt x="1829422" y="678715"/>
                </a:lnTo>
                <a:lnTo>
                  <a:pt x="0" y="6787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904" tIns="120904" rIns="120904" bIns="0" numCol="1" spcCol="1270" anchor="t" anchorCtr="0">
            <a:noAutofit/>
          </a:bodyPr>
          <a:lstStyle/>
          <a:p>
            <a:pPr marL="285750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N" dirty="0">
                <a:ea typeface="Arial"/>
                <a:cs typeface="Arial"/>
              </a:rPr>
              <a:t>Data types</a:t>
            </a:r>
          </a:p>
          <a:p>
            <a:pPr marL="285750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N" dirty="0">
                <a:ea typeface="Arial"/>
                <a:cs typeface="Arial"/>
              </a:rPr>
              <a:t>Control structures</a:t>
            </a:r>
          </a:p>
          <a:p>
            <a:pPr marL="285750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N" dirty="0">
                <a:ea typeface="Arial"/>
                <a:cs typeface="Arial"/>
              </a:rPr>
              <a:t>Functions</a:t>
            </a:r>
          </a:p>
          <a:p>
            <a:pPr marL="285750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N" dirty="0">
                <a:ea typeface="Arial"/>
                <a:cs typeface="Arial"/>
              </a:rPr>
              <a:t>Solving basic problems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24DA39-4B56-4687-9450-057F72ADEA4A}"/>
              </a:ext>
            </a:extLst>
          </p:cNvPr>
          <p:cNvSpPr/>
          <p:nvPr/>
        </p:nvSpPr>
        <p:spPr>
          <a:xfrm>
            <a:off x="2994067" y="1412349"/>
            <a:ext cx="2079653" cy="54839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Prepare data using Python packages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1931429-35A9-4F55-B8DF-7DE4B7FC20EA}"/>
              </a:ext>
            </a:extLst>
          </p:cNvPr>
          <p:cNvSpPr/>
          <p:nvPr/>
        </p:nvSpPr>
        <p:spPr>
          <a:xfrm>
            <a:off x="5676276" y="1412349"/>
            <a:ext cx="2079653" cy="54839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Enhance Logic: </a:t>
            </a:r>
          </a:p>
          <a:p>
            <a:pPr algn="ctr"/>
            <a:r>
              <a:rPr lang="en-IN" dirty="0"/>
              <a:t>Flow Diagram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F03C9A-0147-4549-BA60-01C05AA490D6}"/>
              </a:ext>
            </a:extLst>
          </p:cNvPr>
          <p:cNvSpPr/>
          <p:nvPr/>
        </p:nvSpPr>
        <p:spPr>
          <a:xfrm>
            <a:off x="185566" y="1412349"/>
            <a:ext cx="2079653" cy="54839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 familiar with Python tool</a:t>
            </a:r>
          </a:p>
        </p:txBody>
      </p:sp>
      <p:pic>
        <p:nvPicPr>
          <p:cNvPr id="1028" name="Picture 4" descr="What does the Python logo stand for? - Quora">
            <a:extLst>
              <a:ext uri="{FF2B5EF4-FFF2-40B4-BE49-F238E27FC236}">
                <a16:creationId xmlns:a16="http://schemas.microsoft.com/office/drawing/2014/main" id="{52ADCF6A-A02E-4CC2-8B69-27A944B4F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77" y="2041666"/>
            <a:ext cx="1363600" cy="13071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" grpId="0" animBg="1"/>
      <p:bldP spid="27" grpId="0"/>
      <p:bldP spid="4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811438-7CCF-4652-85E7-AA96D045B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808" y="962660"/>
            <a:ext cx="6328092" cy="3609340"/>
          </a:xfrm>
        </p:spPr>
        <p:txBody>
          <a:bodyPr/>
          <a:lstStyle/>
          <a:p>
            <a:pPr marL="571495" indent="-342900" algn="l">
              <a:buFont typeface="+mj-lt"/>
              <a:buAutoNum type="arabicPeriod"/>
            </a:pPr>
            <a:r>
              <a:rPr lang="en-IN" sz="1500" dirty="0"/>
              <a:t>‘Welcome Students’ can be split as ‘Welcome’ and ‘students’ using string operations (True/False)? Why or why not?</a:t>
            </a:r>
          </a:p>
          <a:p>
            <a:pPr marL="571495" indent="-342900" algn="l">
              <a:buFont typeface="+mj-lt"/>
              <a:buAutoNum type="arabicPeriod"/>
            </a:pPr>
            <a:endParaRPr lang="en-IN" sz="1500" dirty="0"/>
          </a:p>
          <a:p>
            <a:pPr marL="571495" indent="-342900" algn="l">
              <a:buFont typeface="+mj-lt"/>
              <a:buAutoNum type="arabicPeriod"/>
            </a:pPr>
            <a:r>
              <a:rPr lang="en-IN" sz="1500" dirty="0"/>
              <a:t>You get an input and you have to check whether it is an even number. Repeat the experiment till you get 3 evens. Which type of loop is suited in this case?</a:t>
            </a:r>
          </a:p>
          <a:p>
            <a:pPr marL="571495" indent="-342900" algn="l">
              <a:buFont typeface="+mj-lt"/>
              <a:buAutoNum type="arabicPeriod"/>
            </a:pPr>
            <a:endParaRPr lang="en-IN" sz="1500" dirty="0"/>
          </a:p>
          <a:p>
            <a:pPr marL="571495" indent="-342900" algn="l">
              <a:buFont typeface="+mj-lt"/>
              <a:buAutoNum type="arabicPeriod"/>
            </a:pPr>
            <a:r>
              <a:rPr lang="en-IN" sz="1600" dirty="0"/>
              <a:t>For an input integer, you need to return an identity matrix. Which function is suitable for this case?</a:t>
            </a:r>
          </a:p>
          <a:p>
            <a:pPr marL="571495" indent="-342900" algn="l">
              <a:buFont typeface="+mj-lt"/>
              <a:buAutoNum type="arabicPeriod"/>
            </a:pPr>
            <a:endParaRPr lang="en-IN" sz="1600" dirty="0"/>
          </a:p>
          <a:p>
            <a:pPr marL="571495" indent="-342900" algn="l">
              <a:buFont typeface="+mj-lt"/>
              <a:buAutoNum type="arabicPeriod"/>
            </a:pPr>
            <a:r>
              <a:rPr lang="en-IN" sz="1600" dirty="0"/>
              <a:t>Combine two lists a and b in 1 list but return only unique values between 2 sets.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8AA58-E818-4F79-9D48-F59A7AEA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 Time!</a:t>
            </a:r>
          </a:p>
        </p:txBody>
      </p:sp>
    </p:spTree>
    <p:extLst>
      <p:ext uri="{BB962C8B-B14F-4D97-AF65-F5344CB8AC3E}">
        <p14:creationId xmlns:p14="http://schemas.microsoft.com/office/powerpoint/2010/main" val="3107885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811BFF-A90A-434F-8695-AEA3D0C2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Tips from Experience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9402" y="686109"/>
            <a:ext cx="8486969" cy="4220427"/>
          </a:xfrm>
        </p:spPr>
        <p:txBody>
          <a:bodyPr/>
          <a:lstStyle/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sz="2400" dirty="0" smtClean="0"/>
              <a:t>Production vs Prototype 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sz="2400" dirty="0" smtClean="0"/>
              <a:t>Java vs Python vs R 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sz="2400" dirty="0" smtClean="0"/>
              <a:t>Jupiter notebook vs Python Script.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sz="2400" dirty="0" smtClean="0"/>
              <a:t>Team vs Individual. 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sz="2400" dirty="0" smtClean="0"/>
              <a:t>Local code vs </a:t>
            </a:r>
            <a:r>
              <a:rPr lang="en-US" sz="2400" dirty="0" err="1" smtClean="0"/>
              <a:t>Github</a:t>
            </a:r>
            <a:r>
              <a:rPr lang="en-US" sz="2400" dirty="0" smtClean="0"/>
              <a:t>.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sz="2400" dirty="0" smtClean="0"/>
              <a:t>Code Documentation.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sz="2400" dirty="0" smtClean="0"/>
              <a:t>Code Quality.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sz="2400" dirty="0" smtClean="0"/>
              <a:t>Practice, practice, practice.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31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6674" y="121975"/>
            <a:ext cx="7475955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Focussed teaching: </a:t>
            </a:r>
            <a:r>
              <a:rPr lang="en-IN" dirty="0"/>
              <a:t>Practice with open source data</a:t>
            </a:r>
            <a:endParaRPr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A44B91-E3E2-4F03-BB1E-C64FF1A622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625946"/>
              </p:ext>
            </p:extLst>
          </p:nvPr>
        </p:nvGraphicFramePr>
        <p:xfrm>
          <a:off x="316674" y="1011768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FA1B58-F4DF-4CE5-85A3-2E2E9567E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0D79F8-FE95-42C9-B4DD-59D73FCF16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E39007-0861-448E-B3B6-F2ACBCF44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E8CEF8-6B6D-442E-A907-7499FE0DD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94A5E2-3157-4DFE-AF2E-0A23E35270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DA6E0E-243E-4FB2-A522-53797803E9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232BCC-C287-40E5-9A27-2BDC106F7C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136437-029F-499B-AA62-F6127DAE9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A9E826-B606-4586-8860-ED791533B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1ECFE6-579C-4AA6-AED9-932CA38C40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9B4125-5DA4-48BE-AADD-726927514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AAF979-CBDA-4D98-AAA9-05AAF3A08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2996</TotalTime>
  <Words>489</Words>
  <Application>Microsoft Office PowerPoint</Application>
  <PresentationFormat>On-screen Show (16:9)</PresentationFormat>
  <Paragraphs>88</Paragraphs>
  <Slides>12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Proxima Nova</vt:lpstr>
      <vt:lpstr>Arial</vt:lpstr>
      <vt:lpstr>Calibri</vt:lpstr>
      <vt:lpstr>Simple Light</vt:lpstr>
      <vt:lpstr>PowerPoint Presentation</vt:lpstr>
      <vt:lpstr>PowerPoint Presentation</vt:lpstr>
      <vt:lpstr>Agenda: Session 1</vt:lpstr>
      <vt:lpstr>Introductions</vt:lpstr>
      <vt:lpstr>Introductions</vt:lpstr>
      <vt:lpstr>Recap: What the learner have learnt in the week</vt:lpstr>
      <vt:lpstr>Quiz Time!</vt:lpstr>
      <vt:lpstr>Tips from Experience</vt:lpstr>
      <vt:lpstr>Focussed teaching: Practice with open source data</vt:lpstr>
      <vt:lpstr>Industry Relevance of Python coding</vt:lpstr>
      <vt:lpstr>Let’s Code Together</vt:lpstr>
      <vt:lpstr>Personalized Feedback and Doubt resolution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Pragya Gaur</dc:creator>
  <cp:lastModifiedBy>Mahendra Singh Chouhan</cp:lastModifiedBy>
  <cp:revision>114</cp:revision>
  <dcterms:created xsi:type="dcterms:W3CDTF">2020-06-23T08:29:18Z</dcterms:created>
  <dcterms:modified xsi:type="dcterms:W3CDTF">2021-04-09T12:02:27Z</dcterms:modified>
</cp:coreProperties>
</file>