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65" r:id="rId4"/>
    <p:sldId id="260" r:id="rId5"/>
    <p:sldId id="262" r:id="rId6"/>
    <p:sldId id="308" r:id="rId7"/>
    <p:sldId id="306" r:id="rId8"/>
    <p:sldId id="309" r:id="rId9"/>
    <p:sldId id="268" r:id="rId10"/>
    <p:sldId id="310" r:id="rId11"/>
    <p:sldId id="312" r:id="rId12"/>
    <p:sldId id="311" r:id="rId13"/>
    <p:sldId id="26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DDF"/>
    <a:srgbClr val="FF9966"/>
    <a:srgbClr val="FF66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0" autoAdjust="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Population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>
              <a:latin typeface="Proxima Nova" panose="020B0604020202020204" charset="0"/>
              <a:ea typeface="Proxima Nova" panose="020B0604020202020204" charset="0"/>
              <a:cs typeface="Proxima Nova" panose="020B0604020202020204" charset="0"/>
            </a:defRPr>
          </a:pPr>
          <a:r>
            <a:rPr lang="en-US" sz="1400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Proxima Nova" panose="020B0604020202020204" charset="0"/>
            </a:rPr>
            <a:t>Population distribution</a:t>
          </a:r>
        </a:p>
      </cx:txPr>
    </cx:title>
    <cx:plotArea>
      <cx:plotAreaRegion>
        <cx:series layoutId="clusteredColumn" uniqueId="{EC924CA4-EF6D-4124-9855-6D4FB7329079}">
          <cx:tx>
            <cx:txData>
              <cx:f>Sheet1!$A$1</cx:f>
              <cx:v>Series1</cx:v>
            </cx:txData>
          </cx:tx>
          <cx:dataLabels pos="inEnd">
            <cx:visibility seriesName="0" categoryName="0" value="0"/>
            <cx:separator>, </cx:separator>
          </cx:dataLabels>
          <cx:dataId val="0"/>
          <cx:layoutPr>
            <cx:binning intervalClosed="r">
              <cx:binCount val="6"/>
            </cx:binning>
          </cx:layoutPr>
        </cx:series>
      </cx:plotAreaRegion>
      <cx:axis id="0">
        <cx:catScaling gapWidth="0"/>
        <cx:tickLabels/>
        <cx:numFmt formatCode="0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noFill/>
              </a:defRPr>
            </a:pPr>
            <a:endParaRPr lang="en-US" sz="1197" b="0" i="0" u="none" strike="noStrike" baseline="0">
              <a:noFill/>
              <a:latin typeface="Arial"/>
            </a:endParaRPr>
          </a:p>
        </cx:txPr>
      </cx:axis>
      <cx:axis id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422D7-0183-4124-810C-D91053B5B495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08FAB6C-0D9B-4462-9E68-6C371D754088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 charset="0"/>
            </a:rPr>
            <a:t>Sampling</a:t>
          </a:r>
        </a:p>
      </dgm:t>
    </dgm:pt>
    <dgm:pt modelId="{753F2C31-DB78-401F-925C-025D09AF0B5F}" type="parTrans" cxnId="{8D1360CC-9AC8-4073-903A-7E3C80CE588C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3070FA0F-283A-49E7-A2AD-1DF51F68719D}" type="sibTrans" cxnId="{8D1360CC-9AC8-4073-903A-7E3C80CE588C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7BC28EBB-F32E-4028-80B6-77A18CF474C0}">
      <dgm:prSet phldrT="[Text]" custT="1"/>
      <dgm:spPr/>
      <dgm:t>
        <a:bodyPr/>
        <a:lstStyle/>
        <a:p>
          <a:r>
            <a:rPr lang="en-IN" sz="1600" dirty="0">
              <a:solidFill>
                <a:schemeClr val="bg1"/>
              </a:solidFill>
              <a:latin typeface="Proxima Nova" panose="020B0604020202020204" charset="0"/>
            </a:rPr>
            <a:t>Probability distributions</a:t>
          </a:r>
        </a:p>
      </dgm:t>
    </dgm:pt>
    <dgm:pt modelId="{92533818-B65F-4AE2-921A-44A96AB46CC6}" type="parTrans" cxnId="{3CA1A443-BEA1-4606-94EB-CE1598D6BFFB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A3C376FB-6EC3-4E00-8EA5-1F77AD2D7E24}" type="sibTrans" cxnId="{3CA1A443-BEA1-4606-94EB-CE1598D6BFFB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4A653158-B939-485A-9F0B-96C1087AAED6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 charset="0"/>
            </a:rPr>
            <a:t>Hypothesis Formation</a:t>
          </a:r>
        </a:p>
      </dgm:t>
    </dgm:pt>
    <dgm:pt modelId="{43E1A594-D5FA-4C84-9E58-627C452E91BD}" type="parTrans" cxnId="{8FD99343-C335-4D60-B260-B94E5A8EAFD2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24E3947F-E032-4F22-8905-BEC444631046}" type="sibTrans" cxnId="{8FD99343-C335-4D60-B260-B94E5A8EAFD2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F1680136-9431-4845-B7A4-0D8970EE79AB}">
      <dgm:prSet phldrT="[Text]" custT="1"/>
      <dgm:spPr/>
      <dgm:t>
        <a:bodyPr/>
        <a:lstStyle/>
        <a:p>
          <a:r>
            <a:rPr lang="en-IN" sz="1600" dirty="0">
              <a:solidFill>
                <a:schemeClr val="bg1"/>
              </a:solidFill>
              <a:latin typeface="Proxima Nova" panose="020B0604020202020204" charset="0"/>
            </a:rPr>
            <a:t>Null vs. Alternate</a:t>
          </a:r>
        </a:p>
      </dgm:t>
    </dgm:pt>
    <dgm:pt modelId="{45FB408E-C6FE-431D-B674-B3461E325102}" type="parTrans" cxnId="{77D37B0F-2C35-4081-AD0C-DD2576B3D54D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CCED1328-A3D1-4B5B-89D6-2148A16CB33C}" type="sibTrans" cxnId="{77D37B0F-2C35-4081-AD0C-DD2576B3D54D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4047D74D-3686-42F4-B8D2-C3C83C85FD23}">
      <dgm:prSet phldrT="[Text]" custT="1"/>
      <dgm:spPr/>
      <dgm:t>
        <a:bodyPr/>
        <a:lstStyle/>
        <a:p>
          <a:r>
            <a:rPr lang="en-IN" sz="2000" dirty="0">
              <a:latin typeface="Proxima Nova" panose="020B0604020202020204" charset="0"/>
            </a:rPr>
            <a:t>Drawing Inference</a:t>
          </a:r>
        </a:p>
      </dgm:t>
    </dgm:pt>
    <dgm:pt modelId="{3F2B5DEA-CF55-4D65-A585-C65E57F58FBB}" type="parTrans" cxnId="{D0C17F2E-CE74-4637-AD9A-48DAD1487BF9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194193F9-7886-4742-9D8A-FB4DA4FEB7F2}" type="sibTrans" cxnId="{D0C17F2E-CE74-4637-AD9A-48DAD1487BF9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05FA82DF-5DF2-423D-A991-82547FDAF3B2}">
      <dgm:prSet phldrT="[Text]" custT="1"/>
      <dgm:spPr/>
      <dgm:t>
        <a:bodyPr/>
        <a:lstStyle/>
        <a:p>
          <a:pPr marL="177800" indent="-177800"/>
          <a:r>
            <a:rPr lang="en-IN" sz="1600" dirty="0">
              <a:solidFill>
                <a:schemeClr val="bg1"/>
              </a:solidFill>
              <a:latin typeface="Proxima Nova" panose="020B0604020202020204" charset="0"/>
            </a:rPr>
            <a:t>Central Limit theorem</a:t>
          </a:r>
        </a:p>
      </dgm:t>
    </dgm:pt>
    <dgm:pt modelId="{5C3B4E1B-5655-4383-8CDF-BD235F8AEB58}" type="parTrans" cxnId="{14AA5CF6-7126-4041-8EA8-98388BAD028B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BA678464-86D1-4001-8F16-E74BFECCA035}" type="sibTrans" cxnId="{14AA5CF6-7126-4041-8EA8-98388BAD028B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48EF0872-3544-4BFC-A134-9556E4F42D3E}">
      <dgm:prSet phldrT="[Text]" custT="1"/>
      <dgm:spPr/>
      <dgm:t>
        <a:bodyPr/>
        <a:lstStyle/>
        <a:p>
          <a:r>
            <a:rPr lang="en-IN" sz="1600" dirty="0">
              <a:solidFill>
                <a:schemeClr val="bg1"/>
              </a:solidFill>
              <a:latin typeface="Proxima Nova" panose="020B0604020202020204" charset="0"/>
            </a:rPr>
            <a:t>Random Sampling</a:t>
          </a:r>
        </a:p>
      </dgm:t>
    </dgm:pt>
    <dgm:pt modelId="{7C82766E-D453-472D-8367-9726B8D1EF55}" type="parTrans" cxnId="{B3C107A9-A16C-43F0-9781-60894E625195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092C66E0-3425-4B34-A9A8-510263D0FA67}" type="sibTrans" cxnId="{B3C107A9-A16C-43F0-9781-60894E625195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1E7B9F20-8641-4204-9D5F-7EA3660B5745}">
      <dgm:prSet phldrT="[Text]" custT="1"/>
      <dgm:spPr/>
      <dgm:t>
        <a:bodyPr/>
        <a:lstStyle/>
        <a:p>
          <a:r>
            <a:rPr lang="en-IN" sz="1600" dirty="0">
              <a:solidFill>
                <a:schemeClr val="bg1"/>
              </a:solidFill>
              <a:latin typeface="Proxima Nova" panose="020B0604020202020204" charset="0"/>
            </a:rPr>
            <a:t>P-value</a:t>
          </a:r>
        </a:p>
      </dgm:t>
    </dgm:pt>
    <dgm:pt modelId="{F5FD5342-B2FF-456B-96EA-34A5C87A5554}" type="parTrans" cxnId="{8269F793-A202-4679-8AD6-64387620CB53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35678E2E-BF75-44B4-9D17-90DD7B55137D}" type="sibTrans" cxnId="{8269F793-A202-4679-8AD6-64387620CB53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562B780A-8F1D-4616-AFCD-87A7D8B657DD}">
      <dgm:prSet phldrT="[Text]" custT="1"/>
      <dgm:spPr/>
      <dgm:t>
        <a:bodyPr/>
        <a:lstStyle/>
        <a:p>
          <a:pPr marL="177800" indent="-177800"/>
          <a:r>
            <a:rPr lang="en-IN" sz="1600" dirty="0">
              <a:solidFill>
                <a:schemeClr val="bg1"/>
              </a:solidFill>
              <a:latin typeface="Proxima Nova" panose="020B0604020202020204" charset="0"/>
            </a:rPr>
            <a:t>Type1/Type 2 Errors</a:t>
          </a:r>
        </a:p>
      </dgm:t>
    </dgm:pt>
    <dgm:pt modelId="{94939B81-EEF8-4F27-A1BE-D410E5F54156}" type="parTrans" cxnId="{36166E24-1D99-4542-83BA-43ED67D3458B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F4025F07-AC7B-44C5-BC11-A022B0C16318}" type="sibTrans" cxnId="{36166E24-1D99-4542-83BA-43ED67D3458B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96C48B23-20CC-4842-B385-A5CD8133143C}">
      <dgm:prSet phldrT="[Text]" custT="1"/>
      <dgm:spPr/>
      <dgm:t>
        <a:bodyPr/>
        <a:lstStyle/>
        <a:p>
          <a:pPr marL="177800" indent="-177800"/>
          <a:r>
            <a:rPr lang="en-IN" sz="1600" dirty="0">
              <a:solidFill>
                <a:schemeClr val="bg1"/>
              </a:solidFill>
              <a:latin typeface="Proxima Nova" panose="020B0604020202020204" charset="0"/>
            </a:rPr>
            <a:t>Critical Region</a:t>
          </a:r>
        </a:p>
      </dgm:t>
    </dgm:pt>
    <dgm:pt modelId="{F33F08F9-64B7-4B22-894E-06C41F4F3271}" type="parTrans" cxnId="{C1AF7A4C-7F1F-437C-9E8B-351837291042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6EB92AB6-7A6C-44D4-AD8A-C6B7C4ED75CE}" type="sibTrans" cxnId="{C1AF7A4C-7F1F-437C-9E8B-351837291042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6F60999B-8DCF-49AD-8872-0F304FCE561C}" type="pres">
      <dgm:prSet presAssocID="{8D3422D7-0183-4124-810C-D91053B5B49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5B920FE-2379-4C08-8305-6EC897B809A3}" type="pres">
      <dgm:prSet presAssocID="{708FAB6C-0D9B-4462-9E68-6C371D754088}" presName="composite" presStyleCnt="0"/>
      <dgm:spPr/>
    </dgm:pt>
    <dgm:pt modelId="{70E18F95-E06F-431D-B87F-B1EAF328AC02}" type="pres">
      <dgm:prSet presAssocID="{708FAB6C-0D9B-4462-9E68-6C371D754088}" presName="bentUpArrow1" presStyleLbl="alignImgPlace1" presStyleIdx="0" presStyleCnt="2"/>
      <dgm:spPr/>
    </dgm:pt>
    <dgm:pt modelId="{EC8240E2-E9E1-425E-A06E-6C5E1AF09276}" type="pres">
      <dgm:prSet presAssocID="{708FAB6C-0D9B-4462-9E68-6C371D75408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3DF4E-BA81-4144-B8A0-10EF234C4446}" type="pres">
      <dgm:prSet presAssocID="{708FAB6C-0D9B-4462-9E68-6C371D754088}" presName="ChildText" presStyleLbl="revTx" presStyleIdx="0" presStyleCnt="3" custScaleX="189731" custLinFactNeighborX="50350" custLinFactNeighborY="-3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2176A-8D5C-4BCB-A2C2-E65CB9AB631B}" type="pres">
      <dgm:prSet presAssocID="{3070FA0F-283A-49E7-A2AD-1DF51F68719D}" presName="sibTrans" presStyleCnt="0"/>
      <dgm:spPr/>
    </dgm:pt>
    <dgm:pt modelId="{9B461F58-5A7D-4777-A4B1-9FE1B3387CFC}" type="pres">
      <dgm:prSet presAssocID="{4A653158-B939-485A-9F0B-96C1087AAED6}" presName="composite" presStyleCnt="0"/>
      <dgm:spPr/>
    </dgm:pt>
    <dgm:pt modelId="{6ADDC7CA-EBD8-450B-8005-88B5AD8069B9}" type="pres">
      <dgm:prSet presAssocID="{4A653158-B939-485A-9F0B-96C1087AAED6}" presName="bentUpArrow1" presStyleLbl="alignImgPlace1" presStyleIdx="1" presStyleCnt="2"/>
      <dgm:spPr/>
    </dgm:pt>
    <dgm:pt modelId="{8D40F853-B24F-4B0B-9E46-094E45B598A9}" type="pres">
      <dgm:prSet presAssocID="{4A653158-B939-485A-9F0B-96C1087AAED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B3C88-31FA-4DB8-B621-39054099A6A7}" type="pres">
      <dgm:prSet presAssocID="{4A653158-B939-485A-9F0B-96C1087AAED6}" presName="ChildText" presStyleLbl="revTx" presStyleIdx="1" presStyleCnt="3" custScaleX="160619" custLinFactNeighborX="39650" custLinFactNeighborY="24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BBFCB-DBD6-4D99-B5F5-5771054A95E4}" type="pres">
      <dgm:prSet presAssocID="{24E3947F-E032-4F22-8905-BEC444631046}" presName="sibTrans" presStyleCnt="0"/>
      <dgm:spPr/>
    </dgm:pt>
    <dgm:pt modelId="{057FCF5A-104B-4A61-9A43-50542BC75CC0}" type="pres">
      <dgm:prSet presAssocID="{4047D74D-3686-42F4-B8D2-C3C83C85FD23}" presName="composite" presStyleCnt="0"/>
      <dgm:spPr/>
    </dgm:pt>
    <dgm:pt modelId="{810D29B7-BA17-485B-B8DB-DAEAC4DDD255}" type="pres">
      <dgm:prSet presAssocID="{4047D74D-3686-42F4-B8D2-C3C83C85F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759A6-E87B-4F61-A7B2-0E55A19590B3}" type="pres">
      <dgm:prSet presAssocID="{4047D74D-3686-42F4-B8D2-C3C83C85FD23}" presName="FinalChildText" presStyleLbl="revTx" presStyleIdx="2" presStyleCnt="3" custScaleX="194621" custLinFactNeighborX="55338" custLinFactNeighborY="-40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C0839F-ABEE-4F1F-B707-F9BDA8376F0E}" type="presOf" srcId="{562B780A-8F1D-4616-AFCD-87A7D8B657DD}" destId="{DD3759A6-E87B-4F61-A7B2-0E55A19590B3}" srcOrd="0" destOrd="2" presId="urn:microsoft.com/office/officeart/2005/8/layout/StepDownProcess"/>
    <dgm:cxn modelId="{77D37B0F-2C35-4081-AD0C-DD2576B3D54D}" srcId="{4A653158-B939-485A-9F0B-96C1087AAED6}" destId="{F1680136-9431-4845-B7A4-0D8970EE79AB}" srcOrd="0" destOrd="0" parTransId="{45FB408E-C6FE-431D-B674-B3461E325102}" sibTransId="{CCED1328-A3D1-4B5B-89D6-2148A16CB33C}"/>
    <dgm:cxn modelId="{FF4379AD-2CAA-4C0F-A3C4-B15F79AEB963}" type="presOf" srcId="{96C48B23-20CC-4842-B385-A5CD8133143C}" destId="{DD3759A6-E87B-4F61-A7B2-0E55A19590B3}" srcOrd="0" destOrd="1" presId="urn:microsoft.com/office/officeart/2005/8/layout/StepDownProcess"/>
    <dgm:cxn modelId="{A4AC1950-5AC6-4772-B0AA-A43EC3688164}" type="presOf" srcId="{4047D74D-3686-42F4-B8D2-C3C83C85FD23}" destId="{810D29B7-BA17-485B-B8DB-DAEAC4DDD255}" srcOrd="0" destOrd="0" presId="urn:microsoft.com/office/officeart/2005/8/layout/StepDownProcess"/>
    <dgm:cxn modelId="{BF52B440-C865-4A5E-AA3B-FBEF90E3D1B5}" type="presOf" srcId="{48EF0872-3544-4BFC-A134-9556E4F42D3E}" destId="{A0E3DF4E-BA81-4144-B8A0-10EF234C4446}" srcOrd="0" destOrd="0" presId="urn:microsoft.com/office/officeart/2005/8/layout/StepDownProcess"/>
    <dgm:cxn modelId="{2B5FF16F-F76F-4E4C-89E5-1E0E8D47686F}" type="presOf" srcId="{05FA82DF-5DF2-423D-A991-82547FDAF3B2}" destId="{DD3759A6-E87B-4F61-A7B2-0E55A19590B3}" srcOrd="0" destOrd="0" presId="urn:microsoft.com/office/officeart/2005/8/layout/StepDownProcess"/>
    <dgm:cxn modelId="{B3C107A9-A16C-43F0-9781-60894E625195}" srcId="{708FAB6C-0D9B-4462-9E68-6C371D754088}" destId="{48EF0872-3544-4BFC-A134-9556E4F42D3E}" srcOrd="0" destOrd="0" parTransId="{7C82766E-D453-472D-8367-9726B8D1EF55}" sibTransId="{092C66E0-3425-4B34-A9A8-510263D0FA67}"/>
    <dgm:cxn modelId="{8FD99343-C335-4D60-B260-B94E5A8EAFD2}" srcId="{8D3422D7-0183-4124-810C-D91053B5B495}" destId="{4A653158-B939-485A-9F0B-96C1087AAED6}" srcOrd="1" destOrd="0" parTransId="{43E1A594-D5FA-4C84-9E58-627C452E91BD}" sibTransId="{24E3947F-E032-4F22-8905-BEC444631046}"/>
    <dgm:cxn modelId="{F0C2DCDF-F7D5-4890-9803-D134AE5759B7}" type="presOf" srcId="{4A653158-B939-485A-9F0B-96C1087AAED6}" destId="{8D40F853-B24F-4B0B-9E46-094E45B598A9}" srcOrd="0" destOrd="0" presId="urn:microsoft.com/office/officeart/2005/8/layout/StepDownProcess"/>
    <dgm:cxn modelId="{D0C17F2E-CE74-4637-AD9A-48DAD1487BF9}" srcId="{8D3422D7-0183-4124-810C-D91053B5B495}" destId="{4047D74D-3686-42F4-B8D2-C3C83C85FD23}" srcOrd="2" destOrd="0" parTransId="{3F2B5DEA-CF55-4D65-A585-C65E57F58FBB}" sibTransId="{194193F9-7886-4742-9D8A-FB4DA4FEB7F2}"/>
    <dgm:cxn modelId="{C1AF7A4C-7F1F-437C-9E8B-351837291042}" srcId="{4047D74D-3686-42F4-B8D2-C3C83C85FD23}" destId="{96C48B23-20CC-4842-B385-A5CD8133143C}" srcOrd="1" destOrd="0" parTransId="{F33F08F9-64B7-4B22-894E-06C41F4F3271}" sibTransId="{6EB92AB6-7A6C-44D4-AD8A-C6B7C4ED75CE}"/>
    <dgm:cxn modelId="{8269F793-A202-4679-8AD6-64387620CB53}" srcId="{4A653158-B939-485A-9F0B-96C1087AAED6}" destId="{1E7B9F20-8641-4204-9D5F-7EA3660B5745}" srcOrd="1" destOrd="0" parTransId="{F5FD5342-B2FF-456B-96EA-34A5C87A5554}" sibTransId="{35678E2E-BF75-44B4-9D17-90DD7B55137D}"/>
    <dgm:cxn modelId="{14AA5CF6-7126-4041-8EA8-98388BAD028B}" srcId="{4047D74D-3686-42F4-B8D2-C3C83C85FD23}" destId="{05FA82DF-5DF2-423D-A991-82547FDAF3B2}" srcOrd="0" destOrd="0" parTransId="{5C3B4E1B-5655-4383-8CDF-BD235F8AEB58}" sibTransId="{BA678464-86D1-4001-8F16-E74BFECCA035}"/>
    <dgm:cxn modelId="{36166E24-1D99-4542-83BA-43ED67D3458B}" srcId="{4047D74D-3686-42F4-B8D2-C3C83C85FD23}" destId="{562B780A-8F1D-4616-AFCD-87A7D8B657DD}" srcOrd="2" destOrd="0" parTransId="{94939B81-EEF8-4F27-A1BE-D410E5F54156}" sibTransId="{F4025F07-AC7B-44C5-BC11-A022B0C16318}"/>
    <dgm:cxn modelId="{3CA1A443-BEA1-4606-94EB-CE1598D6BFFB}" srcId="{708FAB6C-0D9B-4462-9E68-6C371D754088}" destId="{7BC28EBB-F32E-4028-80B6-77A18CF474C0}" srcOrd="1" destOrd="0" parTransId="{92533818-B65F-4AE2-921A-44A96AB46CC6}" sibTransId="{A3C376FB-6EC3-4E00-8EA5-1F77AD2D7E24}"/>
    <dgm:cxn modelId="{40F4FB46-AD41-4937-AFFC-7592224D4B8E}" type="presOf" srcId="{8D3422D7-0183-4124-810C-D91053B5B495}" destId="{6F60999B-8DCF-49AD-8872-0F304FCE561C}" srcOrd="0" destOrd="0" presId="urn:microsoft.com/office/officeart/2005/8/layout/StepDownProcess"/>
    <dgm:cxn modelId="{7E183BF7-4E63-4585-B81F-EFBCB3191447}" type="presOf" srcId="{1E7B9F20-8641-4204-9D5F-7EA3660B5745}" destId="{376B3C88-31FA-4DB8-B621-39054099A6A7}" srcOrd="0" destOrd="1" presId="urn:microsoft.com/office/officeart/2005/8/layout/StepDownProcess"/>
    <dgm:cxn modelId="{8D1360CC-9AC8-4073-903A-7E3C80CE588C}" srcId="{8D3422D7-0183-4124-810C-D91053B5B495}" destId="{708FAB6C-0D9B-4462-9E68-6C371D754088}" srcOrd="0" destOrd="0" parTransId="{753F2C31-DB78-401F-925C-025D09AF0B5F}" sibTransId="{3070FA0F-283A-49E7-A2AD-1DF51F68719D}"/>
    <dgm:cxn modelId="{8970C385-65C0-4AA0-94C2-2741C2519F32}" type="presOf" srcId="{7BC28EBB-F32E-4028-80B6-77A18CF474C0}" destId="{A0E3DF4E-BA81-4144-B8A0-10EF234C4446}" srcOrd="0" destOrd="1" presId="urn:microsoft.com/office/officeart/2005/8/layout/StepDownProcess"/>
    <dgm:cxn modelId="{0FF7E5BE-CEAC-4B64-B1B3-2CDAE5D871A5}" type="presOf" srcId="{708FAB6C-0D9B-4462-9E68-6C371D754088}" destId="{EC8240E2-E9E1-425E-A06E-6C5E1AF09276}" srcOrd="0" destOrd="0" presId="urn:microsoft.com/office/officeart/2005/8/layout/StepDownProcess"/>
    <dgm:cxn modelId="{12C6A79E-6C70-4823-A5FA-7322E615A4B2}" type="presOf" srcId="{F1680136-9431-4845-B7A4-0D8970EE79AB}" destId="{376B3C88-31FA-4DB8-B621-39054099A6A7}" srcOrd="0" destOrd="0" presId="urn:microsoft.com/office/officeart/2005/8/layout/StepDownProcess"/>
    <dgm:cxn modelId="{DE49A5D2-B9B7-44E0-AC59-172E9B376EE9}" type="presParOf" srcId="{6F60999B-8DCF-49AD-8872-0F304FCE561C}" destId="{65B920FE-2379-4C08-8305-6EC897B809A3}" srcOrd="0" destOrd="0" presId="urn:microsoft.com/office/officeart/2005/8/layout/StepDownProcess"/>
    <dgm:cxn modelId="{0841D6A0-7705-4F5F-BB68-5F8826EBC50E}" type="presParOf" srcId="{65B920FE-2379-4C08-8305-6EC897B809A3}" destId="{70E18F95-E06F-431D-B87F-B1EAF328AC02}" srcOrd="0" destOrd="0" presId="urn:microsoft.com/office/officeart/2005/8/layout/StepDownProcess"/>
    <dgm:cxn modelId="{0DBD92C3-25CD-4D80-AF95-82E0480C32BA}" type="presParOf" srcId="{65B920FE-2379-4C08-8305-6EC897B809A3}" destId="{EC8240E2-E9E1-425E-A06E-6C5E1AF09276}" srcOrd="1" destOrd="0" presId="urn:microsoft.com/office/officeart/2005/8/layout/StepDownProcess"/>
    <dgm:cxn modelId="{F8AA1FA0-76FD-46F0-8DF5-17DE37E475B5}" type="presParOf" srcId="{65B920FE-2379-4C08-8305-6EC897B809A3}" destId="{A0E3DF4E-BA81-4144-B8A0-10EF234C4446}" srcOrd="2" destOrd="0" presId="urn:microsoft.com/office/officeart/2005/8/layout/StepDownProcess"/>
    <dgm:cxn modelId="{A869673A-6682-4A07-946B-DAEDEB62E4F2}" type="presParOf" srcId="{6F60999B-8DCF-49AD-8872-0F304FCE561C}" destId="{5E92176A-8D5C-4BCB-A2C2-E65CB9AB631B}" srcOrd="1" destOrd="0" presId="urn:microsoft.com/office/officeart/2005/8/layout/StepDownProcess"/>
    <dgm:cxn modelId="{C71C0C6A-F3E7-4865-AEA0-85A9622D1361}" type="presParOf" srcId="{6F60999B-8DCF-49AD-8872-0F304FCE561C}" destId="{9B461F58-5A7D-4777-A4B1-9FE1B3387CFC}" srcOrd="2" destOrd="0" presId="urn:microsoft.com/office/officeart/2005/8/layout/StepDownProcess"/>
    <dgm:cxn modelId="{A49C3878-3C24-4BDC-B054-FF32921A2801}" type="presParOf" srcId="{9B461F58-5A7D-4777-A4B1-9FE1B3387CFC}" destId="{6ADDC7CA-EBD8-450B-8005-88B5AD8069B9}" srcOrd="0" destOrd="0" presId="urn:microsoft.com/office/officeart/2005/8/layout/StepDownProcess"/>
    <dgm:cxn modelId="{7BD94F3D-EC45-4869-AFD3-5F450F8AAC99}" type="presParOf" srcId="{9B461F58-5A7D-4777-A4B1-9FE1B3387CFC}" destId="{8D40F853-B24F-4B0B-9E46-094E45B598A9}" srcOrd="1" destOrd="0" presId="urn:microsoft.com/office/officeart/2005/8/layout/StepDownProcess"/>
    <dgm:cxn modelId="{8F32795C-854D-4B43-84F7-9C99F85FE6D6}" type="presParOf" srcId="{9B461F58-5A7D-4777-A4B1-9FE1B3387CFC}" destId="{376B3C88-31FA-4DB8-B621-39054099A6A7}" srcOrd="2" destOrd="0" presId="urn:microsoft.com/office/officeart/2005/8/layout/StepDownProcess"/>
    <dgm:cxn modelId="{A79C6F18-2172-4C72-8C1A-75078D653D65}" type="presParOf" srcId="{6F60999B-8DCF-49AD-8872-0F304FCE561C}" destId="{3DDBBFCB-DBD6-4D99-B5F5-5771054A95E4}" srcOrd="3" destOrd="0" presId="urn:microsoft.com/office/officeart/2005/8/layout/StepDownProcess"/>
    <dgm:cxn modelId="{3FB30DFE-2906-4B3F-A9AF-58D61B6F7C44}" type="presParOf" srcId="{6F60999B-8DCF-49AD-8872-0F304FCE561C}" destId="{057FCF5A-104B-4A61-9A43-50542BC75CC0}" srcOrd="4" destOrd="0" presId="urn:microsoft.com/office/officeart/2005/8/layout/StepDownProcess"/>
    <dgm:cxn modelId="{E6B0A496-9846-41DF-B7E1-C8E3C9D203D5}" type="presParOf" srcId="{057FCF5A-104B-4A61-9A43-50542BC75CC0}" destId="{810D29B7-BA17-485B-B8DB-DAEAC4DDD255}" srcOrd="0" destOrd="0" presId="urn:microsoft.com/office/officeart/2005/8/layout/StepDownProcess"/>
    <dgm:cxn modelId="{D838C85F-D861-4EA4-AFE3-BFD350840D39}" type="presParOf" srcId="{057FCF5A-104B-4A61-9A43-50542BC75CC0}" destId="{DD3759A6-E87B-4F61-A7B2-0E55A19590B3}" srcOrd="1" destOrd="0" presId="urn:microsoft.com/office/officeart/2005/8/layout/StepDownProcess"/>
  </dgm:cxnLst>
  <dgm:bg>
    <a:solidFill>
      <a:schemeClr val="tx1">
        <a:lumMod val="50000"/>
        <a:lumOff val="5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762D8-605C-4417-B9D4-8EC5B984817F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4AA1C8-DDB8-48A8-A1BC-CFA1E16F0C9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+mn-lt"/>
            </a:rPr>
            <a:t>Sampling: Random sampling, Normal, Discrete</a:t>
          </a:r>
        </a:p>
      </dgm:t>
    </dgm:pt>
    <dgm:pt modelId="{5138EA39-393C-489A-89B4-FDB9C41961FD}" type="parTrans" cxnId="{FC2CFDE7-7599-4A20-B991-160B2AC2AAF7}">
      <dgm:prSet/>
      <dgm:spPr/>
      <dgm:t>
        <a:bodyPr/>
        <a:lstStyle/>
        <a:p>
          <a:endParaRPr lang="en-IN"/>
        </a:p>
      </dgm:t>
    </dgm:pt>
    <dgm:pt modelId="{60727015-0CDF-4387-9DAD-C95DCA15DC5C}" type="sibTrans" cxnId="{FC2CFDE7-7599-4A20-B991-160B2AC2AAF7}">
      <dgm:prSet/>
      <dgm:spPr/>
      <dgm:t>
        <a:bodyPr/>
        <a:lstStyle/>
        <a:p>
          <a:endParaRPr lang="en-IN"/>
        </a:p>
      </dgm:t>
    </dgm:pt>
    <dgm:pt modelId="{284AA7F8-273A-44BB-860B-2A5CF2CD53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+mn-lt"/>
            </a:rPr>
            <a:t>Hypothesis test: Null vs. </a:t>
          </a:r>
          <a:r>
            <a:rPr lang="en-IN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Alternate, accept/ reject decisions</a:t>
          </a:r>
          <a:endParaRPr lang="en-IN" dirty="0"/>
        </a:p>
      </dgm:t>
    </dgm:pt>
    <dgm:pt modelId="{603A3296-4823-4345-AA3D-FCC0A4666CEE}" type="parTrans" cxnId="{A2E4737A-6F27-48EC-A75D-B4942EB8ECB0}">
      <dgm:prSet/>
      <dgm:spPr/>
      <dgm:t>
        <a:bodyPr/>
        <a:lstStyle/>
        <a:p>
          <a:endParaRPr lang="en-IN"/>
        </a:p>
      </dgm:t>
    </dgm:pt>
    <dgm:pt modelId="{7DCD9DCD-37AC-4399-859B-D2BE69498C5B}" type="sibTrans" cxnId="{A2E4737A-6F27-48EC-A75D-B4942EB8ECB0}">
      <dgm:prSet/>
      <dgm:spPr/>
      <dgm:t>
        <a:bodyPr/>
        <a:lstStyle/>
        <a:p>
          <a:endParaRPr lang="en-IN"/>
        </a:p>
      </dgm:t>
    </dgm:pt>
    <dgm:pt modelId="{09E98E58-A398-4C78-BA46-1790EE1DE39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+mn-lt"/>
            </a:rPr>
            <a:t>Drawing Inferences: central limit theorem, p-value, type I/II errors </a:t>
          </a:r>
          <a:endParaRPr lang="en-IN" dirty="0"/>
        </a:p>
      </dgm:t>
    </dgm:pt>
    <dgm:pt modelId="{9B8203FC-8C10-45D3-8D66-F0DFAF4BBBB3}" type="parTrans" cxnId="{9CB65EAA-54F9-4674-87B0-0D110F7126E4}">
      <dgm:prSet/>
      <dgm:spPr/>
      <dgm:t>
        <a:bodyPr/>
        <a:lstStyle/>
        <a:p>
          <a:endParaRPr lang="en-IN"/>
        </a:p>
      </dgm:t>
    </dgm:pt>
    <dgm:pt modelId="{EC8A25E2-9316-4E57-8913-78935171A098}" type="sibTrans" cxnId="{9CB65EAA-54F9-4674-87B0-0D110F7126E4}">
      <dgm:prSet/>
      <dgm:spPr/>
      <dgm:t>
        <a:bodyPr/>
        <a:lstStyle/>
        <a:p>
          <a:endParaRPr lang="en-IN"/>
        </a:p>
      </dgm:t>
    </dgm:pt>
    <dgm:pt modelId="{9FDA85F3-8101-442A-ADF5-8814313A0B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+mn-lt"/>
            </a:rPr>
            <a:t>Case examples to illustrate concepts and applications</a:t>
          </a:r>
          <a:endParaRPr lang="en-IN" dirty="0"/>
        </a:p>
      </dgm:t>
    </dgm:pt>
    <dgm:pt modelId="{6DB4BB02-1A80-4FD0-809F-A5BC9EF3DD01}" type="parTrans" cxnId="{A8E6E33C-E542-4F92-A225-2D31F9D0970B}">
      <dgm:prSet/>
      <dgm:spPr/>
      <dgm:t>
        <a:bodyPr/>
        <a:lstStyle/>
        <a:p>
          <a:endParaRPr lang="en-IN"/>
        </a:p>
      </dgm:t>
    </dgm:pt>
    <dgm:pt modelId="{70376780-47AE-45DC-A2B1-DD3A89424EED}" type="sibTrans" cxnId="{A8E6E33C-E542-4F92-A225-2D31F9D0970B}">
      <dgm:prSet/>
      <dgm:spPr/>
      <dgm:t>
        <a:bodyPr/>
        <a:lstStyle/>
        <a:p>
          <a:endParaRPr lang="en-IN"/>
        </a:p>
      </dgm:t>
    </dgm:pt>
    <dgm:pt modelId="{8326ADA5-C619-46F5-9CC5-BF8946BDBD6E}" type="pres">
      <dgm:prSet presAssocID="{6A4762D8-605C-4417-B9D4-8EC5B98481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A9D16-A6E2-429A-8D93-E1B42A67ED29}" type="pres">
      <dgm:prSet presAssocID="{354AA1C8-DDB8-48A8-A1BC-CFA1E16F0C9E}" presName="compNode" presStyleCnt="0"/>
      <dgm:spPr/>
    </dgm:pt>
    <dgm:pt modelId="{49FA1B58-F4DF-4CE5-85A3-2E2E9567E95A}" type="pres">
      <dgm:prSet presAssocID="{354AA1C8-DDB8-48A8-A1BC-CFA1E16F0C9E}" presName="bgRect" presStyleLbl="bgShp" presStyleIdx="0" presStyleCnt="4"/>
      <dgm:spPr/>
    </dgm:pt>
    <dgm:pt modelId="{E90D79F8-FE95-42C9-B4DD-59D73FCF16F6}" type="pres">
      <dgm:prSet presAssocID="{354AA1C8-DDB8-48A8-A1BC-CFA1E16F0C9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4F3350-4ED1-4B30-B586-BCD3AEC98BC5}" type="pres">
      <dgm:prSet presAssocID="{354AA1C8-DDB8-48A8-A1BC-CFA1E16F0C9E}" presName="spaceRect" presStyleCnt="0"/>
      <dgm:spPr/>
    </dgm:pt>
    <dgm:pt modelId="{FFE39007-0861-448E-B3B6-F2ACBCF44D3C}" type="pres">
      <dgm:prSet presAssocID="{354AA1C8-DDB8-48A8-A1BC-CFA1E16F0C9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19A3EE-E388-485F-A702-C77DACC6AF3F}" type="pres">
      <dgm:prSet presAssocID="{60727015-0CDF-4387-9DAD-C95DCA15DC5C}" presName="sibTrans" presStyleCnt="0"/>
      <dgm:spPr/>
    </dgm:pt>
    <dgm:pt modelId="{9050B5A8-DF53-4EE5-ADB4-E84B59C4688D}" type="pres">
      <dgm:prSet presAssocID="{284AA7F8-273A-44BB-860B-2A5CF2CD53E7}" presName="compNode" presStyleCnt="0"/>
      <dgm:spPr/>
    </dgm:pt>
    <dgm:pt modelId="{BC94A5E2-3157-4DFE-AF2E-0A23E3527034}" type="pres">
      <dgm:prSet presAssocID="{284AA7F8-273A-44BB-860B-2A5CF2CD53E7}" presName="bgRect" presStyleLbl="bgShp" presStyleIdx="1" presStyleCnt="4" custLinFactNeighborX="95"/>
      <dgm:spPr/>
    </dgm:pt>
    <dgm:pt modelId="{AAE8CEF8-6B6D-442E-A907-7499FE0DDB94}" type="pres">
      <dgm:prSet presAssocID="{284AA7F8-273A-44BB-860B-2A5CF2CD53E7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box Checked"/>
        </a:ext>
      </dgm:extLst>
    </dgm:pt>
    <dgm:pt modelId="{558DBB92-6C52-4E20-9ADB-CF063B2BB953}" type="pres">
      <dgm:prSet presAssocID="{284AA7F8-273A-44BB-860B-2A5CF2CD53E7}" presName="spaceRect" presStyleCnt="0"/>
      <dgm:spPr/>
    </dgm:pt>
    <dgm:pt modelId="{2FDA6E0E-243E-4FB2-A522-53797803E991}" type="pres">
      <dgm:prSet presAssocID="{284AA7F8-273A-44BB-860B-2A5CF2CD53E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076F1B-04D6-41F1-9279-D50116D52E68}" type="pres">
      <dgm:prSet presAssocID="{7DCD9DCD-37AC-4399-859B-D2BE69498C5B}" presName="sibTrans" presStyleCnt="0"/>
      <dgm:spPr/>
    </dgm:pt>
    <dgm:pt modelId="{C1E49E86-6C7F-48A3-A937-8468757BB664}" type="pres">
      <dgm:prSet presAssocID="{09E98E58-A398-4C78-BA46-1790EE1DE391}" presName="compNode" presStyleCnt="0"/>
      <dgm:spPr/>
    </dgm:pt>
    <dgm:pt modelId="{6E136437-029F-499B-AA62-F6127DAE9320}" type="pres">
      <dgm:prSet presAssocID="{09E98E58-A398-4C78-BA46-1790EE1DE391}" presName="bgRect" presStyleLbl="bgShp" presStyleIdx="2" presStyleCnt="4"/>
      <dgm:spPr/>
    </dgm:pt>
    <dgm:pt modelId="{22232BCC-C287-40E5-9A27-2BDC106F7C76}" type="pres">
      <dgm:prSet presAssocID="{09E98E58-A398-4C78-BA46-1790EE1DE391}" presName="iconRect" presStyleLbl="node1" presStyleIdx="2" presStyleCnt="4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3B1A7A3-1916-48F4-B81F-DCF443E80B09}" type="pres">
      <dgm:prSet presAssocID="{09E98E58-A398-4C78-BA46-1790EE1DE391}" presName="spaceRect" presStyleCnt="0"/>
      <dgm:spPr/>
    </dgm:pt>
    <dgm:pt modelId="{50A9E826-B606-4586-8860-ED791533B450}" type="pres">
      <dgm:prSet presAssocID="{09E98E58-A398-4C78-BA46-1790EE1DE39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915F5B-BCD4-4CEB-9D20-2D092C1BD894}" type="pres">
      <dgm:prSet presAssocID="{EC8A25E2-9316-4E57-8913-78935171A098}" presName="sibTrans" presStyleCnt="0"/>
      <dgm:spPr/>
    </dgm:pt>
    <dgm:pt modelId="{5D4957F7-D19E-4D2D-911A-C4D81EBB15CD}" type="pres">
      <dgm:prSet presAssocID="{9FDA85F3-8101-442A-ADF5-8814313A0BFF}" presName="compNode" presStyleCnt="0"/>
      <dgm:spPr/>
    </dgm:pt>
    <dgm:pt modelId="{081ECFE6-579C-4AA6-AED9-932CA38C4002}" type="pres">
      <dgm:prSet presAssocID="{9FDA85F3-8101-442A-ADF5-8814313A0BFF}" presName="bgRect" presStyleLbl="bgShp" presStyleIdx="3" presStyleCnt="4"/>
      <dgm:spPr/>
    </dgm:pt>
    <dgm:pt modelId="{0D9B4125-5DA4-48BE-AADD-726927514AF4}" type="pres">
      <dgm:prSet presAssocID="{9FDA85F3-8101-442A-ADF5-8814313A0BFF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20810A5-48C3-46E4-AEEB-5688542F8825}" type="pres">
      <dgm:prSet presAssocID="{9FDA85F3-8101-442A-ADF5-8814313A0BFF}" presName="spaceRect" presStyleCnt="0"/>
      <dgm:spPr/>
    </dgm:pt>
    <dgm:pt modelId="{60AAF979-CBDA-4D98-AAA9-05AAF3A08191}" type="pres">
      <dgm:prSet presAssocID="{9FDA85F3-8101-442A-ADF5-8814313A0BF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5130A-B087-4AC3-8FD3-93FEC6D92F78}" type="presOf" srcId="{354AA1C8-DDB8-48A8-A1BC-CFA1E16F0C9E}" destId="{FFE39007-0861-448E-B3B6-F2ACBCF44D3C}" srcOrd="0" destOrd="0" presId="urn:microsoft.com/office/officeart/2018/2/layout/IconVerticalSolidList"/>
    <dgm:cxn modelId="{5206157C-9EC8-40C9-8456-B594A97410FF}" type="presOf" srcId="{6A4762D8-605C-4417-B9D4-8EC5B984817F}" destId="{8326ADA5-C619-46F5-9CC5-BF8946BDBD6E}" srcOrd="0" destOrd="0" presId="urn:microsoft.com/office/officeart/2018/2/layout/IconVerticalSolidList"/>
    <dgm:cxn modelId="{36D88AC5-D510-41D0-8AF7-D3582FDEA9E4}" type="presOf" srcId="{9FDA85F3-8101-442A-ADF5-8814313A0BFF}" destId="{60AAF979-CBDA-4D98-AAA9-05AAF3A08191}" srcOrd="0" destOrd="0" presId="urn:microsoft.com/office/officeart/2018/2/layout/IconVerticalSolidList"/>
    <dgm:cxn modelId="{9CB65EAA-54F9-4674-87B0-0D110F7126E4}" srcId="{6A4762D8-605C-4417-B9D4-8EC5B984817F}" destId="{09E98E58-A398-4C78-BA46-1790EE1DE391}" srcOrd="2" destOrd="0" parTransId="{9B8203FC-8C10-45D3-8D66-F0DFAF4BBBB3}" sibTransId="{EC8A25E2-9316-4E57-8913-78935171A098}"/>
    <dgm:cxn modelId="{F99912C0-238A-461F-A54D-ED997310D889}" type="presOf" srcId="{284AA7F8-273A-44BB-860B-2A5CF2CD53E7}" destId="{2FDA6E0E-243E-4FB2-A522-53797803E991}" srcOrd="0" destOrd="0" presId="urn:microsoft.com/office/officeart/2018/2/layout/IconVerticalSolidList"/>
    <dgm:cxn modelId="{A2E4737A-6F27-48EC-A75D-B4942EB8ECB0}" srcId="{6A4762D8-605C-4417-B9D4-8EC5B984817F}" destId="{284AA7F8-273A-44BB-860B-2A5CF2CD53E7}" srcOrd="1" destOrd="0" parTransId="{603A3296-4823-4345-AA3D-FCC0A4666CEE}" sibTransId="{7DCD9DCD-37AC-4399-859B-D2BE69498C5B}"/>
    <dgm:cxn modelId="{FC2CFDE7-7599-4A20-B991-160B2AC2AAF7}" srcId="{6A4762D8-605C-4417-B9D4-8EC5B984817F}" destId="{354AA1C8-DDB8-48A8-A1BC-CFA1E16F0C9E}" srcOrd="0" destOrd="0" parTransId="{5138EA39-393C-489A-89B4-FDB9C41961FD}" sibTransId="{60727015-0CDF-4387-9DAD-C95DCA15DC5C}"/>
    <dgm:cxn modelId="{A4E7B185-2812-4F3A-8F2E-7DB569255710}" type="presOf" srcId="{09E98E58-A398-4C78-BA46-1790EE1DE391}" destId="{50A9E826-B606-4586-8860-ED791533B450}" srcOrd="0" destOrd="0" presId="urn:microsoft.com/office/officeart/2018/2/layout/IconVerticalSolidList"/>
    <dgm:cxn modelId="{A8E6E33C-E542-4F92-A225-2D31F9D0970B}" srcId="{6A4762D8-605C-4417-B9D4-8EC5B984817F}" destId="{9FDA85F3-8101-442A-ADF5-8814313A0BFF}" srcOrd="3" destOrd="0" parTransId="{6DB4BB02-1A80-4FD0-809F-A5BC9EF3DD01}" sibTransId="{70376780-47AE-45DC-A2B1-DD3A89424EED}"/>
    <dgm:cxn modelId="{EBF19FA3-6EDF-462B-AE83-699AC29EA009}" type="presParOf" srcId="{8326ADA5-C619-46F5-9CC5-BF8946BDBD6E}" destId="{DD5A9D16-A6E2-429A-8D93-E1B42A67ED29}" srcOrd="0" destOrd="0" presId="urn:microsoft.com/office/officeart/2018/2/layout/IconVerticalSolidList"/>
    <dgm:cxn modelId="{199C286A-120F-4B58-8EFE-61C3DD6FB5EE}" type="presParOf" srcId="{DD5A9D16-A6E2-429A-8D93-E1B42A67ED29}" destId="{49FA1B58-F4DF-4CE5-85A3-2E2E9567E95A}" srcOrd="0" destOrd="0" presId="urn:microsoft.com/office/officeart/2018/2/layout/IconVerticalSolidList"/>
    <dgm:cxn modelId="{B0B70E7A-BF6C-4A8C-BE8D-D3DFFE244E43}" type="presParOf" srcId="{DD5A9D16-A6E2-429A-8D93-E1B42A67ED29}" destId="{E90D79F8-FE95-42C9-B4DD-59D73FCF16F6}" srcOrd="1" destOrd="0" presId="urn:microsoft.com/office/officeart/2018/2/layout/IconVerticalSolidList"/>
    <dgm:cxn modelId="{A8BEB436-392C-4A61-B31C-8324EE66D30D}" type="presParOf" srcId="{DD5A9D16-A6E2-429A-8D93-E1B42A67ED29}" destId="{DA4F3350-4ED1-4B30-B586-BCD3AEC98BC5}" srcOrd="2" destOrd="0" presId="urn:microsoft.com/office/officeart/2018/2/layout/IconVerticalSolidList"/>
    <dgm:cxn modelId="{272B91EA-6135-4DA8-A1E2-083157D163B3}" type="presParOf" srcId="{DD5A9D16-A6E2-429A-8D93-E1B42A67ED29}" destId="{FFE39007-0861-448E-B3B6-F2ACBCF44D3C}" srcOrd="3" destOrd="0" presId="urn:microsoft.com/office/officeart/2018/2/layout/IconVerticalSolidList"/>
    <dgm:cxn modelId="{309E3897-9AB4-4508-B7D3-5FB79401A8F2}" type="presParOf" srcId="{8326ADA5-C619-46F5-9CC5-BF8946BDBD6E}" destId="{5719A3EE-E388-485F-A702-C77DACC6AF3F}" srcOrd="1" destOrd="0" presId="urn:microsoft.com/office/officeart/2018/2/layout/IconVerticalSolidList"/>
    <dgm:cxn modelId="{AFA9EA4C-5038-4D0A-A610-DF149E3F7E7C}" type="presParOf" srcId="{8326ADA5-C619-46F5-9CC5-BF8946BDBD6E}" destId="{9050B5A8-DF53-4EE5-ADB4-E84B59C4688D}" srcOrd="2" destOrd="0" presId="urn:microsoft.com/office/officeart/2018/2/layout/IconVerticalSolidList"/>
    <dgm:cxn modelId="{615D8FDC-E629-42ED-8351-E43C2CDAE12B}" type="presParOf" srcId="{9050B5A8-DF53-4EE5-ADB4-E84B59C4688D}" destId="{BC94A5E2-3157-4DFE-AF2E-0A23E3527034}" srcOrd="0" destOrd="0" presId="urn:microsoft.com/office/officeart/2018/2/layout/IconVerticalSolidList"/>
    <dgm:cxn modelId="{B14EC28A-CD75-4BBD-BE86-641BD2629B42}" type="presParOf" srcId="{9050B5A8-DF53-4EE5-ADB4-E84B59C4688D}" destId="{AAE8CEF8-6B6D-442E-A907-7499FE0DDB94}" srcOrd="1" destOrd="0" presId="urn:microsoft.com/office/officeart/2018/2/layout/IconVerticalSolidList"/>
    <dgm:cxn modelId="{C88D5524-D13C-4A39-8FC6-47E2138EED8E}" type="presParOf" srcId="{9050B5A8-DF53-4EE5-ADB4-E84B59C4688D}" destId="{558DBB92-6C52-4E20-9ADB-CF063B2BB953}" srcOrd="2" destOrd="0" presId="urn:microsoft.com/office/officeart/2018/2/layout/IconVerticalSolidList"/>
    <dgm:cxn modelId="{6947BDB0-C7FB-4B49-8D6E-572F0BABFFFC}" type="presParOf" srcId="{9050B5A8-DF53-4EE5-ADB4-E84B59C4688D}" destId="{2FDA6E0E-243E-4FB2-A522-53797803E991}" srcOrd="3" destOrd="0" presId="urn:microsoft.com/office/officeart/2018/2/layout/IconVerticalSolidList"/>
    <dgm:cxn modelId="{4CA6B6C7-A8DC-40DB-A3E1-1BE9F9BF6027}" type="presParOf" srcId="{8326ADA5-C619-46F5-9CC5-BF8946BDBD6E}" destId="{F5076F1B-04D6-41F1-9279-D50116D52E68}" srcOrd="3" destOrd="0" presId="urn:microsoft.com/office/officeart/2018/2/layout/IconVerticalSolidList"/>
    <dgm:cxn modelId="{375A2EB7-5C3A-4B96-80CA-3ECFD82FE884}" type="presParOf" srcId="{8326ADA5-C619-46F5-9CC5-BF8946BDBD6E}" destId="{C1E49E86-6C7F-48A3-A937-8468757BB664}" srcOrd="4" destOrd="0" presId="urn:microsoft.com/office/officeart/2018/2/layout/IconVerticalSolidList"/>
    <dgm:cxn modelId="{1B2566CC-9E53-446B-BA2D-5A94183CE218}" type="presParOf" srcId="{C1E49E86-6C7F-48A3-A937-8468757BB664}" destId="{6E136437-029F-499B-AA62-F6127DAE9320}" srcOrd="0" destOrd="0" presId="urn:microsoft.com/office/officeart/2018/2/layout/IconVerticalSolidList"/>
    <dgm:cxn modelId="{9637F446-E0C2-4B98-B539-44408EAEC977}" type="presParOf" srcId="{C1E49E86-6C7F-48A3-A937-8468757BB664}" destId="{22232BCC-C287-40E5-9A27-2BDC106F7C76}" srcOrd="1" destOrd="0" presId="urn:microsoft.com/office/officeart/2018/2/layout/IconVerticalSolidList"/>
    <dgm:cxn modelId="{11F5C82A-67AC-4800-A3E8-11866C1FD80B}" type="presParOf" srcId="{C1E49E86-6C7F-48A3-A937-8468757BB664}" destId="{03B1A7A3-1916-48F4-B81F-DCF443E80B09}" srcOrd="2" destOrd="0" presId="urn:microsoft.com/office/officeart/2018/2/layout/IconVerticalSolidList"/>
    <dgm:cxn modelId="{55F85290-BFF8-4118-B550-234060D084BF}" type="presParOf" srcId="{C1E49E86-6C7F-48A3-A937-8468757BB664}" destId="{50A9E826-B606-4586-8860-ED791533B450}" srcOrd="3" destOrd="0" presId="urn:microsoft.com/office/officeart/2018/2/layout/IconVerticalSolidList"/>
    <dgm:cxn modelId="{67F6E332-29EA-4C5F-B712-610BDF3BE866}" type="presParOf" srcId="{8326ADA5-C619-46F5-9CC5-BF8946BDBD6E}" destId="{E3915F5B-BCD4-4CEB-9D20-2D092C1BD894}" srcOrd="5" destOrd="0" presId="urn:microsoft.com/office/officeart/2018/2/layout/IconVerticalSolidList"/>
    <dgm:cxn modelId="{7DC7F968-00B5-4DC3-A8D5-8AE55796D043}" type="presParOf" srcId="{8326ADA5-C619-46F5-9CC5-BF8946BDBD6E}" destId="{5D4957F7-D19E-4D2D-911A-C4D81EBB15CD}" srcOrd="6" destOrd="0" presId="urn:microsoft.com/office/officeart/2018/2/layout/IconVerticalSolidList"/>
    <dgm:cxn modelId="{1731EEBC-31A9-462F-AFB3-8BB7206490AA}" type="presParOf" srcId="{5D4957F7-D19E-4D2D-911A-C4D81EBB15CD}" destId="{081ECFE6-579C-4AA6-AED9-932CA38C4002}" srcOrd="0" destOrd="0" presId="urn:microsoft.com/office/officeart/2018/2/layout/IconVerticalSolidList"/>
    <dgm:cxn modelId="{6AA9B6CC-D9F6-448C-B34A-14F53B0E4B66}" type="presParOf" srcId="{5D4957F7-D19E-4D2D-911A-C4D81EBB15CD}" destId="{0D9B4125-5DA4-48BE-AADD-726927514AF4}" srcOrd="1" destOrd="0" presId="urn:microsoft.com/office/officeart/2018/2/layout/IconVerticalSolidList"/>
    <dgm:cxn modelId="{38595FF3-2F04-47C3-A5EF-5A045B68F037}" type="presParOf" srcId="{5D4957F7-D19E-4D2D-911A-C4D81EBB15CD}" destId="{A20810A5-48C3-46E4-AEEB-5688542F8825}" srcOrd="2" destOrd="0" presId="urn:microsoft.com/office/officeart/2018/2/layout/IconVerticalSolidList"/>
    <dgm:cxn modelId="{86C9C25B-B87B-473C-BC74-363416E7ED1F}" type="presParOf" srcId="{5D4957F7-D19E-4D2D-911A-C4D81EBB15CD}" destId="{60AAF979-CBDA-4D98-AAA9-05AAF3A081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5EB7CF-6F69-425D-968F-748FB2F1FFB5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ED4D3F9F-7A9D-45FF-9867-3E136C14A055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Understanding</a:t>
          </a:r>
        </a:p>
      </dgm:t>
    </dgm:pt>
    <dgm:pt modelId="{8D4AAFE6-B446-45FC-B6DB-B5A562BAA017}" type="parTrans" cxnId="{0FF6583F-1802-4CFB-A4B7-DE4B4730C19D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F0A5E408-B62F-409B-83A8-F8D8DCEEA3F1}" type="sibTrans" cxnId="{0FF6583F-1802-4CFB-A4B7-DE4B4730C19D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41A27E3D-C3DF-4632-B57B-BD04BB0F0A0B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Diagnosis</a:t>
          </a:r>
        </a:p>
      </dgm:t>
    </dgm:pt>
    <dgm:pt modelId="{70F8B105-A7FC-47B2-805E-9335BA151DCF}" type="parTrans" cxnId="{1F26CB98-6D84-42E6-BBD6-777C009E475E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E48FBF2B-12D5-47DD-A09A-37652F8C791B}" type="sibTrans" cxnId="{1F26CB98-6D84-42E6-BBD6-777C009E475E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C667262C-C1E8-4361-909F-5B35101D8DB8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IN" b="1" dirty="0">
              <a:latin typeface="Proxima Nova" panose="020B0604020202020204" charset="0"/>
            </a:rPr>
            <a:t>Hypothesis</a:t>
          </a:r>
        </a:p>
      </dgm:t>
    </dgm:pt>
    <dgm:pt modelId="{0D75B16D-9154-414B-A0A0-E7CE9277EFD6}" type="parTrans" cxnId="{B0004B4D-C795-49AF-BEB4-A3A114F95AC7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7B45E848-9A46-46A1-B47D-C6CEBBC4ED79}" type="sibTrans" cxnId="{B0004B4D-C795-49AF-BEB4-A3A114F95AC7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219E6928-1551-4BE5-B152-F6CD6A55C222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Evaluation</a:t>
          </a:r>
        </a:p>
      </dgm:t>
    </dgm:pt>
    <dgm:pt modelId="{1887BCC6-28A0-4DB8-A282-F6749E21EA73}" type="parTrans" cxnId="{B06FCED7-1CE2-44D1-B6DB-9F373315F9AF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EA70AA8D-5C93-47B8-9648-7540EAC6A2E2}" type="sibTrans" cxnId="{B06FCED7-1CE2-44D1-B6DB-9F373315F9AF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455DAD98-0470-4186-9D05-F1143202E576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Prototype</a:t>
          </a:r>
        </a:p>
      </dgm:t>
    </dgm:pt>
    <dgm:pt modelId="{7C6573A9-87D6-43B6-BB0A-515B1A8AD201}" type="parTrans" cxnId="{60A3448C-042E-4F11-A989-5026B389AC10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158D5AE1-5E6A-4638-8915-7383DF90F3D7}" type="sibTrans" cxnId="{60A3448C-042E-4F11-A989-5026B389AC10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949E43DB-1B87-4D7A-9A1B-FAF9836BA396}">
      <dgm:prSet phldrT="[Text]"/>
      <dgm:spPr/>
      <dgm:t>
        <a:bodyPr/>
        <a:lstStyle/>
        <a:p>
          <a:r>
            <a:rPr lang="en-IN" dirty="0">
              <a:latin typeface="Proxima Nova" panose="020B0604020202020204" charset="0"/>
            </a:rPr>
            <a:t>Output</a:t>
          </a:r>
        </a:p>
      </dgm:t>
    </dgm:pt>
    <dgm:pt modelId="{946E908E-E3CF-495C-BCAB-FF7F3FE76B45}" type="parTrans" cxnId="{E72D3C93-44AF-4168-94E9-906918D14B63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3A50E806-EFC1-42F7-95E2-7C733BE7B54E}" type="sibTrans" cxnId="{E72D3C93-44AF-4168-94E9-906918D14B63}">
      <dgm:prSet/>
      <dgm:spPr/>
      <dgm:t>
        <a:bodyPr/>
        <a:lstStyle/>
        <a:p>
          <a:endParaRPr lang="en-IN">
            <a:latin typeface="Proxima Nova" panose="020B0604020202020204" charset="0"/>
          </a:endParaRPr>
        </a:p>
      </dgm:t>
    </dgm:pt>
    <dgm:pt modelId="{88ACF6FB-650F-464F-93E2-30C122BE8E0C}" type="pres">
      <dgm:prSet presAssocID="{795EB7CF-6F69-425D-968F-748FB2F1FFB5}" presName="Name0" presStyleCnt="0">
        <dgm:presLayoutVars>
          <dgm:dir/>
          <dgm:resizeHandles val="exact"/>
        </dgm:presLayoutVars>
      </dgm:prSet>
      <dgm:spPr/>
    </dgm:pt>
    <dgm:pt modelId="{16549904-959D-4804-9D71-5109204EBD15}" type="pres">
      <dgm:prSet presAssocID="{ED4D3F9F-7A9D-45FF-9867-3E136C14A055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AC59D-28A3-410D-82FF-9280273178EF}" type="pres">
      <dgm:prSet presAssocID="{F0A5E408-B62F-409B-83A8-F8D8DCEEA3F1}" presName="parSpace" presStyleCnt="0"/>
      <dgm:spPr/>
    </dgm:pt>
    <dgm:pt modelId="{7DD11F39-F33D-418C-95AA-B9D3B33629E6}" type="pres">
      <dgm:prSet presAssocID="{41A27E3D-C3DF-4632-B57B-BD04BB0F0A0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F5B4B-A791-4363-83BD-D2E2AC419B5D}" type="pres">
      <dgm:prSet presAssocID="{E48FBF2B-12D5-47DD-A09A-37652F8C791B}" presName="parSpace" presStyleCnt="0"/>
      <dgm:spPr/>
    </dgm:pt>
    <dgm:pt modelId="{CEDFEC4A-20EB-415E-8A72-50BCAEF14EF6}" type="pres">
      <dgm:prSet presAssocID="{C667262C-C1E8-4361-909F-5B35101D8DB8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2CFFC-76AB-4D96-8D57-E9F26D3ACCC5}" type="pres">
      <dgm:prSet presAssocID="{7B45E848-9A46-46A1-B47D-C6CEBBC4ED79}" presName="parSpace" presStyleCnt="0"/>
      <dgm:spPr/>
    </dgm:pt>
    <dgm:pt modelId="{DFFFCD02-7E9A-4E5D-B1DA-FD81C98198C2}" type="pres">
      <dgm:prSet presAssocID="{219E6928-1551-4BE5-B152-F6CD6A55C22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82AE1-4A24-43B2-A078-7B4222908884}" type="pres">
      <dgm:prSet presAssocID="{EA70AA8D-5C93-47B8-9648-7540EAC6A2E2}" presName="parSpace" presStyleCnt="0"/>
      <dgm:spPr/>
    </dgm:pt>
    <dgm:pt modelId="{6B8AABDF-AA79-42DD-AB14-96F252E0EFF0}" type="pres">
      <dgm:prSet presAssocID="{455DAD98-0470-4186-9D05-F1143202E57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EFCCB-80A0-4384-A158-69730C675117}" type="pres">
      <dgm:prSet presAssocID="{158D5AE1-5E6A-4638-8915-7383DF90F3D7}" presName="parSpace" presStyleCnt="0"/>
      <dgm:spPr/>
    </dgm:pt>
    <dgm:pt modelId="{A5787684-B4F6-43CE-A26D-94EAFCB458F7}" type="pres">
      <dgm:prSet presAssocID="{949E43DB-1B87-4D7A-9A1B-FAF9836BA396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6FCED7-1CE2-44D1-B6DB-9F373315F9AF}" srcId="{795EB7CF-6F69-425D-968F-748FB2F1FFB5}" destId="{219E6928-1551-4BE5-B152-F6CD6A55C222}" srcOrd="3" destOrd="0" parTransId="{1887BCC6-28A0-4DB8-A282-F6749E21EA73}" sibTransId="{EA70AA8D-5C93-47B8-9648-7540EAC6A2E2}"/>
    <dgm:cxn modelId="{1AA40C3B-5507-4A01-89DD-F6B019A46CC3}" type="presOf" srcId="{219E6928-1551-4BE5-B152-F6CD6A55C222}" destId="{DFFFCD02-7E9A-4E5D-B1DA-FD81C98198C2}" srcOrd="0" destOrd="0" presId="urn:microsoft.com/office/officeart/2005/8/layout/hChevron3"/>
    <dgm:cxn modelId="{5259DB3C-6321-4FEB-8E27-3473EB40E4B6}" type="presOf" srcId="{455DAD98-0470-4186-9D05-F1143202E576}" destId="{6B8AABDF-AA79-42DD-AB14-96F252E0EFF0}" srcOrd="0" destOrd="0" presId="urn:microsoft.com/office/officeart/2005/8/layout/hChevron3"/>
    <dgm:cxn modelId="{60A3448C-042E-4F11-A989-5026B389AC10}" srcId="{795EB7CF-6F69-425D-968F-748FB2F1FFB5}" destId="{455DAD98-0470-4186-9D05-F1143202E576}" srcOrd="4" destOrd="0" parTransId="{7C6573A9-87D6-43B6-BB0A-515B1A8AD201}" sibTransId="{158D5AE1-5E6A-4638-8915-7383DF90F3D7}"/>
    <dgm:cxn modelId="{0FF6583F-1802-4CFB-A4B7-DE4B4730C19D}" srcId="{795EB7CF-6F69-425D-968F-748FB2F1FFB5}" destId="{ED4D3F9F-7A9D-45FF-9867-3E136C14A055}" srcOrd="0" destOrd="0" parTransId="{8D4AAFE6-B446-45FC-B6DB-B5A562BAA017}" sibTransId="{F0A5E408-B62F-409B-83A8-F8D8DCEEA3F1}"/>
    <dgm:cxn modelId="{C84B2414-B281-49BA-B62B-F640D2CBE55C}" type="presOf" srcId="{C667262C-C1E8-4361-909F-5B35101D8DB8}" destId="{CEDFEC4A-20EB-415E-8A72-50BCAEF14EF6}" srcOrd="0" destOrd="0" presId="urn:microsoft.com/office/officeart/2005/8/layout/hChevron3"/>
    <dgm:cxn modelId="{B0004B4D-C795-49AF-BEB4-A3A114F95AC7}" srcId="{795EB7CF-6F69-425D-968F-748FB2F1FFB5}" destId="{C667262C-C1E8-4361-909F-5B35101D8DB8}" srcOrd="2" destOrd="0" parTransId="{0D75B16D-9154-414B-A0A0-E7CE9277EFD6}" sibTransId="{7B45E848-9A46-46A1-B47D-C6CEBBC4ED79}"/>
    <dgm:cxn modelId="{8E787BF5-5F93-45FE-A3BD-7A279BEB0895}" type="presOf" srcId="{ED4D3F9F-7A9D-45FF-9867-3E136C14A055}" destId="{16549904-959D-4804-9D71-5109204EBD15}" srcOrd="0" destOrd="0" presId="urn:microsoft.com/office/officeart/2005/8/layout/hChevron3"/>
    <dgm:cxn modelId="{2EF6BADE-11EA-4488-904F-31BD7A186593}" type="presOf" srcId="{795EB7CF-6F69-425D-968F-748FB2F1FFB5}" destId="{88ACF6FB-650F-464F-93E2-30C122BE8E0C}" srcOrd="0" destOrd="0" presId="urn:microsoft.com/office/officeart/2005/8/layout/hChevron3"/>
    <dgm:cxn modelId="{E72D3C93-44AF-4168-94E9-906918D14B63}" srcId="{795EB7CF-6F69-425D-968F-748FB2F1FFB5}" destId="{949E43DB-1B87-4D7A-9A1B-FAF9836BA396}" srcOrd="5" destOrd="0" parTransId="{946E908E-E3CF-495C-BCAB-FF7F3FE76B45}" sibTransId="{3A50E806-EFC1-42F7-95E2-7C733BE7B54E}"/>
    <dgm:cxn modelId="{0EE79450-CA6A-48EA-97A7-EF091034A079}" type="presOf" srcId="{41A27E3D-C3DF-4632-B57B-BD04BB0F0A0B}" destId="{7DD11F39-F33D-418C-95AA-B9D3B33629E6}" srcOrd="0" destOrd="0" presId="urn:microsoft.com/office/officeart/2005/8/layout/hChevron3"/>
    <dgm:cxn modelId="{1F26CB98-6D84-42E6-BBD6-777C009E475E}" srcId="{795EB7CF-6F69-425D-968F-748FB2F1FFB5}" destId="{41A27E3D-C3DF-4632-B57B-BD04BB0F0A0B}" srcOrd="1" destOrd="0" parTransId="{70F8B105-A7FC-47B2-805E-9335BA151DCF}" sibTransId="{E48FBF2B-12D5-47DD-A09A-37652F8C791B}"/>
    <dgm:cxn modelId="{D2BC7D91-086C-496B-8A22-DCBA81B1F8C0}" type="presOf" srcId="{949E43DB-1B87-4D7A-9A1B-FAF9836BA396}" destId="{A5787684-B4F6-43CE-A26D-94EAFCB458F7}" srcOrd="0" destOrd="0" presId="urn:microsoft.com/office/officeart/2005/8/layout/hChevron3"/>
    <dgm:cxn modelId="{CCB29D39-A04D-427A-82DA-6C93FDF28E5D}" type="presParOf" srcId="{88ACF6FB-650F-464F-93E2-30C122BE8E0C}" destId="{16549904-959D-4804-9D71-5109204EBD15}" srcOrd="0" destOrd="0" presId="urn:microsoft.com/office/officeart/2005/8/layout/hChevron3"/>
    <dgm:cxn modelId="{FEBB63B2-ED6C-4A5E-A7DA-D45F296AC878}" type="presParOf" srcId="{88ACF6FB-650F-464F-93E2-30C122BE8E0C}" destId="{736AC59D-28A3-410D-82FF-9280273178EF}" srcOrd="1" destOrd="0" presId="urn:microsoft.com/office/officeart/2005/8/layout/hChevron3"/>
    <dgm:cxn modelId="{A4C231E1-3BB1-4B7C-9ECF-8F598DFED209}" type="presParOf" srcId="{88ACF6FB-650F-464F-93E2-30C122BE8E0C}" destId="{7DD11F39-F33D-418C-95AA-B9D3B33629E6}" srcOrd="2" destOrd="0" presId="urn:microsoft.com/office/officeart/2005/8/layout/hChevron3"/>
    <dgm:cxn modelId="{20281D8E-A150-4537-A374-F82DBD1DF868}" type="presParOf" srcId="{88ACF6FB-650F-464F-93E2-30C122BE8E0C}" destId="{95CF5B4B-A791-4363-83BD-D2E2AC419B5D}" srcOrd="3" destOrd="0" presId="urn:microsoft.com/office/officeart/2005/8/layout/hChevron3"/>
    <dgm:cxn modelId="{90C79E44-E9F2-497C-8DE6-FCA0F4AA3254}" type="presParOf" srcId="{88ACF6FB-650F-464F-93E2-30C122BE8E0C}" destId="{CEDFEC4A-20EB-415E-8A72-50BCAEF14EF6}" srcOrd="4" destOrd="0" presId="urn:microsoft.com/office/officeart/2005/8/layout/hChevron3"/>
    <dgm:cxn modelId="{979C5124-FD75-41B2-A033-E53F84064A31}" type="presParOf" srcId="{88ACF6FB-650F-464F-93E2-30C122BE8E0C}" destId="{D012CFFC-76AB-4D96-8D57-E9F26D3ACCC5}" srcOrd="5" destOrd="0" presId="urn:microsoft.com/office/officeart/2005/8/layout/hChevron3"/>
    <dgm:cxn modelId="{79C93634-3BA6-4A30-835D-EFB29359DA3F}" type="presParOf" srcId="{88ACF6FB-650F-464F-93E2-30C122BE8E0C}" destId="{DFFFCD02-7E9A-4E5D-B1DA-FD81C98198C2}" srcOrd="6" destOrd="0" presId="urn:microsoft.com/office/officeart/2005/8/layout/hChevron3"/>
    <dgm:cxn modelId="{C531FB5F-3FB2-4DB1-AE76-F9356742498E}" type="presParOf" srcId="{88ACF6FB-650F-464F-93E2-30C122BE8E0C}" destId="{DF382AE1-4A24-43B2-A078-7B4222908884}" srcOrd="7" destOrd="0" presId="urn:microsoft.com/office/officeart/2005/8/layout/hChevron3"/>
    <dgm:cxn modelId="{D8F4399C-F6F4-4E33-8FB8-4D37A5D45046}" type="presParOf" srcId="{88ACF6FB-650F-464F-93E2-30C122BE8E0C}" destId="{6B8AABDF-AA79-42DD-AB14-96F252E0EFF0}" srcOrd="8" destOrd="0" presId="urn:microsoft.com/office/officeart/2005/8/layout/hChevron3"/>
    <dgm:cxn modelId="{4A5E215D-ABAA-4287-9A34-85AF5AF3F814}" type="presParOf" srcId="{88ACF6FB-650F-464F-93E2-30C122BE8E0C}" destId="{543EFCCB-80A0-4384-A158-69730C675117}" srcOrd="9" destOrd="0" presId="urn:microsoft.com/office/officeart/2005/8/layout/hChevron3"/>
    <dgm:cxn modelId="{A69DA433-2FCF-49CC-B180-A0533A3AA8F6}" type="presParOf" srcId="{88ACF6FB-650F-464F-93E2-30C122BE8E0C}" destId="{A5787684-B4F6-43CE-A26D-94EAFCB458F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18F95-E06F-431D-B87F-B1EAF328AC02}">
      <dsp:nvSpPr>
        <dsp:cNvPr id="0" name=""/>
        <dsp:cNvSpPr/>
      </dsp:nvSpPr>
      <dsp:spPr>
        <a:xfrm rot="5400000">
          <a:off x="830831" y="1139565"/>
          <a:ext cx="1007847" cy="11473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240E2-E9E1-425E-A06E-6C5E1AF09276}">
      <dsp:nvSpPr>
        <dsp:cNvPr id="0" name=""/>
        <dsp:cNvSpPr/>
      </dsp:nvSpPr>
      <dsp:spPr>
        <a:xfrm>
          <a:off x="563813" y="22346"/>
          <a:ext cx="1696621" cy="118757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Proxima Nova" panose="020B0604020202020204" charset="0"/>
            </a:rPr>
            <a:t>Sampling</a:t>
          </a:r>
        </a:p>
      </dsp:txBody>
      <dsp:txXfrm>
        <a:off x="621796" y="80329"/>
        <a:ext cx="1580655" cy="1071613"/>
      </dsp:txXfrm>
    </dsp:sp>
    <dsp:sp modelId="{A0E3DF4E-BA81-4144-B8A0-10EF234C4446}">
      <dsp:nvSpPr>
        <dsp:cNvPr id="0" name=""/>
        <dsp:cNvSpPr/>
      </dsp:nvSpPr>
      <dsp:spPr>
        <a:xfrm>
          <a:off x="2328111" y="104548"/>
          <a:ext cx="2341206" cy="95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solidFill>
                <a:schemeClr val="bg1"/>
              </a:solidFill>
              <a:latin typeface="Proxima Nova" panose="020B0604020202020204" charset="0"/>
            </a:rPr>
            <a:t>Random Sampling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solidFill>
                <a:schemeClr val="bg1"/>
              </a:solidFill>
              <a:latin typeface="Proxima Nova" panose="020B0604020202020204" charset="0"/>
            </a:rPr>
            <a:t>Probability distributions</a:t>
          </a:r>
        </a:p>
      </dsp:txBody>
      <dsp:txXfrm>
        <a:off x="2328111" y="104548"/>
        <a:ext cx="2341206" cy="959854"/>
      </dsp:txXfrm>
    </dsp:sp>
    <dsp:sp modelId="{6ADDC7CA-EBD8-450B-8005-88B5AD8069B9}">
      <dsp:nvSpPr>
        <dsp:cNvPr id="0" name=""/>
        <dsp:cNvSpPr/>
      </dsp:nvSpPr>
      <dsp:spPr>
        <a:xfrm rot="5400000">
          <a:off x="2503249" y="2473609"/>
          <a:ext cx="1007847" cy="11473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10701903"/>
            <a:satOff val="88749"/>
            <a:lumOff val="14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0F853-B24F-4B0B-9E46-094E45B598A9}">
      <dsp:nvSpPr>
        <dsp:cNvPr id="0" name=""/>
        <dsp:cNvSpPr/>
      </dsp:nvSpPr>
      <dsp:spPr>
        <a:xfrm>
          <a:off x="2236231" y="1356390"/>
          <a:ext cx="1696621" cy="1187579"/>
        </a:xfrm>
        <a:prstGeom prst="roundRect">
          <a:avLst>
            <a:gd name="adj" fmla="val 1667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Proxima Nova" panose="020B0604020202020204" charset="0"/>
            </a:rPr>
            <a:t>Hypothesis Formation</a:t>
          </a:r>
        </a:p>
      </dsp:txBody>
      <dsp:txXfrm>
        <a:off x="2294214" y="1414373"/>
        <a:ext cx="1580655" cy="1071613"/>
      </dsp:txXfrm>
    </dsp:sp>
    <dsp:sp modelId="{376B3C88-31FA-4DB8-B621-39054099A6A7}">
      <dsp:nvSpPr>
        <dsp:cNvPr id="0" name=""/>
        <dsp:cNvSpPr/>
      </dsp:nvSpPr>
      <dsp:spPr>
        <a:xfrm>
          <a:off x="4048110" y="1492949"/>
          <a:ext cx="1981975" cy="95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solidFill>
                <a:schemeClr val="bg1"/>
              </a:solidFill>
              <a:latin typeface="Proxima Nova" panose="020B0604020202020204" charset="0"/>
            </a:rPr>
            <a:t>Null vs. Alternate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solidFill>
                <a:schemeClr val="bg1"/>
              </a:solidFill>
              <a:latin typeface="Proxima Nova" panose="020B0604020202020204" charset="0"/>
            </a:rPr>
            <a:t>P-value</a:t>
          </a:r>
        </a:p>
      </dsp:txBody>
      <dsp:txXfrm>
        <a:off x="4048110" y="1492949"/>
        <a:ext cx="1981975" cy="959854"/>
      </dsp:txXfrm>
    </dsp:sp>
    <dsp:sp modelId="{810D29B7-BA17-485B-B8DB-DAEAC4DDD255}">
      <dsp:nvSpPr>
        <dsp:cNvPr id="0" name=""/>
        <dsp:cNvSpPr/>
      </dsp:nvSpPr>
      <dsp:spPr>
        <a:xfrm>
          <a:off x="3908649" y="2690434"/>
          <a:ext cx="1696621" cy="1187579"/>
        </a:xfrm>
        <a:prstGeom prst="roundRect">
          <a:avLst>
            <a:gd name="adj" fmla="val 1667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Proxima Nova" panose="020B0604020202020204" charset="0"/>
            </a:rPr>
            <a:t>Drawing Inference</a:t>
          </a:r>
        </a:p>
      </dsp:txBody>
      <dsp:txXfrm>
        <a:off x="3966632" y="2748417"/>
        <a:ext cx="1580655" cy="1071613"/>
      </dsp:txXfrm>
    </dsp:sp>
    <dsp:sp modelId="{DD3759A6-E87B-4F61-A7B2-0E55A19590B3}">
      <dsp:nvSpPr>
        <dsp:cNvPr id="0" name=""/>
        <dsp:cNvSpPr/>
      </dsp:nvSpPr>
      <dsp:spPr>
        <a:xfrm>
          <a:off x="5585291" y="2764861"/>
          <a:ext cx="2401546" cy="95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7800" lvl="1" indent="-1778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solidFill>
                <a:schemeClr val="bg1"/>
              </a:solidFill>
              <a:latin typeface="Proxima Nova" panose="020B0604020202020204" charset="0"/>
            </a:rPr>
            <a:t>Central Limit theorem</a:t>
          </a:r>
        </a:p>
        <a:p>
          <a:pPr marL="177800" lvl="1" indent="-1778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solidFill>
                <a:schemeClr val="bg1"/>
              </a:solidFill>
              <a:latin typeface="Proxima Nova" panose="020B0604020202020204" charset="0"/>
            </a:rPr>
            <a:t>Critical Region</a:t>
          </a:r>
        </a:p>
        <a:p>
          <a:pPr marL="177800" lvl="1" indent="-17780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solidFill>
                <a:schemeClr val="bg1"/>
              </a:solidFill>
              <a:latin typeface="Proxima Nova" panose="020B0604020202020204" charset="0"/>
            </a:rPr>
            <a:t>Type1/Type 2 Errors</a:t>
          </a:r>
        </a:p>
      </dsp:txBody>
      <dsp:txXfrm>
        <a:off x="5585291" y="2764861"/>
        <a:ext cx="2401546" cy="959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1B58-F4DF-4CE5-85A3-2E2E9567E95A}">
      <dsp:nvSpPr>
        <dsp:cNvPr id="0" name=""/>
        <dsp:cNvSpPr/>
      </dsp:nvSpPr>
      <dsp:spPr>
        <a:xfrm>
          <a:off x="0" y="1417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0D79F8-FE95-42C9-B4DD-59D73FCF16F6}">
      <dsp:nvSpPr>
        <dsp:cNvPr id="0" name=""/>
        <dsp:cNvSpPr/>
      </dsp:nvSpPr>
      <dsp:spPr>
        <a:xfrm>
          <a:off x="217390" y="163113"/>
          <a:ext cx="395254" cy="39525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39007-0861-448E-B3B6-F2ACBCF44D3C}">
      <dsp:nvSpPr>
        <dsp:cNvPr id="0" name=""/>
        <dsp:cNvSpPr/>
      </dsp:nvSpPr>
      <dsp:spPr>
        <a:xfrm>
          <a:off x="830035" y="1417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+mn-lt"/>
            </a:rPr>
            <a:t>Sampling: Random sampling, Normal, Discrete</a:t>
          </a:r>
        </a:p>
      </dsp:txBody>
      <dsp:txXfrm>
        <a:off x="830035" y="1417"/>
        <a:ext cx="7690564" cy="718645"/>
      </dsp:txXfrm>
    </dsp:sp>
    <dsp:sp modelId="{BC94A5E2-3157-4DFE-AF2E-0A23E3527034}">
      <dsp:nvSpPr>
        <dsp:cNvPr id="0" name=""/>
        <dsp:cNvSpPr/>
      </dsp:nvSpPr>
      <dsp:spPr>
        <a:xfrm>
          <a:off x="0" y="899724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E8CEF8-6B6D-442E-A907-7499FE0DDB94}">
      <dsp:nvSpPr>
        <dsp:cNvPr id="0" name=""/>
        <dsp:cNvSpPr/>
      </dsp:nvSpPr>
      <dsp:spPr>
        <a:xfrm>
          <a:off x="217390" y="1061419"/>
          <a:ext cx="395254" cy="39525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DA6E0E-243E-4FB2-A522-53797803E991}">
      <dsp:nvSpPr>
        <dsp:cNvPr id="0" name=""/>
        <dsp:cNvSpPr/>
      </dsp:nvSpPr>
      <dsp:spPr>
        <a:xfrm>
          <a:off x="830035" y="899724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+mn-lt"/>
            </a:rPr>
            <a:t>Hypothesis test: Null vs. </a:t>
          </a:r>
          <a:r>
            <a:rPr lang="en-IN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Alternate, accept/ reject decisions</a:t>
          </a:r>
          <a:endParaRPr lang="en-IN" sz="2000" kern="1200" dirty="0"/>
        </a:p>
      </dsp:txBody>
      <dsp:txXfrm>
        <a:off x="830035" y="899724"/>
        <a:ext cx="7690564" cy="718645"/>
      </dsp:txXfrm>
    </dsp:sp>
    <dsp:sp modelId="{6E136437-029F-499B-AA62-F6127DAE9320}">
      <dsp:nvSpPr>
        <dsp:cNvPr id="0" name=""/>
        <dsp:cNvSpPr/>
      </dsp:nvSpPr>
      <dsp:spPr>
        <a:xfrm>
          <a:off x="0" y="1798030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232BCC-C287-40E5-9A27-2BDC106F7C76}">
      <dsp:nvSpPr>
        <dsp:cNvPr id="0" name=""/>
        <dsp:cNvSpPr/>
      </dsp:nvSpPr>
      <dsp:spPr>
        <a:xfrm>
          <a:off x="217390" y="1959725"/>
          <a:ext cx="395254" cy="395254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A9E826-B606-4586-8860-ED791533B450}">
      <dsp:nvSpPr>
        <dsp:cNvPr id="0" name=""/>
        <dsp:cNvSpPr/>
      </dsp:nvSpPr>
      <dsp:spPr>
        <a:xfrm>
          <a:off x="830035" y="1798030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+mn-lt"/>
            </a:rPr>
            <a:t>Drawing Inferences: central limit theorem, p-value, type I/II errors </a:t>
          </a:r>
          <a:endParaRPr lang="en-IN" sz="2000" kern="1200" dirty="0"/>
        </a:p>
      </dsp:txBody>
      <dsp:txXfrm>
        <a:off x="830035" y="1798030"/>
        <a:ext cx="7690564" cy="718645"/>
      </dsp:txXfrm>
    </dsp:sp>
    <dsp:sp modelId="{081ECFE6-579C-4AA6-AED9-932CA38C4002}">
      <dsp:nvSpPr>
        <dsp:cNvPr id="0" name=""/>
        <dsp:cNvSpPr/>
      </dsp:nvSpPr>
      <dsp:spPr>
        <a:xfrm>
          <a:off x="0" y="2696336"/>
          <a:ext cx="8520600" cy="718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9B4125-5DA4-48BE-AADD-726927514AF4}">
      <dsp:nvSpPr>
        <dsp:cNvPr id="0" name=""/>
        <dsp:cNvSpPr/>
      </dsp:nvSpPr>
      <dsp:spPr>
        <a:xfrm>
          <a:off x="217390" y="2858032"/>
          <a:ext cx="395254" cy="395254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AAF979-CBDA-4D98-AAA9-05AAF3A08191}">
      <dsp:nvSpPr>
        <dsp:cNvPr id="0" name=""/>
        <dsp:cNvSpPr/>
      </dsp:nvSpPr>
      <dsp:spPr>
        <a:xfrm>
          <a:off x="830035" y="2696336"/>
          <a:ext cx="7690564" cy="71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7" tIns="76057" rIns="76057" bIns="7605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+mn-lt"/>
            </a:rPr>
            <a:t>Case examples to illustrate concepts and applications</a:t>
          </a:r>
          <a:endParaRPr lang="en-IN" sz="2000" kern="1200" dirty="0"/>
        </a:p>
      </dsp:txBody>
      <dsp:txXfrm>
        <a:off x="830035" y="2696336"/>
        <a:ext cx="7690564" cy="718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49904-959D-4804-9D71-5109204EBD15}">
      <dsp:nvSpPr>
        <dsp:cNvPr id="0" name=""/>
        <dsp:cNvSpPr/>
      </dsp:nvSpPr>
      <dsp:spPr>
        <a:xfrm>
          <a:off x="890" y="2428"/>
          <a:ext cx="1459194" cy="58367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Proxima Nova" panose="020B0604020202020204" charset="0"/>
            </a:rPr>
            <a:t>Understanding</a:t>
          </a:r>
        </a:p>
      </dsp:txBody>
      <dsp:txXfrm>
        <a:off x="890" y="2428"/>
        <a:ext cx="1313275" cy="583677"/>
      </dsp:txXfrm>
    </dsp:sp>
    <dsp:sp modelId="{7DD11F39-F33D-418C-95AA-B9D3B33629E6}">
      <dsp:nvSpPr>
        <dsp:cNvPr id="0" name=""/>
        <dsp:cNvSpPr/>
      </dsp:nvSpPr>
      <dsp:spPr>
        <a:xfrm>
          <a:off x="1168246" y="2428"/>
          <a:ext cx="1459194" cy="583677"/>
        </a:xfrm>
        <a:prstGeom prst="chevron">
          <a:avLst/>
        </a:prstGeom>
        <a:solidFill>
          <a:schemeClr val="accent5">
            <a:hueOff val="-1444559"/>
            <a:satOff val="0"/>
            <a:lumOff val="6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Proxima Nova" panose="020B0604020202020204" charset="0"/>
            </a:rPr>
            <a:t>Diagnosis</a:t>
          </a:r>
        </a:p>
      </dsp:txBody>
      <dsp:txXfrm>
        <a:off x="1460085" y="2428"/>
        <a:ext cx="875517" cy="583677"/>
      </dsp:txXfrm>
    </dsp:sp>
    <dsp:sp modelId="{CEDFEC4A-20EB-415E-8A72-50BCAEF14EF6}">
      <dsp:nvSpPr>
        <dsp:cNvPr id="0" name=""/>
        <dsp:cNvSpPr/>
      </dsp:nvSpPr>
      <dsp:spPr>
        <a:xfrm>
          <a:off x="2335601" y="2428"/>
          <a:ext cx="1459194" cy="583677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>
              <a:latin typeface="Proxima Nova" panose="020B0604020202020204" charset="0"/>
            </a:rPr>
            <a:t>Hypothesis</a:t>
          </a:r>
        </a:p>
      </dsp:txBody>
      <dsp:txXfrm>
        <a:off x="2627440" y="2428"/>
        <a:ext cx="875517" cy="583677"/>
      </dsp:txXfrm>
    </dsp:sp>
    <dsp:sp modelId="{DFFFCD02-7E9A-4E5D-B1DA-FD81C98198C2}">
      <dsp:nvSpPr>
        <dsp:cNvPr id="0" name=""/>
        <dsp:cNvSpPr/>
      </dsp:nvSpPr>
      <dsp:spPr>
        <a:xfrm>
          <a:off x="3502957" y="2428"/>
          <a:ext cx="1459194" cy="583677"/>
        </a:xfrm>
        <a:prstGeom prst="chevron">
          <a:avLst/>
        </a:prstGeom>
        <a:solidFill>
          <a:schemeClr val="accent5">
            <a:hueOff val="-4333678"/>
            <a:satOff val="0"/>
            <a:lumOff val="18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Proxima Nova" panose="020B0604020202020204" charset="0"/>
            </a:rPr>
            <a:t>Evaluation</a:t>
          </a:r>
        </a:p>
      </dsp:txBody>
      <dsp:txXfrm>
        <a:off x="3794796" y="2428"/>
        <a:ext cx="875517" cy="583677"/>
      </dsp:txXfrm>
    </dsp:sp>
    <dsp:sp modelId="{6B8AABDF-AA79-42DD-AB14-96F252E0EFF0}">
      <dsp:nvSpPr>
        <dsp:cNvPr id="0" name=""/>
        <dsp:cNvSpPr/>
      </dsp:nvSpPr>
      <dsp:spPr>
        <a:xfrm>
          <a:off x="4670313" y="2428"/>
          <a:ext cx="1459194" cy="583677"/>
        </a:xfrm>
        <a:prstGeom prst="chevron">
          <a:avLst/>
        </a:prstGeom>
        <a:solidFill>
          <a:schemeClr val="accent5">
            <a:hueOff val="-5778237"/>
            <a:satOff val="0"/>
            <a:lumOff val="24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Proxima Nova" panose="020B0604020202020204" charset="0"/>
            </a:rPr>
            <a:t>Prototype</a:t>
          </a:r>
        </a:p>
      </dsp:txBody>
      <dsp:txXfrm>
        <a:off x="4962152" y="2428"/>
        <a:ext cx="875517" cy="583677"/>
      </dsp:txXfrm>
    </dsp:sp>
    <dsp:sp modelId="{A5787684-B4F6-43CE-A26D-94EAFCB458F7}">
      <dsp:nvSpPr>
        <dsp:cNvPr id="0" name=""/>
        <dsp:cNvSpPr/>
      </dsp:nvSpPr>
      <dsp:spPr>
        <a:xfrm>
          <a:off x="5837668" y="2428"/>
          <a:ext cx="1459194" cy="583677"/>
        </a:xfrm>
        <a:prstGeom prst="chevron">
          <a:avLst/>
        </a:prstGeom>
        <a:solidFill>
          <a:schemeClr val="accent5">
            <a:hueOff val="-7222796"/>
            <a:satOff val="0"/>
            <a:lumOff val="3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Proxima Nova" panose="020B0604020202020204" charset="0"/>
            </a:rPr>
            <a:t>Output</a:t>
          </a:r>
        </a:p>
      </dsp:txBody>
      <dsp:txXfrm>
        <a:off x="6129507" y="2428"/>
        <a:ext cx="875517" cy="58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97104d7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97104d7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7104d7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7104d7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learners with more coding background, they find this area difficult and need to understand the probability distributions well.</a:t>
            </a:r>
          </a:p>
          <a:p>
            <a:r>
              <a:rPr lang="en-IN" dirty="0"/>
              <a:t>Moreover data agencies, be it consumer or scan data research, adopt these principles.</a:t>
            </a:r>
          </a:p>
        </p:txBody>
      </p:sp>
    </p:spTree>
    <p:extLst>
      <p:ext uri="{BB962C8B-B14F-4D97-AF65-F5344CB8AC3E}">
        <p14:creationId xmlns:p14="http://schemas.microsoft.com/office/powerpoint/2010/main" val="266076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where tech background learners are most confused hence explanations need to be detailed.</a:t>
            </a:r>
          </a:p>
        </p:txBody>
      </p:sp>
    </p:spTree>
    <p:extLst>
      <p:ext uri="{BB962C8B-B14F-4D97-AF65-F5344CB8AC3E}">
        <p14:creationId xmlns:p14="http://schemas.microsoft.com/office/powerpoint/2010/main" val="387064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Showing them calculation will help understand the concept. </a:t>
            </a:r>
          </a:p>
          <a:p>
            <a:r>
              <a:rPr lang="en-IN" dirty="0"/>
              <a:t>Those with economics or statistics background will gain from real life business examples</a:t>
            </a:r>
          </a:p>
        </p:txBody>
      </p:sp>
    </p:spTree>
    <p:extLst>
      <p:ext uri="{BB962C8B-B14F-4D97-AF65-F5344CB8AC3E}">
        <p14:creationId xmlns:p14="http://schemas.microsoft.com/office/powerpoint/2010/main" val="3419835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63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https://forms.gle/stdN9qpQzTjfUtAJ6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38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microsoft.com/office/2014/relationships/chartEx" Target="../charts/chartEx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10" Type="http://schemas.openxmlformats.org/officeDocument/2006/relationships/image" Target="../media/image19.sv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3"/>
    </mc:Choice>
    <mc:Fallback xmlns="">
      <p:transition spd="slow" advTm="24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Let’s </a:t>
            </a:r>
            <a:r>
              <a:rPr lang="en-IN" dirty="0"/>
              <a:t>Code Together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6234" y="2224787"/>
            <a:ext cx="52373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5200" i="1" dirty="0" smtClean="0">
                <a:solidFill>
                  <a:schemeClr val="dk1"/>
                </a:solidFill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32746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</a:t>
            </a:r>
            <a:r>
              <a:rPr lang="en" dirty="0" smtClean="0"/>
              <a:t>: Quiz Time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836234" y="2224787"/>
            <a:ext cx="52373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5200" i="1" dirty="0" smtClean="0">
                <a:solidFill>
                  <a:schemeClr val="dk1"/>
                </a:solidFill>
              </a:rPr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15123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Solve a Problem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60020" y="754380"/>
            <a:ext cx="8983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Problem: An examiner create an objective exam with four options in it. A, B, C, and D? with Equal probability. i.e. 25% each. You have observed the 100 test </a:t>
            </a:r>
            <a:r>
              <a:rPr lang="en-US" sz="1800" dirty="0" smtClean="0"/>
              <a:t>samples</a:t>
            </a:r>
            <a:endParaRPr lang="en-US" sz="1800" dirty="0"/>
          </a:p>
          <a:p>
            <a:r>
              <a:rPr lang="en-US" sz="1800" dirty="0"/>
              <a:t>We have 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Null </a:t>
            </a:r>
            <a:r>
              <a:rPr lang="en-US" sz="1800" dirty="0"/>
              <a:t>hypothesis: All </a:t>
            </a:r>
            <a:r>
              <a:rPr lang="en-US" sz="1800" dirty="0" smtClean="0"/>
              <a:t>probabilities are equal</a:t>
            </a: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Alternative </a:t>
            </a:r>
            <a:r>
              <a:rPr lang="en-US" sz="1800" dirty="0"/>
              <a:t>hypothesis: All </a:t>
            </a:r>
            <a:r>
              <a:rPr lang="en-US" sz="1800" dirty="0" smtClean="0"/>
              <a:t>probabilities are </a:t>
            </a:r>
            <a:r>
              <a:rPr lang="en-US" sz="1800" dirty="0"/>
              <a:t>not equal.</a:t>
            </a:r>
          </a:p>
          <a:p>
            <a:r>
              <a:rPr lang="en-US" sz="1800" dirty="0"/>
              <a:t>Now using the Chi-Square hypothesis </a:t>
            </a:r>
            <a:r>
              <a:rPr lang="en-US" sz="1800" dirty="0" smtClean="0"/>
              <a:t>reject or fail to reject </a:t>
            </a:r>
            <a:r>
              <a:rPr lang="en-US" sz="1800" dirty="0"/>
              <a:t>null </a:t>
            </a:r>
            <a:r>
              <a:rPr lang="en-US" sz="1800" dirty="0" smtClean="0"/>
              <a:t>hypothesis.</a:t>
            </a:r>
          </a:p>
          <a:p>
            <a:r>
              <a:rPr lang="en-US" sz="1800" dirty="0" smtClean="0"/>
              <a:t>(significance level = 0.05)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12749"/>
              </p:ext>
            </p:extLst>
          </p:nvPr>
        </p:nvGraphicFramePr>
        <p:xfrm>
          <a:off x="1882140" y="3138170"/>
          <a:ext cx="45034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38">
                  <a:extLst>
                    <a:ext uri="{9D8B030D-6E8A-4147-A177-3AD203B41FA5}">
                      <a16:colId xmlns:a16="http://schemas.microsoft.com/office/drawing/2014/main" val="682458276"/>
                    </a:ext>
                  </a:extLst>
                </a:gridCol>
                <a:gridCol w="923201">
                  <a:extLst>
                    <a:ext uri="{9D8B030D-6E8A-4147-A177-3AD203B41FA5}">
                      <a16:colId xmlns:a16="http://schemas.microsoft.com/office/drawing/2014/main" val="3700026805"/>
                    </a:ext>
                  </a:extLst>
                </a:gridCol>
                <a:gridCol w="2707681">
                  <a:extLst>
                    <a:ext uri="{9D8B030D-6E8A-4147-A177-3AD203B41FA5}">
                      <a16:colId xmlns:a16="http://schemas.microsoft.com/office/drawing/2014/main" val="893285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6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3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5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11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73320" y="873913"/>
            <a:ext cx="6974400" cy="8062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algn="l">
              <a:spcAft>
                <a:spcPts val="1600"/>
              </a:spcAft>
            </a:pPr>
            <a:r>
              <a:rPr lang="en-IN" sz="2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-I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Doubt resolution</a:t>
            </a:r>
            <a:endParaRPr dirty="0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F866A9D7-6F2A-4AD3-99F1-74A520F8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44801" y="1349973"/>
            <a:ext cx="1751936" cy="1751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286651" y="3217330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200" i="1" dirty="0" smtClean="0">
                <a:solidFill>
                  <a:schemeClr val="dk1"/>
                </a:solidFill>
              </a:rPr>
              <a:t>SGC Coaching: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IN" i="1" dirty="0" smtClean="0">
                <a:solidFill>
                  <a:schemeClr val="dk1"/>
                </a:solidFill>
              </a:rPr>
              <a:t>Articulate your Journey | Activate Students’ Vigour| Accelerate Mutual Growth</a:t>
            </a:r>
          </a:p>
          <a:p>
            <a:pPr lvl="0" algn="ctr">
              <a:buClr>
                <a:schemeClr val="dk1"/>
              </a:buClr>
              <a:buSzPts val="1100"/>
            </a:pPr>
            <a:endParaRPr lang="en-IN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i="1" dirty="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IN" sz="1800" i="1">
                <a:solidFill>
                  <a:schemeClr val="dk1"/>
                </a:solidFill>
              </a:rPr>
              <a:t>Session </a:t>
            </a:r>
            <a:r>
              <a:rPr lang="en-IN" sz="1800" i="1" smtClean="0">
                <a:solidFill>
                  <a:schemeClr val="dk1"/>
                </a:solidFill>
              </a:rPr>
              <a:t>5</a:t>
            </a:r>
            <a:endParaRPr lang="en-IN" sz="1800" b="1" dirty="0" smtClean="0"/>
          </a:p>
          <a:p>
            <a:pPr lvl="0" algn="ctr">
              <a:buClr>
                <a:schemeClr val="dk1"/>
              </a:buClr>
              <a:buSzPts val="1100"/>
            </a:pPr>
            <a:r>
              <a:rPr lang="en-IN" sz="1600" b="1" dirty="0" smtClean="0"/>
              <a:t>Inferential </a:t>
            </a:r>
            <a:r>
              <a:rPr lang="en-IN" sz="1600" b="1" dirty="0"/>
              <a:t>Statistics</a:t>
            </a:r>
            <a:endParaRPr lang="en-IN" sz="1600" b="1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sz="2400" i="1" dirty="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16A98-5746-49A1-BFF0-750589E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7C8E01-B18F-4873-AA55-3F7870BF8785}"/>
              </a:ext>
            </a:extLst>
          </p:cNvPr>
          <p:cNvGrpSpPr/>
          <p:nvPr/>
        </p:nvGrpSpPr>
        <p:grpSpPr>
          <a:xfrm>
            <a:off x="941373" y="831063"/>
            <a:ext cx="6980728" cy="4063999"/>
            <a:chOff x="941373" y="831063"/>
            <a:chExt cx="6980728" cy="406399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81FE010-BF4F-405D-8FDF-6FC1A54F245C}"/>
                </a:ext>
              </a:extLst>
            </p:cNvPr>
            <p:cNvSpPr/>
            <p:nvPr/>
          </p:nvSpPr>
          <p:spPr>
            <a:xfrm>
              <a:off x="941373" y="831063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339" tIns="123339" rIns="1367532" bIns="123339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2000" kern="1200" dirty="0"/>
                <a:t>Quick Recap –(10 mins)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600" kern="1200" dirty="0"/>
                <a:t>Last 2 weeks 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E20F6D-A3E5-4402-97CA-7A6DAD59E51C}"/>
                </a:ext>
              </a:extLst>
            </p:cNvPr>
            <p:cNvSpPr/>
            <p:nvPr/>
          </p:nvSpPr>
          <p:spPr>
            <a:xfrm>
              <a:off x="1464927" y="2253462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991659"/>
                <a:satOff val="42307"/>
                <a:lumOff val="4215"/>
                <a:alphaOff val="0"/>
              </a:schemeClr>
            </a:fillRef>
            <a:effectRef idx="0">
              <a:schemeClr val="accent3">
                <a:hueOff val="-4991659"/>
                <a:satOff val="42307"/>
                <a:lumOff val="42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529" tIns="119529" rIns="1435564" bIns="119529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2000" kern="1200" dirty="0"/>
                <a:t>Focused Teaching –(50 mins)</a:t>
              </a:r>
            </a:p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600" kern="1200" dirty="0"/>
                <a:t>Inference Statistics through business cases</a:t>
              </a:r>
              <a:endParaRPr lang="en-IN" sz="20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3767DC-5BA4-4D21-B244-BC066B40EBFE}"/>
                </a:ext>
              </a:extLst>
            </p:cNvPr>
            <p:cNvSpPr/>
            <p:nvPr/>
          </p:nvSpPr>
          <p:spPr>
            <a:xfrm>
              <a:off x="1988482" y="3675862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9983318"/>
                <a:satOff val="84615"/>
                <a:lumOff val="8431"/>
                <a:alphaOff val="0"/>
              </a:schemeClr>
            </a:fillRef>
            <a:effectRef idx="0">
              <a:schemeClr val="accent3">
                <a:hueOff val="-9983318"/>
                <a:satOff val="84615"/>
                <a:lumOff val="8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529" tIns="119529" rIns="1435564" bIns="119529" numCol="1" spcCol="1270" anchor="ctr" anchorCtr="0">
              <a:noAutofit/>
            </a:bodyPr>
            <a:lstStyle/>
            <a:p>
              <a:pPr lvl="0" algn="l" defTabSz="1076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Doubt resolution –(30 mins)</a:t>
              </a:r>
            </a:p>
            <a:p>
              <a:pPr lvl="0" algn="l" defTabSz="1076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Explain using demonstration and exercises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2AAFBB-231A-4E89-B8B0-9354DF4C5DE3}"/>
                </a:ext>
              </a:extLst>
            </p:cNvPr>
            <p:cNvSpPr/>
            <p:nvPr/>
          </p:nvSpPr>
          <p:spPr>
            <a:xfrm>
              <a:off x="6082512" y="1755623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1F881C-AC82-4F78-A343-EF41E19E20A5}"/>
                </a:ext>
              </a:extLst>
            </p:cNvPr>
            <p:cNvSpPr/>
            <p:nvPr/>
          </p:nvSpPr>
          <p:spPr>
            <a:xfrm>
              <a:off x="6606067" y="3169895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lnRef>
            <a:fillRef idx="1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0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BAC09B8-AC6D-471F-BA9C-7BC1E24AA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596721"/>
              </p:ext>
            </p:extLst>
          </p:nvPr>
        </p:nvGraphicFramePr>
        <p:xfrm>
          <a:off x="477430" y="1043872"/>
          <a:ext cx="7986838" cy="390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6161176" y="1351464"/>
            <a:ext cx="2173619" cy="369332"/>
          </a:xfrm>
          <a:prstGeom prst="rect">
            <a:avLst/>
          </a:prstGeom>
          <a:solidFill>
            <a:srgbClr val="FF5050"/>
          </a:solidFill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800" b="1" dirty="0">
                <a:solidFill>
                  <a:schemeClr val="bg1"/>
                </a:solidFill>
                <a:latin typeface="Proxima Nova" panose="020B0604020202020204" charset="0"/>
              </a:rPr>
              <a:t>Inference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6675" y="1140950"/>
            <a:ext cx="6974400" cy="32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groups might need diff content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Focussed teaching: </a:t>
            </a:r>
            <a:r>
              <a:rPr lang="en-IN" dirty="0"/>
              <a:t>Points of Investigation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A44B91-E3E2-4F03-BB1E-C64FF1A62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247911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C192-0992-47FA-90C5-BC261254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7797" y="739858"/>
            <a:ext cx="5265600" cy="3848325"/>
          </a:xfrm>
          <a:solidFill>
            <a:schemeClr val="tx2"/>
          </a:solidFill>
        </p:spPr>
        <p:txBody>
          <a:bodyPr anchor="t"/>
          <a:lstStyle/>
          <a:p>
            <a:pPr algn="l"/>
            <a:r>
              <a:rPr lang="en-IN" dirty="0"/>
              <a:t>Sample statistics</a:t>
            </a:r>
          </a:p>
          <a:p>
            <a:pPr lvl="1"/>
            <a:r>
              <a:rPr lang="en-IN" sz="1600" dirty="0">
                <a:latin typeface="Proxima Nova" panose="020B0604020202020204" charset="0"/>
              </a:rPr>
              <a:t>Sample mean (µ)</a:t>
            </a:r>
          </a:p>
          <a:p>
            <a:pPr lvl="1"/>
            <a:r>
              <a:rPr lang="en-IN" sz="1600" dirty="0">
                <a:latin typeface="Proxima Nova" panose="020B0604020202020204" charset="0"/>
              </a:rPr>
              <a:t>Sample Standard deviation (sigma)</a:t>
            </a:r>
          </a:p>
          <a:p>
            <a:pPr algn="l"/>
            <a:r>
              <a:rPr lang="en-IN" dirty="0"/>
              <a:t>Probability Distributions</a:t>
            </a:r>
          </a:p>
          <a:p>
            <a:pPr lvl="1"/>
            <a:r>
              <a:rPr lang="en-IN" sz="1600" dirty="0">
                <a:latin typeface="Proxima Nova" panose="020B0604020202020204" charset="0"/>
              </a:rPr>
              <a:t>Normal Distribution (Compare vs. Standard Normal)</a:t>
            </a:r>
          </a:p>
          <a:p>
            <a:pPr lvl="1"/>
            <a:r>
              <a:rPr lang="en-IN" sz="1600" dirty="0">
                <a:latin typeface="Proxima Nova" panose="020B0604020202020204" charset="0"/>
              </a:rPr>
              <a:t>Discrete probability distribution</a:t>
            </a:r>
          </a:p>
          <a:p>
            <a:pPr lvl="1"/>
            <a:r>
              <a:rPr lang="en-IN" sz="1600" dirty="0">
                <a:latin typeface="Proxima Nova" panose="020B0604020202020204" charset="0"/>
              </a:rPr>
              <a:t>Create using python (</a:t>
            </a:r>
            <a:r>
              <a:rPr lang="en-IN" sz="1600" dirty="0" err="1">
                <a:latin typeface="Proxima Nova" panose="020B0604020202020204" charset="0"/>
              </a:rPr>
              <a:t>scipy.stats</a:t>
            </a:r>
            <a:r>
              <a:rPr lang="en-IN" sz="1600" dirty="0">
                <a:latin typeface="Proxima Nova" panose="020B0604020202020204" charset="0"/>
              </a:rPr>
              <a:t> examples)</a:t>
            </a:r>
          </a:p>
          <a:p>
            <a:pPr marL="266700" indent="-266700" algn="l"/>
            <a:r>
              <a:rPr lang="en-IN" dirty="0"/>
              <a:t>	Random Sampling method</a:t>
            </a:r>
          </a:p>
          <a:p>
            <a:pPr marL="266700" indent="-266700" algn="l"/>
            <a:r>
              <a:rPr lang="en-IN" dirty="0"/>
              <a:t>	Expected value explanation</a:t>
            </a:r>
          </a:p>
          <a:p>
            <a:pPr marL="0" indent="0" algn="l"/>
            <a:endParaRPr lang="en-IN" sz="1600" dirty="0"/>
          </a:p>
          <a:p>
            <a:pPr marL="0" indent="0">
              <a:buNone/>
            </a:pPr>
            <a:endParaRPr lang="en-IN" sz="195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D60D6-72AD-4141-A391-022E6EC5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vs. Population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BE629-8AEF-4C5C-AF7A-3F0D96FF2EA1}"/>
              </a:ext>
            </a:extLst>
          </p:cNvPr>
          <p:cNvSpPr/>
          <p:nvPr/>
        </p:nvSpPr>
        <p:spPr>
          <a:xfrm>
            <a:off x="3070927" y="4661594"/>
            <a:ext cx="60730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/>
              <a:t>Business examples of data agencies to consolidate worldwide data </a:t>
            </a:r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53604FEB-020A-4A35-9A43-3FF9D0F7C7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08227921"/>
                  </p:ext>
                </p:extLst>
              </p:nvPr>
            </p:nvGraphicFramePr>
            <p:xfrm>
              <a:off x="223220" y="630040"/>
              <a:ext cx="3274577" cy="22358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53604FEB-020A-4A35-9A43-3FF9D0F7C7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20" y="630040"/>
                <a:ext cx="3274577" cy="2235818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BB07FF-1C7C-422F-AB94-D72C1B2A00B2}"/>
              </a:ext>
            </a:extLst>
          </p:cNvPr>
          <p:cNvCxnSpPr>
            <a:cxnSpLocks/>
          </p:cNvCxnSpPr>
          <p:nvPr/>
        </p:nvCxnSpPr>
        <p:spPr>
          <a:xfrm>
            <a:off x="1544920" y="24276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Dice">
            <a:extLst>
              <a:ext uri="{FF2B5EF4-FFF2-40B4-BE49-F238E27FC236}">
                <a16:creationId xmlns:a16="http://schemas.microsoft.com/office/drawing/2014/main" id="{7CB61B20-BCBA-47D2-82C8-EA309548B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03657" y="2604248"/>
            <a:ext cx="980523" cy="980523"/>
          </a:xfrm>
          <a:prstGeom prst="rect">
            <a:avLst/>
          </a:prstGeom>
        </p:spPr>
      </p:pic>
      <p:pic>
        <p:nvPicPr>
          <p:cNvPr id="28" name="Graphic 27" descr="Normal Distribution">
            <a:extLst>
              <a:ext uri="{FF2B5EF4-FFF2-40B4-BE49-F238E27FC236}">
                <a16:creationId xmlns:a16="http://schemas.microsoft.com/office/drawing/2014/main" id="{B8EA3011-2C5B-4861-9C09-67D88E9AF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80603" y="2282591"/>
            <a:ext cx="1557717" cy="155771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242A062-57A3-44F3-A837-CA896530ACB5}"/>
              </a:ext>
            </a:extLst>
          </p:cNvPr>
          <p:cNvGrpSpPr/>
          <p:nvPr/>
        </p:nvGrpSpPr>
        <p:grpSpPr>
          <a:xfrm>
            <a:off x="1059927" y="3641415"/>
            <a:ext cx="2163029" cy="1532294"/>
            <a:chOff x="347831" y="3633323"/>
            <a:chExt cx="2163029" cy="153229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BD6402-0F22-4EF3-BD09-C7E193E73D72}"/>
                </a:ext>
              </a:extLst>
            </p:cNvPr>
            <p:cNvGrpSpPr/>
            <p:nvPr/>
          </p:nvGrpSpPr>
          <p:grpSpPr>
            <a:xfrm>
              <a:off x="347831" y="3633323"/>
              <a:ext cx="2163029" cy="1532294"/>
              <a:chOff x="352124" y="3595022"/>
              <a:chExt cx="2163029" cy="1532294"/>
            </a:xfrm>
          </p:grpSpPr>
          <p:pic>
            <p:nvPicPr>
              <p:cNvPr id="37" name="Graphic 36" descr="Group of people">
                <a:extLst>
                  <a:ext uri="{FF2B5EF4-FFF2-40B4-BE49-F238E27FC236}">
                    <a16:creationId xmlns:a16="http://schemas.microsoft.com/office/drawing/2014/main" id="{8FB3208D-A254-40F1-A2AB-7DB941D78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352124" y="3616464"/>
                <a:ext cx="2163029" cy="1449411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A22FD0F-D648-4C56-B596-6691F0E77591}"/>
                  </a:ext>
                </a:extLst>
              </p:cNvPr>
              <p:cNvSpPr/>
              <p:nvPr/>
            </p:nvSpPr>
            <p:spPr>
              <a:xfrm>
                <a:off x="1568489" y="3595022"/>
                <a:ext cx="323682" cy="60407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5AB77BD-2E19-43FD-9951-BF8178C00D78}"/>
                  </a:ext>
                </a:extLst>
              </p:cNvPr>
              <p:cNvSpPr/>
              <p:nvPr/>
            </p:nvSpPr>
            <p:spPr>
              <a:xfrm>
                <a:off x="1035308" y="4523244"/>
                <a:ext cx="323682" cy="60407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D08599-797B-43B2-8F8C-9817B7B0DB48}"/>
                </a:ext>
              </a:extLst>
            </p:cNvPr>
            <p:cNvSpPr/>
            <p:nvPr/>
          </p:nvSpPr>
          <p:spPr>
            <a:xfrm>
              <a:off x="1803657" y="4539427"/>
              <a:ext cx="323682" cy="60407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23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4624-868C-437B-A439-04B1A1D0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446" y="1296634"/>
            <a:ext cx="7627954" cy="3724900"/>
          </a:xfrm>
        </p:spPr>
        <p:txBody>
          <a:bodyPr>
            <a:noAutofit/>
          </a:bodyPr>
          <a:lstStyle/>
          <a:p>
            <a:pPr marL="177800" indent="0" algn="l"/>
            <a:r>
              <a:rPr lang="en-IN" sz="1600" dirty="0">
                <a:latin typeface="Proxima Nova" panose="020B0604020202020204" charset="0"/>
              </a:rPr>
              <a:t>Hypothesis enables further analysis process and root causes of investigation.</a:t>
            </a:r>
          </a:p>
          <a:p>
            <a:pPr algn="l"/>
            <a:r>
              <a:rPr lang="en-IN" sz="1600" dirty="0">
                <a:latin typeface="Proxima Nova" panose="020B0604020202020204" charset="0"/>
              </a:rPr>
              <a:t>E.g. (Business problem examples)</a:t>
            </a:r>
          </a:p>
          <a:p>
            <a:pPr lvl="1">
              <a:spcBef>
                <a:spcPts val="600"/>
              </a:spcBef>
            </a:pPr>
            <a:r>
              <a:rPr lang="en-IN" sz="1600" dirty="0">
                <a:latin typeface="Proxima Nova" panose="020B0604020202020204" charset="0"/>
              </a:rPr>
              <a:t>Most Customers in my target segment are in the age group of 31- 50</a:t>
            </a:r>
          </a:p>
          <a:p>
            <a:pPr lvl="1">
              <a:spcBef>
                <a:spcPts val="600"/>
              </a:spcBef>
            </a:pPr>
            <a:r>
              <a:rPr lang="en-IN" sz="1600" dirty="0">
                <a:latin typeface="Proxima Nova" panose="020B0604020202020204" charset="0"/>
              </a:rPr>
              <a:t>30% of patients tested for cancer are detected to be positive.</a:t>
            </a:r>
          </a:p>
          <a:p>
            <a:pPr algn="l">
              <a:lnSpc>
                <a:spcPct val="125000"/>
              </a:lnSpc>
            </a:pPr>
            <a:r>
              <a:rPr lang="en-IN" sz="1600" dirty="0">
                <a:latin typeface="Proxima Nova" panose="020B0604020202020204" charset="0"/>
              </a:rPr>
              <a:t>Task: What is the Null/alternate hypothesis for above examples?</a:t>
            </a:r>
          </a:p>
          <a:p>
            <a:pPr algn="l">
              <a:lnSpc>
                <a:spcPct val="125000"/>
              </a:lnSpc>
            </a:pPr>
            <a:r>
              <a:rPr lang="en-IN" sz="1600" dirty="0">
                <a:latin typeface="Proxima Nova" panose="020B0604020202020204" charset="0"/>
              </a:rPr>
              <a:t>Null vs. Alternate Hypothesis (Loan default example)</a:t>
            </a:r>
          </a:p>
          <a:p>
            <a:pPr algn="l">
              <a:lnSpc>
                <a:spcPct val="125000"/>
              </a:lnSpc>
            </a:pPr>
            <a:r>
              <a:rPr lang="en-IN" sz="1600" dirty="0">
                <a:latin typeface="Proxima Nova" panose="020B0604020202020204" charset="0"/>
              </a:rPr>
              <a:t>Tip: Best way to identify null/ alternate </a:t>
            </a:r>
          </a:p>
          <a:p>
            <a:pPr algn="l">
              <a:lnSpc>
                <a:spcPct val="125000"/>
              </a:lnSpc>
            </a:pPr>
            <a:r>
              <a:rPr lang="en-IN" sz="1600" dirty="0">
                <a:latin typeface="Proxima Nova" panose="020B0604020202020204" charset="0"/>
              </a:rPr>
              <a:t>(Status Quo vs. challenging statement)</a:t>
            </a:r>
          </a:p>
          <a:p>
            <a:pPr algn="l">
              <a:lnSpc>
                <a:spcPct val="125000"/>
              </a:lnSpc>
            </a:pPr>
            <a:r>
              <a:rPr lang="en-IN" b="1" dirty="0">
                <a:latin typeface="Proxima Nova" panose="020B0604020202020204" charset="0"/>
              </a:rPr>
              <a:t>p- value: Level of Significance</a:t>
            </a:r>
          </a:p>
          <a:p>
            <a:pPr algn="l">
              <a:lnSpc>
                <a:spcPct val="125000"/>
              </a:lnSpc>
            </a:pPr>
            <a:r>
              <a:rPr lang="en-IN" sz="1600" dirty="0">
                <a:latin typeface="Proxima Nova" panose="020B0604020202020204" charset="0"/>
              </a:rPr>
              <a:t>Accept / reject null using critical regions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CB75A-6D78-4023-8F47-1D04DD96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7404921" cy="382500"/>
          </a:xfrm>
        </p:spPr>
        <p:txBody>
          <a:bodyPr/>
          <a:lstStyle/>
          <a:p>
            <a:r>
              <a:rPr lang="en-IN" dirty="0"/>
              <a:t>Converting Business Hypothesis to Statistical Test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942821-0380-4502-9BA0-4F1E7D257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150534"/>
              </p:ext>
            </p:extLst>
          </p:nvPr>
        </p:nvGraphicFramePr>
        <p:xfrm>
          <a:off x="525446" y="708100"/>
          <a:ext cx="7297754" cy="58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Rejection Region (Critical Region) for Statistical Tests ...">
            <a:extLst>
              <a:ext uri="{FF2B5EF4-FFF2-40B4-BE49-F238E27FC236}">
                <a16:creationId xmlns:a16="http://schemas.microsoft.com/office/drawing/2014/main" id="{4A4ECE1D-474F-442A-80B4-9394181E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72" y="3137730"/>
            <a:ext cx="4096028" cy="163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549904-959D-4804-9D71-5109204EB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D11F39-F33D-418C-95AA-B9D3B3362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DFEC4A-20EB-415E-8A72-50BCAEF14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>
                                            <p:graphicEl>
                                              <a:dgm id="{CEDFEC4A-20EB-415E-8A72-50BCAEF14E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>
                                            <p:graphicEl>
                                              <a:dgm id="{CEDFEC4A-20EB-415E-8A72-50BCAEF14EF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FFCD02-7E9A-4E5D-B1DA-FD81C98198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8AABDF-AA79-42DD-AB14-96F252E0E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787684-B4F6-43CE-A26D-94EAFCB45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2E3B95-0A4B-4CEE-A1C7-B9D5BC5AC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15" y="716370"/>
            <a:ext cx="8397496" cy="4256612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IN" dirty="0"/>
              <a:t>Infer population behaviour using sample data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/>
              <a:t>Sample mean (µ)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/>
              <a:t>Sample Standard error (sigma/ √n) where n = count of observations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/>
              <a:t>Confidence interval (Range for margin of error)</a:t>
            </a:r>
          </a:p>
          <a:p>
            <a:pPr marL="9715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xima Nova"/>
                <a:sym typeface="Proxima Nova"/>
              </a:rPr>
              <a:t>Chosen level of significance</a:t>
            </a:r>
          </a:p>
          <a:p>
            <a:pPr marL="9715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xima Nova"/>
                <a:sym typeface="Proxima Nova"/>
              </a:rPr>
              <a:t>Z-score as per significance level represents acceptable levels of deviation from mean</a:t>
            </a:r>
          </a:p>
          <a:p>
            <a:pPr marL="228600" indent="0" algn="l">
              <a:spcBef>
                <a:spcPts val="600"/>
              </a:spcBef>
            </a:pPr>
            <a:r>
              <a:rPr lang="en-US" dirty="0"/>
              <a:t>Prediction using the Confidence intervals: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Wider range ensures higher tolerance, but precision is lowered.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xima Nova"/>
                <a:sym typeface="Proxima Nova"/>
              </a:rPr>
              <a:t>95% confidence is preferred in most business cases.</a:t>
            </a:r>
          </a:p>
          <a:p>
            <a:pPr marL="228600" indent="0" algn="l">
              <a:spcBef>
                <a:spcPts val="600"/>
              </a:spcBef>
            </a:pPr>
            <a:r>
              <a:rPr lang="en-US" dirty="0"/>
              <a:t>Business example: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Estimation of expected consumers for new products as per survey</a:t>
            </a:r>
          </a:p>
          <a:p>
            <a:pPr marL="5143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Expected inventory planning using tolerance levels.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74495-4F6A-4EFA-873D-F1CEEEBE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768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55AAB6-9D9D-4B07-996F-F50C933B7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9958" y="979136"/>
            <a:ext cx="4224042" cy="3148252"/>
          </a:xfrm>
        </p:spPr>
        <p:txBody>
          <a:bodyPr/>
          <a:lstStyle/>
          <a:p>
            <a:pPr marL="177800" indent="0" algn="l"/>
            <a:r>
              <a:rPr lang="en-IN" dirty="0"/>
              <a:t>Alpha: False Positives, Beta: False negatives </a:t>
            </a:r>
          </a:p>
          <a:p>
            <a:pPr marL="177800" indent="0" algn="l"/>
            <a:endParaRPr lang="en-IN" dirty="0"/>
          </a:p>
          <a:p>
            <a:pPr marL="177800" indent="0" algn="l"/>
            <a:r>
              <a:rPr lang="en-IN" dirty="0" err="1"/>
              <a:t>Tradeoff</a:t>
            </a:r>
            <a:r>
              <a:rPr lang="en-IN" dirty="0"/>
              <a:t>: Precision vs. Accuracy</a:t>
            </a:r>
          </a:p>
          <a:p>
            <a:pPr marL="177800" indent="0" algn="l"/>
            <a:r>
              <a:rPr lang="en-IN" sz="1600" dirty="0"/>
              <a:t>Depends on Industry &amp; business problem </a:t>
            </a:r>
          </a:p>
          <a:p>
            <a:pPr marL="177800" indent="0" algn="l"/>
            <a:r>
              <a:rPr lang="en-IN" sz="1600" dirty="0"/>
              <a:t>(e.g. Cancer detection, Loan Default)</a:t>
            </a:r>
          </a:p>
          <a:p>
            <a:pPr marL="177800" indent="0" algn="l"/>
            <a:endParaRPr lang="en-IN" sz="1600" dirty="0"/>
          </a:p>
          <a:p>
            <a:pPr marL="177800" indent="0" algn="l"/>
            <a:r>
              <a:rPr lang="en-IN" dirty="0"/>
              <a:t>What do you expect?</a:t>
            </a:r>
            <a:endParaRPr lang="en-IN" sz="1600" dirty="0"/>
          </a:p>
          <a:p>
            <a:pPr marL="177800" indent="0" algn="l"/>
            <a:r>
              <a:rPr lang="en-IN" sz="1600" dirty="0"/>
              <a:t>Increase detection power (Sensitivity)</a:t>
            </a:r>
          </a:p>
          <a:p>
            <a:pPr marL="177800" indent="0" algn="l"/>
            <a:r>
              <a:rPr lang="en-IN" sz="1600" dirty="0"/>
              <a:t>Reduce failure in prediction (Specificity)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5D4336-340C-46C0-9BE4-8DC9CFEF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 and Type 2 Errors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46115B-445D-421F-AFBB-8D2CD455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9" y="979136"/>
            <a:ext cx="48768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2C06D-5FE4-4A23-8E8B-F8CE60202662}"/>
              </a:ext>
            </a:extLst>
          </p:cNvPr>
          <p:cNvSpPr txBox="1"/>
          <p:nvPr/>
        </p:nvSpPr>
        <p:spPr>
          <a:xfrm>
            <a:off x="189904" y="4198586"/>
            <a:ext cx="4730054" cy="830997"/>
          </a:xfrm>
          <a:prstGeom prst="rect">
            <a:avLst/>
          </a:prstGeom>
          <a:solidFill>
            <a:srgbClr val="F9BDDF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Proxima Nova" panose="020B0604020202020204" charset="0"/>
              </a:rPr>
              <a:t>Where:</a:t>
            </a:r>
          </a:p>
          <a:p>
            <a:r>
              <a:rPr lang="en-IN" sz="1600" dirty="0">
                <a:latin typeface="Proxima Nova" panose="020B0604020202020204" charset="0"/>
              </a:rPr>
              <a:t>Positives are true alternate hypothesis</a:t>
            </a:r>
          </a:p>
          <a:p>
            <a:r>
              <a:rPr lang="en-IN" sz="1600" dirty="0">
                <a:latin typeface="Proxima Nova" panose="020B0604020202020204" charset="0"/>
              </a:rPr>
              <a:t>Negatives are true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61606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621</Words>
  <Application>Microsoft Office PowerPoint</Application>
  <PresentationFormat>On-screen Show (16:9)</PresentationFormat>
  <Paragraphs>125</Paragraphs>
  <Slides>13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Proxima Nova</vt:lpstr>
      <vt:lpstr>Simple Light</vt:lpstr>
      <vt:lpstr>PowerPoint Presentation</vt:lpstr>
      <vt:lpstr>PowerPoint Presentation</vt:lpstr>
      <vt:lpstr>Agenda</vt:lpstr>
      <vt:lpstr>Recap: What the learner have learnt in the week</vt:lpstr>
      <vt:lpstr>Focussed teaching: Points of Investigation</vt:lpstr>
      <vt:lpstr>Sample vs. Population</vt:lpstr>
      <vt:lpstr>Converting Business Hypothesis to Statistical Test</vt:lpstr>
      <vt:lpstr>Central Limit Theorem</vt:lpstr>
      <vt:lpstr>Type 1 and Type 2 Errors</vt:lpstr>
      <vt:lpstr>Focussed teaching: Let’s Code Together</vt:lpstr>
      <vt:lpstr>Focussed teaching: Quiz Time</vt:lpstr>
      <vt:lpstr>Focussed teaching: Solve a Problem</vt:lpstr>
      <vt:lpstr>Doubt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Gaur</dc:creator>
  <cp:lastModifiedBy>Mahendra Singh Chouhan</cp:lastModifiedBy>
  <cp:revision>98</cp:revision>
  <dcterms:created xsi:type="dcterms:W3CDTF">2020-06-23T08:29:18Z</dcterms:created>
  <dcterms:modified xsi:type="dcterms:W3CDTF">2020-10-24T07:04:43Z</dcterms:modified>
</cp:coreProperties>
</file>