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7"/>
  </p:notesMasterIdLst>
  <p:sldIdLst>
    <p:sldId id="256" r:id="rId2"/>
    <p:sldId id="257" r:id="rId3"/>
    <p:sldId id="265" r:id="rId4"/>
    <p:sldId id="260" r:id="rId5"/>
    <p:sldId id="314" r:id="rId6"/>
    <p:sldId id="315" r:id="rId7"/>
    <p:sldId id="316" r:id="rId8"/>
    <p:sldId id="317" r:id="rId9"/>
    <p:sldId id="319" r:id="rId10"/>
    <p:sldId id="318" r:id="rId11"/>
    <p:sldId id="320" r:id="rId12"/>
    <p:sldId id="322" r:id="rId13"/>
    <p:sldId id="323" r:id="rId14"/>
    <p:sldId id="321" r:id="rId15"/>
    <p:sldId id="263" r:id="rId16"/>
  </p:sldIdLst>
  <p:sldSz cx="9144000" cy="5143500" type="screen16x9"/>
  <p:notesSz cx="6858000" cy="9144000"/>
  <p:embeddedFontLst>
    <p:embeddedFont>
      <p:font typeface="Proxima Nova" panose="020B0604020202020204" charset="0"/>
      <p:regular r:id="rId18"/>
      <p:bold r:id="rId19"/>
      <p:italic r:id="rId20"/>
      <p:boldItalic r:id="rId21"/>
    </p:embeddedFont>
    <p:embeddedFont>
      <p:font typeface="Calibri" panose="020F050202020403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2016" autoAdjust="0"/>
  </p:normalViewPr>
  <p:slideViewPr>
    <p:cSldViewPr snapToGrid="0">
      <p:cViewPr varScale="1">
        <p:scale>
          <a:sx n="84" d="100"/>
          <a:sy n="84" d="100"/>
        </p:scale>
        <p:origin x="82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A3F01F-9EB0-4C14-8D3E-2F76872B084E}" type="doc">
      <dgm:prSet loTypeId="urn:microsoft.com/office/officeart/2005/8/layout/vProcess5" loCatId="process" qsTypeId="urn:microsoft.com/office/officeart/2005/8/quickstyle/simple1" qsCatId="simple" csTypeId="urn:microsoft.com/office/officeart/2005/8/colors/colorful3" csCatId="colorful" phldr="1"/>
      <dgm:spPr/>
      <dgm:t>
        <a:bodyPr/>
        <a:lstStyle/>
        <a:p>
          <a:endParaRPr lang="en-US"/>
        </a:p>
      </dgm:t>
    </dgm:pt>
    <dgm:pt modelId="{02868782-A37E-40A6-964A-F6B880BD7787}">
      <dgm:prSet phldrT="[Text]"/>
      <dgm:spPr/>
      <dgm:t>
        <a:bodyPr/>
        <a:lstStyle/>
        <a:p>
          <a:r>
            <a:rPr lang="en-IN" dirty="0" smtClean="0"/>
            <a:t>Quick Recap – (10 </a:t>
          </a:r>
          <a:r>
            <a:rPr lang="en-IN" dirty="0" err="1" smtClean="0"/>
            <a:t>mins</a:t>
          </a:r>
          <a:r>
            <a:rPr lang="en-IN" dirty="0" smtClean="0"/>
            <a:t>)</a:t>
          </a:r>
          <a:endParaRPr lang="en-US" dirty="0"/>
        </a:p>
      </dgm:t>
    </dgm:pt>
    <dgm:pt modelId="{CDAD82E1-EC56-406C-AB8C-8D94CE193070}" type="parTrans" cxnId="{79FFDD73-55ED-497A-B35A-7D54DCD79F48}">
      <dgm:prSet/>
      <dgm:spPr/>
      <dgm:t>
        <a:bodyPr/>
        <a:lstStyle/>
        <a:p>
          <a:endParaRPr lang="en-US"/>
        </a:p>
      </dgm:t>
    </dgm:pt>
    <dgm:pt modelId="{32F1659A-899C-4925-BE1A-FFA2F14FFE23}" type="sibTrans" cxnId="{79FFDD73-55ED-497A-B35A-7D54DCD79F48}">
      <dgm:prSet/>
      <dgm:spPr/>
      <dgm:t>
        <a:bodyPr/>
        <a:lstStyle/>
        <a:p>
          <a:endParaRPr lang="en-US"/>
        </a:p>
      </dgm:t>
    </dgm:pt>
    <dgm:pt modelId="{0628B173-C0E7-43E4-9CB0-7E90F6258F7A}">
      <dgm:prSet phldrT="[Text]"/>
      <dgm:spPr/>
      <dgm:t>
        <a:bodyPr/>
        <a:lstStyle/>
        <a:p>
          <a:r>
            <a:rPr lang="en-IN" dirty="0" smtClean="0"/>
            <a:t>Interview Preparations</a:t>
          </a:r>
          <a:endParaRPr lang="en-US" dirty="0"/>
        </a:p>
      </dgm:t>
    </dgm:pt>
    <dgm:pt modelId="{4D3D56FD-9AD9-49D1-A775-20D2BF5AD980}" type="parTrans" cxnId="{147479DD-E6B2-4DAB-B5F0-3FC0184DC73C}">
      <dgm:prSet/>
      <dgm:spPr/>
      <dgm:t>
        <a:bodyPr/>
        <a:lstStyle/>
        <a:p>
          <a:endParaRPr lang="en-US"/>
        </a:p>
      </dgm:t>
    </dgm:pt>
    <dgm:pt modelId="{1DA3BD06-A4FF-4C8A-9614-4EC4783ECF74}" type="sibTrans" cxnId="{147479DD-E6B2-4DAB-B5F0-3FC0184DC73C}">
      <dgm:prSet/>
      <dgm:spPr/>
      <dgm:t>
        <a:bodyPr/>
        <a:lstStyle/>
        <a:p>
          <a:endParaRPr lang="en-US"/>
        </a:p>
      </dgm:t>
    </dgm:pt>
    <dgm:pt modelId="{6D9BE2FE-E40C-47EC-A57D-44914277BBF4}">
      <dgm:prSet/>
      <dgm:spPr/>
      <dgm:t>
        <a:bodyPr/>
        <a:lstStyle/>
        <a:p>
          <a:r>
            <a:rPr lang="en-IN" dirty="0" smtClean="0"/>
            <a:t>Last 2 weeks </a:t>
          </a:r>
          <a:endParaRPr lang="en-IN" dirty="0"/>
        </a:p>
      </dgm:t>
    </dgm:pt>
    <dgm:pt modelId="{96CD5968-3B6F-4E17-9E29-314E10848509}" type="parTrans" cxnId="{503C5A4F-CFAC-4928-A04C-26D451F1FEE5}">
      <dgm:prSet/>
      <dgm:spPr/>
      <dgm:t>
        <a:bodyPr/>
        <a:lstStyle/>
        <a:p>
          <a:endParaRPr lang="en-US"/>
        </a:p>
      </dgm:t>
    </dgm:pt>
    <dgm:pt modelId="{D3BE1C95-2561-4E40-AA99-B055954FEB68}" type="sibTrans" cxnId="{503C5A4F-CFAC-4928-A04C-26D451F1FEE5}">
      <dgm:prSet/>
      <dgm:spPr/>
      <dgm:t>
        <a:bodyPr/>
        <a:lstStyle/>
        <a:p>
          <a:endParaRPr lang="en-US"/>
        </a:p>
      </dgm:t>
    </dgm:pt>
    <dgm:pt modelId="{3937FB2B-3F1A-4403-879C-5E9FF9CB2B8B}">
      <dgm:prSet/>
      <dgm:spPr/>
      <dgm:t>
        <a:bodyPr/>
        <a:lstStyle/>
        <a:p>
          <a:r>
            <a:rPr lang="en-IN" dirty="0" smtClean="0"/>
            <a:t>EDA Questions</a:t>
          </a:r>
          <a:endParaRPr lang="en-IN" dirty="0"/>
        </a:p>
      </dgm:t>
    </dgm:pt>
    <dgm:pt modelId="{4F48710B-1D7A-4473-BA30-4687A2197276}" type="parTrans" cxnId="{A02C3632-A9B4-4FF0-A9D4-F02A953299DC}">
      <dgm:prSet/>
      <dgm:spPr/>
      <dgm:t>
        <a:bodyPr/>
        <a:lstStyle/>
        <a:p>
          <a:endParaRPr lang="en-US"/>
        </a:p>
      </dgm:t>
    </dgm:pt>
    <dgm:pt modelId="{07186977-26E2-46F1-AD5B-7B3E5D708457}" type="sibTrans" cxnId="{A02C3632-A9B4-4FF0-A9D4-F02A953299DC}">
      <dgm:prSet/>
      <dgm:spPr/>
      <dgm:t>
        <a:bodyPr/>
        <a:lstStyle/>
        <a:p>
          <a:endParaRPr lang="en-US"/>
        </a:p>
      </dgm:t>
    </dgm:pt>
    <dgm:pt modelId="{10296C95-9ED4-4AFF-A6A7-BDAD31313D94}">
      <dgm:prSet/>
      <dgm:spPr/>
      <dgm:t>
        <a:bodyPr/>
        <a:lstStyle/>
        <a:p>
          <a:r>
            <a:rPr lang="en-IN" dirty="0" smtClean="0"/>
            <a:t>Doubts Session</a:t>
          </a:r>
          <a:endParaRPr lang="en-IN" dirty="0"/>
        </a:p>
      </dgm:t>
    </dgm:pt>
    <dgm:pt modelId="{0F058B94-5D33-44BE-9D12-7634AE00588C}" type="parTrans" cxnId="{6BC39BB9-5BE8-4853-AA57-C26BB115643C}">
      <dgm:prSet/>
      <dgm:spPr/>
      <dgm:t>
        <a:bodyPr/>
        <a:lstStyle/>
        <a:p>
          <a:endParaRPr lang="en-US"/>
        </a:p>
      </dgm:t>
    </dgm:pt>
    <dgm:pt modelId="{D723580A-543A-469D-9E76-D60C0E2C605B}" type="sibTrans" cxnId="{6BC39BB9-5BE8-4853-AA57-C26BB115643C}">
      <dgm:prSet/>
      <dgm:spPr/>
      <dgm:t>
        <a:bodyPr/>
        <a:lstStyle/>
        <a:p>
          <a:endParaRPr lang="en-US"/>
        </a:p>
      </dgm:t>
    </dgm:pt>
    <dgm:pt modelId="{AB831D53-25F8-45D5-BADD-5817AD3E09BD}">
      <dgm:prSet/>
      <dgm:spPr/>
      <dgm:t>
        <a:bodyPr/>
        <a:lstStyle/>
        <a:p>
          <a:r>
            <a:rPr lang="en-IN" dirty="0" smtClean="0"/>
            <a:t>Statistics Questions</a:t>
          </a:r>
          <a:endParaRPr lang="en-IN" dirty="0"/>
        </a:p>
      </dgm:t>
    </dgm:pt>
    <dgm:pt modelId="{2AC1BCD1-9E9E-4E39-B117-8409676E8A92}" type="parTrans" cxnId="{40F00372-9FA7-40E8-BF9A-C00A00BA4F50}">
      <dgm:prSet/>
      <dgm:spPr/>
    </dgm:pt>
    <dgm:pt modelId="{DE17FCF2-697D-447B-A930-7B97614D9A25}" type="sibTrans" cxnId="{40F00372-9FA7-40E8-BF9A-C00A00BA4F50}">
      <dgm:prSet/>
      <dgm:spPr/>
    </dgm:pt>
    <dgm:pt modelId="{568BE6C4-ADC9-4F86-8A10-CD17090B3464}" type="pres">
      <dgm:prSet presAssocID="{78A3F01F-9EB0-4C14-8D3E-2F76872B084E}" presName="outerComposite" presStyleCnt="0">
        <dgm:presLayoutVars>
          <dgm:chMax val="5"/>
          <dgm:dir/>
          <dgm:resizeHandles val="exact"/>
        </dgm:presLayoutVars>
      </dgm:prSet>
      <dgm:spPr/>
      <dgm:t>
        <a:bodyPr/>
        <a:lstStyle/>
        <a:p>
          <a:endParaRPr lang="en-US"/>
        </a:p>
      </dgm:t>
    </dgm:pt>
    <dgm:pt modelId="{924BE979-1389-420A-95AE-806D96F6CB99}" type="pres">
      <dgm:prSet presAssocID="{78A3F01F-9EB0-4C14-8D3E-2F76872B084E}" presName="dummyMaxCanvas" presStyleCnt="0">
        <dgm:presLayoutVars/>
      </dgm:prSet>
      <dgm:spPr/>
    </dgm:pt>
    <dgm:pt modelId="{C32C0D88-79C1-4549-A049-C99A7904B1D4}" type="pres">
      <dgm:prSet presAssocID="{78A3F01F-9EB0-4C14-8D3E-2F76872B084E}" presName="ThreeNodes_1" presStyleLbl="node1" presStyleIdx="0" presStyleCnt="3">
        <dgm:presLayoutVars>
          <dgm:bulletEnabled val="1"/>
        </dgm:presLayoutVars>
      </dgm:prSet>
      <dgm:spPr/>
      <dgm:t>
        <a:bodyPr/>
        <a:lstStyle/>
        <a:p>
          <a:endParaRPr lang="en-US"/>
        </a:p>
      </dgm:t>
    </dgm:pt>
    <dgm:pt modelId="{C109B9BD-C2D8-407E-9ECB-EA65E487F50A}" type="pres">
      <dgm:prSet presAssocID="{78A3F01F-9EB0-4C14-8D3E-2F76872B084E}" presName="ThreeNodes_2" presStyleLbl="node1" presStyleIdx="1" presStyleCnt="3">
        <dgm:presLayoutVars>
          <dgm:bulletEnabled val="1"/>
        </dgm:presLayoutVars>
      </dgm:prSet>
      <dgm:spPr/>
      <dgm:t>
        <a:bodyPr/>
        <a:lstStyle/>
        <a:p>
          <a:endParaRPr lang="en-US"/>
        </a:p>
      </dgm:t>
    </dgm:pt>
    <dgm:pt modelId="{95FDD71E-3DE6-4042-A5E4-8A11EA388189}" type="pres">
      <dgm:prSet presAssocID="{78A3F01F-9EB0-4C14-8D3E-2F76872B084E}" presName="ThreeNodes_3" presStyleLbl="node1" presStyleIdx="2" presStyleCnt="3">
        <dgm:presLayoutVars>
          <dgm:bulletEnabled val="1"/>
        </dgm:presLayoutVars>
      </dgm:prSet>
      <dgm:spPr/>
      <dgm:t>
        <a:bodyPr/>
        <a:lstStyle/>
        <a:p>
          <a:endParaRPr lang="en-US"/>
        </a:p>
      </dgm:t>
    </dgm:pt>
    <dgm:pt modelId="{98E5FDA8-7D6D-4EEF-B6FA-1C0CEB1764BA}" type="pres">
      <dgm:prSet presAssocID="{78A3F01F-9EB0-4C14-8D3E-2F76872B084E}" presName="ThreeConn_1-2" presStyleLbl="fgAccFollowNode1" presStyleIdx="0" presStyleCnt="2">
        <dgm:presLayoutVars>
          <dgm:bulletEnabled val="1"/>
        </dgm:presLayoutVars>
      </dgm:prSet>
      <dgm:spPr/>
      <dgm:t>
        <a:bodyPr/>
        <a:lstStyle/>
        <a:p>
          <a:endParaRPr lang="en-US"/>
        </a:p>
      </dgm:t>
    </dgm:pt>
    <dgm:pt modelId="{9BA526AF-6B00-48BA-A86C-544E99505CA0}" type="pres">
      <dgm:prSet presAssocID="{78A3F01F-9EB0-4C14-8D3E-2F76872B084E}" presName="ThreeConn_2-3" presStyleLbl="fgAccFollowNode1" presStyleIdx="1" presStyleCnt="2">
        <dgm:presLayoutVars>
          <dgm:bulletEnabled val="1"/>
        </dgm:presLayoutVars>
      </dgm:prSet>
      <dgm:spPr/>
      <dgm:t>
        <a:bodyPr/>
        <a:lstStyle/>
        <a:p>
          <a:endParaRPr lang="en-US"/>
        </a:p>
      </dgm:t>
    </dgm:pt>
    <dgm:pt modelId="{04FC34A5-6965-4BB4-A07E-A46E80475946}" type="pres">
      <dgm:prSet presAssocID="{78A3F01F-9EB0-4C14-8D3E-2F76872B084E}" presName="ThreeNodes_1_text" presStyleLbl="node1" presStyleIdx="2" presStyleCnt="3">
        <dgm:presLayoutVars>
          <dgm:bulletEnabled val="1"/>
        </dgm:presLayoutVars>
      </dgm:prSet>
      <dgm:spPr/>
      <dgm:t>
        <a:bodyPr/>
        <a:lstStyle/>
        <a:p>
          <a:endParaRPr lang="en-US"/>
        </a:p>
      </dgm:t>
    </dgm:pt>
    <dgm:pt modelId="{FDA9B388-AC0B-45B0-8426-9E8E45530C5B}" type="pres">
      <dgm:prSet presAssocID="{78A3F01F-9EB0-4C14-8D3E-2F76872B084E}" presName="ThreeNodes_2_text" presStyleLbl="node1" presStyleIdx="2" presStyleCnt="3">
        <dgm:presLayoutVars>
          <dgm:bulletEnabled val="1"/>
        </dgm:presLayoutVars>
      </dgm:prSet>
      <dgm:spPr/>
      <dgm:t>
        <a:bodyPr/>
        <a:lstStyle/>
        <a:p>
          <a:endParaRPr lang="en-US"/>
        </a:p>
      </dgm:t>
    </dgm:pt>
    <dgm:pt modelId="{FA4F4CBD-301B-49CA-B240-B048B145DE09}" type="pres">
      <dgm:prSet presAssocID="{78A3F01F-9EB0-4C14-8D3E-2F76872B084E}" presName="ThreeNodes_3_text" presStyleLbl="node1" presStyleIdx="2" presStyleCnt="3">
        <dgm:presLayoutVars>
          <dgm:bulletEnabled val="1"/>
        </dgm:presLayoutVars>
      </dgm:prSet>
      <dgm:spPr/>
      <dgm:t>
        <a:bodyPr/>
        <a:lstStyle/>
        <a:p>
          <a:endParaRPr lang="en-US"/>
        </a:p>
      </dgm:t>
    </dgm:pt>
  </dgm:ptLst>
  <dgm:cxnLst>
    <dgm:cxn modelId="{8AE69D6F-BEB9-411A-ADE4-106EA0FEE913}" type="presOf" srcId="{3937FB2B-3F1A-4403-879C-5E9FF9CB2B8B}" destId="{C109B9BD-C2D8-407E-9ECB-EA65E487F50A}" srcOrd="0" destOrd="1" presId="urn:microsoft.com/office/officeart/2005/8/layout/vProcess5"/>
    <dgm:cxn modelId="{E6D1BE60-EAC0-4CEC-A3A4-A926036CDE49}" type="presOf" srcId="{1DA3BD06-A4FF-4C8A-9614-4EC4783ECF74}" destId="{9BA526AF-6B00-48BA-A86C-544E99505CA0}" srcOrd="0" destOrd="0" presId="urn:microsoft.com/office/officeart/2005/8/layout/vProcess5"/>
    <dgm:cxn modelId="{7E0B8F5C-F7AA-48C5-89AD-477454A9090A}" type="presOf" srcId="{6D9BE2FE-E40C-47EC-A57D-44914277BBF4}" destId="{C32C0D88-79C1-4549-A049-C99A7904B1D4}" srcOrd="0" destOrd="1" presId="urn:microsoft.com/office/officeart/2005/8/layout/vProcess5"/>
    <dgm:cxn modelId="{6617ABD3-18E9-435A-B559-5DD0C1E730BA}" type="presOf" srcId="{AB831D53-25F8-45D5-BADD-5817AD3E09BD}" destId="{C109B9BD-C2D8-407E-9ECB-EA65E487F50A}" srcOrd="0" destOrd="2" presId="urn:microsoft.com/office/officeart/2005/8/layout/vProcess5"/>
    <dgm:cxn modelId="{F154DD6B-4847-45CE-B1CC-52145EFFB112}" type="presOf" srcId="{10296C95-9ED4-4AFF-A6A7-BDAD31313D94}" destId="{FA4F4CBD-301B-49CA-B240-B048B145DE09}" srcOrd="1" destOrd="0" presId="urn:microsoft.com/office/officeart/2005/8/layout/vProcess5"/>
    <dgm:cxn modelId="{79FECE4B-482A-4E1E-92EF-1120A86E1504}" type="presOf" srcId="{6D9BE2FE-E40C-47EC-A57D-44914277BBF4}" destId="{04FC34A5-6965-4BB4-A07E-A46E80475946}" srcOrd="1" destOrd="1" presId="urn:microsoft.com/office/officeart/2005/8/layout/vProcess5"/>
    <dgm:cxn modelId="{656CE345-ED28-4434-9F67-A9ADBFAB66AF}" type="presOf" srcId="{02868782-A37E-40A6-964A-F6B880BD7787}" destId="{C32C0D88-79C1-4549-A049-C99A7904B1D4}" srcOrd="0" destOrd="0" presId="urn:microsoft.com/office/officeart/2005/8/layout/vProcess5"/>
    <dgm:cxn modelId="{6BC39BB9-5BE8-4853-AA57-C26BB115643C}" srcId="{78A3F01F-9EB0-4C14-8D3E-2F76872B084E}" destId="{10296C95-9ED4-4AFF-A6A7-BDAD31313D94}" srcOrd="2" destOrd="0" parTransId="{0F058B94-5D33-44BE-9D12-7634AE00588C}" sibTransId="{D723580A-543A-469D-9E76-D60C0E2C605B}"/>
    <dgm:cxn modelId="{503C5A4F-CFAC-4928-A04C-26D451F1FEE5}" srcId="{02868782-A37E-40A6-964A-F6B880BD7787}" destId="{6D9BE2FE-E40C-47EC-A57D-44914277BBF4}" srcOrd="0" destOrd="0" parTransId="{96CD5968-3B6F-4E17-9E29-314E10848509}" sibTransId="{D3BE1C95-2561-4E40-AA99-B055954FEB68}"/>
    <dgm:cxn modelId="{EFE3B359-ADC9-4F27-B651-F97F62B9DEEC}" type="presOf" srcId="{0628B173-C0E7-43E4-9CB0-7E90F6258F7A}" destId="{FDA9B388-AC0B-45B0-8426-9E8E45530C5B}" srcOrd="1" destOrd="0" presId="urn:microsoft.com/office/officeart/2005/8/layout/vProcess5"/>
    <dgm:cxn modelId="{DA95F368-5C43-4F3A-B851-9C9E091C965C}" type="presOf" srcId="{10296C95-9ED4-4AFF-A6A7-BDAD31313D94}" destId="{95FDD71E-3DE6-4042-A5E4-8A11EA388189}" srcOrd="0" destOrd="0" presId="urn:microsoft.com/office/officeart/2005/8/layout/vProcess5"/>
    <dgm:cxn modelId="{E323D05D-3E6E-49B6-8B87-2891534A3533}" type="presOf" srcId="{02868782-A37E-40A6-964A-F6B880BD7787}" destId="{04FC34A5-6965-4BB4-A07E-A46E80475946}" srcOrd="1" destOrd="0" presId="urn:microsoft.com/office/officeart/2005/8/layout/vProcess5"/>
    <dgm:cxn modelId="{147479DD-E6B2-4DAB-B5F0-3FC0184DC73C}" srcId="{78A3F01F-9EB0-4C14-8D3E-2F76872B084E}" destId="{0628B173-C0E7-43E4-9CB0-7E90F6258F7A}" srcOrd="1" destOrd="0" parTransId="{4D3D56FD-9AD9-49D1-A775-20D2BF5AD980}" sibTransId="{1DA3BD06-A4FF-4C8A-9614-4EC4783ECF74}"/>
    <dgm:cxn modelId="{79FFDD73-55ED-497A-B35A-7D54DCD79F48}" srcId="{78A3F01F-9EB0-4C14-8D3E-2F76872B084E}" destId="{02868782-A37E-40A6-964A-F6B880BD7787}" srcOrd="0" destOrd="0" parTransId="{CDAD82E1-EC56-406C-AB8C-8D94CE193070}" sibTransId="{32F1659A-899C-4925-BE1A-FFA2F14FFE23}"/>
    <dgm:cxn modelId="{538A0595-F0C9-46D2-9D3C-EFA74494688B}" type="presOf" srcId="{32F1659A-899C-4925-BE1A-FFA2F14FFE23}" destId="{98E5FDA8-7D6D-4EEF-B6FA-1C0CEB1764BA}" srcOrd="0" destOrd="0" presId="urn:microsoft.com/office/officeart/2005/8/layout/vProcess5"/>
    <dgm:cxn modelId="{6CE14402-2BA0-479F-A588-598EDB078749}" type="presOf" srcId="{AB831D53-25F8-45D5-BADD-5817AD3E09BD}" destId="{FDA9B388-AC0B-45B0-8426-9E8E45530C5B}" srcOrd="1" destOrd="2" presId="urn:microsoft.com/office/officeart/2005/8/layout/vProcess5"/>
    <dgm:cxn modelId="{9A86E84A-C881-486D-8E51-CB0FF55B4567}" type="presOf" srcId="{78A3F01F-9EB0-4C14-8D3E-2F76872B084E}" destId="{568BE6C4-ADC9-4F86-8A10-CD17090B3464}" srcOrd="0" destOrd="0" presId="urn:microsoft.com/office/officeart/2005/8/layout/vProcess5"/>
    <dgm:cxn modelId="{5DC82EF2-A185-45FA-BA40-402923C8F320}" type="presOf" srcId="{0628B173-C0E7-43E4-9CB0-7E90F6258F7A}" destId="{C109B9BD-C2D8-407E-9ECB-EA65E487F50A}" srcOrd="0" destOrd="0" presId="urn:microsoft.com/office/officeart/2005/8/layout/vProcess5"/>
    <dgm:cxn modelId="{4629BC7A-21EC-4628-8946-5462BD8A42E9}" type="presOf" srcId="{3937FB2B-3F1A-4403-879C-5E9FF9CB2B8B}" destId="{FDA9B388-AC0B-45B0-8426-9E8E45530C5B}" srcOrd="1" destOrd="1" presId="urn:microsoft.com/office/officeart/2005/8/layout/vProcess5"/>
    <dgm:cxn modelId="{40F00372-9FA7-40E8-BF9A-C00A00BA4F50}" srcId="{0628B173-C0E7-43E4-9CB0-7E90F6258F7A}" destId="{AB831D53-25F8-45D5-BADD-5817AD3E09BD}" srcOrd="1" destOrd="0" parTransId="{2AC1BCD1-9E9E-4E39-B117-8409676E8A92}" sibTransId="{DE17FCF2-697D-447B-A930-7B97614D9A25}"/>
    <dgm:cxn modelId="{A02C3632-A9B4-4FF0-A9D4-F02A953299DC}" srcId="{0628B173-C0E7-43E4-9CB0-7E90F6258F7A}" destId="{3937FB2B-3F1A-4403-879C-5E9FF9CB2B8B}" srcOrd="0" destOrd="0" parTransId="{4F48710B-1D7A-4473-BA30-4687A2197276}" sibTransId="{07186977-26E2-46F1-AD5B-7B3E5D708457}"/>
    <dgm:cxn modelId="{6924BE3A-560A-4EC4-8BD0-B2AC92E15218}" type="presParOf" srcId="{568BE6C4-ADC9-4F86-8A10-CD17090B3464}" destId="{924BE979-1389-420A-95AE-806D96F6CB99}" srcOrd="0" destOrd="0" presId="urn:microsoft.com/office/officeart/2005/8/layout/vProcess5"/>
    <dgm:cxn modelId="{2366509B-A829-4B33-AA00-E1639E53EFFB}" type="presParOf" srcId="{568BE6C4-ADC9-4F86-8A10-CD17090B3464}" destId="{C32C0D88-79C1-4549-A049-C99A7904B1D4}" srcOrd="1" destOrd="0" presId="urn:microsoft.com/office/officeart/2005/8/layout/vProcess5"/>
    <dgm:cxn modelId="{A492E4B6-A60E-4232-94B7-380A8A3A9D2D}" type="presParOf" srcId="{568BE6C4-ADC9-4F86-8A10-CD17090B3464}" destId="{C109B9BD-C2D8-407E-9ECB-EA65E487F50A}" srcOrd="2" destOrd="0" presId="urn:microsoft.com/office/officeart/2005/8/layout/vProcess5"/>
    <dgm:cxn modelId="{4CE21210-A14A-44EA-A878-E1064D52C95D}" type="presParOf" srcId="{568BE6C4-ADC9-4F86-8A10-CD17090B3464}" destId="{95FDD71E-3DE6-4042-A5E4-8A11EA388189}" srcOrd="3" destOrd="0" presId="urn:microsoft.com/office/officeart/2005/8/layout/vProcess5"/>
    <dgm:cxn modelId="{60BE92B2-A4F6-409A-BC7C-CE96777E1F90}" type="presParOf" srcId="{568BE6C4-ADC9-4F86-8A10-CD17090B3464}" destId="{98E5FDA8-7D6D-4EEF-B6FA-1C0CEB1764BA}" srcOrd="4" destOrd="0" presId="urn:microsoft.com/office/officeart/2005/8/layout/vProcess5"/>
    <dgm:cxn modelId="{A88BA775-685D-4FB7-B4B6-E7D52B5DCA23}" type="presParOf" srcId="{568BE6C4-ADC9-4F86-8A10-CD17090B3464}" destId="{9BA526AF-6B00-48BA-A86C-544E99505CA0}" srcOrd="5" destOrd="0" presId="urn:microsoft.com/office/officeart/2005/8/layout/vProcess5"/>
    <dgm:cxn modelId="{41FFCE56-683F-475B-8B23-7282B8AEEF5F}" type="presParOf" srcId="{568BE6C4-ADC9-4F86-8A10-CD17090B3464}" destId="{04FC34A5-6965-4BB4-A07E-A46E80475946}" srcOrd="6" destOrd="0" presId="urn:microsoft.com/office/officeart/2005/8/layout/vProcess5"/>
    <dgm:cxn modelId="{3602CF57-C25B-406F-B077-66ED934AFBD7}" type="presParOf" srcId="{568BE6C4-ADC9-4F86-8A10-CD17090B3464}" destId="{FDA9B388-AC0B-45B0-8426-9E8E45530C5B}" srcOrd="7" destOrd="0" presId="urn:microsoft.com/office/officeart/2005/8/layout/vProcess5"/>
    <dgm:cxn modelId="{861DCD18-B1E9-4052-80FF-C6A5D8F2076A}" type="presParOf" srcId="{568BE6C4-ADC9-4F86-8A10-CD17090B3464}" destId="{FA4F4CBD-301B-49CA-B240-B048B145DE09}"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3422D7-0183-4124-810C-D91053B5B495}" type="doc">
      <dgm:prSet loTypeId="urn:microsoft.com/office/officeart/2005/8/layout/hChevron3" loCatId="process" qsTypeId="urn:microsoft.com/office/officeart/2005/8/quickstyle/simple1" qsCatId="simple" csTypeId="urn:microsoft.com/office/officeart/2005/8/colors/colorful3" csCatId="colorful" phldr="1"/>
      <dgm:spPr/>
      <dgm:t>
        <a:bodyPr/>
        <a:lstStyle/>
        <a:p>
          <a:endParaRPr lang="en-IN"/>
        </a:p>
      </dgm:t>
    </dgm:pt>
    <dgm:pt modelId="{708FAB6C-0D9B-4462-9E68-6C371D754088}">
      <dgm:prSet phldrT="[Text]" custT="1"/>
      <dgm:spPr/>
      <dgm:t>
        <a:bodyPr anchor="ctr"/>
        <a:lstStyle/>
        <a:p>
          <a:pPr>
            <a:lnSpc>
              <a:spcPct val="90000"/>
            </a:lnSpc>
          </a:pPr>
          <a:r>
            <a:rPr lang="en-IN" sz="2400" dirty="0">
              <a:latin typeface="Proxima Nova" panose="020B0604020202020204" charset="0"/>
            </a:rPr>
            <a:t>Inference Statistics</a:t>
          </a:r>
        </a:p>
      </dgm:t>
    </dgm:pt>
    <dgm:pt modelId="{753F2C31-DB78-401F-925C-025D09AF0B5F}" type="parTrans" cxnId="{8D1360CC-9AC8-4073-903A-7E3C80CE588C}">
      <dgm:prSet/>
      <dgm:spPr/>
      <dgm:t>
        <a:bodyPr/>
        <a:lstStyle/>
        <a:p>
          <a:endParaRPr lang="en-IN" sz="1800">
            <a:latin typeface="Proxima Nova" panose="020B0604020202020204" charset="0"/>
          </a:endParaRPr>
        </a:p>
      </dgm:t>
    </dgm:pt>
    <dgm:pt modelId="{3070FA0F-283A-49E7-A2AD-1DF51F68719D}" type="sibTrans" cxnId="{8D1360CC-9AC8-4073-903A-7E3C80CE588C}">
      <dgm:prSet/>
      <dgm:spPr/>
      <dgm:t>
        <a:bodyPr/>
        <a:lstStyle/>
        <a:p>
          <a:endParaRPr lang="en-IN" sz="1800">
            <a:latin typeface="Proxima Nova" panose="020B0604020202020204" charset="0"/>
          </a:endParaRPr>
        </a:p>
      </dgm:t>
    </dgm:pt>
    <dgm:pt modelId="{7BC28EBB-F32E-4028-80B6-77A18CF474C0}">
      <dgm:prSet phldrT="[Text]" custT="1"/>
      <dgm:spPr/>
      <dgm:t>
        <a:bodyPr anchor="ctr"/>
        <a:lstStyle/>
        <a:p>
          <a:pPr>
            <a:lnSpc>
              <a:spcPct val="150000"/>
            </a:lnSpc>
          </a:pPr>
          <a:r>
            <a:rPr lang="en-IN" sz="1800" dirty="0">
              <a:solidFill>
                <a:schemeClr val="bg1"/>
              </a:solidFill>
              <a:latin typeface="Proxima Nova" panose="020B0604020202020204" charset="0"/>
            </a:rPr>
            <a:t>Probability distributions</a:t>
          </a:r>
        </a:p>
      </dgm:t>
    </dgm:pt>
    <dgm:pt modelId="{92533818-B65F-4AE2-921A-44A96AB46CC6}" type="parTrans" cxnId="{3CA1A443-BEA1-4606-94EB-CE1598D6BFFB}">
      <dgm:prSet/>
      <dgm:spPr/>
      <dgm:t>
        <a:bodyPr/>
        <a:lstStyle/>
        <a:p>
          <a:endParaRPr lang="en-IN" sz="1800">
            <a:latin typeface="Proxima Nova" panose="020B0604020202020204" charset="0"/>
          </a:endParaRPr>
        </a:p>
      </dgm:t>
    </dgm:pt>
    <dgm:pt modelId="{A3C376FB-6EC3-4E00-8EA5-1F77AD2D7E24}" type="sibTrans" cxnId="{3CA1A443-BEA1-4606-94EB-CE1598D6BFFB}">
      <dgm:prSet/>
      <dgm:spPr/>
      <dgm:t>
        <a:bodyPr/>
        <a:lstStyle/>
        <a:p>
          <a:endParaRPr lang="en-IN" sz="1800">
            <a:latin typeface="Proxima Nova" panose="020B0604020202020204" charset="0"/>
          </a:endParaRPr>
        </a:p>
      </dgm:t>
    </dgm:pt>
    <dgm:pt modelId="{4A653158-B939-485A-9F0B-96C1087AAED6}">
      <dgm:prSet phldrT="[Text]" custT="1"/>
      <dgm:spPr/>
      <dgm:t>
        <a:bodyPr anchor="ctr"/>
        <a:lstStyle/>
        <a:p>
          <a:pPr>
            <a:lnSpc>
              <a:spcPct val="90000"/>
            </a:lnSpc>
          </a:pPr>
          <a:r>
            <a:rPr lang="en-IN" sz="2400" dirty="0">
              <a:latin typeface="Proxima Nova" panose="020B0604020202020204" charset="0"/>
            </a:rPr>
            <a:t>Credit EDA Case</a:t>
          </a:r>
        </a:p>
      </dgm:t>
    </dgm:pt>
    <dgm:pt modelId="{43E1A594-D5FA-4C84-9E58-627C452E91BD}" type="parTrans" cxnId="{8FD99343-C335-4D60-B260-B94E5A8EAFD2}">
      <dgm:prSet/>
      <dgm:spPr/>
      <dgm:t>
        <a:bodyPr/>
        <a:lstStyle/>
        <a:p>
          <a:endParaRPr lang="en-IN" sz="1800">
            <a:latin typeface="Proxima Nova" panose="020B0604020202020204" charset="0"/>
          </a:endParaRPr>
        </a:p>
      </dgm:t>
    </dgm:pt>
    <dgm:pt modelId="{24E3947F-E032-4F22-8905-BEC444631046}" type="sibTrans" cxnId="{8FD99343-C335-4D60-B260-B94E5A8EAFD2}">
      <dgm:prSet/>
      <dgm:spPr/>
      <dgm:t>
        <a:bodyPr/>
        <a:lstStyle/>
        <a:p>
          <a:endParaRPr lang="en-IN" sz="1800">
            <a:latin typeface="Proxima Nova" panose="020B0604020202020204" charset="0"/>
          </a:endParaRPr>
        </a:p>
      </dgm:t>
    </dgm:pt>
    <dgm:pt modelId="{F1680136-9431-4845-B7A4-0D8970EE79AB}">
      <dgm:prSet phldrT="[Text]" custT="1"/>
      <dgm:spPr/>
      <dgm:t>
        <a:bodyPr anchor="ctr"/>
        <a:lstStyle/>
        <a:p>
          <a:pPr>
            <a:lnSpc>
              <a:spcPct val="150000"/>
            </a:lnSpc>
          </a:pPr>
          <a:r>
            <a:rPr lang="en-IN" sz="2000" dirty="0">
              <a:solidFill>
                <a:schemeClr val="bg1"/>
              </a:solidFill>
              <a:latin typeface="Proxima Nova" panose="020B0604020202020204" charset="0"/>
            </a:rPr>
            <a:t>Data Cleaning</a:t>
          </a:r>
        </a:p>
      </dgm:t>
    </dgm:pt>
    <dgm:pt modelId="{45FB408E-C6FE-431D-B674-B3461E325102}" type="parTrans" cxnId="{77D37B0F-2C35-4081-AD0C-DD2576B3D54D}">
      <dgm:prSet/>
      <dgm:spPr/>
      <dgm:t>
        <a:bodyPr/>
        <a:lstStyle/>
        <a:p>
          <a:endParaRPr lang="en-IN" sz="1800">
            <a:latin typeface="Proxima Nova" panose="020B0604020202020204" charset="0"/>
          </a:endParaRPr>
        </a:p>
      </dgm:t>
    </dgm:pt>
    <dgm:pt modelId="{CCED1328-A3D1-4B5B-89D6-2148A16CB33C}" type="sibTrans" cxnId="{77D37B0F-2C35-4081-AD0C-DD2576B3D54D}">
      <dgm:prSet/>
      <dgm:spPr/>
      <dgm:t>
        <a:bodyPr/>
        <a:lstStyle/>
        <a:p>
          <a:endParaRPr lang="en-IN" sz="1800">
            <a:latin typeface="Proxima Nova" panose="020B0604020202020204" charset="0"/>
          </a:endParaRPr>
        </a:p>
      </dgm:t>
    </dgm:pt>
    <dgm:pt modelId="{48EF0872-3544-4BFC-A134-9556E4F42D3E}">
      <dgm:prSet phldrT="[Text]" custT="1"/>
      <dgm:spPr/>
      <dgm:t>
        <a:bodyPr anchor="ctr"/>
        <a:lstStyle/>
        <a:p>
          <a:pPr>
            <a:lnSpc>
              <a:spcPct val="150000"/>
            </a:lnSpc>
          </a:pPr>
          <a:r>
            <a:rPr lang="en-IN" sz="1800" dirty="0">
              <a:solidFill>
                <a:schemeClr val="bg1"/>
              </a:solidFill>
              <a:latin typeface="Proxima Nova" panose="020B0604020202020204" charset="0"/>
            </a:rPr>
            <a:t>Sampling</a:t>
          </a:r>
        </a:p>
      </dgm:t>
    </dgm:pt>
    <dgm:pt modelId="{7C82766E-D453-472D-8367-9726B8D1EF55}" type="parTrans" cxnId="{B3C107A9-A16C-43F0-9781-60894E625195}">
      <dgm:prSet/>
      <dgm:spPr/>
      <dgm:t>
        <a:bodyPr/>
        <a:lstStyle/>
        <a:p>
          <a:endParaRPr lang="en-IN" sz="1800">
            <a:latin typeface="Proxima Nova" panose="020B0604020202020204" charset="0"/>
          </a:endParaRPr>
        </a:p>
      </dgm:t>
    </dgm:pt>
    <dgm:pt modelId="{092C66E0-3425-4B34-A9A8-510263D0FA67}" type="sibTrans" cxnId="{B3C107A9-A16C-43F0-9781-60894E625195}">
      <dgm:prSet/>
      <dgm:spPr/>
      <dgm:t>
        <a:bodyPr/>
        <a:lstStyle/>
        <a:p>
          <a:endParaRPr lang="en-IN" sz="1800">
            <a:latin typeface="Proxima Nova" panose="020B0604020202020204" charset="0"/>
          </a:endParaRPr>
        </a:p>
      </dgm:t>
    </dgm:pt>
    <dgm:pt modelId="{1E7B9F20-8641-4204-9D5F-7EA3660B5745}">
      <dgm:prSet phldrT="[Text]" custT="1"/>
      <dgm:spPr/>
      <dgm:t>
        <a:bodyPr anchor="ctr"/>
        <a:lstStyle/>
        <a:p>
          <a:pPr>
            <a:lnSpc>
              <a:spcPct val="150000"/>
            </a:lnSpc>
          </a:pPr>
          <a:r>
            <a:rPr lang="en-IN" sz="2000" dirty="0">
              <a:solidFill>
                <a:schemeClr val="bg1"/>
              </a:solidFill>
              <a:latin typeface="Proxima Nova" panose="020B0604020202020204" charset="0"/>
            </a:rPr>
            <a:t>Data Preparation</a:t>
          </a:r>
        </a:p>
      </dgm:t>
    </dgm:pt>
    <dgm:pt modelId="{F5FD5342-B2FF-456B-96EA-34A5C87A5554}" type="parTrans" cxnId="{8269F793-A202-4679-8AD6-64387620CB53}">
      <dgm:prSet/>
      <dgm:spPr/>
      <dgm:t>
        <a:bodyPr/>
        <a:lstStyle/>
        <a:p>
          <a:endParaRPr lang="en-IN" sz="1800">
            <a:latin typeface="Proxima Nova" panose="020B0604020202020204" charset="0"/>
          </a:endParaRPr>
        </a:p>
      </dgm:t>
    </dgm:pt>
    <dgm:pt modelId="{35678E2E-BF75-44B4-9D17-90DD7B55137D}" type="sibTrans" cxnId="{8269F793-A202-4679-8AD6-64387620CB53}">
      <dgm:prSet/>
      <dgm:spPr/>
      <dgm:t>
        <a:bodyPr/>
        <a:lstStyle/>
        <a:p>
          <a:endParaRPr lang="en-IN" sz="1800">
            <a:latin typeface="Proxima Nova" panose="020B0604020202020204" charset="0"/>
          </a:endParaRPr>
        </a:p>
      </dgm:t>
    </dgm:pt>
    <dgm:pt modelId="{4DEF95B4-6CCB-4E7F-BB7C-30BA562D82DC}">
      <dgm:prSet phldrT="[Text]" custT="1"/>
      <dgm:spPr/>
      <dgm:t>
        <a:bodyPr anchor="ctr"/>
        <a:lstStyle/>
        <a:p>
          <a:pPr>
            <a:lnSpc>
              <a:spcPct val="150000"/>
            </a:lnSpc>
          </a:pPr>
          <a:r>
            <a:rPr lang="en-IN" sz="1800" dirty="0">
              <a:solidFill>
                <a:schemeClr val="bg1"/>
              </a:solidFill>
              <a:latin typeface="Proxima Nova" panose="020B0604020202020204" charset="0"/>
            </a:rPr>
            <a:t>Hypothesis Testing</a:t>
          </a:r>
        </a:p>
      </dgm:t>
    </dgm:pt>
    <dgm:pt modelId="{83FE910F-1F7C-448E-A4C2-BC88FE1DA9D6}" type="parTrans" cxnId="{7F6D71A3-ADF5-4958-8A45-2EA0CDB5CD95}">
      <dgm:prSet/>
      <dgm:spPr/>
      <dgm:t>
        <a:bodyPr/>
        <a:lstStyle/>
        <a:p>
          <a:endParaRPr lang="en-IN"/>
        </a:p>
      </dgm:t>
    </dgm:pt>
    <dgm:pt modelId="{BB8F6F9A-868A-4681-95A6-C7C04C48597C}" type="sibTrans" cxnId="{7F6D71A3-ADF5-4958-8A45-2EA0CDB5CD95}">
      <dgm:prSet/>
      <dgm:spPr/>
      <dgm:t>
        <a:bodyPr/>
        <a:lstStyle/>
        <a:p>
          <a:endParaRPr lang="en-IN"/>
        </a:p>
      </dgm:t>
    </dgm:pt>
    <dgm:pt modelId="{1463476A-A7AA-4E35-A9E6-F5460CD496B2}">
      <dgm:prSet phldrT="[Text]" custT="1"/>
      <dgm:spPr/>
      <dgm:t>
        <a:bodyPr anchor="ctr"/>
        <a:lstStyle/>
        <a:p>
          <a:pPr>
            <a:lnSpc>
              <a:spcPct val="150000"/>
            </a:lnSpc>
          </a:pPr>
          <a:r>
            <a:rPr lang="en-IN" sz="1800" dirty="0">
              <a:solidFill>
                <a:schemeClr val="bg1"/>
              </a:solidFill>
              <a:latin typeface="Proxima Nova" panose="020B0604020202020204" charset="0"/>
            </a:rPr>
            <a:t>Interpreting Errors</a:t>
          </a:r>
        </a:p>
      </dgm:t>
    </dgm:pt>
    <dgm:pt modelId="{A3CE277A-878A-4B3C-96BF-91E334205B32}" type="parTrans" cxnId="{9F5949BF-82EB-4FD9-B68A-7D0AD44563B0}">
      <dgm:prSet/>
      <dgm:spPr/>
      <dgm:t>
        <a:bodyPr/>
        <a:lstStyle/>
        <a:p>
          <a:endParaRPr lang="en-IN"/>
        </a:p>
      </dgm:t>
    </dgm:pt>
    <dgm:pt modelId="{682958E9-859F-4FD2-BA65-FDB4C52946F9}" type="sibTrans" cxnId="{9F5949BF-82EB-4FD9-B68A-7D0AD44563B0}">
      <dgm:prSet/>
      <dgm:spPr/>
      <dgm:t>
        <a:bodyPr/>
        <a:lstStyle/>
        <a:p>
          <a:endParaRPr lang="en-IN"/>
        </a:p>
      </dgm:t>
    </dgm:pt>
    <dgm:pt modelId="{DBD4CA69-980A-4123-B029-4E0EFBC9CDED}">
      <dgm:prSet phldrT="[Text]" custT="1"/>
      <dgm:spPr/>
      <dgm:t>
        <a:bodyPr anchor="ctr"/>
        <a:lstStyle/>
        <a:p>
          <a:pPr>
            <a:lnSpc>
              <a:spcPct val="150000"/>
            </a:lnSpc>
          </a:pPr>
          <a:r>
            <a:rPr lang="en-IN" sz="2000" dirty="0">
              <a:solidFill>
                <a:schemeClr val="bg1"/>
              </a:solidFill>
              <a:latin typeface="Proxima Nova" panose="020B0604020202020204" charset="0"/>
            </a:rPr>
            <a:t>Data Analysis</a:t>
          </a:r>
        </a:p>
      </dgm:t>
    </dgm:pt>
    <dgm:pt modelId="{755842A6-5C9B-4A1E-9128-22F35CDFB671}" type="parTrans" cxnId="{03C6E01F-10FD-4699-A9D9-B768FAA42DBA}">
      <dgm:prSet/>
      <dgm:spPr/>
      <dgm:t>
        <a:bodyPr/>
        <a:lstStyle/>
        <a:p>
          <a:endParaRPr lang="en-IN"/>
        </a:p>
      </dgm:t>
    </dgm:pt>
    <dgm:pt modelId="{549D9D74-E4AF-47EA-AF1D-2EAA7751D524}" type="sibTrans" cxnId="{03C6E01F-10FD-4699-A9D9-B768FAA42DBA}">
      <dgm:prSet/>
      <dgm:spPr/>
      <dgm:t>
        <a:bodyPr/>
        <a:lstStyle/>
        <a:p>
          <a:endParaRPr lang="en-IN"/>
        </a:p>
      </dgm:t>
    </dgm:pt>
    <dgm:pt modelId="{7B0A2DA8-4C57-4800-AD61-AA9081D8743F}" type="pres">
      <dgm:prSet presAssocID="{8D3422D7-0183-4124-810C-D91053B5B495}" presName="Name0" presStyleCnt="0">
        <dgm:presLayoutVars>
          <dgm:dir/>
          <dgm:resizeHandles val="exact"/>
        </dgm:presLayoutVars>
      </dgm:prSet>
      <dgm:spPr/>
      <dgm:t>
        <a:bodyPr/>
        <a:lstStyle/>
        <a:p>
          <a:endParaRPr lang="en-US"/>
        </a:p>
      </dgm:t>
    </dgm:pt>
    <dgm:pt modelId="{1C5EC6E9-36D8-46D9-9790-B8AA3AABE5BD}" type="pres">
      <dgm:prSet presAssocID="{708FAB6C-0D9B-4462-9E68-6C371D754088}" presName="parAndChTx" presStyleLbl="node1" presStyleIdx="0" presStyleCnt="2">
        <dgm:presLayoutVars>
          <dgm:bulletEnabled val="1"/>
        </dgm:presLayoutVars>
      </dgm:prSet>
      <dgm:spPr/>
      <dgm:t>
        <a:bodyPr/>
        <a:lstStyle/>
        <a:p>
          <a:endParaRPr lang="en-US"/>
        </a:p>
      </dgm:t>
    </dgm:pt>
    <dgm:pt modelId="{032B6D13-0B4D-4FB2-A952-30168938BDB9}" type="pres">
      <dgm:prSet presAssocID="{3070FA0F-283A-49E7-A2AD-1DF51F68719D}" presName="parAndChSpace" presStyleCnt="0"/>
      <dgm:spPr/>
    </dgm:pt>
    <dgm:pt modelId="{B80D15F6-937E-4986-83CB-D662E89BDF9A}" type="pres">
      <dgm:prSet presAssocID="{4A653158-B939-485A-9F0B-96C1087AAED6}" presName="parAndChTx" presStyleLbl="node1" presStyleIdx="1" presStyleCnt="2">
        <dgm:presLayoutVars>
          <dgm:bulletEnabled val="1"/>
        </dgm:presLayoutVars>
      </dgm:prSet>
      <dgm:spPr/>
      <dgm:t>
        <a:bodyPr/>
        <a:lstStyle/>
        <a:p>
          <a:endParaRPr lang="en-US"/>
        </a:p>
      </dgm:t>
    </dgm:pt>
  </dgm:ptLst>
  <dgm:cxnLst>
    <dgm:cxn modelId="{8FD99343-C335-4D60-B260-B94E5A8EAFD2}" srcId="{8D3422D7-0183-4124-810C-D91053B5B495}" destId="{4A653158-B939-485A-9F0B-96C1087AAED6}" srcOrd="1" destOrd="0" parTransId="{43E1A594-D5FA-4C84-9E58-627C452E91BD}" sibTransId="{24E3947F-E032-4F22-8905-BEC444631046}"/>
    <dgm:cxn modelId="{77D37B0F-2C35-4081-AD0C-DD2576B3D54D}" srcId="{4A653158-B939-485A-9F0B-96C1087AAED6}" destId="{F1680136-9431-4845-B7A4-0D8970EE79AB}" srcOrd="0" destOrd="0" parTransId="{45FB408E-C6FE-431D-B674-B3461E325102}" sibTransId="{CCED1328-A3D1-4B5B-89D6-2148A16CB33C}"/>
    <dgm:cxn modelId="{8A5AA3B2-C6F3-4F76-AF7D-561D5D657E8D}" type="presOf" srcId="{1E7B9F20-8641-4204-9D5F-7EA3660B5745}" destId="{B80D15F6-937E-4986-83CB-D662E89BDF9A}" srcOrd="0" destOrd="2" presId="urn:microsoft.com/office/officeart/2005/8/layout/hChevron3"/>
    <dgm:cxn modelId="{699E069B-FB40-4A55-A0F1-976581D9EBD8}" type="presOf" srcId="{1463476A-A7AA-4E35-A9E6-F5460CD496B2}" destId="{1C5EC6E9-36D8-46D9-9790-B8AA3AABE5BD}" srcOrd="0" destOrd="4" presId="urn:microsoft.com/office/officeart/2005/8/layout/hChevron3"/>
    <dgm:cxn modelId="{8D1360CC-9AC8-4073-903A-7E3C80CE588C}" srcId="{8D3422D7-0183-4124-810C-D91053B5B495}" destId="{708FAB6C-0D9B-4462-9E68-6C371D754088}" srcOrd="0" destOrd="0" parTransId="{753F2C31-DB78-401F-925C-025D09AF0B5F}" sibTransId="{3070FA0F-283A-49E7-A2AD-1DF51F68719D}"/>
    <dgm:cxn modelId="{3CA1A443-BEA1-4606-94EB-CE1598D6BFFB}" srcId="{708FAB6C-0D9B-4462-9E68-6C371D754088}" destId="{7BC28EBB-F32E-4028-80B6-77A18CF474C0}" srcOrd="1" destOrd="0" parTransId="{92533818-B65F-4AE2-921A-44A96AB46CC6}" sibTransId="{A3C376FB-6EC3-4E00-8EA5-1F77AD2D7E24}"/>
    <dgm:cxn modelId="{8269F793-A202-4679-8AD6-64387620CB53}" srcId="{4A653158-B939-485A-9F0B-96C1087AAED6}" destId="{1E7B9F20-8641-4204-9D5F-7EA3660B5745}" srcOrd="1" destOrd="0" parTransId="{F5FD5342-B2FF-456B-96EA-34A5C87A5554}" sibTransId="{35678E2E-BF75-44B4-9D17-90DD7B55137D}"/>
    <dgm:cxn modelId="{9F5949BF-82EB-4FD9-B68A-7D0AD44563B0}" srcId="{708FAB6C-0D9B-4462-9E68-6C371D754088}" destId="{1463476A-A7AA-4E35-A9E6-F5460CD496B2}" srcOrd="3" destOrd="0" parTransId="{A3CE277A-878A-4B3C-96BF-91E334205B32}" sibTransId="{682958E9-859F-4FD2-BA65-FDB4C52946F9}"/>
    <dgm:cxn modelId="{D7BE4ACA-332D-4CF3-B661-821F4264A7CD}" type="presOf" srcId="{F1680136-9431-4845-B7A4-0D8970EE79AB}" destId="{B80D15F6-937E-4986-83CB-D662E89BDF9A}" srcOrd="0" destOrd="1" presId="urn:microsoft.com/office/officeart/2005/8/layout/hChevron3"/>
    <dgm:cxn modelId="{7322848B-366A-41B1-B2D5-70EFCBA0518D}" type="presOf" srcId="{708FAB6C-0D9B-4462-9E68-6C371D754088}" destId="{1C5EC6E9-36D8-46D9-9790-B8AA3AABE5BD}" srcOrd="0" destOrd="0" presId="urn:microsoft.com/office/officeart/2005/8/layout/hChevron3"/>
    <dgm:cxn modelId="{7BF59EC1-B372-4DE6-8389-9620E3A9E6E9}" type="presOf" srcId="{4DEF95B4-6CCB-4E7F-BB7C-30BA562D82DC}" destId="{1C5EC6E9-36D8-46D9-9790-B8AA3AABE5BD}" srcOrd="0" destOrd="3" presId="urn:microsoft.com/office/officeart/2005/8/layout/hChevron3"/>
    <dgm:cxn modelId="{37F14686-730E-4C64-A661-4B13F303C5DB}" type="presOf" srcId="{4A653158-B939-485A-9F0B-96C1087AAED6}" destId="{B80D15F6-937E-4986-83CB-D662E89BDF9A}" srcOrd="0" destOrd="0" presId="urn:microsoft.com/office/officeart/2005/8/layout/hChevron3"/>
    <dgm:cxn modelId="{4B1FAE4A-05EB-4419-8AAF-6FCAE187B151}" type="presOf" srcId="{8D3422D7-0183-4124-810C-D91053B5B495}" destId="{7B0A2DA8-4C57-4800-AD61-AA9081D8743F}" srcOrd="0" destOrd="0" presId="urn:microsoft.com/office/officeart/2005/8/layout/hChevron3"/>
    <dgm:cxn modelId="{7F6D71A3-ADF5-4958-8A45-2EA0CDB5CD95}" srcId="{708FAB6C-0D9B-4462-9E68-6C371D754088}" destId="{4DEF95B4-6CCB-4E7F-BB7C-30BA562D82DC}" srcOrd="2" destOrd="0" parTransId="{83FE910F-1F7C-448E-A4C2-BC88FE1DA9D6}" sibTransId="{BB8F6F9A-868A-4681-95A6-C7C04C48597C}"/>
    <dgm:cxn modelId="{CB9BD99B-628E-46C1-B731-5FB35C782098}" type="presOf" srcId="{7BC28EBB-F32E-4028-80B6-77A18CF474C0}" destId="{1C5EC6E9-36D8-46D9-9790-B8AA3AABE5BD}" srcOrd="0" destOrd="2" presId="urn:microsoft.com/office/officeart/2005/8/layout/hChevron3"/>
    <dgm:cxn modelId="{B3C107A9-A16C-43F0-9781-60894E625195}" srcId="{708FAB6C-0D9B-4462-9E68-6C371D754088}" destId="{48EF0872-3544-4BFC-A134-9556E4F42D3E}" srcOrd="0" destOrd="0" parTransId="{7C82766E-D453-472D-8367-9726B8D1EF55}" sibTransId="{092C66E0-3425-4B34-A9A8-510263D0FA67}"/>
    <dgm:cxn modelId="{03C6E01F-10FD-4699-A9D9-B768FAA42DBA}" srcId="{4A653158-B939-485A-9F0B-96C1087AAED6}" destId="{DBD4CA69-980A-4123-B029-4E0EFBC9CDED}" srcOrd="2" destOrd="0" parTransId="{755842A6-5C9B-4A1E-9128-22F35CDFB671}" sibTransId="{549D9D74-E4AF-47EA-AF1D-2EAA7751D524}"/>
    <dgm:cxn modelId="{A26550EB-C5FD-4CF2-828C-E641B11A9B37}" type="presOf" srcId="{DBD4CA69-980A-4123-B029-4E0EFBC9CDED}" destId="{B80D15F6-937E-4986-83CB-D662E89BDF9A}" srcOrd="0" destOrd="3" presId="urn:microsoft.com/office/officeart/2005/8/layout/hChevron3"/>
    <dgm:cxn modelId="{09745491-1ADF-494D-A4B0-C1C66A51FA66}" type="presOf" srcId="{48EF0872-3544-4BFC-A134-9556E4F42D3E}" destId="{1C5EC6E9-36D8-46D9-9790-B8AA3AABE5BD}" srcOrd="0" destOrd="1" presId="urn:microsoft.com/office/officeart/2005/8/layout/hChevron3"/>
    <dgm:cxn modelId="{07F4C43C-62AE-40C3-B72C-8C588B28B583}" type="presParOf" srcId="{7B0A2DA8-4C57-4800-AD61-AA9081D8743F}" destId="{1C5EC6E9-36D8-46D9-9790-B8AA3AABE5BD}" srcOrd="0" destOrd="0" presId="urn:microsoft.com/office/officeart/2005/8/layout/hChevron3"/>
    <dgm:cxn modelId="{826BB76A-25D4-403A-95CE-271C8C04814E}" type="presParOf" srcId="{7B0A2DA8-4C57-4800-AD61-AA9081D8743F}" destId="{032B6D13-0B4D-4FB2-A952-30168938BDB9}" srcOrd="1" destOrd="0" presId="urn:microsoft.com/office/officeart/2005/8/layout/hChevron3"/>
    <dgm:cxn modelId="{3FD7630E-9FD9-4382-9FDF-CFED37960598}" type="presParOf" srcId="{7B0A2DA8-4C57-4800-AD61-AA9081D8743F}" destId="{B80D15F6-937E-4986-83CB-D662E89BDF9A}" srcOrd="2" destOrd="0" presId="urn:microsoft.com/office/officeart/2005/8/layout/hChevron3"/>
  </dgm:cxnLst>
  <dgm:bg>
    <a:solidFill>
      <a:schemeClr val="tx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2C0D88-79C1-4549-A049-C99A7904B1D4}">
      <dsp:nvSpPr>
        <dsp:cNvPr id="0" name=""/>
        <dsp:cNvSpPr/>
      </dsp:nvSpPr>
      <dsp:spPr>
        <a:xfrm>
          <a:off x="0" y="0"/>
          <a:ext cx="5634990" cy="121920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IN" sz="2300" kern="1200" dirty="0" smtClean="0"/>
            <a:t>Quick Recap – (10 </a:t>
          </a:r>
          <a:r>
            <a:rPr lang="en-IN" sz="2300" kern="1200" dirty="0" err="1" smtClean="0"/>
            <a:t>mins</a:t>
          </a:r>
          <a:r>
            <a:rPr lang="en-IN" sz="2300" kern="1200" dirty="0" smtClean="0"/>
            <a:t>)</a:t>
          </a:r>
          <a:endParaRPr lang="en-US" sz="2300" kern="1200" dirty="0"/>
        </a:p>
        <a:p>
          <a:pPr marL="171450" lvl="1" indent="-171450" algn="l" defTabSz="800100">
            <a:lnSpc>
              <a:spcPct val="90000"/>
            </a:lnSpc>
            <a:spcBef>
              <a:spcPct val="0"/>
            </a:spcBef>
            <a:spcAft>
              <a:spcPct val="15000"/>
            </a:spcAft>
            <a:buChar char="••"/>
          </a:pPr>
          <a:r>
            <a:rPr lang="en-IN" sz="1800" kern="1200" dirty="0" smtClean="0"/>
            <a:t>Last 2 weeks </a:t>
          </a:r>
          <a:endParaRPr lang="en-IN" sz="1800" kern="1200" dirty="0"/>
        </a:p>
      </dsp:txBody>
      <dsp:txXfrm>
        <a:off x="35709" y="35709"/>
        <a:ext cx="4319378" cy="1147782"/>
      </dsp:txXfrm>
    </dsp:sp>
    <dsp:sp modelId="{C109B9BD-C2D8-407E-9ECB-EA65E487F50A}">
      <dsp:nvSpPr>
        <dsp:cNvPr id="0" name=""/>
        <dsp:cNvSpPr/>
      </dsp:nvSpPr>
      <dsp:spPr>
        <a:xfrm>
          <a:off x="497204" y="1422399"/>
          <a:ext cx="5634990" cy="1219200"/>
        </a:xfrm>
        <a:prstGeom prst="roundRect">
          <a:avLst>
            <a:gd name="adj" fmla="val 10000"/>
          </a:avLst>
        </a:prstGeom>
        <a:solidFill>
          <a:schemeClr val="accent3">
            <a:hueOff val="-4991659"/>
            <a:satOff val="42307"/>
            <a:lumOff val="42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IN" sz="2300" kern="1200" dirty="0" smtClean="0"/>
            <a:t>Interview Preparations</a:t>
          </a:r>
          <a:endParaRPr lang="en-US" sz="2300" kern="1200" dirty="0"/>
        </a:p>
        <a:p>
          <a:pPr marL="171450" lvl="1" indent="-171450" algn="l" defTabSz="800100">
            <a:lnSpc>
              <a:spcPct val="90000"/>
            </a:lnSpc>
            <a:spcBef>
              <a:spcPct val="0"/>
            </a:spcBef>
            <a:spcAft>
              <a:spcPct val="15000"/>
            </a:spcAft>
            <a:buChar char="••"/>
          </a:pPr>
          <a:r>
            <a:rPr lang="en-IN" sz="1800" kern="1200" dirty="0" smtClean="0"/>
            <a:t>EDA Questions</a:t>
          </a:r>
          <a:endParaRPr lang="en-IN" sz="1800" kern="1200" dirty="0"/>
        </a:p>
        <a:p>
          <a:pPr marL="171450" lvl="1" indent="-171450" algn="l" defTabSz="800100">
            <a:lnSpc>
              <a:spcPct val="90000"/>
            </a:lnSpc>
            <a:spcBef>
              <a:spcPct val="0"/>
            </a:spcBef>
            <a:spcAft>
              <a:spcPct val="15000"/>
            </a:spcAft>
            <a:buChar char="••"/>
          </a:pPr>
          <a:r>
            <a:rPr lang="en-IN" sz="1800" kern="1200" dirty="0" smtClean="0"/>
            <a:t>Statistics Questions</a:t>
          </a:r>
          <a:endParaRPr lang="en-IN" sz="1800" kern="1200" dirty="0"/>
        </a:p>
      </dsp:txBody>
      <dsp:txXfrm>
        <a:off x="532913" y="1458108"/>
        <a:ext cx="4273887" cy="1147782"/>
      </dsp:txXfrm>
    </dsp:sp>
    <dsp:sp modelId="{95FDD71E-3DE6-4042-A5E4-8A11EA388189}">
      <dsp:nvSpPr>
        <dsp:cNvPr id="0" name=""/>
        <dsp:cNvSpPr/>
      </dsp:nvSpPr>
      <dsp:spPr>
        <a:xfrm>
          <a:off x="994409" y="2844799"/>
          <a:ext cx="5634990" cy="1219200"/>
        </a:xfrm>
        <a:prstGeom prst="roundRect">
          <a:avLst>
            <a:gd name="adj" fmla="val 10000"/>
          </a:avLst>
        </a:prstGeom>
        <a:solidFill>
          <a:schemeClr val="accent3">
            <a:hueOff val="-9983318"/>
            <a:satOff val="84615"/>
            <a:lumOff val="843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IN" sz="2300" kern="1200" dirty="0" smtClean="0"/>
            <a:t>Doubts Session</a:t>
          </a:r>
          <a:endParaRPr lang="en-IN" sz="2300" kern="1200" dirty="0"/>
        </a:p>
      </dsp:txBody>
      <dsp:txXfrm>
        <a:off x="1030118" y="2880508"/>
        <a:ext cx="4273887" cy="1147782"/>
      </dsp:txXfrm>
    </dsp:sp>
    <dsp:sp modelId="{98E5FDA8-7D6D-4EEF-B6FA-1C0CEB1764BA}">
      <dsp:nvSpPr>
        <dsp:cNvPr id="0" name=""/>
        <dsp:cNvSpPr/>
      </dsp:nvSpPr>
      <dsp:spPr>
        <a:xfrm>
          <a:off x="4842510" y="924560"/>
          <a:ext cx="792480" cy="792480"/>
        </a:xfrm>
        <a:prstGeom prst="downArrow">
          <a:avLst>
            <a:gd name="adj1" fmla="val 55000"/>
            <a:gd name="adj2" fmla="val 45000"/>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5020818" y="924560"/>
        <a:ext cx="435864" cy="596341"/>
      </dsp:txXfrm>
    </dsp:sp>
    <dsp:sp modelId="{9BA526AF-6B00-48BA-A86C-544E99505CA0}">
      <dsp:nvSpPr>
        <dsp:cNvPr id="0" name=""/>
        <dsp:cNvSpPr/>
      </dsp:nvSpPr>
      <dsp:spPr>
        <a:xfrm>
          <a:off x="5339714" y="2338832"/>
          <a:ext cx="792480" cy="792480"/>
        </a:xfrm>
        <a:prstGeom prst="downArrow">
          <a:avLst>
            <a:gd name="adj1" fmla="val 55000"/>
            <a:gd name="adj2" fmla="val 45000"/>
          </a:avLst>
        </a:prstGeom>
        <a:solidFill>
          <a:schemeClr val="accent3">
            <a:tint val="40000"/>
            <a:alpha val="90000"/>
            <a:hueOff val="-10641928"/>
            <a:satOff val="89138"/>
            <a:lumOff val="4857"/>
            <a:alphaOff val="0"/>
          </a:schemeClr>
        </a:solidFill>
        <a:ln w="25400" cap="flat" cmpd="sng" algn="ctr">
          <a:solidFill>
            <a:schemeClr val="accent3">
              <a:tint val="40000"/>
              <a:alpha val="90000"/>
              <a:hueOff val="-10641928"/>
              <a:satOff val="89138"/>
              <a:lumOff val="485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5518022" y="2338832"/>
        <a:ext cx="435864" cy="5963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5EC6E9-36D8-46D9-9790-B8AA3AABE5BD}">
      <dsp:nvSpPr>
        <dsp:cNvPr id="0" name=""/>
        <dsp:cNvSpPr/>
      </dsp:nvSpPr>
      <dsp:spPr>
        <a:xfrm>
          <a:off x="7143" y="219243"/>
          <a:ext cx="5072062" cy="4057649"/>
        </a:xfrm>
        <a:prstGeom prst="homePlate">
          <a:avLst>
            <a:gd name="adj" fmla="val 25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8931" tIns="60960" rIns="715724" bIns="60960" numCol="1" spcCol="1270" anchor="ctr" anchorCtr="0">
          <a:noAutofit/>
        </a:bodyPr>
        <a:lstStyle/>
        <a:p>
          <a:pPr lvl="0" algn="l" defTabSz="1066800">
            <a:lnSpc>
              <a:spcPct val="90000"/>
            </a:lnSpc>
            <a:spcBef>
              <a:spcPct val="0"/>
            </a:spcBef>
            <a:spcAft>
              <a:spcPct val="35000"/>
            </a:spcAft>
          </a:pPr>
          <a:r>
            <a:rPr lang="en-IN" sz="2400" kern="1200" dirty="0">
              <a:latin typeface="Proxima Nova" panose="020B0604020202020204" charset="0"/>
            </a:rPr>
            <a:t>Inference Statistics</a:t>
          </a:r>
        </a:p>
        <a:p>
          <a:pPr marL="171450" lvl="1" indent="-171450" algn="l" defTabSz="800100">
            <a:lnSpc>
              <a:spcPct val="150000"/>
            </a:lnSpc>
            <a:spcBef>
              <a:spcPct val="0"/>
            </a:spcBef>
            <a:spcAft>
              <a:spcPct val="15000"/>
            </a:spcAft>
            <a:buChar char="••"/>
          </a:pPr>
          <a:r>
            <a:rPr lang="en-IN" sz="1800" kern="1200" dirty="0">
              <a:solidFill>
                <a:schemeClr val="bg1"/>
              </a:solidFill>
              <a:latin typeface="Proxima Nova" panose="020B0604020202020204" charset="0"/>
            </a:rPr>
            <a:t>Sampling</a:t>
          </a:r>
        </a:p>
        <a:p>
          <a:pPr marL="171450" lvl="1" indent="-171450" algn="l" defTabSz="800100">
            <a:lnSpc>
              <a:spcPct val="150000"/>
            </a:lnSpc>
            <a:spcBef>
              <a:spcPct val="0"/>
            </a:spcBef>
            <a:spcAft>
              <a:spcPct val="15000"/>
            </a:spcAft>
            <a:buChar char="••"/>
          </a:pPr>
          <a:r>
            <a:rPr lang="en-IN" sz="1800" kern="1200" dirty="0">
              <a:solidFill>
                <a:schemeClr val="bg1"/>
              </a:solidFill>
              <a:latin typeface="Proxima Nova" panose="020B0604020202020204" charset="0"/>
            </a:rPr>
            <a:t>Probability distributions</a:t>
          </a:r>
        </a:p>
        <a:p>
          <a:pPr marL="171450" lvl="1" indent="-171450" algn="l" defTabSz="800100">
            <a:lnSpc>
              <a:spcPct val="150000"/>
            </a:lnSpc>
            <a:spcBef>
              <a:spcPct val="0"/>
            </a:spcBef>
            <a:spcAft>
              <a:spcPct val="15000"/>
            </a:spcAft>
            <a:buChar char="••"/>
          </a:pPr>
          <a:r>
            <a:rPr lang="en-IN" sz="1800" kern="1200" dirty="0">
              <a:solidFill>
                <a:schemeClr val="bg1"/>
              </a:solidFill>
              <a:latin typeface="Proxima Nova" panose="020B0604020202020204" charset="0"/>
            </a:rPr>
            <a:t>Hypothesis Testing</a:t>
          </a:r>
        </a:p>
        <a:p>
          <a:pPr marL="171450" lvl="1" indent="-171450" algn="l" defTabSz="800100">
            <a:lnSpc>
              <a:spcPct val="150000"/>
            </a:lnSpc>
            <a:spcBef>
              <a:spcPct val="0"/>
            </a:spcBef>
            <a:spcAft>
              <a:spcPct val="15000"/>
            </a:spcAft>
            <a:buChar char="••"/>
          </a:pPr>
          <a:r>
            <a:rPr lang="en-IN" sz="1800" kern="1200" dirty="0">
              <a:solidFill>
                <a:schemeClr val="bg1"/>
              </a:solidFill>
              <a:latin typeface="Proxima Nova" panose="020B0604020202020204" charset="0"/>
            </a:rPr>
            <a:t>Interpreting Errors</a:t>
          </a:r>
        </a:p>
      </dsp:txBody>
      <dsp:txXfrm>
        <a:off x="7143" y="219243"/>
        <a:ext cx="4564856" cy="4057649"/>
      </dsp:txXfrm>
    </dsp:sp>
    <dsp:sp modelId="{B80D15F6-937E-4986-83CB-D662E89BDF9A}">
      <dsp:nvSpPr>
        <dsp:cNvPr id="0" name=""/>
        <dsp:cNvSpPr/>
      </dsp:nvSpPr>
      <dsp:spPr>
        <a:xfrm>
          <a:off x="4064793" y="219243"/>
          <a:ext cx="5072062" cy="4057649"/>
        </a:xfrm>
        <a:prstGeom prst="chevron">
          <a:avLst>
            <a:gd name="adj" fmla="val 25000"/>
          </a:avLst>
        </a:prstGeom>
        <a:solidFill>
          <a:schemeClr val="accent3">
            <a:hueOff val="-9983318"/>
            <a:satOff val="84615"/>
            <a:lumOff val="843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8931" tIns="60960" rIns="178931" bIns="60960" numCol="1" spcCol="1270" anchor="ctr" anchorCtr="0">
          <a:noAutofit/>
        </a:bodyPr>
        <a:lstStyle/>
        <a:p>
          <a:pPr lvl="0" algn="l" defTabSz="1066800">
            <a:lnSpc>
              <a:spcPct val="90000"/>
            </a:lnSpc>
            <a:spcBef>
              <a:spcPct val="0"/>
            </a:spcBef>
            <a:spcAft>
              <a:spcPct val="35000"/>
            </a:spcAft>
          </a:pPr>
          <a:r>
            <a:rPr lang="en-IN" sz="2400" kern="1200" dirty="0">
              <a:latin typeface="Proxima Nova" panose="020B0604020202020204" charset="0"/>
            </a:rPr>
            <a:t>Credit EDA Case</a:t>
          </a:r>
        </a:p>
        <a:p>
          <a:pPr marL="228600" lvl="1" indent="-228600" algn="l" defTabSz="889000">
            <a:lnSpc>
              <a:spcPct val="150000"/>
            </a:lnSpc>
            <a:spcBef>
              <a:spcPct val="0"/>
            </a:spcBef>
            <a:spcAft>
              <a:spcPct val="15000"/>
            </a:spcAft>
            <a:buChar char="••"/>
          </a:pPr>
          <a:r>
            <a:rPr lang="en-IN" sz="2000" kern="1200" dirty="0">
              <a:solidFill>
                <a:schemeClr val="bg1"/>
              </a:solidFill>
              <a:latin typeface="Proxima Nova" panose="020B0604020202020204" charset="0"/>
            </a:rPr>
            <a:t>Data Cleaning</a:t>
          </a:r>
        </a:p>
        <a:p>
          <a:pPr marL="228600" lvl="1" indent="-228600" algn="l" defTabSz="889000">
            <a:lnSpc>
              <a:spcPct val="150000"/>
            </a:lnSpc>
            <a:spcBef>
              <a:spcPct val="0"/>
            </a:spcBef>
            <a:spcAft>
              <a:spcPct val="15000"/>
            </a:spcAft>
            <a:buChar char="••"/>
          </a:pPr>
          <a:r>
            <a:rPr lang="en-IN" sz="2000" kern="1200" dirty="0">
              <a:solidFill>
                <a:schemeClr val="bg1"/>
              </a:solidFill>
              <a:latin typeface="Proxima Nova" panose="020B0604020202020204" charset="0"/>
            </a:rPr>
            <a:t>Data Preparation</a:t>
          </a:r>
        </a:p>
        <a:p>
          <a:pPr marL="228600" lvl="1" indent="-228600" algn="l" defTabSz="889000">
            <a:lnSpc>
              <a:spcPct val="150000"/>
            </a:lnSpc>
            <a:spcBef>
              <a:spcPct val="0"/>
            </a:spcBef>
            <a:spcAft>
              <a:spcPct val="15000"/>
            </a:spcAft>
            <a:buChar char="••"/>
          </a:pPr>
          <a:r>
            <a:rPr lang="en-IN" sz="2000" kern="1200" dirty="0">
              <a:solidFill>
                <a:schemeClr val="bg1"/>
              </a:solidFill>
              <a:latin typeface="Proxima Nova" panose="020B0604020202020204" charset="0"/>
            </a:rPr>
            <a:t>Data Analysis</a:t>
          </a:r>
        </a:p>
      </dsp:txBody>
      <dsp:txXfrm>
        <a:off x="5079205" y="219243"/>
        <a:ext cx="3043238" cy="405764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a97104d7b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a97104d7b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a97104d7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7" name="Google Shape;77;g8a97104d7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8a97104d7b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8a97104d7b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a97104d7b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8a97104d7b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50"/>
        <p:cNvGrpSpPr/>
        <p:nvPr/>
      </p:nvGrpSpPr>
      <p:grpSpPr>
        <a:xfrm>
          <a:off x="0" y="0"/>
          <a:ext cx="0" cy="0"/>
          <a:chOff x="0" y="0"/>
          <a:chExt cx="0" cy="0"/>
        </a:xfrm>
      </p:grpSpPr>
      <p:sp>
        <p:nvSpPr>
          <p:cNvPr id="51" name="Google Shape;51;p13"/>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dk1"/>
              </a:buClr>
              <a:buSzPts val="4500"/>
              <a:buFont typeface="Arial"/>
              <a:buNone/>
              <a:defRPr sz="4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3"/>
          <p:cNvSpPr txBox="1">
            <a:spLocks noGrp="1"/>
          </p:cNvSpPr>
          <p:nvPr>
            <p:ph type="subTitle" idx="1"/>
          </p:nvPr>
        </p:nvSpPr>
        <p:spPr>
          <a:xfrm>
            <a:off x="1143000" y="2701528"/>
            <a:ext cx="6858000" cy="1241700"/>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ctr" rtl="0">
              <a:lnSpc>
                <a:spcPct val="90000"/>
              </a:lnSpc>
              <a:spcBef>
                <a:spcPts val="16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1600"/>
              </a:spcBef>
              <a:spcAft>
                <a:spcPts val="0"/>
              </a:spcAft>
              <a:buClr>
                <a:schemeClr val="dk1"/>
              </a:buClr>
              <a:buSzPts val="1350"/>
              <a:buFont typeface="Arial"/>
              <a:buNone/>
              <a:defRPr sz="1350" b="0" i="0" u="none" strike="noStrike" cap="none">
                <a:solidFill>
                  <a:schemeClr val="dk1"/>
                </a:solidFill>
                <a:latin typeface="Calibri"/>
                <a:ea typeface="Calibri"/>
                <a:cs typeface="Calibri"/>
                <a:sym typeface="Calibri"/>
              </a:defRPr>
            </a:lvl3pPr>
            <a:lvl4pPr marR="0" lvl="3" algn="ctr" rtl="0">
              <a:lnSpc>
                <a:spcPct val="90000"/>
              </a:lnSpc>
              <a:spcBef>
                <a:spcPts val="16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16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16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16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16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1600"/>
              </a:spcBef>
              <a:spcAft>
                <a:spcPts val="160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63921" y="4653887"/>
            <a:ext cx="20574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solidFill>
                  <a:srgbClr val="E72D40"/>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54" name="Google Shape;54;p13"/>
          <p:cNvSpPr txBox="1">
            <a:spLocks noGrp="1"/>
          </p:cNvSpPr>
          <p:nvPr>
            <p:ph type="sldNum" idx="12"/>
          </p:nvPr>
        </p:nvSpPr>
        <p:spPr>
          <a:xfrm>
            <a:off x="6616976" y="4012406"/>
            <a:ext cx="20574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900" b="0" i="0" u="none" strike="noStrike" cap="none">
                <a:solidFill>
                  <a:srgbClr val="E72D40"/>
                </a:solidFill>
                <a:latin typeface="Proxima Nova"/>
                <a:ea typeface="Proxima Nova"/>
                <a:cs typeface="Proxima Nova"/>
                <a:sym typeface="Proxima Nova"/>
              </a:defRPr>
            </a:lvl1pPr>
            <a:lvl2pPr marL="0" lvl="1" indent="0" algn="r" rtl="0">
              <a:spcBef>
                <a:spcPts val="0"/>
              </a:spcBef>
              <a:buNone/>
              <a:defRPr sz="900" b="0" i="0" u="none" strike="noStrike" cap="none">
                <a:solidFill>
                  <a:srgbClr val="E72D40"/>
                </a:solidFill>
                <a:latin typeface="Proxima Nova"/>
                <a:ea typeface="Proxima Nova"/>
                <a:cs typeface="Proxima Nova"/>
                <a:sym typeface="Proxima Nova"/>
              </a:defRPr>
            </a:lvl2pPr>
            <a:lvl3pPr marL="0" lvl="2" indent="0" algn="r" rtl="0">
              <a:spcBef>
                <a:spcPts val="0"/>
              </a:spcBef>
              <a:buNone/>
              <a:defRPr sz="900" b="0" i="0" u="none" strike="noStrike" cap="none">
                <a:solidFill>
                  <a:srgbClr val="E72D40"/>
                </a:solidFill>
                <a:latin typeface="Proxima Nova"/>
                <a:ea typeface="Proxima Nova"/>
                <a:cs typeface="Proxima Nova"/>
                <a:sym typeface="Proxima Nova"/>
              </a:defRPr>
            </a:lvl3pPr>
            <a:lvl4pPr marL="0" lvl="3" indent="0" algn="r" rtl="0">
              <a:spcBef>
                <a:spcPts val="0"/>
              </a:spcBef>
              <a:buNone/>
              <a:defRPr sz="900" b="0" i="0" u="none" strike="noStrike" cap="none">
                <a:solidFill>
                  <a:srgbClr val="E72D40"/>
                </a:solidFill>
                <a:latin typeface="Proxima Nova"/>
                <a:ea typeface="Proxima Nova"/>
                <a:cs typeface="Proxima Nova"/>
                <a:sym typeface="Proxima Nova"/>
              </a:defRPr>
            </a:lvl4pPr>
            <a:lvl5pPr marL="0" lvl="4" indent="0" algn="r" rtl="0">
              <a:spcBef>
                <a:spcPts val="0"/>
              </a:spcBef>
              <a:buNone/>
              <a:defRPr sz="900" b="0" i="0" u="none" strike="noStrike" cap="none">
                <a:solidFill>
                  <a:srgbClr val="E72D40"/>
                </a:solidFill>
                <a:latin typeface="Proxima Nova"/>
                <a:ea typeface="Proxima Nova"/>
                <a:cs typeface="Proxima Nova"/>
                <a:sym typeface="Proxima Nova"/>
              </a:defRPr>
            </a:lvl5pPr>
            <a:lvl6pPr marL="0" lvl="5" indent="0" algn="r" rtl="0">
              <a:spcBef>
                <a:spcPts val="0"/>
              </a:spcBef>
              <a:buNone/>
              <a:defRPr sz="900" b="0" i="0" u="none" strike="noStrike" cap="none">
                <a:solidFill>
                  <a:srgbClr val="E72D40"/>
                </a:solidFill>
                <a:latin typeface="Proxima Nova"/>
                <a:ea typeface="Proxima Nova"/>
                <a:cs typeface="Proxima Nova"/>
                <a:sym typeface="Proxima Nova"/>
              </a:defRPr>
            </a:lvl6pPr>
            <a:lvl7pPr marL="0" lvl="6" indent="0" algn="r" rtl="0">
              <a:spcBef>
                <a:spcPts val="0"/>
              </a:spcBef>
              <a:buNone/>
              <a:defRPr sz="900" b="0" i="0" u="none" strike="noStrike" cap="none">
                <a:solidFill>
                  <a:srgbClr val="E72D40"/>
                </a:solidFill>
                <a:latin typeface="Proxima Nova"/>
                <a:ea typeface="Proxima Nova"/>
                <a:cs typeface="Proxima Nova"/>
                <a:sym typeface="Proxima Nova"/>
              </a:defRPr>
            </a:lvl7pPr>
            <a:lvl8pPr marL="0" lvl="7" indent="0" algn="r" rtl="0">
              <a:spcBef>
                <a:spcPts val="0"/>
              </a:spcBef>
              <a:buNone/>
              <a:defRPr sz="900" b="0" i="0" u="none" strike="noStrike" cap="none">
                <a:solidFill>
                  <a:srgbClr val="E72D40"/>
                </a:solidFill>
                <a:latin typeface="Proxima Nova"/>
                <a:ea typeface="Proxima Nova"/>
                <a:cs typeface="Proxima Nova"/>
                <a:sym typeface="Proxima Nova"/>
              </a:defRPr>
            </a:lvl8pPr>
            <a:lvl9pPr marL="0" lvl="8" indent="0" algn="r" rtl="0">
              <a:spcBef>
                <a:spcPts val="0"/>
              </a:spcBef>
              <a:buNone/>
              <a:defRPr sz="900" b="0" i="0" u="none" strike="noStrike" cap="none">
                <a:solidFill>
                  <a:srgbClr val="E72D4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dirty="0"/>
          </a:p>
        </p:txBody>
      </p:sp>
      <p:sp>
        <p:nvSpPr>
          <p:cNvPr id="55" name="Google Shape;55;p13"/>
          <p:cNvSpPr/>
          <p:nvPr/>
        </p:nvSpPr>
        <p:spPr>
          <a:xfrm>
            <a:off x="0" y="0"/>
            <a:ext cx="9144000" cy="46539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b="0" i="0" u="none" strike="noStrike" cap="none" dirty="0">
              <a:solidFill>
                <a:schemeClr val="lt1"/>
              </a:solidFill>
              <a:latin typeface="Calibri"/>
              <a:ea typeface="Calibri"/>
              <a:cs typeface="Calibri"/>
              <a:sym typeface="Calibri"/>
            </a:endParaRPr>
          </a:p>
        </p:txBody>
      </p:sp>
      <p:pic>
        <p:nvPicPr>
          <p:cNvPr id="56" name="Google Shape;56;p13"/>
          <p:cNvPicPr preferRelativeResize="0"/>
          <p:nvPr/>
        </p:nvPicPr>
        <p:blipFill rotWithShape="1">
          <a:blip r:embed="rId2">
            <a:alphaModFix/>
          </a:blip>
          <a:srcRect/>
          <a:stretch/>
        </p:blipFill>
        <p:spPr>
          <a:xfrm>
            <a:off x="663922" y="571887"/>
            <a:ext cx="2057399" cy="548993"/>
          </a:xfrm>
          <a:prstGeom prst="rect">
            <a:avLst/>
          </a:prstGeom>
          <a:noFill/>
          <a:ln>
            <a:noFill/>
          </a:ln>
        </p:spPr>
      </p:pic>
    </p:spTree>
  </p:cSld>
  <p:clrMapOvr>
    <a:masterClrMapping/>
  </p:clrMapOvr>
  <p:extLst mod="1">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picture and caption">
  <p:cSld name="Title, picture and caption">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629841" y="600075"/>
            <a:ext cx="4072800" cy="416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rgbClr val="F5333F"/>
              </a:buClr>
              <a:buSzPts val="3600"/>
              <a:buFont typeface="Arial"/>
              <a:buNone/>
              <a:defRPr sz="3600">
                <a:solidFill>
                  <a:srgbClr val="F5333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 name="Google Shape;59;p14"/>
          <p:cNvSpPr>
            <a:spLocks noGrp="1"/>
          </p:cNvSpPr>
          <p:nvPr>
            <p:ph type="pic" idx="2"/>
          </p:nvPr>
        </p:nvSpPr>
        <p:spPr>
          <a:xfrm>
            <a:off x="629842" y="1681163"/>
            <a:ext cx="4535400" cy="28254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dirty="0"/>
          </a:p>
        </p:txBody>
      </p:sp>
      <p:sp>
        <p:nvSpPr>
          <p:cNvPr id="60" name="Google Shape;60;p14"/>
          <p:cNvSpPr txBox="1">
            <a:spLocks noGrp="1"/>
          </p:cNvSpPr>
          <p:nvPr>
            <p:ph type="body" idx="1"/>
          </p:nvPr>
        </p:nvSpPr>
        <p:spPr>
          <a:xfrm>
            <a:off x="5381625" y="1681163"/>
            <a:ext cx="3140100" cy="2825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1600"/>
              </a:spcBef>
              <a:spcAft>
                <a:spcPts val="160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1" name="Google Shape;61;p14"/>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62" name="Google Shape;62;p14"/>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extLst mod="1">
    <p:ext uri="{DCECCB84-F9BA-43D5-87BE-67443E8EF086}">
      <p15:sldGuideLst xmlns:p15="http://schemas.microsoft.com/office/powerpoint/2012/main">
        <p15:guide id="1" orient="horz" pos="378">
          <p15:clr>
            <a:srgbClr val="FBAE40"/>
          </p15:clr>
        </p15:guide>
        <p15:guide id="2" orient="horz" pos="1053">
          <p15:clr>
            <a:srgbClr val="FBAE40"/>
          </p15:clr>
        </p15:guide>
        <p15:guide id="3" orient="horz" pos="2845">
          <p15:clr>
            <a:srgbClr val="FBAE40"/>
          </p15:clr>
        </p15:guide>
        <p15:guide id="4" pos="3254">
          <p15:clr>
            <a:srgbClr val="FBAE40"/>
          </p15:clr>
        </p15:guide>
        <p15:guide id="5" pos="339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2 Line Title and Content">
  <p:cSld name="1_2 Line Title and Content">
    <p:spTree>
      <p:nvGrpSpPr>
        <p:cNvPr id="1" name="Shape 63"/>
        <p:cNvGrpSpPr/>
        <p:nvPr/>
      </p:nvGrpSpPr>
      <p:grpSpPr>
        <a:xfrm>
          <a:off x="0" y="0"/>
          <a:ext cx="0" cy="0"/>
          <a:chOff x="0" y="0"/>
          <a:chExt cx="0" cy="0"/>
        </a:xfrm>
      </p:grpSpPr>
      <p:sp>
        <p:nvSpPr>
          <p:cNvPr id="64" name="Google Shape;64;p15"/>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65" name="Google Shape;65;p15"/>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dirty="0"/>
          </a:p>
        </p:txBody>
      </p:sp>
      <p:sp>
        <p:nvSpPr>
          <p:cNvPr id="66" name="Google Shape;66;p15"/>
          <p:cNvSpPr txBox="1">
            <a:spLocks noGrp="1"/>
          </p:cNvSpPr>
          <p:nvPr>
            <p:ph type="body" idx="1"/>
          </p:nvPr>
        </p:nvSpPr>
        <p:spPr>
          <a:xfrm>
            <a:off x="3303588" y="1816100"/>
            <a:ext cx="5265600" cy="2619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1600"/>
              </a:spcBef>
              <a:spcAft>
                <a:spcPts val="160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7" name="Google Shape;67;p15"/>
          <p:cNvSpPr/>
          <p:nvPr/>
        </p:nvSpPr>
        <p:spPr>
          <a:xfrm>
            <a:off x="0" y="0"/>
            <a:ext cx="9144000" cy="636900"/>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b="0" i="0" u="none" strike="noStrike" cap="none" dirty="0">
              <a:solidFill>
                <a:schemeClr val="lt1"/>
              </a:solidFill>
              <a:latin typeface="Calibri"/>
              <a:ea typeface="Calibri"/>
              <a:cs typeface="Calibri"/>
              <a:sym typeface="Calibri"/>
            </a:endParaRPr>
          </a:p>
        </p:txBody>
      </p:sp>
      <p:sp>
        <p:nvSpPr>
          <p:cNvPr id="68" name="Google Shape;68;p15"/>
          <p:cNvSpPr txBox="1">
            <a:spLocks noGrp="1"/>
          </p:cNvSpPr>
          <p:nvPr>
            <p:ph type="title"/>
          </p:nvPr>
        </p:nvSpPr>
        <p:spPr>
          <a:xfrm>
            <a:off x="316679" y="121966"/>
            <a:ext cx="3735900" cy="3825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69" name="Google Shape;69;p15"/>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mod="1">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11493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3"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6.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74" name="Google Shape;74;p16"/>
          <p:cNvPicPr preferRelativeResize="0"/>
          <p:nvPr/>
        </p:nvPicPr>
        <p:blipFill>
          <a:blip r:embed="rId3">
            <a:alphaModFix/>
          </a:blip>
          <a:stretch>
            <a:fillRect/>
          </a:stretch>
        </p:blipFill>
        <p:spPr>
          <a:xfrm>
            <a:off x="0" y="0"/>
            <a:ext cx="9144000" cy="514350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91054" y="712047"/>
            <a:ext cx="8341466" cy="1093893"/>
          </a:xfrm>
        </p:spPr>
        <p:txBody>
          <a:bodyPr/>
          <a:lstStyle/>
          <a:p>
            <a:pPr algn="l"/>
            <a:r>
              <a:rPr lang="en-US" sz="2400" dirty="0" smtClean="0"/>
              <a:t>Question: </a:t>
            </a:r>
            <a:r>
              <a:rPr lang="en-US" b="1" dirty="0"/>
              <a:t>  How can the data be normalized?</a:t>
            </a:r>
            <a:endParaRPr lang="en-US" dirty="0"/>
          </a:p>
        </p:txBody>
      </p:sp>
      <p:sp>
        <p:nvSpPr>
          <p:cNvPr id="3" name="Title 2"/>
          <p:cNvSpPr>
            <a:spLocks noGrp="1"/>
          </p:cNvSpPr>
          <p:nvPr>
            <p:ph type="title"/>
          </p:nvPr>
        </p:nvSpPr>
        <p:spPr/>
        <p:txBody>
          <a:bodyPr/>
          <a:lstStyle/>
          <a:p>
            <a:r>
              <a:rPr lang="en-IN" dirty="0" smtClean="0"/>
              <a:t>EDA Questions</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dirty="0"/>
          </a:p>
        </p:txBody>
      </p:sp>
      <p:sp>
        <p:nvSpPr>
          <p:cNvPr id="5" name="Text Placeholder 1"/>
          <p:cNvSpPr txBox="1">
            <a:spLocks/>
          </p:cNvSpPr>
          <p:nvPr/>
        </p:nvSpPr>
        <p:spPr>
          <a:xfrm>
            <a:off x="316679" y="1330072"/>
            <a:ext cx="8341466" cy="23580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1600"/>
              </a:spcBef>
              <a:spcAft>
                <a:spcPts val="160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pPr marL="228600" indent="0" algn="just"/>
            <a:r>
              <a:rPr lang="en-US" sz="1200" dirty="0"/>
              <a:t>Data can be normalized by either transforming the data or by scaling the data down in a particular range</a:t>
            </a:r>
            <a:r>
              <a:rPr lang="en-US" sz="1200" dirty="0" smtClean="0"/>
              <a:t>.</a:t>
            </a:r>
          </a:p>
          <a:p>
            <a:pPr marL="514350" indent="-285750" algn="just">
              <a:buFont typeface="Arial" panose="020B0604020202020204" pitchFamily="34" charset="0"/>
              <a:buChar char="•"/>
            </a:pPr>
            <a:r>
              <a:rPr lang="en-IN" b="1" i="1" u="sng" dirty="0" smtClean="0"/>
              <a:t>Transformation</a:t>
            </a:r>
          </a:p>
          <a:p>
            <a:pPr marL="514350" indent="-285750" algn="just">
              <a:buFont typeface="Arial" panose="020B0604020202020204" pitchFamily="34" charset="0"/>
              <a:buChar char="•"/>
            </a:pPr>
            <a:r>
              <a:rPr lang="en-IN" b="1" i="1" u="sng" dirty="0"/>
              <a:t>Scaling</a:t>
            </a:r>
            <a:r>
              <a:rPr lang="en-IN" b="1" dirty="0"/>
              <a:t> </a:t>
            </a:r>
            <a:endParaRPr lang="en-IN" b="1" dirty="0" smtClean="0"/>
          </a:p>
          <a:p>
            <a:pPr marL="971550" lvl="1" indent="-285750" algn="just">
              <a:buFont typeface="Arial" panose="020B0604020202020204" pitchFamily="34" charset="0"/>
              <a:buChar char="•"/>
            </a:pPr>
            <a:r>
              <a:rPr lang="en-IN" u="sng" dirty="0"/>
              <a:t>Normalization</a:t>
            </a:r>
            <a:r>
              <a:rPr lang="en-IN" dirty="0"/>
              <a:t> </a:t>
            </a:r>
            <a:endParaRPr lang="en-IN" dirty="0" smtClean="0"/>
          </a:p>
          <a:p>
            <a:pPr marL="971550" lvl="1" indent="-285750" algn="just">
              <a:buFont typeface="Arial" panose="020B0604020202020204" pitchFamily="34" charset="0"/>
              <a:buChar char="•"/>
            </a:pPr>
            <a:r>
              <a:rPr lang="en-IN" u="sng" dirty="0"/>
              <a:t>Standardization</a:t>
            </a:r>
            <a:endParaRPr lang="en-US" sz="1200" dirty="0"/>
          </a:p>
        </p:txBody>
      </p:sp>
    </p:spTree>
    <p:extLst>
      <p:ext uri="{BB962C8B-B14F-4D97-AF65-F5344CB8AC3E}">
        <p14:creationId xmlns:p14="http://schemas.microsoft.com/office/powerpoint/2010/main" val="2216327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16678" y="750147"/>
            <a:ext cx="8341466" cy="514773"/>
          </a:xfrm>
        </p:spPr>
        <p:txBody>
          <a:bodyPr/>
          <a:lstStyle/>
          <a:p>
            <a:pPr algn="l"/>
            <a:r>
              <a:rPr lang="en-US" b="1" dirty="0"/>
              <a:t>How many cups of tea were consumed in Mumbai last month</a:t>
            </a:r>
            <a:r>
              <a:rPr lang="en-US" b="1" dirty="0" smtClean="0"/>
              <a:t>?</a:t>
            </a:r>
            <a:endParaRPr lang="en-US" dirty="0"/>
          </a:p>
        </p:txBody>
      </p:sp>
      <p:sp>
        <p:nvSpPr>
          <p:cNvPr id="3" name="Title 2"/>
          <p:cNvSpPr>
            <a:spLocks noGrp="1"/>
          </p:cNvSpPr>
          <p:nvPr>
            <p:ph type="title"/>
          </p:nvPr>
        </p:nvSpPr>
        <p:spPr>
          <a:xfrm>
            <a:off x="316678" y="121966"/>
            <a:ext cx="5756462" cy="382500"/>
          </a:xfrm>
        </p:spPr>
        <p:txBody>
          <a:bodyPr/>
          <a:lstStyle/>
          <a:p>
            <a:r>
              <a:rPr lang="en-IN" dirty="0" smtClean="0"/>
              <a:t>Guesstimate</a:t>
            </a:r>
            <a:r>
              <a:rPr lang="en-IN" b="1" dirty="0"/>
              <a:t> </a:t>
            </a:r>
            <a:r>
              <a:rPr lang="en-IN" dirty="0" smtClean="0"/>
              <a:t>Interview Questions</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dirty="0"/>
          </a:p>
        </p:txBody>
      </p:sp>
      <p:sp>
        <p:nvSpPr>
          <p:cNvPr id="6" name="TextBox 5"/>
          <p:cNvSpPr txBox="1"/>
          <p:nvPr/>
        </p:nvSpPr>
        <p:spPr>
          <a:xfrm>
            <a:off x="316678" y="1264920"/>
            <a:ext cx="8198672" cy="954107"/>
          </a:xfrm>
          <a:prstGeom prst="rect">
            <a:avLst/>
          </a:prstGeom>
          <a:noFill/>
        </p:spPr>
        <p:txBody>
          <a:bodyPr wrap="square" rtlCol="0">
            <a:spAutoFit/>
          </a:bodyPr>
          <a:lstStyle/>
          <a:p>
            <a:r>
              <a:rPr lang="en-US" dirty="0"/>
              <a:t>The population of Mumbai is 18 crore; we shall round it up to 2 crores. 20% of this population is assumed to be children who do not drink tea. Another assumption is that of the remaining population, 20% are habitual drinkers, 30% are regular drinkers, 20% are occasional drinkers, and 10% are non-drinkers.</a:t>
            </a:r>
            <a:endParaRPr lang="en-IN" dirty="0"/>
          </a:p>
        </p:txBody>
      </p:sp>
      <p:sp>
        <p:nvSpPr>
          <p:cNvPr id="7" name="TextBox 6"/>
          <p:cNvSpPr txBox="1"/>
          <p:nvPr/>
        </p:nvSpPr>
        <p:spPr>
          <a:xfrm>
            <a:off x="316678" y="2314038"/>
            <a:ext cx="8198672" cy="738664"/>
          </a:xfrm>
          <a:prstGeom prst="rect">
            <a:avLst/>
          </a:prstGeom>
          <a:noFill/>
        </p:spPr>
        <p:txBody>
          <a:bodyPr wrap="square" rtlCol="0">
            <a:spAutoFit/>
          </a:bodyPr>
          <a:lstStyle/>
          <a:p>
            <a:r>
              <a:rPr lang="en-US" dirty="0" smtClean="0"/>
              <a:t>The habitual drinkers may be said to have three cups of tea in a day. Regular drinkers may be said to have one cup of tea in a day. The tea consumption of occasion drinkers maybe once a week, and that of non-drinkers none at all.</a:t>
            </a:r>
            <a:endParaRPr lang="en-IN" dirty="0"/>
          </a:p>
        </p:txBody>
      </p:sp>
      <p:sp>
        <p:nvSpPr>
          <p:cNvPr id="8" name="TextBox 7"/>
          <p:cNvSpPr txBox="1"/>
          <p:nvPr/>
        </p:nvSpPr>
        <p:spPr>
          <a:xfrm>
            <a:off x="316678" y="3194924"/>
            <a:ext cx="8198672" cy="1600438"/>
          </a:xfrm>
          <a:prstGeom prst="rect">
            <a:avLst/>
          </a:prstGeom>
          <a:noFill/>
        </p:spPr>
        <p:txBody>
          <a:bodyPr wrap="square" rtlCol="0">
            <a:spAutoFit/>
          </a:bodyPr>
          <a:lstStyle/>
          <a:p>
            <a:r>
              <a:rPr lang="en-US" dirty="0"/>
              <a:t>Calculating proportions-</a:t>
            </a:r>
          </a:p>
          <a:p>
            <a:r>
              <a:rPr lang="en-US" dirty="0"/>
              <a:t>Habitual – 3 x 0.2 x 7 = 4.2</a:t>
            </a:r>
          </a:p>
          <a:p>
            <a:r>
              <a:rPr lang="en-US" dirty="0"/>
              <a:t>Regular – 1 x 0.3 x 7 = 2.1</a:t>
            </a:r>
          </a:p>
          <a:p>
            <a:r>
              <a:rPr lang="en-US" dirty="0"/>
              <a:t>Occasional – 1 x 0.2 x 1 = 0.2</a:t>
            </a:r>
          </a:p>
          <a:p>
            <a:r>
              <a:rPr lang="en-US" dirty="0"/>
              <a:t>Non – 0</a:t>
            </a:r>
          </a:p>
          <a:p>
            <a:r>
              <a:rPr lang="en-US" dirty="0"/>
              <a:t>Total = 6.5</a:t>
            </a:r>
          </a:p>
          <a:p>
            <a:r>
              <a:rPr lang="en-US" dirty="0"/>
              <a:t>Total cups per week = 6.5 x 1.6 crore = 10.4 crore</a:t>
            </a:r>
          </a:p>
        </p:txBody>
      </p:sp>
    </p:spTree>
    <p:extLst>
      <p:ext uri="{BB962C8B-B14F-4D97-AF65-F5344CB8AC3E}">
        <p14:creationId xmlns:p14="http://schemas.microsoft.com/office/powerpoint/2010/main" val="156172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16678" y="750147"/>
            <a:ext cx="8341466" cy="514773"/>
          </a:xfrm>
        </p:spPr>
        <p:txBody>
          <a:bodyPr/>
          <a:lstStyle/>
          <a:p>
            <a:pPr algn="l"/>
            <a:r>
              <a:rPr lang="en-US" b="1" dirty="0"/>
              <a:t>How many cars are there in Delhi?</a:t>
            </a:r>
            <a:endParaRPr lang="en-US" dirty="0"/>
          </a:p>
        </p:txBody>
      </p:sp>
      <p:sp>
        <p:nvSpPr>
          <p:cNvPr id="3" name="Title 2"/>
          <p:cNvSpPr>
            <a:spLocks noGrp="1"/>
          </p:cNvSpPr>
          <p:nvPr>
            <p:ph type="title"/>
          </p:nvPr>
        </p:nvSpPr>
        <p:spPr>
          <a:xfrm>
            <a:off x="316678" y="121966"/>
            <a:ext cx="5756462" cy="382500"/>
          </a:xfrm>
        </p:spPr>
        <p:txBody>
          <a:bodyPr/>
          <a:lstStyle/>
          <a:p>
            <a:r>
              <a:rPr lang="en-IN" dirty="0" smtClean="0"/>
              <a:t>Guesstimate</a:t>
            </a:r>
            <a:r>
              <a:rPr lang="en-IN" b="1" dirty="0"/>
              <a:t> </a:t>
            </a:r>
            <a:r>
              <a:rPr lang="en-IN" dirty="0" smtClean="0"/>
              <a:t>Interview Questions</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dirty="0"/>
          </a:p>
        </p:txBody>
      </p:sp>
      <p:sp>
        <p:nvSpPr>
          <p:cNvPr id="6" name="TextBox 5"/>
          <p:cNvSpPr txBox="1"/>
          <p:nvPr/>
        </p:nvSpPr>
        <p:spPr>
          <a:xfrm>
            <a:off x="316678" y="1264920"/>
            <a:ext cx="8198672" cy="954107"/>
          </a:xfrm>
          <a:prstGeom prst="rect">
            <a:avLst/>
          </a:prstGeom>
          <a:noFill/>
        </p:spPr>
        <p:txBody>
          <a:bodyPr wrap="square" rtlCol="0">
            <a:spAutoFit/>
          </a:bodyPr>
          <a:lstStyle/>
          <a:p>
            <a:r>
              <a:rPr lang="en-US" dirty="0"/>
              <a:t>Firstly, the population of Delhi is 2 crores, rounding up. The average size of a family in Delhi may be said to be four people, it being an urban region mostly composed of nuclear families. Further segmentation may be as per income class or level. As is customary, 30% of people may be said to belong to the lower class, 50% to the middle class, and 20% to the upper class.</a:t>
            </a:r>
            <a:endParaRPr lang="en-IN" dirty="0"/>
          </a:p>
        </p:txBody>
      </p:sp>
      <p:sp>
        <p:nvSpPr>
          <p:cNvPr id="7" name="TextBox 6"/>
          <p:cNvSpPr txBox="1"/>
          <p:nvPr/>
        </p:nvSpPr>
        <p:spPr>
          <a:xfrm>
            <a:off x="316678" y="2314038"/>
            <a:ext cx="8198672" cy="738664"/>
          </a:xfrm>
          <a:prstGeom prst="rect">
            <a:avLst/>
          </a:prstGeom>
          <a:noFill/>
        </p:spPr>
        <p:txBody>
          <a:bodyPr wrap="square" rtlCol="0">
            <a:spAutoFit/>
          </a:bodyPr>
          <a:lstStyle/>
          <a:p>
            <a:r>
              <a:rPr lang="en-US" dirty="0"/>
              <a:t>The calculation metric will be the number of cars per family. Among middle-class families, 50% may be said to own a car, and the other 50% own no car. Among the upper-class families, it may be said that all families own an average of two cars.</a:t>
            </a:r>
            <a:endParaRPr lang="en-IN" dirty="0"/>
          </a:p>
        </p:txBody>
      </p:sp>
      <p:sp>
        <p:nvSpPr>
          <p:cNvPr id="8" name="TextBox 7"/>
          <p:cNvSpPr txBox="1"/>
          <p:nvPr/>
        </p:nvSpPr>
        <p:spPr>
          <a:xfrm>
            <a:off x="316678" y="3194924"/>
            <a:ext cx="8198672" cy="1169551"/>
          </a:xfrm>
          <a:prstGeom prst="rect">
            <a:avLst/>
          </a:prstGeom>
          <a:noFill/>
        </p:spPr>
        <p:txBody>
          <a:bodyPr wrap="square" rtlCol="0">
            <a:spAutoFit/>
          </a:bodyPr>
          <a:lstStyle/>
          <a:p>
            <a:r>
              <a:rPr lang="en-US" dirty="0"/>
              <a:t>Calculating proportions-</a:t>
            </a:r>
          </a:p>
          <a:p>
            <a:r>
              <a:rPr lang="en-US" dirty="0"/>
              <a:t>Middle class families – 0.5 x 0.5 x 1 = 0.25</a:t>
            </a:r>
          </a:p>
          <a:p>
            <a:r>
              <a:rPr lang="en-US" dirty="0"/>
              <a:t>Upper class families – 0.2 x 2 = 0.4</a:t>
            </a:r>
          </a:p>
          <a:p>
            <a:r>
              <a:rPr lang="en-US" dirty="0"/>
              <a:t>Total = 0.65</a:t>
            </a:r>
          </a:p>
          <a:p>
            <a:r>
              <a:rPr lang="en-US" dirty="0"/>
              <a:t>Total cars in Delhi = 2 crore * 0.65/4 = 32.5 lakhs.</a:t>
            </a:r>
          </a:p>
        </p:txBody>
      </p:sp>
    </p:spTree>
    <p:extLst>
      <p:ext uri="{BB962C8B-B14F-4D97-AF65-F5344CB8AC3E}">
        <p14:creationId xmlns:p14="http://schemas.microsoft.com/office/powerpoint/2010/main" val="1301682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16678" y="750147"/>
            <a:ext cx="8341466" cy="514773"/>
          </a:xfrm>
        </p:spPr>
        <p:txBody>
          <a:bodyPr/>
          <a:lstStyle/>
          <a:p>
            <a:pPr algn="l"/>
            <a:r>
              <a:rPr lang="en-US" b="1" dirty="0"/>
              <a:t>How many iPhones are currently being used in India?</a:t>
            </a:r>
            <a:endParaRPr lang="en-US" dirty="0"/>
          </a:p>
        </p:txBody>
      </p:sp>
      <p:sp>
        <p:nvSpPr>
          <p:cNvPr id="3" name="Title 2"/>
          <p:cNvSpPr>
            <a:spLocks noGrp="1"/>
          </p:cNvSpPr>
          <p:nvPr>
            <p:ph type="title"/>
          </p:nvPr>
        </p:nvSpPr>
        <p:spPr>
          <a:xfrm>
            <a:off x="316678" y="121966"/>
            <a:ext cx="5756462" cy="382500"/>
          </a:xfrm>
        </p:spPr>
        <p:txBody>
          <a:bodyPr/>
          <a:lstStyle/>
          <a:p>
            <a:r>
              <a:rPr lang="en-IN" dirty="0" smtClean="0"/>
              <a:t>Guesstimate</a:t>
            </a:r>
            <a:r>
              <a:rPr lang="en-IN" b="1" dirty="0"/>
              <a:t> </a:t>
            </a:r>
            <a:r>
              <a:rPr lang="en-IN" dirty="0" smtClean="0"/>
              <a:t>Interview Questions</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dirty="0"/>
          </a:p>
        </p:txBody>
      </p:sp>
      <p:sp>
        <p:nvSpPr>
          <p:cNvPr id="6" name="TextBox 5"/>
          <p:cNvSpPr txBox="1"/>
          <p:nvPr/>
        </p:nvSpPr>
        <p:spPr>
          <a:xfrm>
            <a:off x="316678" y="1264920"/>
            <a:ext cx="8198672" cy="954107"/>
          </a:xfrm>
          <a:prstGeom prst="rect">
            <a:avLst/>
          </a:prstGeom>
          <a:noFill/>
        </p:spPr>
        <p:txBody>
          <a:bodyPr wrap="square" rtlCol="0">
            <a:spAutoFit/>
          </a:bodyPr>
          <a:lstStyle/>
          <a:p>
            <a:r>
              <a:rPr lang="en-US" dirty="0"/>
              <a:t>The first step toward solving this query will be segmentation. There are many ways in which India’s population can be segmented. Here, we shall first assume that only people who have attained a working age and are under the age of retirement own an iPhone. Children and old citizens do not own an iPhone. This removes 20% of the population as children and 20% as senior citizens.</a:t>
            </a:r>
            <a:endParaRPr lang="en-IN" dirty="0"/>
          </a:p>
        </p:txBody>
      </p:sp>
      <p:sp>
        <p:nvSpPr>
          <p:cNvPr id="7" name="TextBox 6"/>
          <p:cNvSpPr txBox="1"/>
          <p:nvPr/>
        </p:nvSpPr>
        <p:spPr>
          <a:xfrm>
            <a:off x="316678" y="2381994"/>
            <a:ext cx="8198672" cy="1384995"/>
          </a:xfrm>
          <a:prstGeom prst="rect">
            <a:avLst/>
          </a:prstGeom>
          <a:noFill/>
        </p:spPr>
        <p:txBody>
          <a:bodyPr wrap="square" rtlCol="0">
            <a:spAutoFit/>
          </a:bodyPr>
          <a:lstStyle/>
          <a:p>
            <a:r>
              <a:rPr lang="en-US" dirty="0"/>
              <a:t>The next assumption will be that only the upper stratum of India’s income range can afford an iPhone. This metric assumes that only 5% of the eligible citizens from the previous filter can own an iPhone.</a:t>
            </a:r>
          </a:p>
          <a:p>
            <a:r>
              <a:rPr lang="en-US" dirty="0"/>
              <a:t>Now, it is not necessary that every member of this upper stratum will own an iPhone. Other options, such as OnePlus, Samsung, etc., are also available. However, a fair assumption would be that 50% of the eligible population from the previous filter owns an iPhone.</a:t>
            </a:r>
          </a:p>
          <a:p>
            <a:endParaRPr lang="en-IN" dirty="0"/>
          </a:p>
        </p:txBody>
      </p:sp>
      <p:sp>
        <p:nvSpPr>
          <p:cNvPr id="8" name="TextBox 7"/>
          <p:cNvSpPr txBox="1"/>
          <p:nvPr/>
        </p:nvSpPr>
        <p:spPr>
          <a:xfrm>
            <a:off x="316678" y="4028599"/>
            <a:ext cx="8198672" cy="738664"/>
          </a:xfrm>
          <a:prstGeom prst="rect">
            <a:avLst/>
          </a:prstGeom>
          <a:noFill/>
        </p:spPr>
        <p:txBody>
          <a:bodyPr wrap="square" rtlCol="0">
            <a:spAutoFit/>
          </a:bodyPr>
          <a:lstStyle/>
          <a:p>
            <a:r>
              <a:rPr lang="en-US" dirty="0" smtClean="0"/>
              <a:t>Calculating </a:t>
            </a:r>
            <a:r>
              <a:rPr lang="en-US" dirty="0"/>
              <a:t>the proportion of the population that owns an iPhone – </a:t>
            </a:r>
          </a:p>
          <a:p>
            <a:r>
              <a:rPr lang="en-US" dirty="0"/>
              <a:t>0.6 x 0.05 x 0.5 = 0.015</a:t>
            </a:r>
          </a:p>
          <a:p>
            <a:r>
              <a:rPr lang="en-US" dirty="0"/>
              <a:t>Total iPhones in India = 0.015 x 130 crore = 1.95 crore</a:t>
            </a:r>
          </a:p>
        </p:txBody>
      </p:sp>
    </p:spTree>
    <p:extLst>
      <p:ext uri="{BB962C8B-B14F-4D97-AF65-F5344CB8AC3E}">
        <p14:creationId xmlns:p14="http://schemas.microsoft.com/office/powerpoint/2010/main" val="1914253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16678" y="2213187"/>
            <a:ext cx="8341466" cy="1093893"/>
          </a:xfrm>
        </p:spPr>
        <p:txBody>
          <a:bodyPr/>
          <a:lstStyle/>
          <a:p>
            <a:r>
              <a:rPr lang="en-IN" sz="2400" b="1" dirty="0"/>
              <a:t>Statistics </a:t>
            </a:r>
            <a:r>
              <a:rPr lang="en-IN" sz="2400" dirty="0"/>
              <a:t>Interview Questions</a:t>
            </a:r>
            <a:endParaRPr lang="en-US" dirty="0"/>
          </a:p>
        </p:txBody>
      </p:sp>
      <p:sp>
        <p:nvSpPr>
          <p:cNvPr id="3" name="Title 2"/>
          <p:cNvSpPr>
            <a:spLocks noGrp="1"/>
          </p:cNvSpPr>
          <p:nvPr>
            <p:ph type="title"/>
          </p:nvPr>
        </p:nvSpPr>
        <p:spPr>
          <a:xfrm>
            <a:off x="316678" y="121966"/>
            <a:ext cx="5756462" cy="382500"/>
          </a:xfrm>
        </p:spPr>
        <p:txBody>
          <a:bodyPr/>
          <a:lstStyle/>
          <a:p>
            <a:r>
              <a:rPr lang="en-IN" b="1" dirty="0"/>
              <a:t>Statistics </a:t>
            </a:r>
            <a:r>
              <a:rPr lang="en-IN" dirty="0" smtClean="0"/>
              <a:t>Interview Questions</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dirty="0"/>
          </a:p>
        </p:txBody>
      </p:sp>
    </p:spTree>
    <p:extLst>
      <p:ext uri="{BB962C8B-B14F-4D97-AF65-F5344CB8AC3E}">
        <p14:creationId xmlns:p14="http://schemas.microsoft.com/office/powerpoint/2010/main" val="780402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body" idx="1"/>
          </p:nvPr>
        </p:nvSpPr>
        <p:spPr>
          <a:xfrm>
            <a:off x="373319" y="873913"/>
            <a:ext cx="8113975" cy="3219300"/>
          </a:xfrm>
          <a:prstGeom prst="rect">
            <a:avLst/>
          </a:prstGeom>
        </p:spPr>
        <p:txBody>
          <a:bodyPr spcFirstLastPara="1" wrap="square" lIns="91425" tIns="45700" rIns="91425" bIns="45700" anchor="t" anchorCtr="0">
            <a:noAutofit/>
          </a:bodyPr>
          <a:lstStyle/>
          <a:p>
            <a:pPr marL="800100" algn="l">
              <a:spcAft>
                <a:spcPts val="1600"/>
              </a:spcAft>
            </a:pPr>
            <a:r>
              <a:rPr lang="en-IN" sz="2000" b="1" dirty="0" smtClean="0">
                <a:solidFill>
                  <a:srgbClr val="000000"/>
                </a:solidFill>
                <a:latin typeface="Arial"/>
                <a:ea typeface="Arial"/>
                <a:cs typeface="Arial"/>
                <a:sym typeface="Arial"/>
              </a:rPr>
              <a:t>Questions</a:t>
            </a:r>
            <a:r>
              <a:rPr lang="en-IN" sz="2000" b="1" dirty="0">
                <a:solidFill>
                  <a:srgbClr val="000000"/>
                </a:solidFill>
                <a:latin typeface="Arial"/>
                <a:ea typeface="Arial"/>
                <a:cs typeface="Arial"/>
                <a:sym typeface="Arial"/>
              </a:rPr>
              <a:t>??</a:t>
            </a:r>
          </a:p>
        </p:txBody>
      </p:sp>
      <p:sp>
        <p:nvSpPr>
          <p:cNvPr id="117" name="Google Shape;117;p23"/>
          <p:cNvSpPr txBox="1">
            <a:spLocks noGrp="1"/>
          </p:cNvSpPr>
          <p:nvPr>
            <p:ph type="title"/>
          </p:nvPr>
        </p:nvSpPr>
        <p:spPr>
          <a:xfrm>
            <a:off x="316675" y="121975"/>
            <a:ext cx="64593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dirty="0"/>
              <a:t>Personalized Career Track</a:t>
            </a:r>
            <a:endParaRPr dirty="0"/>
          </a:p>
        </p:txBody>
      </p:sp>
      <p:pic>
        <p:nvPicPr>
          <p:cNvPr id="4" name="Graphic 3" descr="Chat">
            <a:extLst>
              <a:ext uri="{FF2B5EF4-FFF2-40B4-BE49-F238E27FC236}">
                <a16:creationId xmlns:a16="http://schemas.microsoft.com/office/drawing/2014/main" id="{F866A9D7-6F2A-4AD3-99F1-74A520F8C1BC}"/>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6080123" y="732184"/>
            <a:ext cx="1891781" cy="1891781"/>
          </a:xfrm>
          <a:prstGeom prst="rect">
            <a:avLst/>
          </a:prstGeom>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p:nvPr/>
        </p:nvSpPr>
        <p:spPr>
          <a:xfrm>
            <a:off x="1067232" y="3040212"/>
            <a:ext cx="6895200" cy="11721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1100"/>
              <a:buFont typeface="Arial"/>
              <a:buNone/>
            </a:pPr>
            <a:r>
              <a:rPr lang="en-IN" sz="5200" i="1" dirty="0">
                <a:solidFill>
                  <a:schemeClr val="dk1"/>
                </a:solidFill>
              </a:rPr>
              <a:t>SGC Coaching:</a:t>
            </a:r>
          </a:p>
          <a:p>
            <a:pPr lvl="0" algn="ctr">
              <a:buClr>
                <a:schemeClr val="dk1"/>
              </a:buClr>
              <a:buSzPts val="1100"/>
            </a:pPr>
            <a:endParaRPr lang="en-IN" sz="2800" i="1" dirty="0" smtClean="0">
              <a:solidFill>
                <a:schemeClr val="dk1"/>
              </a:solidFill>
            </a:endParaRPr>
          </a:p>
          <a:p>
            <a:pPr lvl="0" algn="ctr">
              <a:buClr>
                <a:schemeClr val="dk1"/>
              </a:buClr>
              <a:buSzPts val="1100"/>
            </a:pPr>
            <a:r>
              <a:rPr lang="en-IN" sz="2800" i="1" dirty="0" smtClean="0">
                <a:solidFill>
                  <a:schemeClr val="dk1"/>
                </a:solidFill>
              </a:rPr>
              <a:t>Session 6</a:t>
            </a:r>
          </a:p>
          <a:p>
            <a:pPr algn="ctr"/>
            <a:r>
              <a:rPr lang="en-US" sz="1800" b="1" dirty="0" smtClean="0"/>
              <a:t>EDA </a:t>
            </a:r>
            <a:r>
              <a:rPr lang="en-US" sz="1800" b="1" dirty="0"/>
              <a:t>and Statistics Career Session</a:t>
            </a:r>
            <a:endParaRPr lang="en-US" sz="2400" dirty="0"/>
          </a:p>
          <a:p>
            <a:r>
              <a:rPr lang="en-US" sz="1800" dirty="0"/>
              <a:t/>
            </a:r>
            <a:br>
              <a:rPr lang="en-US" sz="1800" dirty="0"/>
            </a:br>
            <a:endParaRPr lang="en-US" sz="1800" i="1" dirty="0">
              <a:solidFill>
                <a:schemeClr val="dk1"/>
              </a:solidFill>
            </a:endParaRPr>
          </a:p>
        </p:txBody>
      </p:sp>
      <p:pic>
        <p:nvPicPr>
          <p:cNvPr id="80" name="Google Shape;80;p17"/>
          <p:cNvPicPr preferRelativeResize="0"/>
          <p:nvPr/>
        </p:nvPicPr>
        <p:blipFill rotWithShape="1">
          <a:blip r:embed="rId3">
            <a:alphaModFix/>
          </a:blip>
          <a:srcRect/>
          <a:stretch/>
        </p:blipFill>
        <p:spPr>
          <a:xfrm>
            <a:off x="7582370" y="0"/>
            <a:ext cx="1356542" cy="1577482"/>
          </a:xfrm>
          <a:prstGeom prst="rect">
            <a:avLst/>
          </a:prstGeom>
          <a:noFill/>
          <a:ln>
            <a:noFill/>
          </a:ln>
        </p:spPr>
      </p:pic>
      <p:sp>
        <p:nvSpPr>
          <p:cNvPr id="81" name="Google Shape;81;p17"/>
          <p:cNvSpPr txBox="1"/>
          <p:nvPr/>
        </p:nvSpPr>
        <p:spPr>
          <a:xfrm>
            <a:off x="1157111" y="716037"/>
            <a:ext cx="1655700" cy="13110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400"/>
              <a:buFont typeface="Arial"/>
              <a:buNone/>
            </a:pPr>
            <a:endParaRPr sz="1400" b="0" i="0" u="none" strike="noStrike" cap="none" dirty="0">
              <a:solidFill>
                <a:schemeClr val="lt1"/>
              </a:solidFill>
              <a:latin typeface="Proxima Nova"/>
              <a:ea typeface="Proxima Nova"/>
              <a:cs typeface="Proxima Nova"/>
              <a:sym typeface="Proxima Nova"/>
            </a:endParaRPr>
          </a:p>
          <a:p>
            <a:pPr marL="0" marR="0" lvl="0" indent="0" algn="l" rtl="0">
              <a:lnSpc>
                <a:spcPct val="90000"/>
              </a:lnSpc>
              <a:spcBef>
                <a:spcPts val="1000"/>
              </a:spcBef>
              <a:spcAft>
                <a:spcPts val="0"/>
              </a:spcAft>
              <a:buClr>
                <a:schemeClr val="dk1"/>
              </a:buClr>
              <a:buSzPts val="1400"/>
              <a:buFont typeface="Arial"/>
              <a:buNone/>
            </a:pPr>
            <a:r>
              <a:rPr lang="en" sz="1400" b="0" i="1" u="none" strike="noStrike" cap="none">
                <a:solidFill>
                  <a:schemeClr val="dk1"/>
                </a:solidFill>
                <a:latin typeface="Proxima Nova"/>
                <a:ea typeface="Proxima Nova"/>
                <a:cs typeface="Proxima Nova"/>
                <a:sym typeface="Proxima Nova"/>
              </a:rPr>
              <a:t>    #LifeKoKaroLift</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216A98-5746-49A1-BFF0-750589E831B9}"/>
              </a:ext>
            </a:extLst>
          </p:cNvPr>
          <p:cNvSpPr>
            <a:spLocks noGrp="1"/>
          </p:cNvSpPr>
          <p:nvPr>
            <p:ph type="title"/>
          </p:nvPr>
        </p:nvSpPr>
        <p:spPr/>
        <p:txBody>
          <a:bodyPr/>
          <a:lstStyle/>
          <a:p>
            <a:r>
              <a:rPr lang="en-IN" dirty="0"/>
              <a:t>Agenda</a:t>
            </a:r>
          </a:p>
        </p:txBody>
      </p:sp>
      <p:graphicFrame>
        <p:nvGraphicFramePr>
          <p:cNvPr id="4" name="Diagram 3"/>
          <p:cNvGraphicFramePr/>
          <p:nvPr>
            <p:extLst>
              <p:ext uri="{D42A27DB-BD31-4B8C-83A1-F6EECF244321}">
                <p14:modId xmlns:p14="http://schemas.microsoft.com/office/powerpoint/2010/main" val="1252026047"/>
              </p:ext>
            </p:extLst>
          </p:nvPr>
        </p:nvGraphicFramePr>
        <p:xfrm>
          <a:off x="1600200" y="882650"/>
          <a:ext cx="66294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dirty="0"/>
          </a:p>
        </p:txBody>
      </p:sp>
    </p:spTree>
    <p:extLst>
      <p:ext uri="{BB962C8B-B14F-4D97-AF65-F5344CB8AC3E}">
        <p14:creationId xmlns:p14="http://schemas.microsoft.com/office/powerpoint/2010/main" val="4151012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C32C0D88-79C1-4549-A049-C99A7904B1D4}"/>
                                            </p:graphicEl>
                                          </p:spTgt>
                                        </p:tgtEl>
                                        <p:attrNameLst>
                                          <p:attrName>style.visibility</p:attrName>
                                        </p:attrNameLst>
                                      </p:cBhvr>
                                      <p:to>
                                        <p:strVal val="visible"/>
                                      </p:to>
                                    </p:set>
                                    <p:animEffect transition="in" filter="fade">
                                      <p:cBhvr>
                                        <p:cTn id="7" dur="500"/>
                                        <p:tgtEl>
                                          <p:spTgt spid="4">
                                            <p:graphicEl>
                                              <a:dgm id="{C32C0D88-79C1-4549-A049-C99A7904B1D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98E5FDA8-7D6D-4EEF-B6FA-1C0CEB1764BA}"/>
                                            </p:graphicEl>
                                          </p:spTgt>
                                        </p:tgtEl>
                                        <p:attrNameLst>
                                          <p:attrName>style.visibility</p:attrName>
                                        </p:attrNameLst>
                                      </p:cBhvr>
                                      <p:to>
                                        <p:strVal val="visible"/>
                                      </p:to>
                                    </p:set>
                                    <p:animEffect transition="in" filter="fade">
                                      <p:cBhvr>
                                        <p:cTn id="12" dur="500"/>
                                        <p:tgtEl>
                                          <p:spTgt spid="4">
                                            <p:graphicEl>
                                              <a:dgm id="{98E5FDA8-7D6D-4EEF-B6FA-1C0CEB1764BA}"/>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graphicEl>
                                              <a:dgm id="{C109B9BD-C2D8-407E-9ECB-EA65E487F50A}"/>
                                            </p:graphicEl>
                                          </p:spTgt>
                                        </p:tgtEl>
                                        <p:attrNameLst>
                                          <p:attrName>style.visibility</p:attrName>
                                        </p:attrNameLst>
                                      </p:cBhvr>
                                      <p:to>
                                        <p:strVal val="visible"/>
                                      </p:to>
                                    </p:set>
                                    <p:animEffect transition="in" filter="fade">
                                      <p:cBhvr>
                                        <p:cTn id="15" dur="500"/>
                                        <p:tgtEl>
                                          <p:spTgt spid="4">
                                            <p:graphicEl>
                                              <a:dgm id="{C109B9BD-C2D8-407E-9ECB-EA65E487F50A}"/>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graphicEl>
                                              <a:dgm id="{9BA526AF-6B00-48BA-A86C-544E99505CA0}"/>
                                            </p:graphicEl>
                                          </p:spTgt>
                                        </p:tgtEl>
                                        <p:attrNameLst>
                                          <p:attrName>style.visibility</p:attrName>
                                        </p:attrNameLst>
                                      </p:cBhvr>
                                      <p:to>
                                        <p:strVal val="visible"/>
                                      </p:to>
                                    </p:set>
                                    <p:animEffect transition="in" filter="fade">
                                      <p:cBhvr>
                                        <p:cTn id="20" dur="500"/>
                                        <p:tgtEl>
                                          <p:spTgt spid="4">
                                            <p:graphicEl>
                                              <a:dgm id="{9BA526AF-6B00-48BA-A86C-544E99505CA0}"/>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graphicEl>
                                              <a:dgm id="{95FDD71E-3DE6-4042-A5E4-8A11EA388189}"/>
                                            </p:graphicEl>
                                          </p:spTgt>
                                        </p:tgtEl>
                                        <p:attrNameLst>
                                          <p:attrName>style.visibility</p:attrName>
                                        </p:attrNameLst>
                                      </p:cBhvr>
                                      <p:to>
                                        <p:strVal val="visible"/>
                                      </p:to>
                                    </p:set>
                                    <p:animEffect transition="in" filter="fade">
                                      <p:cBhvr>
                                        <p:cTn id="23" dur="500"/>
                                        <p:tgtEl>
                                          <p:spTgt spid="4">
                                            <p:graphicEl>
                                              <a:dgm id="{95FDD71E-3DE6-4042-A5E4-8A11EA38818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20"/>
          <p:cNvSpPr txBox="1">
            <a:spLocks noGrp="1"/>
          </p:cNvSpPr>
          <p:nvPr>
            <p:ph type="title"/>
          </p:nvPr>
        </p:nvSpPr>
        <p:spPr>
          <a:xfrm>
            <a:off x="316675" y="121975"/>
            <a:ext cx="6804316"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a:t>Recap: </a:t>
            </a:r>
            <a:r>
              <a:rPr lang="en" dirty="0"/>
              <a:t>What the learner have learnt in the week</a:t>
            </a:r>
            <a:endParaRPr dirty="0"/>
          </a:p>
        </p:txBody>
      </p:sp>
      <p:graphicFrame>
        <p:nvGraphicFramePr>
          <p:cNvPr id="4" name="Diagram 3">
            <a:extLst>
              <a:ext uri="{FF2B5EF4-FFF2-40B4-BE49-F238E27FC236}">
                <a16:creationId xmlns:a16="http://schemas.microsoft.com/office/drawing/2014/main" id="{DBAC09B8-AC6D-471F-BA9C-7BC1E24AACD8}"/>
              </a:ext>
            </a:extLst>
          </p:cNvPr>
          <p:cNvGraphicFramePr/>
          <p:nvPr>
            <p:extLst>
              <p:ext uri="{D42A27DB-BD31-4B8C-83A1-F6EECF244321}">
                <p14:modId xmlns:p14="http://schemas.microsoft.com/office/powerpoint/2010/main" val="465304968"/>
              </p:ext>
            </p:extLst>
          </p:nvPr>
        </p:nvGraphicFramePr>
        <p:xfrm>
          <a:off x="0" y="647364"/>
          <a:ext cx="9144000" cy="44961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1C5EC6E9-36D8-46D9-9790-B8AA3AABE5B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B80D15F6-937E-4986-83CB-D662E89BDF9A}"/>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16679" y="701422"/>
            <a:ext cx="8341466" cy="1093893"/>
          </a:xfrm>
        </p:spPr>
        <p:txBody>
          <a:bodyPr/>
          <a:lstStyle/>
          <a:p>
            <a:pPr algn="l"/>
            <a:r>
              <a:rPr lang="en-US" sz="2400" dirty="0" smtClean="0"/>
              <a:t>Question: What </a:t>
            </a:r>
            <a:r>
              <a:rPr lang="en-US" sz="2400" dirty="0"/>
              <a:t>is the lifecycle of the data science project?</a:t>
            </a:r>
            <a:endParaRPr lang="en-IN" sz="2400" dirty="0"/>
          </a:p>
        </p:txBody>
      </p:sp>
      <p:sp>
        <p:nvSpPr>
          <p:cNvPr id="3" name="Title 2"/>
          <p:cNvSpPr>
            <a:spLocks noGrp="1"/>
          </p:cNvSpPr>
          <p:nvPr>
            <p:ph type="title"/>
          </p:nvPr>
        </p:nvSpPr>
        <p:spPr/>
        <p:txBody>
          <a:bodyPr/>
          <a:lstStyle/>
          <a:p>
            <a:r>
              <a:rPr lang="en-IN" dirty="0" smtClean="0"/>
              <a:t>EDA Questions</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dirty="0"/>
          </a:p>
        </p:txBody>
      </p:sp>
      <p:sp>
        <p:nvSpPr>
          <p:cNvPr id="5" name="Text Placeholder 1"/>
          <p:cNvSpPr txBox="1">
            <a:spLocks/>
          </p:cNvSpPr>
          <p:nvPr/>
        </p:nvSpPr>
        <p:spPr>
          <a:xfrm>
            <a:off x="316679" y="1695832"/>
            <a:ext cx="8341466" cy="23580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1600"/>
              </a:spcBef>
              <a:spcAft>
                <a:spcPts val="160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pPr algn="l"/>
            <a:r>
              <a:rPr lang="en-US" sz="2400" dirty="0" smtClean="0"/>
              <a:t>Solutions:</a:t>
            </a:r>
          </a:p>
          <a:p>
            <a:pPr marL="514350" indent="-285750" algn="l">
              <a:buFont typeface="Arial" panose="020B0604020202020204" pitchFamily="34" charset="0"/>
              <a:buChar char="•"/>
            </a:pPr>
            <a:r>
              <a:rPr lang="en-US" sz="1400" dirty="0"/>
              <a:t>Data Collection</a:t>
            </a:r>
          </a:p>
          <a:p>
            <a:pPr marL="514350" indent="-285750" algn="l">
              <a:buFont typeface="Arial" panose="020B0604020202020204" pitchFamily="34" charset="0"/>
              <a:buChar char="•"/>
            </a:pPr>
            <a:r>
              <a:rPr lang="en-US" sz="1400" dirty="0" smtClean="0"/>
              <a:t>Exploratory </a:t>
            </a:r>
            <a:r>
              <a:rPr lang="en-US" sz="1400" dirty="0"/>
              <a:t>Data Analysis</a:t>
            </a:r>
          </a:p>
          <a:p>
            <a:pPr marL="514350" indent="-285750" algn="l">
              <a:buFont typeface="Arial" panose="020B0604020202020204" pitchFamily="34" charset="0"/>
              <a:buChar char="•"/>
            </a:pPr>
            <a:r>
              <a:rPr lang="en-US" sz="1400" dirty="0" smtClean="0"/>
              <a:t>Model </a:t>
            </a:r>
            <a:r>
              <a:rPr lang="en-US" sz="1400" dirty="0"/>
              <a:t>Training and Testing</a:t>
            </a:r>
          </a:p>
          <a:p>
            <a:pPr marL="514350" indent="-285750" algn="l">
              <a:buFont typeface="Arial" panose="020B0604020202020204" pitchFamily="34" charset="0"/>
              <a:buChar char="•"/>
            </a:pPr>
            <a:r>
              <a:rPr lang="en-US" sz="1400" dirty="0" smtClean="0"/>
              <a:t>Results </a:t>
            </a:r>
            <a:r>
              <a:rPr lang="en-US" sz="1400" dirty="0"/>
              <a:t>Analysis from the models</a:t>
            </a:r>
            <a:r>
              <a:rPr lang="en-US" sz="2400" dirty="0"/>
              <a:t>.</a:t>
            </a:r>
            <a:endParaRPr lang="en-IN" sz="2400" dirty="0"/>
          </a:p>
        </p:txBody>
      </p:sp>
    </p:spTree>
    <p:extLst>
      <p:ext uri="{BB962C8B-B14F-4D97-AF65-F5344CB8AC3E}">
        <p14:creationId xmlns:p14="http://schemas.microsoft.com/office/powerpoint/2010/main" val="468040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91054" y="712047"/>
            <a:ext cx="8341466" cy="1093893"/>
          </a:xfrm>
        </p:spPr>
        <p:txBody>
          <a:bodyPr/>
          <a:lstStyle/>
          <a:p>
            <a:pPr algn="l"/>
            <a:r>
              <a:rPr lang="en-US" sz="2400" dirty="0"/>
              <a:t>Question: Mention the two kinds of target variables for predictive modeling.</a:t>
            </a:r>
            <a:endParaRPr lang="en-IN" sz="2400" dirty="0"/>
          </a:p>
        </p:txBody>
      </p:sp>
      <p:sp>
        <p:nvSpPr>
          <p:cNvPr id="3" name="Title 2"/>
          <p:cNvSpPr>
            <a:spLocks noGrp="1"/>
          </p:cNvSpPr>
          <p:nvPr>
            <p:ph type="title"/>
          </p:nvPr>
        </p:nvSpPr>
        <p:spPr/>
        <p:txBody>
          <a:bodyPr/>
          <a:lstStyle/>
          <a:p>
            <a:r>
              <a:rPr lang="en-IN" dirty="0" smtClean="0"/>
              <a:t>EDA Questions</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dirty="0"/>
          </a:p>
        </p:txBody>
      </p:sp>
      <p:sp>
        <p:nvSpPr>
          <p:cNvPr id="5" name="Text Placeholder 1"/>
          <p:cNvSpPr txBox="1">
            <a:spLocks/>
          </p:cNvSpPr>
          <p:nvPr/>
        </p:nvSpPr>
        <p:spPr>
          <a:xfrm>
            <a:off x="316679" y="1695832"/>
            <a:ext cx="8341466" cy="23580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1600"/>
              </a:spcBef>
              <a:spcAft>
                <a:spcPts val="160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pPr marL="514350" indent="-285750" algn="l">
              <a:buFont typeface="Arial" panose="020B0604020202020204" pitchFamily="34" charset="0"/>
              <a:buChar char="•"/>
            </a:pPr>
            <a:r>
              <a:rPr lang="en-US" sz="1200" dirty="0" smtClean="0"/>
              <a:t>Numerical/Continuous </a:t>
            </a:r>
            <a:r>
              <a:rPr lang="en-US" sz="1200" dirty="0"/>
              <a:t>variable – Variables whose values lie within a range, could be any value in that range and the time of prediction, values are not bound to be from the same range too.</a:t>
            </a:r>
          </a:p>
          <a:p>
            <a:pPr marL="514350" indent="-285750" algn="l">
              <a:buFont typeface="Arial" panose="020B0604020202020204" pitchFamily="34" charset="0"/>
              <a:buChar char="•"/>
            </a:pPr>
            <a:r>
              <a:rPr lang="en-US" sz="1200" dirty="0" smtClean="0"/>
              <a:t>Categorical </a:t>
            </a:r>
            <a:r>
              <a:rPr lang="en-US" sz="1200" dirty="0"/>
              <a:t>variable – Variables that can take on one of a limited, and usually fixed, number of possible values, assigning each individual or other unit of observation to a particular group on the basis of some qualitative property.</a:t>
            </a:r>
            <a:endParaRPr lang="en-IN" sz="2000" dirty="0"/>
          </a:p>
        </p:txBody>
      </p:sp>
    </p:spTree>
    <p:extLst>
      <p:ext uri="{BB962C8B-B14F-4D97-AF65-F5344CB8AC3E}">
        <p14:creationId xmlns:p14="http://schemas.microsoft.com/office/powerpoint/2010/main" val="124001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91054" y="712047"/>
            <a:ext cx="8341466" cy="1093893"/>
          </a:xfrm>
        </p:spPr>
        <p:txBody>
          <a:bodyPr/>
          <a:lstStyle/>
          <a:p>
            <a:pPr algn="l"/>
            <a:r>
              <a:rPr lang="en-US" sz="2400" dirty="0"/>
              <a:t>Question: During the data preprocessing step, how should one treat missing/null values? How will you deal with them?</a:t>
            </a:r>
            <a:endParaRPr lang="en-IN" sz="2400" dirty="0"/>
          </a:p>
        </p:txBody>
      </p:sp>
      <p:sp>
        <p:nvSpPr>
          <p:cNvPr id="3" name="Title 2"/>
          <p:cNvSpPr>
            <a:spLocks noGrp="1"/>
          </p:cNvSpPr>
          <p:nvPr>
            <p:ph type="title"/>
          </p:nvPr>
        </p:nvSpPr>
        <p:spPr/>
        <p:txBody>
          <a:bodyPr/>
          <a:lstStyle/>
          <a:p>
            <a:r>
              <a:rPr lang="en-IN" dirty="0" smtClean="0"/>
              <a:t>EDA Questions</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dirty="0"/>
          </a:p>
        </p:txBody>
      </p:sp>
      <p:sp>
        <p:nvSpPr>
          <p:cNvPr id="5" name="Text Placeholder 1"/>
          <p:cNvSpPr txBox="1">
            <a:spLocks/>
          </p:cNvSpPr>
          <p:nvPr/>
        </p:nvSpPr>
        <p:spPr>
          <a:xfrm>
            <a:off x="316679" y="1939672"/>
            <a:ext cx="8341466" cy="23580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1600"/>
              </a:spcBef>
              <a:spcAft>
                <a:spcPts val="160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pPr marL="514350" indent="-285750" algn="just">
              <a:buFont typeface="Arial" panose="020B0604020202020204" pitchFamily="34" charset="0"/>
              <a:buChar char="•"/>
            </a:pPr>
            <a:r>
              <a:rPr lang="en-IN" sz="1200" dirty="0"/>
              <a:t>Deletion</a:t>
            </a:r>
          </a:p>
          <a:p>
            <a:pPr marL="514350" indent="-285750" algn="just">
              <a:buFont typeface="Arial" panose="020B0604020202020204" pitchFamily="34" charset="0"/>
              <a:buChar char="•"/>
            </a:pPr>
            <a:r>
              <a:rPr lang="en-IN" sz="1200" dirty="0"/>
              <a:t>Mean/ Mode/ Median Imputation</a:t>
            </a:r>
          </a:p>
          <a:p>
            <a:pPr marL="514350" indent="-285750" algn="just">
              <a:buFont typeface="Arial" panose="020B0604020202020204" pitchFamily="34" charset="0"/>
              <a:buChar char="•"/>
            </a:pPr>
            <a:r>
              <a:rPr lang="en-IN" sz="1200" dirty="0"/>
              <a:t>Prediction Model</a:t>
            </a:r>
          </a:p>
          <a:p>
            <a:pPr marL="514350" indent="-285750" algn="just">
              <a:buFont typeface="Arial" panose="020B0604020202020204" pitchFamily="34" charset="0"/>
              <a:buChar char="•"/>
            </a:pPr>
            <a:r>
              <a:rPr lang="en-IN" sz="1200" dirty="0"/>
              <a:t>KNN Imputation</a:t>
            </a:r>
            <a:endParaRPr lang="en-IN" sz="1100" dirty="0">
              <a:latin typeface="Proxima Nova" panose="020B0604020202020204" charset="0"/>
            </a:endParaRPr>
          </a:p>
        </p:txBody>
      </p:sp>
    </p:spTree>
    <p:extLst>
      <p:ext uri="{BB962C8B-B14F-4D97-AF65-F5344CB8AC3E}">
        <p14:creationId xmlns:p14="http://schemas.microsoft.com/office/powerpoint/2010/main" val="2918403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91054" y="712047"/>
            <a:ext cx="8341466" cy="1093893"/>
          </a:xfrm>
        </p:spPr>
        <p:txBody>
          <a:bodyPr/>
          <a:lstStyle/>
          <a:p>
            <a:pPr algn="l"/>
            <a:r>
              <a:rPr lang="en-US" sz="2400" dirty="0"/>
              <a:t>Question: </a:t>
            </a:r>
            <a:r>
              <a:rPr lang="en-US" b="1" dirty="0"/>
              <a:t> What is an outlier and how to identify them?</a:t>
            </a:r>
            <a:endParaRPr lang="en-US" dirty="0"/>
          </a:p>
        </p:txBody>
      </p:sp>
      <p:sp>
        <p:nvSpPr>
          <p:cNvPr id="3" name="Title 2"/>
          <p:cNvSpPr>
            <a:spLocks noGrp="1"/>
          </p:cNvSpPr>
          <p:nvPr>
            <p:ph type="title"/>
          </p:nvPr>
        </p:nvSpPr>
        <p:spPr/>
        <p:txBody>
          <a:bodyPr/>
          <a:lstStyle/>
          <a:p>
            <a:r>
              <a:rPr lang="en-IN" dirty="0" smtClean="0"/>
              <a:t>EDA Questions</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dirty="0"/>
          </a:p>
        </p:txBody>
      </p:sp>
      <p:sp>
        <p:nvSpPr>
          <p:cNvPr id="5" name="Text Placeholder 1"/>
          <p:cNvSpPr txBox="1">
            <a:spLocks/>
          </p:cNvSpPr>
          <p:nvPr/>
        </p:nvSpPr>
        <p:spPr>
          <a:xfrm>
            <a:off x="316679" y="1330072"/>
            <a:ext cx="8341466" cy="23580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1600"/>
              </a:spcBef>
              <a:spcAft>
                <a:spcPts val="160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pPr marL="228600" indent="0" algn="just"/>
            <a:r>
              <a:rPr lang="en-US" dirty="0"/>
              <a:t>Outlier is an observation that appears far away and diverges from an overall pattern in a sample</a:t>
            </a:r>
            <a:r>
              <a:rPr lang="en-US" dirty="0" smtClean="0"/>
              <a:t>.</a:t>
            </a:r>
          </a:p>
          <a:p>
            <a:pPr marL="228600" indent="0" algn="just"/>
            <a:r>
              <a:rPr lang="en-US" sz="1400" dirty="0" smtClean="0"/>
              <a:t>One </a:t>
            </a:r>
            <a:r>
              <a:rPr lang="en-US" sz="1400" dirty="0"/>
              <a:t>can understand the data and look at outliers using these two methods</a:t>
            </a:r>
            <a:r>
              <a:rPr lang="en-US" sz="1400" dirty="0" smtClean="0"/>
              <a:t>:</a:t>
            </a:r>
          </a:p>
          <a:p>
            <a:pPr marL="400050" indent="-171450" algn="just">
              <a:buFont typeface="Arial" panose="020B0604020202020204" pitchFamily="34" charset="0"/>
              <a:buChar char="•"/>
            </a:pPr>
            <a:r>
              <a:rPr lang="en-US" sz="1200" dirty="0" smtClean="0"/>
              <a:t>BOX Plot</a:t>
            </a:r>
          </a:p>
          <a:p>
            <a:pPr marL="400050" indent="-171450" algn="just">
              <a:buFont typeface="Arial" panose="020B0604020202020204" pitchFamily="34" charset="0"/>
              <a:buChar char="•"/>
            </a:pPr>
            <a:r>
              <a:rPr lang="en-US" sz="1200" dirty="0" smtClean="0"/>
              <a:t>Scatter Plot</a:t>
            </a:r>
            <a:endParaRPr lang="en-US" sz="1200" dirty="0"/>
          </a:p>
        </p:txBody>
      </p:sp>
    </p:spTree>
    <p:extLst>
      <p:ext uri="{BB962C8B-B14F-4D97-AF65-F5344CB8AC3E}">
        <p14:creationId xmlns:p14="http://schemas.microsoft.com/office/powerpoint/2010/main" val="2462522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91054" y="712047"/>
            <a:ext cx="8341466" cy="1093893"/>
          </a:xfrm>
        </p:spPr>
        <p:txBody>
          <a:bodyPr/>
          <a:lstStyle/>
          <a:p>
            <a:pPr algn="l"/>
            <a:r>
              <a:rPr lang="en-US" sz="2400" dirty="0"/>
              <a:t>Question: </a:t>
            </a:r>
            <a:r>
              <a:rPr lang="en-US" b="1" dirty="0"/>
              <a:t> What </a:t>
            </a:r>
            <a:r>
              <a:rPr lang="en-US" b="1" dirty="0" smtClean="0"/>
              <a:t>are </a:t>
            </a:r>
            <a:r>
              <a:rPr lang="en-US" b="1" dirty="0" err="1" smtClean="0"/>
              <a:t>outlierTreatments</a:t>
            </a:r>
            <a:r>
              <a:rPr lang="en-US" b="1" dirty="0" smtClean="0"/>
              <a:t>?</a:t>
            </a:r>
            <a:endParaRPr lang="en-US" dirty="0"/>
          </a:p>
        </p:txBody>
      </p:sp>
      <p:sp>
        <p:nvSpPr>
          <p:cNvPr id="3" name="Title 2"/>
          <p:cNvSpPr>
            <a:spLocks noGrp="1"/>
          </p:cNvSpPr>
          <p:nvPr>
            <p:ph type="title"/>
          </p:nvPr>
        </p:nvSpPr>
        <p:spPr/>
        <p:txBody>
          <a:bodyPr/>
          <a:lstStyle/>
          <a:p>
            <a:r>
              <a:rPr lang="en-IN" dirty="0" smtClean="0"/>
              <a:t>EDA Questions</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dirty="0"/>
          </a:p>
        </p:txBody>
      </p:sp>
      <p:sp>
        <p:nvSpPr>
          <p:cNvPr id="5" name="Text Placeholder 1"/>
          <p:cNvSpPr txBox="1">
            <a:spLocks/>
          </p:cNvSpPr>
          <p:nvPr/>
        </p:nvSpPr>
        <p:spPr>
          <a:xfrm>
            <a:off x="316679" y="1192912"/>
            <a:ext cx="8341466" cy="23580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1600"/>
              </a:spcBef>
              <a:spcAft>
                <a:spcPts val="160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pPr marL="228600" indent="0" algn="just"/>
            <a:r>
              <a:rPr lang="en-US" sz="1200" dirty="0"/>
              <a:t>Outlier </a:t>
            </a:r>
            <a:r>
              <a:rPr lang="en-US" sz="1200" dirty="0" smtClean="0"/>
              <a:t>can be treated by this ways:</a:t>
            </a:r>
          </a:p>
          <a:p>
            <a:pPr marL="514350" indent="-285750" algn="just">
              <a:buFont typeface="Arial" panose="020B0604020202020204" pitchFamily="34" charset="0"/>
              <a:buChar char="•"/>
            </a:pPr>
            <a:r>
              <a:rPr lang="en-IN" dirty="0" smtClean="0"/>
              <a:t>Deleting </a:t>
            </a:r>
            <a:r>
              <a:rPr lang="en-IN" dirty="0"/>
              <a:t>observations</a:t>
            </a:r>
          </a:p>
          <a:p>
            <a:pPr marL="514350" indent="-285750" algn="just">
              <a:buFont typeface="Arial" panose="020B0604020202020204" pitchFamily="34" charset="0"/>
              <a:buChar char="•"/>
            </a:pPr>
            <a:r>
              <a:rPr lang="en-IN" dirty="0"/>
              <a:t>Transforming and binning values</a:t>
            </a:r>
          </a:p>
          <a:p>
            <a:pPr marL="514350" indent="-285750" algn="just">
              <a:buFont typeface="Arial" panose="020B0604020202020204" pitchFamily="34" charset="0"/>
              <a:buChar char="•"/>
            </a:pPr>
            <a:r>
              <a:rPr lang="en-IN" dirty="0"/>
              <a:t>Imputing</a:t>
            </a:r>
          </a:p>
          <a:p>
            <a:pPr marL="514350" indent="-285750" algn="just">
              <a:buFont typeface="Arial" panose="020B0604020202020204" pitchFamily="34" charset="0"/>
              <a:buChar char="•"/>
            </a:pPr>
            <a:r>
              <a:rPr lang="en-IN" dirty="0"/>
              <a:t>Treat separately</a:t>
            </a:r>
            <a:endParaRPr lang="en-IN" sz="1600" dirty="0">
              <a:latin typeface="Proxima Nova" panose="020B0604020202020204" charset="0"/>
            </a:endParaRPr>
          </a:p>
        </p:txBody>
      </p:sp>
    </p:spTree>
    <p:extLst>
      <p:ext uri="{BB962C8B-B14F-4D97-AF65-F5344CB8AC3E}">
        <p14:creationId xmlns:p14="http://schemas.microsoft.com/office/powerpoint/2010/main" val="303760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5232</TotalTime>
  <Words>880</Words>
  <Application>Microsoft Office PowerPoint</Application>
  <PresentationFormat>On-screen Show (16:9)</PresentationFormat>
  <Paragraphs>108</Paragraphs>
  <Slides>15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Proxima Nova</vt:lpstr>
      <vt:lpstr>Calibri</vt:lpstr>
      <vt:lpstr>Arial</vt:lpstr>
      <vt:lpstr>Simple Light</vt:lpstr>
      <vt:lpstr>PowerPoint Presentation</vt:lpstr>
      <vt:lpstr>PowerPoint Presentation</vt:lpstr>
      <vt:lpstr>Agenda</vt:lpstr>
      <vt:lpstr>Recap: What the learner have learnt in the week</vt:lpstr>
      <vt:lpstr>EDA Questions</vt:lpstr>
      <vt:lpstr>EDA Questions</vt:lpstr>
      <vt:lpstr>EDA Questions</vt:lpstr>
      <vt:lpstr>EDA Questions</vt:lpstr>
      <vt:lpstr>EDA Questions</vt:lpstr>
      <vt:lpstr>EDA Questions</vt:lpstr>
      <vt:lpstr>Guesstimate Interview Questions</vt:lpstr>
      <vt:lpstr>Guesstimate Interview Questions</vt:lpstr>
      <vt:lpstr>Guesstimate Interview Questions</vt:lpstr>
      <vt:lpstr>Statistics Interview Questions</vt:lpstr>
      <vt:lpstr>Personalized Career Track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Pragya Gaur</dc:creator>
  <cp:lastModifiedBy>Mahendra Singh Chouhan</cp:lastModifiedBy>
  <cp:revision>136</cp:revision>
  <dcterms:created xsi:type="dcterms:W3CDTF">2020-06-23T08:29:18Z</dcterms:created>
  <dcterms:modified xsi:type="dcterms:W3CDTF">2021-10-17T06:50:14Z</dcterms:modified>
</cp:coreProperties>
</file>