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5" r:id="rId2"/>
    <p:sldId id="257" r:id="rId3"/>
    <p:sldId id="328" r:id="rId4"/>
    <p:sldId id="260" r:id="rId5"/>
    <p:sldId id="329" r:id="rId6"/>
    <p:sldId id="276" r:id="rId7"/>
    <p:sldId id="323" r:id="rId8"/>
    <p:sldId id="324" r:id="rId9"/>
    <p:sldId id="326" r:id="rId10"/>
    <p:sldId id="32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–(10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Discussion –(60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Resolutions–(20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Deep-Dive: Classification / Logistic Regression 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Topical understanding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9F831-8FB9-47A6-AD39-373C6A2A2ABD}" type="presOf" srcId="{6D9BE2FE-E40C-47EC-A57D-44914277BBF4}" destId="{04FC34A5-6965-4BB4-A07E-A46E80475946}" srcOrd="1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E1483365-FF20-4C95-BE77-76358B19A3D6}" type="presOf" srcId="{6D9BE2FE-E40C-47EC-A57D-44914277BBF4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89968-E3D3-4AA7-BCF7-3A2F300028E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A00B2-A3E6-4A6D-B062-389E2E7B37E9}">
      <dgm:prSet phldrT="[Text]"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Classification Technique</a:t>
          </a:r>
          <a:endParaRPr lang="en-US" dirty="0"/>
        </a:p>
      </dgm:t>
    </dgm:pt>
    <dgm:pt modelId="{247492A2-1458-4B66-B3A9-586D6D9BAD10}" type="parTrans" cxnId="{BB5FAF7F-DD6E-4513-984E-DA50B5E5A0D6}">
      <dgm:prSet/>
      <dgm:spPr/>
      <dgm:t>
        <a:bodyPr/>
        <a:lstStyle/>
        <a:p>
          <a:endParaRPr lang="en-US"/>
        </a:p>
      </dgm:t>
    </dgm:pt>
    <dgm:pt modelId="{8BF806A5-BC68-4757-82B6-79730A621346}" type="sibTrans" cxnId="{BB5FAF7F-DD6E-4513-984E-DA50B5E5A0D6}">
      <dgm:prSet/>
      <dgm:spPr/>
      <dgm:t>
        <a:bodyPr/>
        <a:lstStyle/>
        <a:p>
          <a:endParaRPr lang="en-US"/>
        </a:p>
      </dgm:t>
    </dgm:pt>
    <dgm:pt modelId="{4701F8D3-C166-4C99-864E-6EA4DDDE5516}">
      <dgm:prSet phldrT="[Text]"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Binary classification</a:t>
          </a:r>
          <a:endParaRPr lang="en-US" dirty="0"/>
        </a:p>
      </dgm:t>
    </dgm:pt>
    <dgm:pt modelId="{AC5914A1-645A-4DFA-982D-2167477A7C55}" type="parTrans" cxnId="{7D40F165-0437-40FE-9986-8F4BA94F4AF5}">
      <dgm:prSet/>
      <dgm:spPr/>
      <dgm:t>
        <a:bodyPr/>
        <a:lstStyle/>
        <a:p>
          <a:endParaRPr lang="en-US"/>
        </a:p>
      </dgm:t>
    </dgm:pt>
    <dgm:pt modelId="{EA647370-A170-4A2A-A2CD-7E5A14A0E584}" type="sibTrans" cxnId="{7D40F165-0437-40FE-9986-8F4BA94F4AF5}">
      <dgm:prSet/>
      <dgm:spPr/>
      <dgm:t>
        <a:bodyPr/>
        <a:lstStyle/>
        <a:p>
          <a:endParaRPr lang="en-US"/>
        </a:p>
      </dgm:t>
    </dgm:pt>
    <dgm:pt modelId="{8AF3D704-1A03-4457-8B5D-D9EC9978697A}">
      <dgm:prSet phldrT="[Text]"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4B92648A-B028-4D1B-9C7D-F378BABF8C26}" type="parTrans" cxnId="{6D0A4967-11CE-412B-B89F-E6131F1BA499}">
      <dgm:prSet/>
      <dgm:spPr/>
      <dgm:t>
        <a:bodyPr/>
        <a:lstStyle/>
        <a:p>
          <a:endParaRPr lang="en-US"/>
        </a:p>
      </dgm:t>
    </dgm:pt>
    <dgm:pt modelId="{9208A242-0A23-4766-A529-29C8332A6591}" type="sibTrans" cxnId="{6D0A4967-11CE-412B-B89F-E6131F1BA499}">
      <dgm:prSet/>
      <dgm:spPr/>
      <dgm:t>
        <a:bodyPr/>
        <a:lstStyle/>
        <a:p>
          <a:endParaRPr lang="en-US"/>
        </a:p>
      </dgm:t>
    </dgm:pt>
    <dgm:pt modelId="{4E09634D-80D3-46B8-A6AB-A0BE638C7898}">
      <dgm:prSet phldrT="[Text]"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Univariate</a:t>
          </a:r>
          <a:endParaRPr lang="en-US" dirty="0"/>
        </a:p>
      </dgm:t>
    </dgm:pt>
    <dgm:pt modelId="{C7A44066-72A9-4341-AE75-261C231E6592}" type="parTrans" cxnId="{46135EB2-F828-4F0A-AFC0-D6538E10810A}">
      <dgm:prSet/>
      <dgm:spPr/>
      <dgm:t>
        <a:bodyPr/>
        <a:lstStyle/>
        <a:p>
          <a:endParaRPr lang="en-US"/>
        </a:p>
      </dgm:t>
    </dgm:pt>
    <dgm:pt modelId="{1B79719D-8A78-44CA-8A02-CF6447D98ED1}" type="sibTrans" cxnId="{46135EB2-F828-4F0A-AFC0-D6538E10810A}">
      <dgm:prSet/>
      <dgm:spPr/>
      <dgm:t>
        <a:bodyPr/>
        <a:lstStyle/>
        <a:p>
          <a:endParaRPr lang="en-US"/>
        </a:p>
      </dgm:t>
    </dgm:pt>
    <dgm:pt modelId="{37AA3B39-F056-4887-ADEF-564661252CE4}">
      <dgm:prSet phldrT="[Text]"/>
      <dgm:spPr/>
      <dgm:t>
        <a:bodyPr/>
        <a:lstStyle/>
        <a:p>
          <a:r>
            <a:rPr lang="en-US" dirty="0" smtClean="0"/>
            <a:t>Model Interpretation</a:t>
          </a:r>
          <a:endParaRPr lang="en-US" dirty="0"/>
        </a:p>
      </dgm:t>
    </dgm:pt>
    <dgm:pt modelId="{30170EF0-8734-49C2-A1B5-FE16EA5D6FCF}" type="parTrans" cxnId="{53CA3912-E10E-45F9-A25B-8A35A50D79F3}">
      <dgm:prSet/>
      <dgm:spPr/>
      <dgm:t>
        <a:bodyPr/>
        <a:lstStyle/>
        <a:p>
          <a:endParaRPr lang="en-US"/>
        </a:p>
      </dgm:t>
    </dgm:pt>
    <dgm:pt modelId="{7A25AD02-30C6-4C1F-89FA-8A8BA76477A8}" type="sibTrans" cxnId="{53CA3912-E10E-45F9-A25B-8A35A50D79F3}">
      <dgm:prSet/>
      <dgm:spPr/>
      <dgm:t>
        <a:bodyPr/>
        <a:lstStyle/>
        <a:p>
          <a:endParaRPr lang="en-US"/>
        </a:p>
      </dgm:t>
    </dgm:pt>
    <dgm:pt modelId="{5A2DC1EF-A8CD-4210-9CEF-BED0F0EE7700}">
      <dgm:prSet phldrT="[Text]"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Accuracy check</a:t>
          </a:r>
          <a:endParaRPr lang="en-US" dirty="0"/>
        </a:p>
      </dgm:t>
    </dgm:pt>
    <dgm:pt modelId="{6F244A55-15D4-4D0E-9185-F00348FAABE3}" type="parTrans" cxnId="{CE61F835-A34A-4256-AF2B-FA6AECB6CCAE}">
      <dgm:prSet/>
      <dgm:spPr/>
      <dgm:t>
        <a:bodyPr/>
        <a:lstStyle/>
        <a:p>
          <a:endParaRPr lang="en-US"/>
        </a:p>
      </dgm:t>
    </dgm:pt>
    <dgm:pt modelId="{E9AD7AB4-B526-4238-9C84-1D5EAE587613}" type="sibTrans" cxnId="{CE61F835-A34A-4256-AF2B-FA6AECB6CCAE}">
      <dgm:prSet/>
      <dgm:spPr/>
      <dgm:t>
        <a:bodyPr/>
        <a:lstStyle/>
        <a:p>
          <a:endParaRPr lang="en-US"/>
        </a:p>
      </dgm:t>
    </dgm:pt>
    <dgm:pt modelId="{7CB76A25-67C8-4246-A9F1-983F822539AF}">
      <dgm:prSet/>
      <dgm:spPr/>
      <dgm:t>
        <a:bodyPr/>
        <a:lstStyle/>
        <a:p>
          <a:r>
            <a:rPr lang="en-IN" smtClean="0">
              <a:solidFill>
                <a:srgbClr val="FFFFFF"/>
              </a:solidFill>
              <a:latin typeface="Proxima Nova" panose="020B0604020202020204"/>
              <a:sym typeface="Arial"/>
            </a:rPr>
            <a:t>Decision Boundaries</a:t>
          </a:r>
          <a:endParaRPr lang="en-IN" dirty="0">
            <a:solidFill>
              <a:srgbClr val="FFFFFF"/>
            </a:solidFill>
            <a:latin typeface="Proxima Nova" panose="020B0604020202020204"/>
            <a:sym typeface="Arial"/>
          </a:endParaRPr>
        </a:p>
      </dgm:t>
    </dgm:pt>
    <dgm:pt modelId="{4F90EEEE-7BED-4AE8-B284-A6562F1EBA88}" type="parTrans" cxnId="{770AD91C-A804-42A0-BBC6-75C549488E12}">
      <dgm:prSet/>
      <dgm:spPr/>
      <dgm:t>
        <a:bodyPr/>
        <a:lstStyle/>
        <a:p>
          <a:endParaRPr lang="en-US"/>
        </a:p>
      </dgm:t>
    </dgm:pt>
    <dgm:pt modelId="{08029F38-568A-484B-8FCC-3318BE2248EB}" type="sibTrans" cxnId="{770AD91C-A804-42A0-BBC6-75C549488E12}">
      <dgm:prSet/>
      <dgm:spPr/>
      <dgm:t>
        <a:bodyPr/>
        <a:lstStyle/>
        <a:p>
          <a:endParaRPr lang="en-US"/>
        </a:p>
      </dgm:t>
    </dgm:pt>
    <dgm:pt modelId="{4AD11381-0554-47C8-84BE-E7942604B433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Multivariate</a:t>
          </a:r>
          <a:endParaRPr lang="en-IN" dirty="0">
            <a:solidFill>
              <a:srgbClr val="FFFFFF"/>
            </a:solidFill>
            <a:latin typeface="Proxima Nova" panose="020B0604020202020204"/>
            <a:sym typeface="Arial"/>
          </a:endParaRPr>
        </a:p>
      </dgm:t>
    </dgm:pt>
    <dgm:pt modelId="{B97DA67E-01AC-4FEF-871E-D28EAC42A173}" type="parTrans" cxnId="{94907A03-EAFD-479D-A2F3-67B602ECF526}">
      <dgm:prSet/>
      <dgm:spPr/>
      <dgm:t>
        <a:bodyPr/>
        <a:lstStyle/>
        <a:p>
          <a:endParaRPr lang="en-US"/>
        </a:p>
      </dgm:t>
    </dgm:pt>
    <dgm:pt modelId="{12F6D872-E082-4B3F-B3AF-2EE8A779EC2E}" type="sibTrans" cxnId="{94907A03-EAFD-479D-A2F3-67B602ECF526}">
      <dgm:prSet/>
      <dgm:spPr/>
      <dgm:t>
        <a:bodyPr/>
        <a:lstStyle/>
        <a:p>
          <a:endParaRPr lang="en-US"/>
        </a:p>
      </dgm:t>
    </dgm:pt>
    <dgm:pt modelId="{50F63C7F-4D98-4B8F-93E5-A83172E1F8DC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Logit Concept</a:t>
          </a:r>
          <a:endParaRPr lang="en-IN" dirty="0">
            <a:solidFill>
              <a:srgbClr val="FFFFFF"/>
            </a:solidFill>
            <a:latin typeface="Proxima Nova" panose="020B0604020202020204"/>
            <a:sym typeface="Arial"/>
          </a:endParaRPr>
        </a:p>
      </dgm:t>
    </dgm:pt>
    <dgm:pt modelId="{3E18BD7A-62E6-4BB5-A0DD-8BBFBCA1CC40}" type="parTrans" cxnId="{6720DF7E-9E21-491D-A1CC-F39A53ED720A}">
      <dgm:prSet/>
      <dgm:spPr/>
      <dgm:t>
        <a:bodyPr/>
        <a:lstStyle/>
        <a:p>
          <a:endParaRPr lang="en-US"/>
        </a:p>
      </dgm:t>
    </dgm:pt>
    <dgm:pt modelId="{B3F61AF1-BA7A-438C-BAC1-C4E0AA8C0CE2}" type="sibTrans" cxnId="{6720DF7E-9E21-491D-A1CC-F39A53ED720A}">
      <dgm:prSet/>
      <dgm:spPr/>
      <dgm:t>
        <a:bodyPr/>
        <a:lstStyle/>
        <a:p>
          <a:endParaRPr lang="en-US"/>
        </a:p>
      </dgm:t>
    </dgm:pt>
    <dgm:pt modelId="{7D0AF3D3-A7DC-4BB8-9D0F-55ABE8BF37F7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Performance tuning</a:t>
          </a:r>
          <a:endParaRPr lang="en-IN" dirty="0">
            <a:solidFill>
              <a:srgbClr val="FFFFFF"/>
            </a:solidFill>
            <a:latin typeface="Proxima Nova" panose="020B0604020202020204"/>
            <a:sym typeface="Arial"/>
          </a:endParaRPr>
        </a:p>
      </dgm:t>
    </dgm:pt>
    <dgm:pt modelId="{5020F4FF-662A-4DF5-95AE-96A4F821AC80}" type="parTrans" cxnId="{5602DD13-D2C1-4622-B6DC-1674E839176A}">
      <dgm:prSet/>
      <dgm:spPr/>
      <dgm:t>
        <a:bodyPr/>
        <a:lstStyle/>
        <a:p>
          <a:endParaRPr lang="en-US"/>
        </a:p>
      </dgm:t>
    </dgm:pt>
    <dgm:pt modelId="{75BE3857-AC1C-4481-A625-517074C6D265}" type="sibTrans" cxnId="{5602DD13-D2C1-4622-B6DC-1674E839176A}">
      <dgm:prSet/>
      <dgm:spPr/>
      <dgm:t>
        <a:bodyPr/>
        <a:lstStyle/>
        <a:p>
          <a:endParaRPr lang="en-US"/>
        </a:p>
      </dgm:t>
    </dgm:pt>
    <dgm:pt modelId="{7C3AC6D0-C86C-48B0-B45A-B344BD0035B6}">
      <dgm:prSet/>
      <dgm:spPr/>
      <dgm:t>
        <a:bodyPr/>
        <a:lstStyle/>
        <a:p>
          <a:r>
            <a:rPr lang="en-IN" smtClean="0">
              <a:solidFill>
                <a:srgbClr val="FFFFFF"/>
              </a:solidFill>
              <a:latin typeface="Proxima Nova" panose="020B0604020202020204"/>
              <a:sym typeface="Arial"/>
            </a:rPr>
            <a:t>Business results</a:t>
          </a:r>
          <a:endParaRPr lang="en-IN" dirty="0">
            <a:solidFill>
              <a:srgbClr val="FFFFFF"/>
            </a:solidFill>
            <a:latin typeface="Proxima Nova" panose="020B0604020202020204"/>
            <a:sym typeface="Arial"/>
          </a:endParaRPr>
        </a:p>
      </dgm:t>
    </dgm:pt>
    <dgm:pt modelId="{D53F19E4-975A-4267-958C-ACF2796AA00A}" type="parTrans" cxnId="{5B49BFB2-4B62-41E9-BD40-09B607A3086A}">
      <dgm:prSet/>
      <dgm:spPr/>
      <dgm:t>
        <a:bodyPr/>
        <a:lstStyle/>
        <a:p>
          <a:endParaRPr lang="en-US"/>
        </a:p>
      </dgm:t>
    </dgm:pt>
    <dgm:pt modelId="{D3CC6B37-E136-4C75-BAF6-860B946950E4}" type="sibTrans" cxnId="{5B49BFB2-4B62-41E9-BD40-09B607A3086A}">
      <dgm:prSet/>
      <dgm:spPr/>
      <dgm:t>
        <a:bodyPr/>
        <a:lstStyle/>
        <a:p>
          <a:endParaRPr lang="en-US"/>
        </a:p>
      </dgm:t>
    </dgm:pt>
    <dgm:pt modelId="{B1E350AB-6D83-453B-A3E4-21DF67F96C78}" type="pres">
      <dgm:prSet presAssocID="{D1A89968-E3D3-4AA7-BCF7-3A2F300028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7A21E4-80F8-44EB-A71E-A6813D32078E}" type="pres">
      <dgm:prSet presAssocID="{063A00B2-A3E6-4A6D-B062-389E2E7B37E9}" presName="composite" presStyleCnt="0"/>
      <dgm:spPr/>
    </dgm:pt>
    <dgm:pt modelId="{C374D717-63D9-47DF-95E8-74E815BB7418}" type="pres">
      <dgm:prSet presAssocID="{063A00B2-A3E6-4A6D-B062-389E2E7B37E9}" presName="imagSh" presStyleLbl="bgImgPlace1" presStyleIdx="0" presStyleCnt="3" custScaleX="46500" custScaleY="491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D79E80-C661-4C21-9FE1-6A9505593C12}" type="pres">
      <dgm:prSet presAssocID="{063A00B2-A3E6-4A6D-B062-389E2E7B37E9}" presName="txNode" presStyleLbl="node1" presStyleIdx="0" presStyleCnt="3" custLinFactNeighborX="2370" custLinFactNeighborY="24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2870A-9327-47E2-9A96-280CA6169592}" type="pres">
      <dgm:prSet presAssocID="{8BF806A5-BC68-4757-82B6-79730A62134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B87078F-E1EF-400C-A7BA-3FC0BAD39652}" type="pres">
      <dgm:prSet presAssocID="{8BF806A5-BC68-4757-82B6-79730A621346}" presName="connTx" presStyleLbl="sibTrans2D1" presStyleIdx="0" presStyleCnt="2"/>
      <dgm:spPr/>
      <dgm:t>
        <a:bodyPr/>
        <a:lstStyle/>
        <a:p>
          <a:endParaRPr lang="en-US"/>
        </a:p>
      </dgm:t>
    </dgm:pt>
    <dgm:pt modelId="{5B98E97A-62E0-45D4-AB0E-9319F83B5DA2}" type="pres">
      <dgm:prSet presAssocID="{8AF3D704-1A03-4457-8B5D-D9EC9978697A}" presName="composite" presStyleCnt="0"/>
      <dgm:spPr/>
    </dgm:pt>
    <dgm:pt modelId="{A3F66043-09B4-4F72-A6BD-10E65B55EDE1}" type="pres">
      <dgm:prSet presAssocID="{8AF3D704-1A03-4457-8B5D-D9EC9978697A}" presName="imagSh" presStyleLbl="bgImgPlace1" presStyleIdx="1" presStyleCnt="3" custScaleX="48981" custScaleY="53854" custLinFactNeighborX="12244" custLinFactNeighborY="7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B37C01-A1C4-495E-96F3-78BEE56200DA}" type="pres">
      <dgm:prSet presAssocID="{8AF3D704-1A03-4457-8B5D-D9EC9978697A}" presName="txNode" presStyleLbl="node1" presStyleIdx="1" presStyleCnt="3" custLinFactNeighborX="4013" custLinFactNeighborY="25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D763F-90F4-4891-90DD-9A15F1FE6A88}" type="pres">
      <dgm:prSet presAssocID="{9208A242-0A23-4766-A529-29C8332A659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99C6C7A-1A85-487E-AEB8-C8C1BCE5C88B}" type="pres">
      <dgm:prSet presAssocID="{9208A242-0A23-4766-A529-29C8332A6591}" presName="connTx" presStyleLbl="sibTrans2D1" presStyleIdx="1" presStyleCnt="2"/>
      <dgm:spPr/>
      <dgm:t>
        <a:bodyPr/>
        <a:lstStyle/>
        <a:p>
          <a:endParaRPr lang="en-US"/>
        </a:p>
      </dgm:t>
    </dgm:pt>
    <dgm:pt modelId="{4899B050-9D8B-441F-B133-179FC349B9DD}" type="pres">
      <dgm:prSet presAssocID="{37AA3B39-F056-4887-ADEF-564661252CE4}" presName="composite" presStyleCnt="0"/>
      <dgm:spPr/>
    </dgm:pt>
    <dgm:pt modelId="{6E051AA2-F0EC-441E-9AE0-3F4305DE26B3}" type="pres">
      <dgm:prSet presAssocID="{37AA3B39-F056-4887-ADEF-564661252CE4}" presName="imagSh" presStyleLbl="bgImgPlace1" presStyleIdx="2" presStyleCnt="3" custScaleX="57584" custScaleY="46221" custLinFactNeighborX="11194" custLinFactNeighborY="-7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2B7B82-B58F-47F5-912A-826AF82376EC}" type="pres">
      <dgm:prSet presAssocID="{37AA3B39-F056-4887-ADEF-564661252CE4}" presName="txNode" presStyleLbl="node1" presStyleIdx="2" presStyleCnt="3" custScaleY="95413" custLinFactNeighborX="-3330" custLinFactNeighborY="25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E7EA8-83E3-452A-AFFC-27C2D829D844}" type="presOf" srcId="{9208A242-0A23-4766-A529-29C8332A6591}" destId="{563D763F-90F4-4891-90DD-9A15F1FE6A88}" srcOrd="0" destOrd="0" presId="urn:microsoft.com/office/officeart/2005/8/layout/hProcess10"/>
    <dgm:cxn modelId="{72CA8145-C05C-4350-9ADC-06F2F483B30B}" type="presOf" srcId="{063A00B2-A3E6-4A6D-B062-389E2E7B37E9}" destId="{20D79E80-C661-4C21-9FE1-6A9505593C12}" srcOrd="0" destOrd="0" presId="urn:microsoft.com/office/officeart/2005/8/layout/hProcess10"/>
    <dgm:cxn modelId="{185060E3-8A63-4FF3-B2BD-DEFB153DA5A3}" type="presOf" srcId="{8AF3D704-1A03-4457-8B5D-D9EC9978697A}" destId="{68B37C01-A1C4-495E-96F3-78BEE56200DA}" srcOrd="0" destOrd="0" presId="urn:microsoft.com/office/officeart/2005/8/layout/hProcess10"/>
    <dgm:cxn modelId="{770AD91C-A804-42A0-BBC6-75C549488E12}" srcId="{063A00B2-A3E6-4A6D-B062-389E2E7B37E9}" destId="{7CB76A25-67C8-4246-A9F1-983F822539AF}" srcOrd="1" destOrd="0" parTransId="{4F90EEEE-7BED-4AE8-B284-A6562F1EBA88}" sibTransId="{08029F38-568A-484B-8FCC-3318BE2248EB}"/>
    <dgm:cxn modelId="{DF3C09EB-79C4-4DC5-8371-8CC25078B915}" type="presOf" srcId="{8BF806A5-BC68-4757-82B6-79730A621346}" destId="{E402870A-9327-47E2-9A96-280CA6169592}" srcOrd="0" destOrd="0" presId="urn:microsoft.com/office/officeart/2005/8/layout/hProcess10"/>
    <dgm:cxn modelId="{D7781ABF-E803-467E-896A-9D85A1A6EC89}" type="presOf" srcId="{4701F8D3-C166-4C99-864E-6EA4DDDE5516}" destId="{20D79E80-C661-4C21-9FE1-6A9505593C12}" srcOrd="0" destOrd="1" presId="urn:microsoft.com/office/officeart/2005/8/layout/hProcess10"/>
    <dgm:cxn modelId="{092CEA20-FF6A-4EBE-8FD2-6A1ACCB49631}" type="presOf" srcId="{8BF806A5-BC68-4757-82B6-79730A621346}" destId="{4B87078F-E1EF-400C-A7BA-3FC0BAD39652}" srcOrd="1" destOrd="0" presId="urn:microsoft.com/office/officeart/2005/8/layout/hProcess10"/>
    <dgm:cxn modelId="{E3B91160-7B14-47B0-B41A-A9990A68BF52}" type="presOf" srcId="{50F63C7F-4D98-4B8F-93E5-A83172E1F8DC}" destId="{68B37C01-A1C4-495E-96F3-78BEE56200DA}" srcOrd="0" destOrd="3" presId="urn:microsoft.com/office/officeart/2005/8/layout/hProcess10"/>
    <dgm:cxn modelId="{7D40F165-0437-40FE-9986-8F4BA94F4AF5}" srcId="{063A00B2-A3E6-4A6D-B062-389E2E7B37E9}" destId="{4701F8D3-C166-4C99-864E-6EA4DDDE5516}" srcOrd="0" destOrd="0" parTransId="{AC5914A1-645A-4DFA-982D-2167477A7C55}" sibTransId="{EA647370-A170-4A2A-A2CD-7E5A14A0E584}"/>
    <dgm:cxn modelId="{53FE4135-3E39-4AA5-82F4-77D6689DD278}" type="presOf" srcId="{9208A242-0A23-4766-A529-29C8332A6591}" destId="{F99C6C7A-1A85-487E-AEB8-C8C1BCE5C88B}" srcOrd="1" destOrd="0" presId="urn:microsoft.com/office/officeart/2005/8/layout/hProcess10"/>
    <dgm:cxn modelId="{019A46FF-6B93-4909-9D82-0FFE4B5A06C3}" type="presOf" srcId="{4E09634D-80D3-46B8-A6AB-A0BE638C7898}" destId="{68B37C01-A1C4-495E-96F3-78BEE56200DA}" srcOrd="0" destOrd="1" presId="urn:microsoft.com/office/officeart/2005/8/layout/hProcess10"/>
    <dgm:cxn modelId="{6D0A4967-11CE-412B-B89F-E6131F1BA499}" srcId="{D1A89968-E3D3-4AA7-BCF7-3A2F300028EC}" destId="{8AF3D704-1A03-4457-8B5D-D9EC9978697A}" srcOrd="1" destOrd="0" parTransId="{4B92648A-B028-4D1B-9C7D-F378BABF8C26}" sibTransId="{9208A242-0A23-4766-A529-29C8332A6591}"/>
    <dgm:cxn modelId="{EBBD275A-12A8-44F3-81DE-AC8D882AE94F}" type="presOf" srcId="{7D0AF3D3-A7DC-4BB8-9D0F-55ABE8BF37F7}" destId="{0B2B7B82-B58F-47F5-912A-826AF82376EC}" srcOrd="0" destOrd="2" presId="urn:microsoft.com/office/officeart/2005/8/layout/hProcess10"/>
    <dgm:cxn modelId="{3D5A72B7-05A3-4654-A75C-987EE76E0434}" type="presOf" srcId="{7C3AC6D0-C86C-48B0-B45A-B344BD0035B6}" destId="{0B2B7B82-B58F-47F5-912A-826AF82376EC}" srcOrd="0" destOrd="3" presId="urn:microsoft.com/office/officeart/2005/8/layout/hProcess10"/>
    <dgm:cxn modelId="{46135EB2-F828-4F0A-AFC0-D6538E10810A}" srcId="{8AF3D704-1A03-4457-8B5D-D9EC9978697A}" destId="{4E09634D-80D3-46B8-A6AB-A0BE638C7898}" srcOrd="0" destOrd="0" parTransId="{C7A44066-72A9-4341-AE75-261C231E6592}" sibTransId="{1B79719D-8A78-44CA-8A02-CF6447D98ED1}"/>
    <dgm:cxn modelId="{CE61F835-A34A-4256-AF2B-FA6AECB6CCAE}" srcId="{37AA3B39-F056-4887-ADEF-564661252CE4}" destId="{5A2DC1EF-A8CD-4210-9CEF-BED0F0EE7700}" srcOrd="0" destOrd="0" parTransId="{6F244A55-15D4-4D0E-9185-F00348FAABE3}" sibTransId="{E9AD7AB4-B526-4238-9C84-1D5EAE587613}"/>
    <dgm:cxn modelId="{6720DF7E-9E21-491D-A1CC-F39A53ED720A}" srcId="{8AF3D704-1A03-4457-8B5D-D9EC9978697A}" destId="{50F63C7F-4D98-4B8F-93E5-A83172E1F8DC}" srcOrd="2" destOrd="0" parTransId="{3E18BD7A-62E6-4BB5-A0DD-8BBFBCA1CC40}" sibTransId="{B3F61AF1-BA7A-438C-BAC1-C4E0AA8C0CE2}"/>
    <dgm:cxn modelId="{94907A03-EAFD-479D-A2F3-67B602ECF526}" srcId="{8AF3D704-1A03-4457-8B5D-D9EC9978697A}" destId="{4AD11381-0554-47C8-84BE-E7942604B433}" srcOrd="1" destOrd="0" parTransId="{B97DA67E-01AC-4FEF-871E-D28EAC42A173}" sibTransId="{12F6D872-E082-4B3F-B3AF-2EE8A779EC2E}"/>
    <dgm:cxn modelId="{BB5FAF7F-DD6E-4513-984E-DA50B5E5A0D6}" srcId="{D1A89968-E3D3-4AA7-BCF7-3A2F300028EC}" destId="{063A00B2-A3E6-4A6D-B062-389E2E7B37E9}" srcOrd="0" destOrd="0" parTransId="{247492A2-1458-4B66-B3A9-586D6D9BAD10}" sibTransId="{8BF806A5-BC68-4757-82B6-79730A621346}"/>
    <dgm:cxn modelId="{0612C402-248C-4445-B698-F06F889D01E4}" type="presOf" srcId="{4AD11381-0554-47C8-84BE-E7942604B433}" destId="{68B37C01-A1C4-495E-96F3-78BEE56200DA}" srcOrd="0" destOrd="2" presId="urn:microsoft.com/office/officeart/2005/8/layout/hProcess10"/>
    <dgm:cxn modelId="{53CA3912-E10E-45F9-A25B-8A35A50D79F3}" srcId="{D1A89968-E3D3-4AA7-BCF7-3A2F300028EC}" destId="{37AA3B39-F056-4887-ADEF-564661252CE4}" srcOrd="2" destOrd="0" parTransId="{30170EF0-8734-49C2-A1B5-FE16EA5D6FCF}" sibTransId="{7A25AD02-30C6-4C1F-89FA-8A8BA76477A8}"/>
    <dgm:cxn modelId="{5B49BFB2-4B62-41E9-BD40-09B607A3086A}" srcId="{37AA3B39-F056-4887-ADEF-564661252CE4}" destId="{7C3AC6D0-C86C-48B0-B45A-B344BD0035B6}" srcOrd="2" destOrd="0" parTransId="{D53F19E4-975A-4267-958C-ACF2796AA00A}" sibTransId="{D3CC6B37-E136-4C75-BAF6-860B946950E4}"/>
    <dgm:cxn modelId="{5C4AF381-F44D-4F92-824C-924505064180}" type="presOf" srcId="{5A2DC1EF-A8CD-4210-9CEF-BED0F0EE7700}" destId="{0B2B7B82-B58F-47F5-912A-826AF82376EC}" srcOrd="0" destOrd="1" presId="urn:microsoft.com/office/officeart/2005/8/layout/hProcess10"/>
    <dgm:cxn modelId="{912F390A-3583-4554-BFDA-9831C204BEF4}" type="presOf" srcId="{D1A89968-E3D3-4AA7-BCF7-3A2F300028EC}" destId="{B1E350AB-6D83-453B-A3E4-21DF67F96C78}" srcOrd="0" destOrd="0" presId="urn:microsoft.com/office/officeart/2005/8/layout/hProcess10"/>
    <dgm:cxn modelId="{AC5D05B8-F362-43B3-B81D-DEA3B58B5221}" type="presOf" srcId="{7CB76A25-67C8-4246-A9F1-983F822539AF}" destId="{20D79E80-C661-4C21-9FE1-6A9505593C12}" srcOrd="0" destOrd="2" presId="urn:microsoft.com/office/officeart/2005/8/layout/hProcess10"/>
    <dgm:cxn modelId="{0CDF2234-49EF-40E9-9E2E-C08D95CEAB13}" type="presOf" srcId="{37AA3B39-F056-4887-ADEF-564661252CE4}" destId="{0B2B7B82-B58F-47F5-912A-826AF82376EC}" srcOrd="0" destOrd="0" presId="urn:microsoft.com/office/officeart/2005/8/layout/hProcess10"/>
    <dgm:cxn modelId="{5602DD13-D2C1-4622-B6DC-1674E839176A}" srcId="{37AA3B39-F056-4887-ADEF-564661252CE4}" destId="{7D0AF3D3-A7DC-4BB8-9D0F-55ABE8BF37F7}" srcOrd="1" destOrd="0" parTransId="{5020F4FF-662A-4DF5-95AE-96A4F821AC80}" sibTransId="{75BE3857-AC1C-4481-A625-517074C6D265}"/>
    <dgm:cxn modelId="{9FDD569A-4226-474F-84AD-4553EBC7A8DB}" type="presParOf" srcId="{B1E350AB-6D83-453B-A3E4-21DF67F96C78}" destId="{D77A21E4-80F8-44EB-A71E-A6813D32078E}" srcOrd="0" destOrd="0" presId="urn:microsoft.com/office/officeart/2005/8/layout/hProcess10"/>
    <dgm:cxn modelId="{EEC31FB1-782D-4FFF-BDF2-93B2D26ABF1A}" type="presParOf" srcId="{D77A21E4-80F8-44EB-A71E-A6813D32078E}" destId="{C374D717-63D9-47DF-95E8-74E815BB7418}" srcOrd="0" destOrd="0" presId="urn:microsoft.com/office/officeart/2005/8/layout/hProcess10"/>
    <dgm:cxn modelId="{29A2C56E-D990-461B-8583-B12B639D44B3}" type="presParOf" srcId="{D77A21E4-80F8-44EB-A71E-A6813D32078E}" destId="{20D79E80-C661-4C21-9FE1-6A9505593C12}" srcOrd="1" destOrd="0" presId="urn:microsoft.com/office/officeart/2005/8/layout/hProcess10"/>
    <dgm:cxn modelId="{CF40FD9F-9C04-41EF-B2F4-A70C089020AF}" type="presParOf" srcId="{B1E350AB-6D83-453B-A3E4-21DF67F96C78}" destId="{E402870A-9327-47E2-9A96-280CA6169592}" srcOrd="1" destOrd="0" presId="urn:microsoft.com/office/officeart/2005/8/layout/hProcess10"/>
    <dgm:cxn modelId="{42DD4DCD-E6A0-48E6-A42E-0AB8D67E2D87}" type="presParOf" srcId="{E402870A-9327-47E2-9A96-280CA6169592}" destId="{4B87078F-E1EF-400C-A7BA-3FC0BAD39652}" srcOrd="0" destOrd="0" presId="urn:microsoft.com/office/officeart/2005/8/layout/hProcess10"/>
    <dgm:cxn modelId="{D757DF6E-64EB-427F-98A3-24365D57501C}" type="presParOf" srcId="{B1E350AB-6D83-453B-A3E4-21DF67F96C78}" destId="{5B98E97A-62E0-45D4-AB0E-9319F83B5DA2}" srcOrd="2" destOrd="0" presId="urn:microsoft.com/office/officeart/2005/8/layout/hProcess10"/>
    <dgm:cxn modelId="{A60F6A9A-60D0-463D-822F-17E0B081F3B4}" type="presParOf" srcId="{5B98E97A-62E0-45D4-AB0E-9319F83B5DA2}" destId="{A3F66043-09B4-4F72-A6BD-10E65B55EDE1}" srcOrd="0" destOrd="0" presId="urn:microsoft.com/office/officeart/2005/8/layout/hProcess10"/>
    <dgm:cxn modelId="{672B3D9D-98DA-41BA-9448-43F00AEB4D4F}" type="presParOf" srcId="{5B98E97A-62E0-45D4-AB0E-9319F83B5DA2}" destId="{68B37C01-A1C4-495E-96F3-78BEE56200DA}" srcOrd="1" destOrd="0" presId="urn:microsoft.com/office/officeart/2005/8/layout/hProcess10"/>
    <dgm:cxn modelId="{E64247F8-96CF-4FFA-9C93-CD0EE6773F5C}" type="presParOf" srcId="{B1E350AB-6D83-453B-A3E4-21DF67F96C78}" destId="{563D763F-90F4-4891-90DD-9A15F1FE6A88}" srcOrd="3" destOrd="0" presId="urn:microsoft.com/office/officeart/2005/8/layout/hProcess10"/>
    <dgm:cxn modelId="{0565D6E4-1500-459B-A059-CC67A94BDA79}" type="presParOf" srcId="{563D763F-90F4-4891-90DD-9A15F1FE6A88}" destId="{F99C6C7A-1A85-487E-AEB8-C8C1BCE5C88B}" srcOrd="0" destOrd="0" presId="urn:microsoft.com/office/officeart/2005/8/layout/hProcess10"/>
    <dgm:cxn modelId="{F4CE0326-F9D1-4421-895F-CC8317FDC9AE}" type="presParOf" srcId="{B1E350AB-6D83-453B-A3E4-21DF67F96C78}" destId="{4899B050-9D8B-441F-B133-179FC349B9DD}" srcOrd="4" destOrd="0" presId="urn:microsoft.com/office/officeart/2005/8/layout/hProcess10"/>
    <dgm:cxn modelId="{6E130986-A392-497A-86A9-679EC34708C7}" type="presParOf" srcId="{4899B050-9D8B-441F-B133-179FC349B9DD}" destId="{6E051AA2-F0EC-441E-9AE0-3F4305DE26B3}" srcOrd="0" destOrd="0" presId="urn:microsoft.com/office/officeart/2005/8/layout/hProcess10"/>
    <dgm:cxn modelId="{9F8F347D-BB96-4776-AB22-C9CA631ACEC6}" type="presParOf" srcId="{4899B050-9D8B-441F-B133-179FC349B9DD}" destId="{0B2B7B82-B58F-47F5-912A-826AF82376E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Classification vs. Regression: Use case, technique differences</a:t>
          </a:r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Technique related considerations (computation of probability, logit, sigmoid)</a:t>
          </a:r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Model Evaluation methods</a:t>
          </a:r>
          <a:endParaRPr lang="en-IN" dirty="0"/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Coding Time</a:t>
          </a:r>
          <a:endParaRPr lang="en-IN" dirty="0"/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</dgm:pt>
    <dgm:pt modelId="{49FA1B58-F4DF-4CE5-85A3-2E2E9567E95A}" type="pres">
      <dgm:prSet presAssocID="{354AA1C8-DDB8-48A8-A1BC-CFA1E16F0C9E}" presName="bgRect" presStyleLbl="bgShp" presStyleIdx="0" presStyleCnt="4"/>
      <dgm:spPr/>
    </dgm:pt>
    <dgm:pt modelId="{E90D79F8-FE95-42C9-B4DD-59D73FCF16F6}" type="pres">
      <dgm:prSet presAssocID="{354AA1C8-DDB8-48A8-A1BC-CFA1E16F0C9E}" presName="iconRect" presStyleLbl="node1" presStyleIdx="0" presStyleCnt="4"/>
      <dgm:spPr>
        <a:blipFill rotWithShape="1">
          <a:blip xmlns:r="http://schemas.openxmlformats.org/officeDocument/2006/relationships" r:embed="rId1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DA4F3350-4ED1-4B30-B586-BCD3AEC98BC5}" type="pres">
      <dgm:prSet presAssocID="{354AA1C8-DDB8-48A8-A1BC-CFA1E16F0C9E}" presName="spaceRect" presStyleCnt="0"/>
      <dgm:spPr/>
    </dgm:pt>
    <dgm:pt modelId="{FFE39007-0861-448E-B3B6-F2ACBCF44D3C}" type="pres">
      <dgm:prSet presAssocID="{354AA1C8-DDB8-48A8-A1BC-CFA1E16F0C9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</dgm:pt>
    <dgm:pt modelId="{9050B5A8-DF53-4EE5-ADB4-E84B59C4688D}" type="pres">
      <dgm:prSet presAssocID="{284AA7F8-273A-44BB-860B-2A5CF2CD53E7}" presName="compNode" presStyleCnt="0"/>
      <dgm:spPr/>
    </dgm:pt>
    <dgm:pt modelId="{BC94A5E2-3157-4DFE-AF2E-0A23E3527034}" type="pres">
      <dgm:prSet presAssocID="{284AA7F8-273A-44BB-860B-2A5CF2CD53E7}" presName="bgRect" presStyleLbl="bgShp" presStyleIdx="1" presStyleCnt="4" custLinFactNeighborX="95"/>
      <dgm:spPr/>
    </dgm:pt>
    <dgm:pt modelId="{AAE8CEF8-6B6D-442E-A907-7499FE0DDB94}" type="pres">
      <dgm:prSet presAssocID="{284AA7F8-273A-44BB-860B-2A5CF2CD53E7}" presName="iconRect" presStyleLbl="node1" presStyleIdx="1" presStyleCnt="4"/>
      <dgm:spPr>
        <a:blipFill>
          <a:blip xmlns:r="http://schemas.openxmlformats.org/officeDocument/2006/relationships" r:embed="rId3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558DBB92-6C52-4E20-9ADB-CF063B2BB953}" type="pres">
      <dgm:prSet presAssocID="{284AA7F8-273A-44BB-860B-2A5CF2CD53E7}" presName="spaceRect" presStyleCnt="0"/>
      <dgm:spPr/>
    </dgm:pt>
    <dgm:pt modelId="{2FDA6E0E-243E-4FB2-A522-53797803E991}" type="pres">
      <dgm:prSet presAssocID="{284AA7F8-273A-44BB-860B-2A5CF2CD53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</dgm:pt>
    <dgm:pt modelId="{C1E49E86-6C7F-48A3-A937-8468757BB664}" type="pres">
      <dgm:prSet presAssocID="{09E98E58-A398-4C78-BA46-1790EE1DE391}" presName="compNode" presStyleCnt="0"/>
      <dgm:spPr/>
    </dgm:pt>
    <dgm:pt modelId="{6E136437-029F-499B-AA62-F6127DAE9320}" type="pres">
      <dgm:prSet presAssocID="{09E98E58-A398-4C78-BA46-1790EE1DE391}" presName="bgRect" presStyleLbl="bgShp" presStyleIdx="2" presStyleCnt="4"/>
      <dgm:spPr/>
    </dgm:pt>
    <dgm:pt modelId="{22232BCC-C287-40E5-9A27-2BDC106F7C76}" type="pres">
      <dgm:prSet presAssocID="{09E98E58-A398-4C78-BA46-1790EE1DE391}" presName="iconRect" presStyleLbl="node1" presStyleIdx="2" presStyleCnt="4"/>
      <dgm:spPr>
        <a:blipFill>
          <a:blip xmlns:r="http://schemas.openxmlformats.org/officeDocument/2006/relationships" r:embed="rId5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B1A7A3-1916-48F4-B81F-DCF443E80B09}" type="pres">
      <dgm:prSet presAssocID="{09E98E58-A398-4C78-BA46-1790EE1DE391}" presName="spaceRect" presStyleCnt="0"/>
      <dgm:spPr/>
    </dgm:pt>
    <dgm:pt modelId="{50A9E826-B606-4586-8860-ED791533B450}" type="pres">
      <dgm:prSet presAssocID="{09E98E58-A398-4C78-BA46-1790EE1DE39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</dgm:pt>
    <dgm:pt modelId="{5D4957F7-D19E-4D2D-911A-C4D81EBB15CD}" type="pres">
      <dgm:prSet presAssocID="{9FDA85F3-8101-442A-ADF5-8814313A0BFF}" presName="compNode" presStyleCnt="0"/>
      <dgm:spPr/>
    </dgm:pt>
    <dgm:pt modelId="{081ECFE6-579C-4AA6-AED9-932CA38C4002}" type="pres">
      <dgm:prSet presAssocID="{9FDA85F3-8101-442A-ADF5-8814313A0BFF}" presName="bgRect" presStyleLbl="bgShp" presStyleIdx="3" presStyleCnt="4"/>
      <dgm:spPr/>
    </dgm:pt>
    <dgm:pt modelId="{0D9B4125-5DA4-48BE-AADD-726927514AF4}" type="pres">
      <dgm:prSet presAssocID="{9FDA85F3-8101-442A-ADF5-8814313A0BFF}" presName="iconRect" presStyleLbl="node1" presStyleIdx="3" presStyleCnt="4"/>
      <dgm:spPr>
        <a:blipFill>
          <a:blip xmlns:r="http://schemas.openxmlformats.org/officeDocument/2006/relationships" r:embed="rId7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20810A5-48C3-46E4-AEEB-5688542F8825}" type="pres">
      <dgm:prSet presAssocID="{9FDA85F3-8101-442A-ADF5-8814313A0BFF}" presName="spaceRect" presStyleCnt="0"/>
      <dgm:spPr/>
    </dgm:pt>
    <dgm:pt modelId="{60AAF979-CBDA-4D98-AAA9-05AAF3A08191}" type="pres">
      <dgm:prSet presAssocID="{9FDA85F3-8101-442A-ADF5-8814313A0B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9CB65EAA-54F9-4674-87B0-0D110F7126E4}" srcId="{6A4762D8-605C-4417-B9D4-8EC5B984817F}" destId="{09E98E58-A398-4C78-BA46-1790EE1DE391}" srcOrd="2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1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3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AFA9EA4C-5038-4D0A-A610-DF149E3F7E7C}" type="presParOf" srcId="{8326ADA5-C619-46F5-9CC5-BF8946BDBD6E}" destId="{9050B5A8-DF53-4EE5-ADB4-E84B59C4688D}" srcOrd="2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3" destOrd="0" presId="urn:microsoft.com/office/officeart/2018/2/layout/IconVerticalSolidList"/>
    <dgm:cxn modelId="{375A2EB7-5C3A-4B96-80CA-3ECFD82FE884}" type="presParOf" srcId="{8326ADA5-C619-46F5-9CC5-BF8946BDBD6E}" destId="{C1E49E86-6C7F-48A3-A937-8468757BB664}" srcOrd="4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5" destOrd="0" presId="urn:microsoft.com/office/officeart/2018/2/layout/IconVerticalSolidList"/>
    <dgm:cxn modelId="{7DC7F968-00B5-4DC3-A8D5-8AE55796D043}" type="presParOf" srcId="{8326ADA5-C619-46F5-9CC5-BF8946BDBD6E}" destId="{5D4957F7-D19E-4D2D-911A-C4D81EBB15CD}" srcOrd="6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607D23-1FA7-424A-96BF-E3AD486E2F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28732D-3173-4DE5-A82F-78A97A5C2ACE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Train/Test </a:t>
          </a:r>
        </a:p>
        <a:p>
          <a:r>
            <a:rPr lang="en-IN" sz="2000" dirty="0">
              <a:latin typeface="Proxima Nova" panose="020B0604020202020204"/>
            </a:rPr>
            <a:t>split</a:t>
          </a:r>
        </a:p>
      </dgm:t>
    </dgm:pt>
    <dgm:pt modelId="{50945F77-7406-433E-A40E-01E333234FE6}" type="parTrans" cxnId="{0B609DEB-ECBB-4116-9B37-E2533F9B44BB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345B3E46-E11D-4E96-9266-A9B9E2BEA792}" type="sibTrans" cxnId="{0B609DEB-ECBB-4116-9B37-E2533F9B44BB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76F4E6A8-3E92-4969-A878-AF58656FFCD9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Reduce class bias from the data</a:t>
          </a:r>
        </a:p>
      </dgm:t>
    </dgm:pt>
    <dgm:pt modelId="{D767EFF4-DFB1-4CD1-A76B-FF1871A50226}" type="parTrans" cxnId="{21DBFFFC-A6C7-4A71-9A6F-A842A03EC371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A4CE21CA-1464-4ABD-8730-F4E2891E78A0}" type="sibTrans" cxnId="{21DBFFFC-A6C7-4A71-9A6F-A842A03EC371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5F101E88-19EE-4A96-BB31-BB8DD0BEC78C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Train and test data must be spread evenly</a:t>
          </a:r>
        </a:p>
      </dgm:t>
    </dgm:pt>
    <dgm:pt modelId="{E22A6771-47D7-4F4A-85AD-D58905EF70D6}" type="parTrans" cxnId="{34D5E958-1B92-4591-AB23-BCB43DD8B0EB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4DE83CE3-1330-4EAD-BD53-28E5AF48BD7E}" type="sibTrans" cxnId="{34D5E958-1B92-4591-AB23-BCB43DD8B0EB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3AE15087-751E-4136-B8BE-47A7D71540F5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Logit models</a:t>
          </a:r>
        </a:p>
      </dgm:t>
    </dgm:pt>
    <dgm:pt modelId="{9117B7E9-7770-437C-8749-D29FD1BA780F}" type="parTrans" cxnId="{F51ECEFF-FB03-4453-8D70-42E1C0767648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59D09234-D8C0-4B9B-A585-C9154EE569B3}" type="sibTrans" cxnId="{F51ECEFF-FB03-4453-8D70-42E1C0767648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1B3B3374-09A9-4F37-95CB-AFEC6D42ACBD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Feature Selection using RFE and other statistic tests</a:t>
          </a:r>
        </a:p>
      </dgm:t>
    </dgm:pt>
    <dgm:pt modelId="{2C3592B2-EA18-4C5D-9B38-084B5DC15D54}" type="parTrans" cxnId="{2F56CA9B-F39A-4157-8940-FA882E77E6C5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1984C44B-B87E-463C-981C-20B83357D2FC}" type="sibTrans" cxnId="{2F56CA9B-F39A-4157-8940-FA882E77E6C5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7AD2D6CA-E110-4B42-993D-76486EB41453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Calculating odds using ln(p/1-p) </a:t>
          </a:r>
        </a:p>
      </dgm:t>
    </dgm:pt>
    <dgm:pt modelId="{7429EF0C-98B3-45BB-8CB9-90CC60F02D87}" type="parTrans" cxnId="{769BC2B6-F826-4791-8276-534D72E4BC6E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783318C5-8987-44AF-9615-E292D790CFED}" type="sibTrans" cxnId="{769BC2B6-F826-4791-8276-534D72E4BC6E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15864138-CE45-4BC9-8969-40556C307668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Model validation</a:t>
          </a:r>
        </a:p>
      </dgm:t>
    </dgm:pt>
    <dgm:pt modelId="{5782D5EB-E4DA-4CFD-9E37-C3236EE412C9}" type="parTrans" cxnId="{7B417D62-28B2-4D57-973E-1279BBDF2C82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8D6D641D-3E00-441F-A362-BE1F099DD930}" type="sibTrans" cxnId="{7B417D62-28B2-4D57-973E-1279BBDF2C82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CF040D9C-AE06-40C9-9CA8-DE91FE155737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Confusion matrix</a:t>
          </a:r>
        </a:p>
      </dgm:t>
    </dgm:pt>
    <dgm:pt modelId="{263FF711-5304-41C8-87EF-CD36681B74CB}" type="parTrans" cxnId="{97A7C827-603B-4FF3-8E3B-F2ADA81886F4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BC67D5E5-D45C-4C97-A3E8-DDC49B97BB74}" type="sibTrans" cxnId="{97A7C827-603B-4FF3-8E3B-F2ADA81886F4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2E966C2F-37EE-4301-888C-13BC078EE10B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Optimize Model</a:t>
          </a:r>
        </a:p>
      </dgm:t>
    </dgm:pt>
    <dgm:pt modelId="{F01B723A-252B-4C5B-BCC7-7344DE8068E5}" type="parTrans" cxnId="{0007C80D-572E-4D66-9B71-813A24A0F927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3588F12A-C0F1-4438-A2D8-EBE52BFB8634}" type="sibTrans" cxnId="{0007C80D-572E-4D66-9B71-813A24A0F927}">
      <dgm:prSet/>
      <dgm:spPr/>
      <dgm:t>
        <a:bodyPr/>
        <a:lstStyle/>
        <a:p>
          <a:endParaRPr lang="en-IN" sz="2000">
            <a:latin typeface="Proxima Nova" panose="020B0604020202020204"/>
          </a:endParaRPr>
        </a:p>
      </dgm:t>
    </dgm:pt>
    <dgm:pt modelId="{DF282003-79B4-4477-A9CF-C6A76A6F548B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ROC Curve</a:t>
          </a:r>
        </a:p>
      </dgm:t>
    </dgm:pt>
    <dgm:pt modelId="{8D91B5E8-0DD7-40FC-9EA1-F3023594A655}" type="parTrans" cxnId="{009846E7-FB6C-4C88-AEF0-65D736F69837}">
      <dgm:prSet/>
      <dgm:spPr/>
      <dgm:t>
        <a:bodyPr/>
        <a:lstStyle/>
        <a:p>
          <a:endParaRPr lang="en-IN"/>
        </a:p>
      </dgm:t>
    </dgm:pt>
    <dgm:pt modelId="{5102414A-D583-4534-923E-28C57F1C4A1A}" type="sibTrans" cxnId="{009846E7-FB6C-4C88-AEF0-65D736F69837}">
      <dgm:prSet/>
      <dgm:spPr/>
      <dgm:t>
        <a:bodyPr/>
        <a:lstStyle/>
        <a:p>
          <a:endParaRPr lang="en-IN"/>
        </a:p>
      </dgm:t>
    </dgm:pt>
    <dgm:pt modelId="{4C6B75FE-29B8-495A-AC44-86BA3A857E36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/>
            </a:rPr>
            <a:t>Maximizing the probability</a:t>
          </a:r>
        </a:p>
      </dgm:t>
    </dgm:pt>
    <dgm:pt modelId="{CA6ED149-91D7-48D3-A26D-890810053938}" type="parTrans" cxnId="{B8492D43-D6C6-4436-8B10-E1CB9CF2E7C6}">
      <dgm:prSet/>
      <dgm:spPr/>
      <dgm:t>
        <a:bodyPr/>
        <a:lstStyle/>
        <a:p>
          <a:endParaRPr lang="en-IN"/>
        </a:p>
      </dgm:t>
    </dgm:pt>
    <dgm:pt modelId="{A2F10664-7582-4340-AD99-FCDB88A1A082}" type="sibTrans" cxnId="{B8492D43-D6C6-4436-8B10-E1CB9CF2E7C6}">
      <dgm:prSet/>
      <dgm:spPr/>
      <dgm:t>
        <a:bodyPr/>
        <a:lstStyle/>
        <a:p>
          <a:endParaRPr lang="en-IN"/>
        </a:p>
      </dgm:t>
    </dgm:pt>
    <dgm:pt modelId="{D61AD03C-A29E-41A5-8BE6-D266B2283272}" type="pres">
      <dgm:prSet presAssocID="{45607D23-1FA7-424A-96BF-E3AD486E2F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CDFA76-E4C1-4839-824F-F3CF373C9A31}" type="pres">
      <dgm:prSet presAssocID="{5428732D-3173-4DE5-A82F-78A97A5C2ACE}" presName="composite" presStyleCnt="0"/>
      <dgm:spPr/>
    </dgm:pt>
    <dgm:pt modelId="{3A6F3F5A-4983-4BC3-AE6A-C2688D9633D0}" type="pres">
      <dgm:prSet presAssocID="{5428732D-3173-4DE5-A82F-78A97A5C2AC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137C1-39BF-400D-8902-92438482D084}" type="pres">
      <dgm:prSet presAssocID="{5428732D-3173-4DE5-A82F-78A97A5C2AC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5356-00B9-453F-9063-7755EFCB2FF6}" type="pres">
      <dgm:prSet presAssocID="{345B3E46-E11D-4E96-9266-A9B9E2BEA792}" presName="sp" presStyleCnt="0"/>
      <dgm:spPr/>
    </dgm:pt>
    <dgm:pt modelId="{5F0F1F08-9D19-453B-B19D-BDD6373EF0FA}" type="pres">
      <dgm:prSet presAssocID="{3AE15087-751E-4136-B8BE-47A7D71540F5}" presName="composite" presStyleCnt="0"/>
      <dgm:spPr/>
    </dgm:pt>
    <dgm:pt modelId="{231FFC86-F11E-4E9B-AB4D-3AD8027BA0AC}" type="pres">
      <dgm:prSet presAssocID="{3AE15087-751E-4136-B8BE-47A7D71540F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352AE-5133-4BFC-BA69-DEFFCFEAB3E1}" type="pres">
      <dgm:prSet presAssocID="{3AE15087-751E-4136-B8BE-47A7D71540F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7316E-C52B-4943-A998-2952FE3BBA1D}" type="pres">
      <dgm:prSet presAssocID="{59D09234-D8C0-4B9B-A585-C9154EE569B3}" presName="sp" presStyleCnt="0"/>
      <dgm:spPr/>
    </dgm:pt>
    <dgm:pt modelId="{EB47A740-AEFA-4BE0-A0C4-EAFB8739D422}" type="pres">
      <dgm:prSet presAssocID="{15864138-CE45-4BC9-8969-40556C307668}" presName="composite" presStyleCnt="0"/>
      <dgm:spPr/>
    </dgm:pt>
    <dgm:pt modelId="{FB3BE5C2-1E4E-4D11-8F58-4A4B4DCB58CF}" type="pres">
      <dgm:prSet presAssocID="{15864138-CE45-4BC9-8969-40556C307668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B4E37-24F9-4300-849C-0FC7962F74E8}" type="pres">
      <dgm:prSet presAssocID="{15864138-CE45-4BC9-8969-40556C307668}" presName="descendantText" presStyleLbl="alignAcc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92D43-D6C6-4436-8B10-E1CB9CF2E7C6}" srcId="{3AE15087-751E-4136-B8BE-47A7D71540F5}" destId="{4C6B75FE-29B8-495A-AC44-86BA3A857E36}" srcOrd="2" destOrd="0" parTransId="{CA6ED149-91D7-48D3-A26D-890810053938}" sibTransId="{A2F10664-7582-4340-AD99-FCDB88A1A082}"/>
    <dgm:cxn modelId="{0B609DEB-ECBB-4116-9B37-E2533F9B44BB}" srcId="{45607D23-1FA7-424A-96BF-E3AD486E2FB2}" destId="{5428732D-3173-4DE5-A82F-78A97A5C2ACE}" srcOrd="0" destOrd="0" parTransId="{50945F77-7406-433E-A40E-01E333234FE6}" sibTransId="{345B3E46-E11D-4E96-9266-A9B9E2BEA792}"/>
    <dgm:cxn modelId="{97A7C827-603B-4FF3-8E3B-F2ADA81886F4}" srcId="{15864138-CE45-4BC9-8969-40556C307668}" destId="{CF040D9C-AE06-40C9-9CA8-DE91FE155737}" srcOrd="0" destOrd="0" parTransId="{263FF711-5304-41C8-87EF-CD36681B74CB}" sibTransId="{BC67D5E5-D45C-4C97-A3E8-DDC49B97BB74}"/>
    <dgm:cxn modelId="{4D848087-753C-458E-B5BD-4101228F2C33}" type="presOf" srcId="{5F101E88-19EE-4A96-BB31-BB8DD0BEC78C}" destId="{590137C1-39BF-400D-8902-92438482D084}" srcOrd="0" destOrd="1" presId="urn:microsoft.com/office/officeart/2005/8/layout/chevron2"/>
    <dgm:cxn modelId="{666C621D-1BB9-4BFA-992E-84144F6A73AA}" type="presOf" srcId="{1B3B3374-09A9-4F37-95CB-AFEC6D42ACBD}" destId="{B35352AE-5133-4BFC-BA69-DEFFCFEAB3E1}" srcOrd="0" destOrd="0" presId="urn:microsoft.com/office/officeart/2005/8/layout/chevron2"/>
    <dgm:cxn modelId="{B45337C3-249A-4EEF-96FE-AC3365C528CB}" type="presOf" srcId="{DF282003-79B4-4477-A9CF-C6A76A6F548B}" destId="{163B4E37-24F9-4300-849C-0FC7962F74E8}" srcOrd="0" destOrd="1" presId="urn:microsoft.com/office/officeart/2005/8/layout/chevron2"/>
    <dgm:cxn modelId="{21DBFFFC-A6C7-4A71-9A6F-A842A03EC371}" srcId="{5428732D-3173-4DE5-A82F-78A97A5C2ACE}" destId="{76F4E6A8-3E92-4969-A878-AF58656FFCD9}" srcOrd="0" destOrd="0" parTransId="{D767EFF4-DFB1-4CD1-A76B-FF1871A50226}" sibTransId="{A4CE21CA-1464-4ABD-8730-F4E2891E78A0}"/>
    <dgm:cxn modelId="{009846E7-FB6C-4C88-AEF0-65D736F69837}" srcId="{15864138-CE45-4BC9-8969-40556C307668}" destId="{DF282003-79B4-4477-A9CF-C6A76A6F548B}" srcOrd="1" destOrd="0" parTransId="{8D91B5E8-0DD7-40FC-9EA1-F3023594A655}" sibTransId="{5102414A-D583-4534-923E-28C57F1C4A1A}"/>
    <dgm:cxn modelId="{34D5E958-1B92-4591-AB23-BCB43DD8B0EB}" srcId="{5428732D-3173-4DE5-A82F-78A97A5C2ACE}" destId="{5F101E88-19EE-4A96-BB31-BB8DD0BEC78C}" srcOrd="1" destOrd="0" parTransId="{E22A6771-47D7-4F4A-85AD-D58905EF70D6}" sibTransId="{4DE83CE3-1330-4EAD-BD53-28E5AF48BD7E}"/>
    <dgm:cxn modelId="{FE4A9116-061F-48E0-81FE-732FB1CC901B}" type="presOf" srcId="{7AD2D6CA-E110-4B42-993D-76486EB41453}" destId="{B35352AE-5133-4BFC-BA69-DEFFCFEAB3E1}" srcOrd="0" destOrd="1" presId="urn:microsoft.com/office/officeart/2005/8/layout/chevron2"/>
    <dgm:cxn modelId="{53997125-23DA-4A03-A970-CBD393109F7D}" type="presOf" srcId="{5428732D-3173-4DE5-A82F-78A97A5C2ACE}" destId="{3A6F3F5A-4983-4BC3-AE6A-C2688D9633D0}" srcOrd="0" destOrd="0" presId="urn:microsoft.com/office/officeart/2005/8/layout/chevron2"/>
    <dgm:cxn modelId="{7A3AC8D8-4ED9-4013-AEF4-14E33B7D4E2D}" type="presOf" srcId="{76F4E6A8-3E92-4969-A878-AF58656FFCD9}" destId="{590137C1-39BF-400D-8902-92438482D084}" srcOrd="0" destOrd="0" presId="urn:microsoft.com/office/officeart/2005/8/layout/chevron2"/>
    <dgm:cxn modelId="{41AEF576-FEFE-4CBD-BCAA-CA3E503082F7}" type="presOf" srcId="{15864138-CE45-4BC9-8969-40556C307668}" destId="{FB3BE5C2-1E4E-4D11-8F58-4A4B4DCB58CF}" srcOrd="0" destOrd="0" presId="urn:microsoft.com/office/officeart/2005/8/layout/chevron2"/>
    <dgm:cxn modelId="{2F56CA9B-F39A-4157-8940-FA882E77E6C5}" srcId="{3AE15087-751E-4136-B8BE-47A7D71540F5}" destId="{1B3B3374-09A9-4F37-95CB-AFEC6D42ACBD}" srcOrd="0" destOrd="0" parTransId="{2C3592B2-EA18-4C5D-9B38-084B5DC15D54}" sibTransId="{1984C44B-B87E-463C-981C-20B83357D2FC}"/>
    <dgm:cxn modelId="{F51ECEFF-FB03-4453-8D70-42E1C0767648}" srcId="{45607D23-1FA7-424A-96BF-E3AD486E2FB2}" destId="{3AE15087-751E-4136-B8BE-47A7D71540F5}" srcOrd="1" destOrd="0" parTransId="{9117B7E9-7770-437C-8749-D29FD1BA780F}" sibTransId="{59D09234-D8C0-4B9B-A585-C9154EE569B3}"/>
    <dgm:cxn modelId="{6B982E15-FB6D-4403-8F3A-31C2FAC1E558}" type="presOf" srcId="{CF040D9C-AE06-40C9-9CA8-DE91FE155737}" destId="{163B4E37-24F9-4300-849C-0FC7962F74E8}" srcOrd="0" destOrd="0" presId="urn:microsoft.com/office/officeart/2005/8/layout/chevron2"/>
    <dgm:cxn modelId="{22EB8A15-FF29-4167-9ABB-3AB2A3B198E3}" type="presOf" srcId="{4C6B75FE-29B8-495A-AC44-86BA3A857E36}" destId="{B35352AE-5133-4BFC-BA69-DEFFCFEAB3E1}" srcOrd="0" destOrd="2" presId="urn:microsoft.com/office/officeart/2005/8/layout/chevron2"/>
    <dgm:cxn modelId="{7B417D62-28B2-4D57-973E-1279BBDF2C82}" srcId="{45607D23-1FA7-424A-96BF-E3AD486E2FB2}" destId="{15864138-CE45-4BC9-8969-40556C307668}" srcOrd="2" destOrd="0" parTransId="{5782D5EB-E4DA-4CFD-9E37-C3236EE412C9}" sibTransId="{8D6D641D-3E00-441F-A362-BE1F099DD930}"/>
    <dgm:cxn modelId="{0007C80D-572E-4D66-9B71-813A24A0F927}" srcId="{15864138-CE45-4BC9-8969-40556C307668}" destId="{2E966C2F-37EE-4301-888C-13BC078EE10B}" srcOrd="2" destOrd="0" parTransId="{F01B723A-252B-4C5B-BCC7-7344DE8068E5}" sibTransId="{3588F12A-C0F1-4438-A2D8-EBE52BFB8634}"/>
    <dgm:cxn modelId="{769BC2B6-F826-4791-8276-534D72E4BC6E}" srcId="{3AE15087-751E-4136-B8BE-47A7D71540F5}" destId="{7AD2D6CA-E110-4B42-993D-76486EB41453}" srcOrd="1" destOrd="0" parTransId="{7429EF0C-98B3-45BB-8CB9-90CC60F02D87}" sibTransId="{783318C5-8987-44AF-9615-E292D790CFED}"/>
    <dgm:cxn modelId="{F3097495-06A9-46EF-A1DD-8A6ABACE2686}" type="presOf" srcId="{2E966C2F-37EE-4301-888C-13BC078EE10B}" destId="{163B4E37-24F9-4300-849C-0FC7962F74E8}" srcOrd="0" destOrd="2" presId="urn:microsoft.com/office/officeart/2005/8/layout/chevron2"/>
    <dgm:cxn modelId="{997CDF06-B6B6-4CE3-AD3D-27D53F7B116E}" type="presOf" srcId="{3AE15087-751E-4136-B8BE-47A7D71540F5}" destId="{231FFC86-F11E-4E9B-AB4D-3AD8027BA0AC}" srcOrd="0" destOrd="0" presId="urn:microsoft.com/office/officeart/2005/8/layout/chevron2"/>
    <dgm:cxn modelId="{9470ECD8-8AA0-4C37-BABC-03E9B19F02AE}" type="presOf" srcId="{45607D23-1FA7-424A-96BF-E3AD486E2FB2}" destId="{D61AD03C-A29E-41A5-8BE6-D266B2283272}" srcOrd="0" destOrd="0" presId="urn:microsoft.com/office/officeart/2005/8/layout/chevron2"/>
    <dgm:cxn modelId="{518F18EA-CC40-4833-98CA-B8C82CDA7FFE}" type="presParOf" srcId="{D61AD03C-A29E-41A5-8BE6-D266B2283272}" destId="{18CDFA76-E4C1-4839-824F-F3CF373C9A31}" srcOrd="0" destOrd="0" presId="urn:microsoft.com/office/officeart/2005/8/layout/chevron2"/>
    <dgm:cxn modelId="{0EE1AE10-412A-45F8-9A4B-F54E9FD1BFC4}" type="presParOf" srcId="{18CDFA76-E4C1-4839-824F-F3CF373C9A31}" destId="{3A6F3F5A-4983-4BC3-AE6A-C2688D9633D0}" srcOrd="0" destOrd="0" presId="urn:microsoft.com/office/officeart/2005/8/layout/chevron2"/>
    <dgm:cxn modelId="{6ECA8EFD-20D9-4F55-A8A1-CB8D99CEAB24}" type="presParOf" srcId="{18CDFA76-E4C1-4839-824F-F3CF373C9A31}" destId="{590137C1-39BF-400D-8902-92438482D084}" srcOrd="1" destOrd="0" presId="urn:microsoft.com/office/officeart/2005/8/layout/chevron2"/>
    <dgm:cxn modelId="{1E50F8BA-7165-4AE9-8100-64EB301B71F6}" type="presParOf" srcId="{D61AD03C-A29E-41A5-8BE6-D266B2283272}" destId="{86445356-00B9-453F-9063-7755EFCB2FF6}" srcOrd="1" destOrd="0" presId="urn:microsoft.com/office/officeart/2005/8/layout/chevron2"/>
    <dgm:cxn modelId="{F5524670-A86E-4583-92BD-36BADB61F483}" type="presParOf" srcId="{D61AD03C-A29E-41A5-8BE6-D266B2283272}" destId="{5F0F1F08-9D19-453B-B19D-BDD6373EF0FA}" srcOrd="2" destOrd="0" presId="urn:microsoft.com/office/officeart/2005/8/layout/chevron2"/>
    <dgm:cxn modelId="{BB74E28D-0BA2-4DA4-9AA0-36095061D0B7}" type="presParOf" srcId="{5F0F1F08-9D19-453B-B19D-BDD6373EF0FA}" destId="{231FFC86-F11E-4E9B-AB4D-3AD8027BA0AC}" srcOrd="0" destOrd="0" presId="urn:microsoft.com/office/officeart/2005/8/layout/chevron2"/>
    <dgm:cxn modelId="{15CDB44A-3091-4950-A0D5-089249561CEE}" type="presParOf" srcId="{5F0F1F08-9D19-453B-B19D-BDD6373EF0FA}" destId="{B35352AE-5133-4BFC-BA69-DEFFCFEAB3E1}" srcOrd="1" destOrd="0" presId="urn:microsoft.com/office/officeart/2005/8/layout/chevron2"/>
    <dgm:cxn modelId="{F0DFE554-F8A8-41F1-8EA4-C5EAF6CDC155}" type="presParOf" srcId="{D61AD03C-A29E-41A5-8BE6-D266B2283272}" destId="{7B17316E-C52B-4943-A998-2952FE3BBA1D}" srcOrd="3" destOrd="0" presId="urn:microsoft.com/office/officeart/2005/8/layout/chevron2"/>
    <dgm:cxn modelId="{FC4654E2-E5A5-4458-9C5E-665D51E0C3D5}" type="presParOf" srcId="{D61AD03C-A29E-41A5-8BE6-D266B2283272}" destId="{EB47A740-AEFA-4BE0-A0C4-EAFB8739D422}" srcOrd="4" destOrd="0" presId="urn:microsoft.com/office/officeart/2005/8/layout/chevron2"/>
    <dgm:cxn modelId="{F603510B-9A75-4696-B478-4318114A04B3}" type="presParOf" srcId="{EB47A740-AEFA-4BE0-A0C4-EAFB8739D422}" destId="{FB3BE5C2-1E4E-4D11-8F58-4A4B4DCB58CF}" srcOrd="0" destOrd="0" presId="urn:microsoft.com/office/officeart/2005/8/layout/chevron2"/>
    <dgm:cxn modelId="{3CC63994-BD18-421F-993A-8AF4FB4291C4}" type="presParOf" srcId="{EB47A740-AEFA-4BE0-A0C4-EAFB8739D422}" destId="{163B4E37-24F9-4300-849C-0FC7962F74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7513320" cy="1625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Quick Recap –(10 </a:t>
          </a:r>
          <a:r>
            <a:rPr lang="en-IN" sz="3000" kern="1200" dirty="0" err="1" smtClean="0"/>
            <a:t>mins</a:t>
          </a:r>
          <a:r>
            <a:rPr lang="en-IN" sz="3000" kern="1200" dirty="0" smtClean="0"/>
            <a:t>)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/>
            <a:t>Last 2 weeks </a:t>
          </a:r>
          <a:endParaRPr lang="en-IN" sz="2300" kern="1200" dirty="0"/>
        </a:p>
      </dsp:txBody>
      <dsp:txXfrm>
        <a:off x="47612" y="47612"/>
        <a:ext cx="5759171" cy="1530376"/>
      </dsp:txXfrm>
    </dsp:sp>
    <dsp:sp modelId="{C109B9BD-C2D8-407E-9ECB-EA65E487F50A}">
      <dsp:nvSpPr>
        <dsp:cNvPr id="0" name=""/>
        <dsp:cNvSpPr/>
      </dsp:nvSpPr>
      <dsp:spPr>
        <a:xfrm>
          <a:off x="662939" y="1896533"/>
          <a:ext cx="7513320" cy="162560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Focused Discussion –(60 </a:t>
          </a:r>
          <a:r>
            <a:rPr lang="en-IN" sz="3000" kern="1200" dirty="0" err="1" smtClean="0"/>
            <a:t>mins</a:t>
          </a:r>
          <a:r>
            <a:rPr lang="en-IN" sz="3000" kern="1200" dirty="0" smtClean="0"/>
            <a:t>)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Arial"/>
              <a:sym typeface="Arial"/>
            </a:rPr>
            <a:t>Deep-Dive: Classification / Logistic Regression </a:t>
          </a:r>
          <a:endParaRPr lang="en-IN" sz="2300" kern="1200" dirty="0"/>
        </a:p>
      </dsp:txBody>
      <dsp:txXfrm>
        <a:off x="710551" y="1944145"/>
        <a:ext cx="5698515" cy="1530376"/>
      </dsp:txXfrm>
    </dsp:sp>
    <dsp:sp modelId="{95FDD71E-3DE6-4042-A5E4-8A11EA388189}">
      <dsp:nvSpPr>
        <dsp:cNvPr id="0" name=""/>
        <dsp:cNvSpPr/>
      </dsp:nvSpPr>
      <dsp:spPr>
        <a:xfrm>
          <a:off x="1325879" y="3793066"/>
          <a:ext cx="7513320" cy="162560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Doubts Resolutions–(20 </a:t>
          </a:r>
          <a:r>
            <a:rPr lang="en-IN" sz="3000" kern="1200" dirty="0" err="1" smtClean="0"/>
            <a:t>mins</a:t>
          </a:r>
          <a:r>
            <a:rPr lang="en-IN" sz="3000" kern="1200" dirty="0" smtClean="0"/>
            <a:t>)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Arial"/>
              <a:sym typeface="Arial"/>
            </a:rPr>
            <a:t>Topical understanding</a:t>
          </a:r>
          <a:endParaRPr lang="en-IN" sz="2300" kern="1200" dirty="0"/>
        </a:p>
      </dsp:txBody>
      <dsp:txXfrm>
        <a:off x="1373491" y="3840678"/>
        <a:ext cx="5698515" cy="1530376"/>
      </dsp:txXfrm>
    </dsp:sp>
    <dsp:sp modelId="{98E5FDA8-7D6D-4EEF-B6FA-1C0CEB1764BA}">
      <dsp:nvSpPr>
        <dsp:cNvPr id="0" name=""/>
        <dsp:cNvSpPr/>
      </dsp:nvSpPr>
      <dsp:spPr>
        <a:xfrm>
          <a:off x="645667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94423" y="1232746"/>
        <a:ext cx="581152" cy="795122"/>
      </dsp:txXfrm>
    </dsp:sp>
    <dsp:sp modelId="{9BA526AF-6B00-48BA-A86C-544E99505CA0}">
      <dsp:nvSpPr>
        <dsp:cNvPr id="0" name=""/>
        <dsp:cNvSpPr/>
      </dsp:nvSpPr>
      <dsp:spPr>
        <a:xfrm>
          <a:off x="711961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57363" y="3118442"/>
        <a:ext cx="581152" cy="79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4D717-63D9-47DF-95E8-74E815BB7418}">
      <dsp:nvSpPr>
        <dsp:cNvPr id="0" name=""/>
        <dsp:cNvSpPr/>
      </dsp:nvSpPr>
      <dsp:spPr>
        <a:xfrm>
          <a:off x="304429" y="959431"/>
          <a:ext cx="1321166" cy="1395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79E80-C661-4C21-9FE1-6A9505593C12}">
      <dsp:nvSpPr>
        <dsp:cNvPr id="0" name=""/>
        <dsp:cNvSpPr/>
      </dsp:nvSpPr>
      <dsp:spPr>
        <a:xfrm>
          <a:off x="74264" y="2651306"/>
          <a:ext cx="2841218" cy="284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Classification Technique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Binary classification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smtClean="0">
              <a:solidFill>
                <a:srgbClr val="FFFFFF"/>
              </a:solidFill>
              <a:latin typeface="Proxima Nova" panose="020B0604020202020204"/>
              <a:sym typeface="Arial"/>
            </a:rPr>
            <a:t>Decision Boundaries</a:t>
          </a:r>
          <a:endParaRPr lang="en-IN" sz="2300" kern="1200" dirty="0">
            <a:solidFill>
              <a:srgbClr val="FFFFFF"/>
            </a:solidFill>
            <a:latin typeface="Proxima Nova" panose="020B0604020202020204"/>
            <a:sym typeface="Arial"/>
          </a:endParaRPr>
        </a:p>
      </dsp:txBody>
      <dsp:txXfrm>
        <a:off x="157480" y="2734522"/>
        <a:ext cx="2674786" cy="2674786"/>
      </dsp:txXfrm>
    </dsp:sp>
    <dsp:sp modelId="{E402870A-9327-47E2-9A96-280CA6169592}">
      <dsp:nvSpPr>
        <dsp:cNvPr id="0" name=""/>
        <dsp:cNvSpPr/>
      </dsp:nvSpPr>
      <dsp:spPr>
        <a:xfrm rot="42987">
          <a:off x="2652393" y="1343134"/>
          <a:ext cx="1026918" cy="682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652401" y="1478395"/>
        <a:ext cx="822107" cy="409623"/>
      </dsp:txXfrm>
    </dsp:sp>
    <dsp:sp modelId="{A3F66043-09B4-4F72-A6BD-10E65B55EDE1}">
      <dsp:nvSpPr>
        <dsp:cNvPr id="0" name=""/>
        <dsp:cNvSpPr/>
      </dsp:nvSpPr>
      <dsp:spPr>
        <a:xfrm>
          <a:off x="4559418" y="945559"/>
          <a:ext cx="1391657" cy="1530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37C01-A1C4-495E-96F3-78BEE56200DA}">
      <dsp:nvSpPr>
        <dsp:cNvPr id="0" name=""/>
        <dsp:cNvSpPr/>
      </dsp:nvSpPr>
      <dsp:spPr>
        <a:xfrm>
          <a:off x="4063300" y="2700551"/>
          <a:ext cx="2841218" cy="284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Logistic Regression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Univariate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Multivariate</a:t>
          </a:r>
          <a:endParaRPr lang="en-IN" sz="2300" kern="1200" dirty="0">
            <a:solidFill>
              <a:srgbClr val="FFFFFF"/>
            </a:solidFill>
            <a:latin typeface="Proxima Nova" panose="020B0604020202020204"/>
            <a:sym typeface="Arial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Logit Concept</a:t>
          </a:r>
          <a:endParaRPr lang="en-IN" sz="2300" kern="1200" dirty="0">
            <a:solidFill>
              <a:srgbClr val="FFFFFF"/>
            </a:solidFill>
            <a:latin typeface="Proxima Nova" panose="020B0604020202020204"/>
            <a:sym typeface="Arial"/>
          </a:endParaRPr>
        </a:p>
      </dsp:txBody>
      <dsp:txXfrm>
        <a:off x="4146516" y="2783767"/>
        <a:ext cx="2674786" cy="2674786"/>
      </dsp:txXfrm>
    </dsp:sp>
    <dsp:sp modelId="{563D763F-90F4-4891-90DD-9A15F1FE6A88}">
      <dsp:nvSpPr>
        <dsp:cNvPr id="0" name=""/>
        <dsp:cNvSpPr/>
      </dsp:nvSpPr>
      <dsp:spPr>
        <a:xfrm rot="21546044">
          <a:off x="6790551" y="1338573"/>
          <a:ext cx="839631" cy="6827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790564" y="1476721"/>
        <a:ext cx="634820" cy="409623"/>
      </dsp:txXfrm>
    </dsp:sp>
    <dsp:sp modelId="{6E051AA2-F0EC-441E-9AE0-3F4305DE26B3}">
      <dsp:nvSpPr>
        <dsp:cNvPr id="0" name=""/>
        <dsp:cNvSpPr/>
      </dsp:nvSpPr>
      <dsp:spPr>
        <a:xfrm>
          <a:off x="8349726" y="992581"/>
          <a:ext cx="1636087" cy="13132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B7B82-B58F-47F5-912A-826AF82376EC}">
      <dsp:nvSpPr>
        <dsp:cNvPr id="0" name=""/>
        <dsp:cNvSpPr/>
      </dsp:nvSpPr>
      <dsp:spPr>
        <a:xfrm>
          <a:off x="7797025" y="2732941"/>
          <a:ext cx="2841218" cy="2710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Model Interpretation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Accuracy check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>
              <a:solidFill>
                <a:srgbClr val="FFFFFF"/>
              </a:solidFill>
              <a:latin typeface="Proxima Nova" panose="020B0604020202020204"/>
              <a:sym typeface="Arial"/>
            </a:rPr>
            <a:t>Performance tuning</a:t>
          </a:r>
          <a:endParaRPr lang="en-IN" sz="2300" kern="1200" dirty="0">
            <a:solidFill>
              <a:srgbClr val="FFFFFF"/>
            </a:solidFill>
            <a:latin typeface="Proxima Nova" panose="020B0604020202020204"/>
            <a:sym typeface="Arial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smtClean="0">
              <a:solidFill>
                <a:srgbClr val="FFFFFF"/>
              </a:solidFill>
              <a:latin typeface="Proxima Nova" panose="020B0604020202020204"/>
              <a:sym typeface="Arial"/>
            </a:rPr>
            <a:t>Business results</a:t>
          </a:r>
          <a:endParaRPr lang="en-IN" sz="2300" kern="1200" dirty="0">
            <a:solidFill>
              <a:srgbClr val="FFFFFF"/>
            </a:solidFill>
            <a:latin typeface="Proxima Nova" panose="020B0604020202020204"/>
            <a:sym typeface="Arial"/>
          </a:endParaRPr>
        </a:p>
      </dsp:txBody>
      <dsp:txXfrm>
        <a:off x="7876424" y="2812340"/>
        <a:ext cx="2682420" cy="2552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0" y="1890"/>
          <a:ext cx="11360800" cy="958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289853" y="217484"/>
          <a:ext cx="527006" cy="527006"/>
        </a:xfrm>
        <a:prstGeom prst="rect">
          <a:avLst/>
        </a:prstGeom>
        <a:blipFill rotWithShape="1">
          <a:blip xmlns:r="http://schemas.openxmlformats.org/officeDocument/2006/relationships" r:embed="rId1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39007-0861-448E-B3B6-F2ACBCF44D3C}">
      <dsp:nvSpPr>
        <dsp:cNvPr id="0" name=""/>
        <dsp:cNvSpPr/>
      </dsp:nvSpPr>
      <dsp:spPr>
        <a:xfrm>
          <a:off x="1106713" y="1890"/>
          <a:ext cx="10254086" cy="95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9" tIns="101409" rIns="101409" bIns="101409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Classification vs. Regression: Use case, technique differences</a:t>
          </a:r>
        </a:p>
      </dsp:txBody>
      <dsp:txXfrm>
        <a:off x="1106713" y="1890"/>
        <a:ext cx="10254086" cy="958193"/>
      </dsp:txXfrm>
    </dsp:sp>
    <dsp:sp modelId="{BC94A5E2-3157-4DFE-AF2E-0A23E3527034}">
      <dsp:nvSpPr>
        <dsp:cNvPr id="0" name=""/>
        <dsp:cNvSpPr/>
      </dsp:nvSpPr>
      <dsp:spPr>
        <a:xfrm>
          <a:off x="0" y="1199632"/>
          <a:ext cx="11360800" cy="958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289853" y="1415225"/>
          <a:ext cx="527006" cy="527006"/>
        </a:xfrm>
        <a:prstGeom prst="rect">
          <a:avLst/>
        </a:prstGeom>
        <a:blipFill>
          <a:blip xmlns:r="http://schemas.openxmlformats.org/officeDocument/2006/relationships" r:embed="rId3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DA6E0E-243E-4FB2-A522-53797803E991}">
      <dsp:nvSpPr>
        <dsp:cNvPr id="0" name=""/>
        <dsp:cNvSpPr/>
      </dsp:nvSpPr>
      <dsp:spPr>
        <a:xfrm>
          <a:off x="1106713" y="1199632"/>
          <a:ext cx="10254086" cy="95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9" tIns="101409" rIns="101409" bIns="101409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Technique related considerations (computation of probability, logit, sigmoid)</a:t>
          </a:r>
        </a:p>
      </dsp:txBody>
      <dsp:txXfrm>
        <a:off x="1106713" y="1199632"/>
        <a:ext cx="10254086" cy="958193"/>
      </dsp:txXfrm>
    </dsp:sp>
    <dsp:sp modelId="{6E136437-029F-499B-AA62-F6127DAE9320}">
      <dsp:nvSpPr>
        <dsp:cNvPr id="0" name=""/>
        <dsp:cNvSpPr/>
      </dsp:nvSpPr>
      <dsp:spPr>
        <a:xfrm>
          <a:off x="0" y="2397374"/>
          <a:ext cx="11360800" cy="958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289853" y="2612967"/>
          <a:ext cx="527006" cy="527006"/>
        </a:xfrm>
        <a:prstGeom prst="rect">
          <a:avLst/>
        </a:prstGeom>
        <a:blipFill>
          <a:blip xmlns:r="http://schemas.openxmlformats.org/officeDocument/2006/relationships" r:embed="rId5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9E826-B606-4586-8860-ED791533B450}">
      <dsp:nvSpPr>
        <dsp:cNvPr id="0" name=""/>
        <dsp:cNvSpPr/>
      </dsp:nvSpPr>
      <dsp:spPr>
        <a:xfrm>
          <a:off x="1106713" y="2397374"/>
          <a:ext cx="10254086" cy="95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9" tIns="101409" rIns="101409" bIns="101409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Model Evaluation methods</a:t>
          </a:r>
          <a:endParaRPr lang="en-IN" sz="2200" kern="1200" dirty="0"/>
        </a:p>
      </dsp:txBody>
      <dsp:txXfrm>
        <a:off x="1106713" y="2397374"/>
        <a:ext cx="10254086" cy="958193"/>
      </dsp:txXfrm>
    </dsp:sp>
    <dsp:sp modelId="{081ECFE6-579C-4AA6-AED9-932CA38C4002}">
      <dsp:nvSpPr>
        <dsp:cNvPr id="0" name=""/>
        <dsp:cNvSpPr/>
      </dsp:nvSpPr>
      <dsp:spPr>
        <a:xfrm>
          <a:off x="0" y="3595115"/>
          <a:ext cx="11360800" cy="958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289853" y="3810709"/>
          <a:ext cx="527006" cy="527006"/>
        </a:xfrm>
        <a:prstGeom prst="rect">
          <a:avLst/>
        </a:prstGeom>
        <a:blipFill>
          <a:blip xmlns:r="http://schemas.openxmlformats.org/officeDocument/2006/relationships" r:embed="rId7" cstate="hq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F979-CBDA-4D98-AAA9-05AAF3A08191}">
      <dsp:nvSpPr>
        <dsp:cNvPr id="0" name=""/>
        <dsp:cNvSpPr/>
      </dsp:nvSpPr>
      <dsp:spPr>
        <a:xfrm>
          <a:off x="1106713" y="3595115"/>
          <a:ext cx="10254086" cy="95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9" tIns="101409" rIns="101409" bIns="101409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Coding Time</a:t>
          </a:r>
          <a:endParaRPr lang="en-IN" sz="2200" kern="1200" dirty="0"/>
        </a:p>
      </dsp:txBody>
      <dsp:txXfrm>
        <a:off x="1106713" y="3595115"/>
        <a:ext cx="10254086" cy="958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F3F5A-4983-4BC3-AE6A-C2688D9633D0}">
      <dsp:nvSpPr>
        <dsp:cNvPr id="0" name=""/>
        <dsp:cNvSpPr/>
      </dsp:nvSpPr>
      <dsp:spPr>
        <a:xfrm rot="5400000">
          <a:off x="-309227" y="313465"/>
          <a:ext cx="2061518" cy="1443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/>
            </a:rPr>
            <a:t>Train/Test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/>
            </a:rPr>
            <a:t>split</a:t>
          </a:r>
        </a:p>
      </dsp:txBody>
      <dsp:txXfrm rot="-5400000">
        <a:off x="1" y="725770"/>
        <a:ext cx="1443063" cy="618455"/>
      </dsp:txXfrm>
    </dsp:sp>
    <dsp:sp modelId="{590137C1-39BF-400D-8902-92438482D084}">
      <dsp:nvSpPr>
        <dsp:cNvPr id="0" name=""/>
        <dsp:cNvSpPr/>
      </dsp:nvSpPr>
      <dsp:spPr>
        <a:xfrm rot="5400000">
          <a:off x="4320757" y="-2873456"/>
          <a:ext cx="1340691" cy="70960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Reduce class bias from the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Train and test data must be spread evenly</a:t>
          </a:r>
        </a:p>
      </dsp:txBody>
      <dsp:txXfrm rot="-5400000">
        <a:off x="1443063" y="69685"/>
        <a:ext cx="7030633" cy="1209797"/>
      </dsp:txXfrm>
    </dsp:sp>
    <dsp:sp modelId="{231FFC86-F11E-4E9B-AB4D-3AD8027BA0AC}">
      <dsp:nvSpPr>
        <dsp:cNvPr id="0" name=""/>
        <dsp:cNvSpPr/>
      </dsp:nvSpPr>
      <dsp:spPr>
        <a:xfrm rot="5400000">
          <a:off x="-309227" y="2185013"/>
          <a:ext cx="2061518" cy="1443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/>
            </a:rPr>
            <a:t>Logit models</a:t>
          </a:r>
        </a:p>
      </dsp:txBody>
      <dsp:txXfrm rot="-5400000">
        <a:off x="1" y="2597318"/>
        <a:ext cx="1443063" cy="618455"/>
      </dsp:txXfrm>
    </dsp:sp>
    <dsp:sp modelId="{B35352AE-5133-4BFC-BA69-DEFFCFEAB3E1}">
      <dsp:nvSpPr>
        <dsp:cNvPr id="0" name=""/>
        <dsp:cNvSpPr/>
      </dsp:nvSpPr>
      <dsp:spPr>
        <a:xfrm rot="5400000">
          <a:off x="4321109" y="-1002260"/>
          <a:ext cx="1339987" cy="70960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Feature Selection using RFE and other statistic tests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Calculating odds using ln(p/1-p)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Maximizing the probability</a:t>
          </a:r>
        </a:p>
      </dsp:txBody>
      <dsp:txXfrm rot="-5400000">
        <a:off x="1443063" y="1941199"/>
        <a:ext cx="7030667" cy="1209161"/>
      </dsp:txXfrm>
    </dsp:sp>
    <dsp:sp modelId="{FB3BE5C2-1E4E-4D11-8F58-4A4B4DCB58CF}">
      <dsp:nvSpPr>
        <dsp:cNvPr id="0" name=""/>
        <dsp:cNvSpPr/>
      </dsp:nvSpPr>
      <dsp:spPr>
        <a:xfrm rot="5400000">
          <a:off x="-309227" y="4056562"/>
          <a:ext cx="2061518" cy="14430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/>
            </a:rPr>
            <a:t>Model validation</a:t>
          </a:r>
        </a:p>
      </dsp:txBody>
      <dsp:txXfrm rot="-5400000">
        <a:off x="1" y="4468867"/>
        <a:ext cx="1443063" cy="618455"/>
      </dsp:txXfrm>
    </dsp:sp>
    <dsp:sp modelId="{163B4E37-24F9-4300-849C-0FC7962F74E8}">
      <dsp:nvSpPr>
        <dsp:cNvPr id="0" name=""/>
        <dsp:cNvSpPr/>
      </dsp:nvSpPr>
      <dsp:spPr>
        <a:xfrm rot="5400000">
          <a:off x="4321109" y="869287"/>
          <a:ext cx="1339987" cy="70960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Confusion matrix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ROC Curve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latin typeface="Proxima Nova" panose="020B0604020202020204"/>
            </a:rPr>
            <a:t>Optimize Model</a:t>
          </a:r>
        </a:p>
      </dsp:txBody>
      <dsp:txXfrm rot="-5400000">
        <a:off x="1443063" y="3812747"/>
        <a:ext cx="7030667" cy="120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DE45-7675-42AF-B5FF-1D95BA1A53CC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89C4-58AE-4EC4-8DAE-2599C0563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5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57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83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Comparison of the two in terms of expected output and technical differences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You can help the learners with no experience about how it impacts in business sense as per type of problems it solves.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Also calculation of how the equation translates into 0 and 1.</a:t>
            </a:r>
          </a:p>
        </p:txBody>
      </p:sp>
    </p:spTree>
    <p:extLst>
      <p:ext uri="{BB962C8B-B14F-4D97-AF65-F5344CB8AC3E}">
        <p14:creationId xmlns:p14="http://schemas.microsoft.com/office/powerpoint/2010/main" val="356870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400" dirty="0">
                <a:latin typeface="Proxima Nova" panose="020B0604020202020204" charset="0"/>
              </a:rPr>
              <a:t>Please use your notebook to share example for these steps.</a:t>
            </a:r>
          </a:p>
          <a:p>
            <a:pPr algn="l"/>
            <a:r>
              <a:rPr lang="en-IN" sz="1400" dirty="0"/>
              <a:t>Detecting optimal </a:t>
            </a:r>
            <a:r>
              <a:rPr lang="en-IN" sz="1400" dirty="0" err="1"/>
              <a:t>cutoff</a:t>
            </a:r>
            <a:r>
              <a:rPr lang="en-IN" sz="1400" dirty="0"/>
              <a:t> threshold for better accuracy.</a:t>
            </a:r>
          </a:p>
          <a:p>
            <a:pPr algn="l"/>
            <a:r>
              <a:rPr lang="en-IN" sz="1400" dirty="0" err="1"/>
              <a:t>optimal_idx</a:t>
            </a:r>
            <a:r>
              <a:rPr lang="en-IN" sz="1400" dirty="0"/>
              <a:t> = </a:t>
            </a:r>
            <a:r>
              <a:rPr lang="en-IN" sz="1400" dirty="0" err="1"/>
              <a:t>np.argmax</a:t>
            </a:r>
            <a:r>
              <a:rPr lang="en-IN" sz="1400" dirty="0"/>
              <a:t>(</a:t>
            </a:r>
            <a:r>
              <a:rPr lang="en-IN" sz="1400" dirty="0" err="1"/>
              <a:t>tpr</a:t>
            </a:r>
            <a:r>
              <a:rPr lang="en-IN" sz="1400" dirty="0"/>
              <a:t> - </a:t>
            </a:r>
            <a:r>
              <a:rPr lang="en-IN" sz="1400" dirty="0" err="1"/>
              <a:t>fpr</a:t>
            </a:r>
            <a:r>
              <a:rPr lang="en-IN" sz="1400" dirty="0"/>
              <a:t>) </a:t>
            </a:r>
          </a:p>
          <a:p>
            <a:pPr algn="l"/>
            <a:r>
              <a:rPr lang="en-IN" sz="1400" dirty="0" err="1"/>
              <a:t>optimal_threshold</a:t>
            </a:r>
            <a:r>
              <a:rPr lang="en-IN" sz="1400" dirty="0"/>
              <a:t> = thresholds[</a:t>
            </a:r>
            <a:r>
              <a:rPr lang="en-IN" sz="1400" dirty="0" err="1"/>
              <a:t>optimal_idx</a:t>
            </a:r>
            <a:r>
              <a:rPr lang="en-IN" sz="1400" dirty="0"/>
              <a:t>]</a:t>
            </a:r>
            <a:endParaRPr lang="en-IN" sz="14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5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your own outputs in coding and explain each outcome carefully.</a:t>
            </a:r>
          </a:p>
        </p:txBody>
      </p:sp>
    </p:spTree>
    <p:extLst>
      <p:ext uri="{BB962C8B-B14F-4D97-AF65-F5344CB8AC3E}">
        <p14:creationId xmlns:p14="http://schemas.microsoft.com/office/powerpoint/2010/main" val="217648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https://forms.gle/f4VMgt1GdEwXrbhL8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10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Encourage Within group Interactions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9868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18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983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861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 userDrawn="1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829700" y="1122285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167000" y="1122285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424CE0D-7742-47B4-AFCE-B0FD87435D3A}"/>
              </a:ext>
            </a:extLst>
          </p:cNvPr>
          <p:cNvSpPr/>
          <p:nvPr userDrawn="1"/>
        </p:nvSpPr>
        <p:spPr>
          <a:xfrm>
            <a:off x="0" y="-2998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602678B4-BA25-4BA7-9081-0815CB4D3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8302037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0" name="Google Shape;69;p15">
            <a:extLst>
              <a:ext uri="{FF2B5EF4-FFF2-40B4-BE49-F238E27FC236}">
                <a16:creationId xmlns:a16="http://schemas.microsoft.com/office/drawing/2014/main" id="{1ACD81E3-6A11-429A-8883-409EE543846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60099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90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22239" y="1024868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-49967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8302037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60099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91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47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72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4093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2086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078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989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16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743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23895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8" y="162621"/>
            <a:ext cx="8386481" cy="510000"/>
          </a:xfrm>
        </p:spPr>
        <p:txBody>
          <a:bodyPr/>
          <a:lstStyle/>
          <a:p>
            <a:r>
              <a:rPr lang="en" dirty="0"/>
              <a:t>Focussed teaching</a:t>
            </a:r>
            <a:r>
              <a:rPr lang="en" dirty="0" smtClean="0"/>
              <a:t>: Quiz Time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448312" y="2966383"/>
            <a:ext cx="6983141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6933" i="1" dirty="0">
                <a:solidFill>
                  <a:schemeClr val="dk1"/>
                </a:solidFill>
              </a:rPr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7623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22233" y="162633"/>
            <a:ext cx="8612400" cy="5100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Doubt resolution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33005" y="517748"/>
            <a:ext cx="3803257" cy="380325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5A33-CD88-41FD-948C-B86C12024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2667" b="1" dirty="0"/>
              <a:t>Address Questions</a:t>
            </a:r>
          </a:p>
          <a:p>
            <a:pPr algn="l"/>
            <a:endParaRPr lang="en-IN" dirty="0"/>
          </a:p>
          <a:p>
            <a:pPr marL="685783" indent="-38099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On Technique</a:t>
            </a:r>
          </a:p>
          <a:p>
            <a:pPr marL="685783" indent="-38099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On Applications</a:t>
            </a:r>
          </a:p>
          <a:p>
            <a:pPr marL="685783" indent="-38099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Anything else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422976" y="4053616"/>
            <a:ext cx="9193600" cy="1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-IN" sz="6933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SGC Coaching:</a:t>
            </a: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en-I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Articulate your Journey | Activate Students’ Vigour| Accelerate Mutual Growth</a:t>
            </a:r>
          </a:p>
          <a:p>
            <a:pPr algn="ctr" defTabSz="1219170">
              <a:buClr>
                <a:srgbClr val="000000"/>
              </a:buClr>
              <a:buSzPts val="1100"/>
            </a:pPr>
            <a:endParaRPr lang="en-IN" sz="3200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en-IN" sz="3733" i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Session 8</a:t>
            </a:r>
          </a:p>
          <a:p>
            <a:pPr algn="ctr" defTabSz="1219170">
              <a:buClr>
                <a:srgbClr val="000000"/>
              </a:buClr>
              <a:buSzPts val="1100"/>
            </a:pPr>
            <a:endParaRPr lang="en-US" sz="3733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en-US" sz="2400" i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Logistic Regression</a:t>
            </a:r>
            <a:endParaRPr lang="en-US" sz="2400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542815" y="954716"/>
            <a:ext cx="2207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lnSpc>
                <a:spcPct val="90000"/>
              </a:lnSpc>
              <a:buClr>
                <a:srgbClr val="000000"/>
              </a:buClr>
              <a:buSzPts val="1400"/>
            </a:pPr>
            <a:endParaRPr sz="1867" kern="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defTabSz="1219170"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1400"/>
            </a:pPr>
            <a:r>
              <a:rPr lang="en" sz="1867" i="1" ker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421733"/>
              </p:ext>
            </p:extLst>
          </p:nvPr>
        </p:nvGraphicFramePr>
        <p:xfrm>
          <a:off x="2133600" y="1176867"/>
          <a:ext cx="8839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080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22234" y="162633"/>
            <a:ext cx="9072421" cy="5100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4391279" y="987054"/>
            <a:ext cx="4333588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ts val="1000"/>
              </a:spcBef>
              <a:spcAft>
                <a:spcPts val="2133"/>
              </a:spcAft>
              <a:buClr>
                <a:srgbClr val="000000"/>
              </a:buClr>
            </a:pPr>
            <a:r>
              <a:rPr lang="en-IN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Quick Glance at Key Learnings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9903749"/>
              </p:ext>
            </p:extLst>
          </p:nvPr>
        </p:nvGraphicFramePr>
        <p:xfrm>
          <a:off x="749851" y="987054"/>
          <a:ext cx="10739784" cy="574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74D717-63D9-47DF-95E8-74E815BB7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D79E80-C661-4C21-9FE1-6A9505593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02870A-9327-47E2-9A96-280CA6169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F66043-09B4-4F72-A6BD-10E65B55E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B37C01-A1C4-495E-96F3-78BEE5620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3D763F-90F4-4891-90DD-9A15F1FE6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051AA2-F0EC-441E-9AE0-3F4305DE2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2B7B82-B58F-47F5-912A-826AF823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22234" y="162633"/>
            <a:ext cx="9730573" cy="5100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Focussed teaching: </a:t>
            </a:r>
            <a:r>
              <a:rPr lang="en-IN" dirty="0"/>
              <a:t>Plunge into the classification..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972585"/>
              </p:ext>
            </p:extLst>
          </p:nvPr>
        </p:nvGraphicFramePr>
        <p:xfrm>
          <a:off x="430540" y="124532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8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A1B58-F4DF-4CE5-85A3-2E2E9567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D79F8-FE95-42C9-B4DD-59D73FCF1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39007-0861-448E-B3B6-F2ACBCF44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E8CEF8-6B6D-442E-A907-7499FE0D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4A5E2-3157-4DFE-AF2E-0A23E3527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6E0E-243E-4FB2-A522-53797803E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32BCC-C287-40E5-9A27-2BDC106F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36437-029F-499B-AA62-F6127DAE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9E826-B606-4586-8860-ED791533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1ECFE6-579C-4AA6-AED9-932CA38C4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B4125-5DA4-48BE-AADD-726927514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979-CBDA-4D98-AAA9-05AAF3A08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near regression - Wikipedia">
            <a:extLst>
              <a:ext uri="{FF2B5EF4-FFF2-40B4-BE49-F238E27FC236}">
                <a16:creationId xmlns:a16="http://schemas.microsoft.com/office/drawing/2014/main" id="{1DB6DD5F-96B4-406B-80A9-38A255BD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7" y="1135901"/>
            <a:ext cx="5688460" cy="37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28C7D-5530-4C64-9178-77A557A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 vs. Linear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09ABE-26BA-48E5-A6D1-D958A82F13E1}"/>
              </a:ext>
            </a:extLst>
          </p:cNvPr>
          <p:cNvSpPr/>
          <p:nvPr/>
        </p:nvSpPr>
        <p:spPr>
          <a:xfrm>
            <a:off x="810229" y="5366383"/>
            <a:ext cx="10863881" cy="90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kern="0" dirty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Combination of diagnostics and statistical approach to arrive at most optimum model.</a:t>
            </a:r>
          </a:p>
          <a:p>
            <a:pPr marL="228594" indent="-228594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867" kern="0" dirty="0">
                <a:solidFill>
                  <a:srgbClr val="000000"/>
                </a:solidFill>
                <a:latin typeface="Proxima Nova" panose="020B0604020202020204" charset="0"/>
                <a:cs typeface="Arial"/>
                <a:sym typeface="Arial"/>
              </a:rPr>
              <a:t>Discuss actionability of parameters as an outcome of the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0A5E3D-54A5-4C90-9521-C7051BC30157}"/>
              </a:ext>
            </a:extLst>
          </p:cNvPr>
          <p:cNvSpPr/>
          <p:nvPr/>
        </p:nvSpPr>
        <p:spPr>
          <a:xfrm>
            <a:off x="727212" y="1340827"/>
            <a:ext cx="3697908" cy="39967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IN" sz="2400" kern="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Y = ß</a:t>
            </a:r>
            <a:r>
              <a:rPr lang="en-IN" sz="2400" kern="0" baseline="-2500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0</a:t>
            </a:r>
            <a:r>
              <a:rPr lang="en-IN" sz="2400" kern="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 + ß</a:t>
            </a:r>
            <a:r>
              <a:rPr lang="en-IN" sz="2400" kern="0" baseline="-2500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1</a:t>
            </a:r>
            <a:r>
              <a:rPr lang="en-IN" sz="2400" kern="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x</a:t>
            </a:r>
            <a:r>
              <a:rPr lang="en-IN" sz="2400" kern="0" baseline="-2500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1.....</a:t>
            </a:r>
            <a:r>
              <a:rPr lang="en-IN" sz="2400" kern="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 + ß</a:t>
            </a:r>
            <a:r>
              <a:rPr lang="en-IN" sz="2400" kern="0" baseline="-2500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n</a:t>
            </a:r>
            <a:r>
              <a:rPr lang="en-IN" sz="2400" kern="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x</a:t>
            </a:r>
            <a:r>
              <a:rPr lang="en-IN" sz="2400" kern="0" baseline="-25000" dirty="0">
                <a:solidFill>
                  <a:srgbClr val="FF0000"/>
                </a:solidFill>
                <a:latin typeface="Proxima Nova" panose="020B0604020202020204" charset="0"/>
                <a:sym typeface="Arial"/>
              </a:rPr>
              <a:t>n</a:t>
            </a:r>
            <a:endParaRPr lang="en-IN" sz="2400" kern="0" dirty="0">
              <a:solidFill>
                <a:srgbClr val="FF0000"/>
              </a:solidFill>
              <a:latin typeface="Proxima Nova" panose="020B0604020202020204" charset="0"/>
              <a:sym typeface="Arial"/>
            </a:endParaRPr>
          </a:p>
        </p:txBody>
      </p:sp>
      <p:pic>
        <p:nvPicPr>
          <p:cNvPr id="1026" name="Picture 2" descr="What is a sigmoid function in neural networks? - Quora">
            <a:extLst>
              <a:ext uri="{FF2B5EF4-FFF2-40B4-BE49-F238E27FC236}">
                <a16:creationId xmlns:a16="http://schemas.microsoft.com/office/drawing/2014/main" id="{E8246C0E-8774-47AE-BE49-CBBD9A6A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12" y="841684"/>
            <a:ext cx="5688459" cy="42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4AED6-2DEE-4C5F-A463-F64D27FA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9" y="162621"/>
            <a:ext cx="9514781" cy="510000"/>
          </a:xfrm>
        </p:spPr>
        <p:txBody>
          <a:bodyPr/>
          <a:lstStyle/>
          <a:p>
            <a:r>
              <a:rPr lang="en-IN" dirty="0"/>
              <a:t>Technique Considerations (Concept &amp; application)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E2876B-6BA5-4025-897F-C7E24432F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03289"/>
              </p:ext>
            </p:extLst>
          </p:nvPr>
        </p:nvGraphicFramePr>
        <p:xfrm>
          <a:off x="1471448" y="882288"/>
          <a:ext cx="8539144" cy="5813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2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6F3F5A-4983-4BC3-AE6A-C2688D963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0137C1-39BF-400D-8902-92438482D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1FFC86-F11E-4E9B-AB4D-3AD8027BA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5352AE-5133-4BFC-BA69-DEFFCFEAB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3BE5C2-1E4E-4D11-8F58-4A4B4DCB5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3B4E37-24F9-4300-849C-0FC7962F7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19CDAD-5DBE-4307-B417-6B380400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methods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887599-8D82-4BCC-AF5C-15F52520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35" y="825011"/>
            <a:ext cx="5963915" cy="416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5E9F0-64D1-4BF1-80BD-CDDC5DEE4352}"/>
              </a:ext>
            </a:extLst>
          </p:cNvPr>
          <p:cNvSpPr txBox="1"/>
          <p:nvPr/>
        </p:nvSpPr>
        <p:spPr>
          <a:xfrm>
            <a:off x="6717936" y="5143352"/>
            <a:ext cx="5326920" cy="156966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Proxima Nova" panose="020B0604020202020204"/>
              </a:rPr>
              <a:t>ROC Curve: Model discriminating power</a:t>
            </a:r>
          </a:p>
          <a:p>
            <a:r>
              <a:rPr lang="en-US" sz="1600" dirty="0">
                <a:latin typeface="Proxima Nova" panose="020B0604020202020204"/>
              </a:rPr>
              <a:t>The further the curve is from the diagonal line, the better the model is at discriminating between positives and negatives in general.</a:t>
            </a:r>
          </a:p>
          <a:p>
            <a:r>
              <a:rPr lang="en-US" sz="1600" dirty="0">
                <a:latin typeface="Proxima Nova" panose="020B0604020202020204"/>
              </a:rPr>
              <a:t>It checks both sensitivity and specificity.</a:t>
            </a:r>
          </a:p>
          <a:p>
            <a:r>
              <a:rPr lang="en-US" sz="1600" dirty="0" err="1">
                <a:latin typeface="Proxima Nova" panose="020B0604020202020204"/>
              </a:rPr>
              <a:t>roc_curve</a:t>
            </a:r>
            <a:r>
              <a:rPr lang="en-US" sz="1600" dirty="0">
                <a:latin typeface="Proxima Nova" panose="020B0604020202020204"/>
              </a:rPr>
              <a:t>(</a:t>
            </a:r>
            <a:r>
              <a:rPr lang="en-US" sz="1600" dirty="0" err="1">
                <a:latin typeface="Proxima Nova" panose="020B0604020202020204"/>
              </a:rPr>
              <a:t>y_true</a:t>
            </a:r>
            <a:r>
              <a:rPr lang="en-US" sz="1600" dirty="0">
                <a:latin typeface="Proxima Nova" panose="020B0604020202020204"/>
              </a:rPr>
              <a:t>, </a:t>
            </a:r>
            <a:r>
              <a:rPr lang="en-US" sz="1600" dirty="0" err="1">
                <a:latin typeface="Proxima Nova" panose="020B0604020202020204"/>
              </a:rPr>
              <a:t>y_score</a:t>
            </a:r>
            <a:r>
              <a:rPr lang="en-US" sz="1600" dirty="0">
                <a:latin typeface="Proxima Nova" panose="020B0604020202020204"/>
              </a:rPr>
              <a:t>)</a:t>
            </a:r>
            <a:endParaRPr lang="en-IN" sz="1600" dirty="0">
              <a:latin typeface="Proxima Nova" panose="020B0604020202020204"/>
            </a:endParaRPr>
          </a:p>
        </p:txBody>
      </p:sp>
      <p:pic>
        <p:nvPicPr>
          <p:cNvPr id="2050" name="Picture 2" descr="Confusion Matrix - Applied Deep Learning with Keras">
            <a:extLst>
              <a:ext uri="{FF2B5EF4-FFF2-40B4-BE49-F238E27FC236}">
                <a16:creationId xmlns:a16="http://schemas.microsoft.com/office/drawing/2014/main" id="{D996E186-CF50-4882-9179-363B9F04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7" y="1171882"/>
            <a:ext cx="5623495" cy="37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0B7890-B3D5-4F6E-8CBF-D5A6D766D188}"/>
              </a:ext>
            </a:extLst>
          </p:cNvPr>
          <p:cNvSpPr/>
          <p:nvPr/>
        </p:nvSpPr>
        <p:spPr>
          <a:xfrm>
            <a:off x="1595078" y="919634"/>
            <a:ext cx="2312276" cy="252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Proxima Nova" panose="020B0604020202020204" charset="0"/>
              </a:rPr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239B0-40C8-4486-8F73-44818E335386}"/>
              </a:ext>
            </a:extLst>
          </p:cNvPr>
          <p:cNvSpPr txBox="1"/>
          <p:nvPr/>
        </p:nvSpPr>
        <p:spPr>
          <a:xfrm>
            <a:off x="296574" y="5143352"/>
            <a:ext cx="5326920" cy="156966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Proxima Nova" panose="020B0604020202020204"/>
              </a:rPr>
              <a:t>Confusion matrix: Comparing prediction errors</a:t>
            </a:r>
          </a:p>
          <a:p>
            <a:r>
              <a:rPr lang="en-US" sz="1600" dirty="0">
                <a:latin typeface="Proxima Nova" panose="020B0604020202020204"/>
              </a:rPr>
              <a:t>Which error is more concerning? (FP or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roxima Nova" panose="020B0604020202020204"/>
              </a:rPr>
              <a:t>Comparing sensitivity and specificity.</a:t>
            </a:r>
          </a:p>
          <a:p>
            <a:r>
              <a:rPr lang="es-ES" sz="1600" dirty="0" err="1">
                <a:latin typeface="Proxima Nova" panose="020B0604020202020204"/>
              </a:rPr>
              <a:t>Confusion</a:t>
            </a:r>
            <a:r>
              <a:rPr lang="es-ES" sz="1600" dirty="0">
                <a:latin typeface="Proxima Nova" panose="020B0604020202020204"/>
              </a:rPr>
              <a:t> = </a:t>
            </a:r>
            <a:r>
              <a:rPr lang="es-ES" sz="1600" dirty="0" err="1">
                <a:latin typeface="Proxima Nova" panose="020B0604020202020204"/>
              </a:rPr>
              <a:t>confusion_matrix</a:t>
            </a:r>
            <a:r>
              <a:rPr lang="es-ES" sz="1600" dirty="0">
                <a:latin typeface="Proxima Nova" panose="020B0604020202020204"/>
              </a:rPr>
              <a:t>(</a:t>
            </a:r>
            <a:r>
              <a:rPr lang="es-ES" sz="1600" dirty="0" err="1">
                <a:latin typeface="Proxima Nova" panose="020B0604020202020204"/>
              </a:rPr>
              <a:t>y_true</a:t>
            </a:r>
            <a:r>
              <a:rPr lang="es-ES" sz="1600" dirty="0">
                <a:latin typeface="Proxima Nova" panose="020B0604020202020204"/>
              </a:rPr>
              <a:t>, </a:t>
            </a:r>
            <a:r>
              <a:rPr lang="es-ES" sz="1600" dirty="0" err="1">
                <a:latin typeface="Proxima Nova" panose="020B0604020202020204"/>
              </a:rPr>
              <a:t>y_pred</a:t>
            </a:r>
            <a:r>
              <a:rPr lang="es-ES" sz="1600" dirty="0">
                <a:latin typeface="Proxima Nova" panose="020B0604020202020204"/>
              </a:rPr>
              <a:t>)</a:t>
            </a:r>
          </a:p>
          <a:p>
            <a:r>
              <a:rPr lang="en-IN" sz="1600" dirty="0">
                <a:latin typeface="Proxima Nova" panose="020B0604020202020204"/>
              </a:rPr>
              <a:t>False Positive   FP = confusion[1,0]</a:t>
            </a:r>
          </a:p>
          <a:p>
            <a:r>
              <a:rPr lang="en-IN" sz="1600" dirty="0">
                <a:latin typeface="Proxima Nova" panose="020B0604020202020204"/>
              </a:rPr>
              <a:t>False Negative FN = confusion[0,1]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3322B9-E0B9-449F-8132-690BE681E55D}"/>
              </a:ext>
            </a:extLst>
          </p:cNvPr>
          <p:cNvSpPr/>
          <p:nvPr/>
        </p:nvSpPr>
        <p:spPr>
          <a:xfrm>
            <a:off x="8584457" y="879881"/>
            <a:ext cx="2312276" cy="25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Proxima Nova" panose="020B0604020202020204" charset="0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7984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8" y="162621"/>
            <a:ext cx="8386481" cy="5100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Let’s </a:t>
            </a:r>
            <a:r>
              <a:rPr lang="en-IN" dirty="0"/>
              <a:t>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8312" y="2966383"/>
            <a:ext cx="6983141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6933" i="1" dirty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34445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416</Words>
  <Application>Microsoft Office PowerPoint</Application>
  <PresentationFormat>Widescreen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Proxima Nova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Focussed teaching: Plunge into the classification..</vt:lpstr>
      <vt:lpstr>Logistic  vs. Linear Regression</vt:lpstr>
      <vt:lpstr>Technique Considerations (Concept &amp; application)</vt:lpstr>
      <vt:lpstr>Model Evaluation methods</vt:lpstr>
      <vt:lpstr>Focussed teaching: Let’s Code Together</vt:lpstr>
      <vt:lpstr>Focussed teaching: Quiz Time</vt:lpstr>
      <vt:lpstr>Doubt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40</cp:revision>
  <dcterms:created xsi:type="dcterms:W3CDTF">2020-07-28T05:40:38Z</dcterms:created>
  <dcterms:modified xsi:type="dcterms:W3CDTF">2020-12-05T06:46:27Z</dcterms:modified>
</cp:coreProperties>
</file>