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71" r:id="rId6"/>
    <p:sldId id="270" r:id="rId7"/>
    <p:sldId id="260" r:id="rId8"/>
    <p:sldId id="261" r:id="rId9"/>
    <p:sldId id="262" r:id="rId10"/>
    <p:sldId id="264" r:id="rId11"/>
    <p:sldId id="265" r:id="rId12"/>
    <p:sldId id="266" r:id="rId13"/>
    <p:sldId id="26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33A3E4-5268-4FE5-83CB-75A5DD6CAD9E}">
  <a:tblStyle styleId="{8E33A3E4-5268-4FE5-83CB-75A5DD6CAD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3" autoAdjust="0"/>
  </p:normalViewPr>
  <p:slideViewPr>
    <p:cSldViewPr snapToGrid="0">
      <p:cViewPr varScale="1">
        <p:scale>
          <a:sx n="79" d="100"/>
          <a:sy n="79" d="100"/>
        </p:scale>
        <p:origin x="9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CE6DE-8D6E-4897-9D9A-4E6D987B5833}"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4C38DBD-E8DA-48A1-B28C-0A9457C44EA7}">
      <dgm:prSet phldrT="[Text]"/>
      <dgm:spPr/>
      <dgm:t>
        <a:bodyPr/>
        <a:lstStyle/>
        <a:p>
          <a:r>
            <a:rPr lang="en-US" dirty="0"/>
            <a:t>Data Engineering</a:t>
          </a:r>
        </a:p>
      </dgm:t>
    </dgm:pt>
    <dgm:pt modelId="{B46DD7EA-56D7-411C-8A5C-0F805DAA06B7}" type="parTrans" cxnId="{9AC56A14-6774-427A-8D14-F857DBD21D3E}">
      <dgm:prSet/>
      <dgm:spPr/>
      <dgm:t>
        <a:bodyPr/>
        <a:lstStyle/>
        <a:p>
          <a:endParaRPr lang="en-US"/>
        </a:p>
      </dgm:t>
    </dgm:pt>
    <dgm:pt modelId="{8A74E193-3C16-4AD7-A2C4-57CAD97BEAD5}" type="sibTrans" cxnId="{9AC56A14-6774-427A-8D14-F857DBD21D3E}">
      <dgm:prSet/>
      <dgm:spPr/>
      <dgm:t>
        <a:bodyPr/>
        <a:lstStyle/>
        <a:p>
          <a:endParaRPr lang="en-US"/>
        </a:p>
      </dgm:t>
    </dgm:pt>
    <dgm:pt modelId="{3DD9A96C-CD60-4644-9217-D5151D40BAD4}">
      <dgm:prSet phldrT="[Text]"/>
      <dgm:spPr/>
      <dgm:t>
        <a:bodyPr/>
        <a:lstStyle/>
        <a:p>
          <a:r>
            <a:rPr lang="en-US" dirty="0"/>
            <a:t>Data Analyst (BI)</a:t>
          </a:r>
        </a:p>
      </dgm:t>
    </dgm:pt>
    <dgm:pt modelId="{F329A883-4E95-4809-BC50-A65B4A8967A8}" type="parTrans" cxnId="{8EC7686B-7D96-4BC3-B08B-A7F0CA40434A}">
      <dgm:prSet/>
      <dgm:spPr/>
      <dgm:t>
        <a:bodyPr/>
        <a:lstStyle/>
        <a:p>
          <a:endParaRPr lang="en-US"/>
        </a:p>
      </dgm:t>
    </dgm:pt>
    <dgm:pt modelId="{8EEB20DB-4021-4E7C-9790-2261B38FA6A0}" type="sibTrans" cxnId="{8EC7686B-7D96-4BC3-B08B-A7F0CA40434A}">
      <dgm:prSet/>
      <dgm:spPr/>
      <dgm:t>
        <a:bodyPr/>
        <a:lstStyle/>
        <a:p>
          <a:endParaRPr lang="en-US"/>
        </a:p>
      </dgm:t>
    </dgm:pt>
    <dgm:pt modelId="{3CFABB64-0011-4E57-929F-0C0247055EFD}">
      <dgm:prSet phldrT="[Text]"/>
      <dgm:spPr/>
      <dgm:t>
        <a:bodyPr/>
        <a:lstStyle/>
        <a:p>
          <a:r>
            <a:rPr lang="en-US" dirty="0"/>
            <a:t>Business Analyst </a:t>
          </a:r>
        </a:p>
      </dgm:t>
    </dgm:pt>
    <dgm:pt modelId="{6B95C970-9D7E-4869-91A3-352B52F78F5F}" type="parTrans" cxnId="{E5BCD405-7E67-4713-9D6C-98F7DD275985}">
      <dgm:prSet/>
      <dgm:spPr/>
      <dgm:t>
        <a:bodyPr/>
        <a:lstStyle/>
        <a:p>
          <a:endParaRPr lang="en-US"/>
        </a:p>
      </dgm:t>
    </dgm:pt>
    <dgm:pt modelId="{1842A0CF-52A4-4644-B18D-A616636D1E54}" type="sibTrans" cxnId="{E5BCD405-7E67-4713-9D6C-98F7DD275985}">
      <dgm:prSet/>
      <dgm:spPr/>
      <dgm:t>
        <a:bodyPr/>
        <a:lstStyle/>
        <a:p>
          <a:endParaRPr lang="en-US"/>
        </a:p>
      </dgm:t>
    </dgm:pt>
    <dgm:pt modelId="{876E8120-9434-4C22-979F-5AFE395CC6C1}">
      <dgm:prSet phldrT="[Text]"/>
      <dgm:spPr/>
      <dgm:t>
        <a:bodyPr/>
        <a:lstStyle/>
        <a:p>
          <a:r>
            <a:rPr lang="en-US" dirty="0"/>
            <a:t>Deep Learner</a:t>
          </a:r>
        </a:p>
      </dgm:t>
    </dgm:pt>
    <dgm:pt modelId="{52B8A617-B861-4C81-8C23-1F6B99406133}" type="parTrans" cxnId="{916E0814-9D97-4BB2-8CEE-71C1039CB608}">
      <dgm:prSet/>
      <dgm:spPr/>
      <dgm:t>
        <a:bodyPr/>
        <a:lstStyle/>
        <a:p>
          <a:endParaRPr lang="en-US"/>
        </a:p>
      </dgm:t>
    </dgm:pt>
    <dgm:pt modelId="{3AA119F0-9BA5-439B-AEBC-AC18476C45AA}" type="sibTrans" cxnId="{916E0814-9D97-4BB2-8CEE-71C1039CB608}">
      <dgm:prSet/>
      <dgm:spPr/>
      <dgm:t>
        <a:bodyPr/>
        <a:lstStyle/>
        <a:p>
          <a:endParaRPr lang="en-US"/>
        </a:p>
      </dgm:t>
    </dgm:pt>
    <dgm:pt modelId="{34CAC252-25E9-4FC3-BDB7-2C884B4D3E15}">
      <dgm:prSet phldrT="[Text]"/>
      <dgm:spPr/>
      <dgm:t>
        <a:bodyPr/>
        <a:lstStyle/>
        <a:p>
          <a:r>
            <a:rPr lang="en-US" dirty="0"/>
            <a:t>NLP</a:t>
          </a:r>
        </a:p>
      </dgm:t>
    </dgm:pt>
    <dgm:pt modelId="{EAC5DF37-28A3-45A0-9544-0689FCB7370C}" type="parTrans" cxnId="{682DEDAC-2F6B-4621-B936-86D7D817755C}">
      <dgm:prSet/>
      <dgm:spPr/>
      <dgm:t>
        <a:bodyPr/>
        <a:lstStyle/>
        <a:p>
          <a:endParaRPr lang="en-US"/>
        </a:p>
      </dgm:t>
    </dgm:pt>
    <dgm:pt modelId="{731A68C8-56C9-4F82-B422-1AA9D77A1ACF}" type="sibTrans" cxnId="{682DEDAC-2F6B-4621-B936-86D7D817755C}">
      <dgm:prSet/>
      <dgm:spPr/>
      <dgm:t>
        <a:bodyPr/>
        <a:lstStyle/>
        <a:p>
          <a:endParaRPr lang="en-US"/>
        </a:p>
      </dgm:t>
    </dgm:pt>
    <dgm:pt modelId="{F1E1855A-8D94-4F00-8816-88D641F1D303}" type="pres">
      <dgm:prSet presAssocID="{899CE6DE-8D6E-4897-9D9A-4E6D987B5833}" presName="diagram" presStyleCnt="0">
        <dgm:presLayoutVars>
          <dgm:dir/>
          <dgm:resizeHandles val="exact"/>
        </dgm:presLayoutVars>
      </dgm:prSet>
      <dgm:spPr/>
    </dgm:pt>
    <dgm:pt modelId="{47C4A640-41B6-4D27-880D-DF158F6D691D}" type="pres">
      <dgm:prSet presAssocID="{14C38DBD-E8DA-48A1-B28C-0A9457C44EA7}" presName="node" presStyleLbl="node1" presStyleIdx="0" presStyleCnt="5">
        <dgm:presLayoutVars>
          <dgm:bulletEnabled val="1"/>
        </dgm:presLayoutVars>
      </dgm:prSet>
      <dgm:spPr/>
    </dgm:pt>
    <dgm:pt modelId="{0BA58D11-9826-49C2-8AD1-F4653C6FD7F9}" type="pres">
      <dgm:prSet presAssocID="{8A74E193-3C16-4AD7-A2C4-57CAD97BEAD5}" presName="sibTrans" presStyleCnt="0"/>
      <dgm:spPr/>
    </dgm:pt>
    <dgm:pt modelId="{9FCFC01D-FEF6-456A-9085-54372889E4C2}" type="pres">
      <dgm:prSet presAssocID="{3DD9A96C-CD60-4644-9217-D5151D40BAD4}" presName="node" presStyleLbl="node1" presStyleIdx="1" presStyleCnt="5">
        <dgm:presLayoutVars>
          <dgm:bulletEnabled val="1"/>
        </dgm:presLayoutVars>
      </dgm:prSet>
      <dgm:spPr/>
    </dgm:pt>
    <dgm:pt modelId="{34F51DFB-F8F9-490E-8394-B92BB4072FDF}" type="pres">
      <dgm:prSet presAssocID="{8EEB20DB-4021-4E7C-9790-2261B38FA6A0}" presName="sibTrans" presStyleCnt="0"/>
      <dgm:spPr/>
    </dgm:pt>
    <dgm:pt modelId="{18DD1278-6A3A-4B03-8689-5E216D400000}" type="pres">
      <dgm:prSet presAssocID="{3CFABB64-0011-4E57-929F-0C0247055EFD}" presName="node" presStyleLbl="node1" presStyleIdx="2" presStyleCnt="5">
        <dgm:presLayoutVars>
          <dgm:bulletEnabled val="1"/>
        </dgm:presLayoutVars>
      </dgm:prSet>
      <dgm:spPr/>
    </dgm:pt>
    <dgm:pt modelId="{5D6FFEF8-FD0E-4F05-BFA2-AD1C53235980}" type="pres">
      <dgm:prSet presAssocID="{1842A0CF-52A4-4644-B18D-A616636D1E54}" presName="sibTrans" presStyleCnt="0"/>
      <dgm:spPr/>
    </dgm:pt>
    <dgm:pt modelId="{162BDD77-CC28-436A-9F80-3B340D7523AA}" type="pres">
      <dgm:prSet presAssocID="{876E8120-9434-4C22-979F-5AFE395CC6C1}" presName="node" presStyleLbl="node1" presStyleIdx="3" presStyleCnt="5">
        <dgm:presLayoutVars>
          <dgm:bulletEnabled val="1"/>
        </dgm:presLayoutVars>
      </dgm:prSet>
      <dgm:spPr/>
    </dgm:pt>
    <dgm:pt modelId="{7B842584-7D3E-4E34-8CB2-80E65137619F}" type="pres">
      <dgm:prSet presAssocID="{3AA119F0-9BA5-439B-AEBC-AC18476C45AA}" presName="sibTrans" presStyleCnt="0"/>
      <dgm:spPr/>
    </dgm:pt>
    <dgm:pt modelId="{E4916FC8-D421-486A-A8B9-7CA81A41497C}" type="pres">
      <dgm:prSet presAssocID="{34CAC252-25E9-4FC3-BDB7-2C884B4D3E15}" presName="node" presStyleLbl="node1" presStyleIdx="4" presStyleCnt="5">
        <dgm:presLayoutVars>
          <dgm:bulletEnabled val="1"/>
        </dgm:presLayoutVars>
      </dgm:prSet>
      <dgm:spPr/>
    </dgm:pt>
  </dgm:ptLst>
  <dgm:cxnLst>
    <dgm:cxn modelId="{E5BCD405-7E67-4713-9D6C-98F7DD275985}" srcId="{899CE6DE-8D6E-4897-9D9A-4E6D987B5833}" destId="{3CFABB64-0011-4E57-929F-0C0247055EFD}" srcOrd="2" destOrd="0" parTransId="{6B95C970-9D7E-4869-91A3-352B52F78F5F}" sibTransId="{1842A0CF-52A4-4644-B18D-A616636D1E54}"/>
    <dgm:cxn modelId="{E1E6AC08-0182-4CBE-8E64-5FEF066BCB6B}" type="presOf" srcId="{3CFABB64-0011-4E57-929F-0C0247055EFD}" destId="{18DD1278-6A3A-4B03-8689-5E216D400000}" srcOrd="0" destOrd="0" presId="urn:microsoft.com/office/officeart/2005/8/layout/default"/>
    <dgm:cxn modelId="{916E0814-9D97-4BB2-8CEE-71C1039CB608}" srcId="{899CE6DE-8D6E-4897-9D9A-4E6D987B5833}" destId="{876E8120-9434-4C22-979F-5AFE395CC6C1}" srcOrd="3" destOrd="0" parTransId="{52B8A617-B861-4C81-8C23-1F6B99406133}" sibTransId="{3AA119F0-9BA5-439B-AEBC-AC18476C45AA}"/>
    <dgm:cxn modelId="{9AC56A14-6774-427A-8D14-F857DBD21D3E}" srcId="{899CE6DE-8D6E-4897-9D9A-4E6D987B5833}" destId="{14C38DBD-E8DA-48A1-B28C-0A9457C44EA7}" srcOrd="0" destOrd="0" parTransId="{B46DD7EA-56D7-411C-8A5C-0F805DAA06B7}" sibTransId="{8A74E193-3C16-4AD7-A2C4-57CAD97BEAD5}"/>
    <dgm:cxn modelId="{E4F4651B-1986-4486-833C-484D2C76B7D6}" type="presOf" srcId="{3DD9A96C-CD60-4644-9217-D5151D40BAD4}" destId="{9FCFC01D-FEF6-456A-9085-54372889E4C2}" srcOrd="0" destOrd="0" presId="urn:microsoft.com/office/officeart/2005/8/layout/default"/>
    <dgm:cxn modelId="{2095011C-9323-4C87-9146-2230488ED3C7}" type="presOf" srcId="{34CAC252-25E9-4FC3-BDB7-2C884B4D3E15}" destId="{E4916FC8-D421-486A-A8B9-7CA81A41497C}" srcOrd="0" destOrd="0" presId="urn:microsoft.com/office/officeart/2005/8/layout/default"/>
    <dgm:cxn modelId="{2324DC24-6F02-4E55-B4B8-CD91F86952DC}" type="presOf" srcId="{876E8120-9434-4C22-979F-5AFE395CC6C1}" destId="{162BDD77-CC28-436A-9F80-3B340D7523AA}" srcOrd="0" destOrd="0" presId="urn:microsoft.com/office/officeart/2005/8/layout/default"/>
    <dgm:cxn modelId="{8EC7686B-7D96-4BC3-B08B-A7F0CA40434A}" srcId="{899CE6DE-8D6E-4897-9D9A-4E6D987B5833}" destId="{3DD9A96C-CD60-4644-9217-D5151D40BAD4}" srcOrd="1" destOrd="0" parTransId="{F329A883-4E95-4809-BC50-A65B4A8967A8}" sibTransId="{8EEB20DB-4021-4E7C-9790-2261B38FA6A0}"/>
    <dgm:cxn modelId="{682DEDAC-2F6B-4621-B936-86D7D817755C}" srcId="{899CE6DE-8D6E-4897-9D9A-4E6D987B5833}" destId="{34CAC252-25E9-4FC3-BDB7-2C884B4D3E15}" srcOrd="4" destOrd="0" parTransId="{EAC5DF37-28A3-45A0-9544-0689FCB7370C}" sibTransId="{731A68C8-56C9-4F82-B422-1AA9D77A1ACF}"/>
    <dgm:cxn modelId="{2EE58EAE-F02C-4A14-8468-424730802462}" type="presOf" srcId="{899CE6DE-8D6E-4897-9D9A-4E6D987B5833}" destId="{F1E1855A-8D94-4F00-8816-88D641F1D303}" srcOrd="0" destOrd="0" presId="urn:microsoft.com/office/officeart/2005/8/layout/default"/>
    <dgm:cxn modelId="{A7B38CE6-FF96-4026-9B17-835AF61F94AA}" type="presOf" srcId="{14C38DBD-E8DA-48A1-B28C-0A9457C44EA7}" destId="{47C4A640-41B6-4D27-880D-DF158F6D691D}" srcOrd="0" destOrd="0" presId="urn:microsoft.com/office/officeart/2005/8/layout/default"/>
    <dgm:cxn modelId="{DEAF3463-7A5B-43A1-BC70-97B983168EAE}" type="presParOf" srcId="{F1E1855A-8D94-4F00-8816-88D641F1D303}" destId="{47C4A640-41B6-4D27-880D-DF158F6D691D}" srcOrd="0" destOrd="0" presId="urn:microsoft.com/office/officeart/2005/8/layout/default"/>
    <dgm:cxn modelId="{35BC3D63-04DE-41AA-A60D-00CE15DBE2F0}" type="presParOf" srcId="{F1E1855A-8D94-4F00-8816-88D641F1D303}" destId="{0BA58D11-9826-49C2-8AD1-F4653C6FD7F9}" srcOrd="1" destOrd="0" presId="urn:microsoft.com/office/officeart/2005/8/layout/default"/>
    <dgm:cxn modelId="{03E2B2BA-A78E-447C-A39B-AB04236CBF3E}" type="presParOf" srcId="{F1E1855A-8D94-4F00-8816-88D641F1D303}" destId="{9FCFC01D-FEF6-456A-9085-54372889E4C2}" srcOrd="2" destOrd="0" presId="urn:microsoft.com/office/officeart/2005/8/layout/default"/>
    <dgm:cxn modelId="{4DB1E9C3-29CC-4579-89B5-097CC517345D}" type="presParOf" srcId="{F1E1855A-8D94-4F00-8816-88D641F1D303}" destId="{34F51DFB-F8F9-490E-8394-B92BB4072FDF}" srcOrd="3" destOrd="0" presId="urn:microsoft.com/office/officeart/2005/8/layout/default"/>
    <dgm:cxn modelId="{8B23F5D7-2D0D-44B0-8AE9-A669774915F8}" type="presParOf" srcId="{F1E1855A-8D94-4F00-8816-88D641F1D303}" destId="{18DD1278-6A3A-4B03-8689-5E216D400000}" srcOrd="4" destOrd="0" presId="urn:microsoft.com/office/officeart/2005/8/layout/default"/>
    <dgm:cxn modelId="{0944C298-62A1-4708-AEF0-37D40EC461DA}" type="presParOf" srcId="{F1E1855A-8D94-4F00-8816-88D641F1D303}" destId="{5D6FFEF8-FD0E-4F05-BFA2-AD1C53235980}" srcOrd="5" destOrd="0" presId="urn:microsoft.com/office/officeart/2005/8/layout/default"/>
    <dgm:cxn modelId="{813D025F-EBD4-46BE-9F86-842AE73820C3}" type="presParOf" srcId="{F1E1855A-8D94-4F00-8816-88D641F1D303}" destId="{162BDD77-CC28-436A-9F80-3B340D7523AA}" srcOrd="6" destOrd="0" presId="urn:microsoft.com/office/officeart/2005/8/layout/default"/>
    <dgm:cxn modelId="{B7E4C4ED-14B6-422A-B11F-BDE30269A148}" type="presParOf" srcId="{F1E1855A-8D94-4F00-8816-88D641F1D303}" destId="{7B842584-7D3E-4E34-8CB2-80E65137619F}" srcOrd="7" destOrd="0" presId="urn:microsoft.com/office/officeart/2005/8/layout/default"/>
    <dgm:cxn modelId="{771384BC-BFC3-49F6-83E8-4C67633251B0}" type="presParOf" srcId="{F1E1855A-8D94-4F00-8816-88D641F1D303}" destId="{E4916FC8-D421-486A-A8B9-7CA81A41497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4A640-41B6-4D27-880D-DF158F6D691D}">
      <dsp:nvSpPr>
        <dsp:cNvPr id="0" name=""/>
        <dsp:cNvSpPr/>
      </dsp:nvSpPr>
      <dsp:spPr>
        <a:xfrm>
          <a:off x="0" y="333253"/>
          <a:ext cx="2613456" cy="156807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Data Engineering</a:t>
          </a:r>
        </a:p>
      </dsp:txBody>
      <dsp:txXfrm>
        <a:off x="0" y="333253"/>
        <a:ext cx="2613456" cy="1568074"/>
      </dsp:txXfrm>
    </dsp:sp>
    <dsp:sp modelId="{9FCFC01D-FEF6-456A-9085-54372889E4C2}">
      <dsp:nvSpPr>
        <dsp:cNvPr id="0" name=""/>
        <dsp:cNvSpPr/>
      </dsp:nvSpPr>
      <dsp:spPr>
        <a:xfrm>
          <a:off x="2874802" y="333253"/>
          <a:ext cx="2613456" cy="1568074"/>
        </a:xfrm>
        <a:prstGeom prst="rect">
          <a:avLst/>
        </a:prstGeom>
        <a:solidFill>
          <a:schemeClr val="accent3">
            <a:hueOff val="-2495830"/>
            <a:satOff val="21154"/>
            <a:lumOff val="2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Data Analyst (BI)</a:t>
          </a:r>
        </a:p>
      </dsp:txBody>
      <dsp:txXfrm>
        <a:off x="2874802" y="333253"/>
        <a:ext cx="2613456" cy="1568074"/>
      </dsp:txXfrm>
    </dsp:sp>
    <dsp:sp modelId="{18DD1278-6A3A-4B03-8689-5E216D400000}">
      <dsp:nvSpPr>
        <dsp:cNvPr id="0" name=""/>
        <dsp:cNvSpPr/>
      </dsp:nvSpPr>
      <dsp:spPr>
        <a:xfrm>
          <a:off x="5749605" y="333253"/>
          <a:ext cx="2613456" cy="1568074"/>
        </a:xfrm>
        <a:prstGeom prst="rect">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Business Analyst </a:t>
          </a:r>
        </a:p>
      </dsp:txBody>
      <dsp:txXfrm>
        <a:off x="5749605" y="333253"/>
        <a:ext cx="2613456" cy="1568074"/>
      </dsp:txXfrm>
    </dsp:sp>
    <dsp:sp modelId="{162BDD77-CC28-436A-9F80-3B340D7523AA}">
      <dsp:nvSpPr>
        <dsp:cNvPr id="0" name=""/>
        <dsp:cNvSpPr/>
      </dsp:nvSpPr>
      <dsp:spPr>
        <a:xfrm>
          <a:off x="1437401" y="2162672"/>
          <a:ext cx="2613456" cy="1568074"/>
        </a:xfrm>
        <a:prstGeom prst="rect">
          <a:avLst/>
        </a:prstGeom>
        <a:solidFill>
          <a:schemeClr val="accent3">
            <a:hueOff val="-7487489"/>
            <a:satOff val="63461"/>
            <a:lumOff val="63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Deep Learner</a:t>
          </a:r>
        </a:p>
      </dsp:txBody>
      <dsp:txXfrm>
        <a:off x="1437401" y="2162672"/>
        <a:ext cx="2613456" cy="1568074"/>
      </dsp:txXfrm>
    </dsp:sp>
    <dsp:sp modelId="{E4916FC8-D421-486A-A8B9-7CA81A41497C}">
      <dsp:nvSpPr>
        <dsp:cNvPr id="0" name=""/>
        <dsp:cNvSpPr/>
      </dsp:nvSpPr>
      <dsp:spPr>
        <a:xfrm>
          <a:off x="4312203" y="2162672"/>
          <a:ext cx="2613456" cy="1568074"/>
        </a:xfrm>
        <a:prstGeom prst="rect">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NLP</a:t>
          </a:r>
        </a:p>
      </dsp:txBody>
      <dsp:txXfrm>
        <a:off x="4312203" y="2162672"/>
        <a:ext cx="2613456" cy="15680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0570fff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a0570ffff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c3a4a76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9c3a4a76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f1fe3f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cf1fe3f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to share with learners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Discuss how they can apply their learnings in real business context.</a:t>
            </a:r>
            <a:endParaRPr/>
          </a:p>
          <a:p>
            <a:pPr marL="457200" lvl="0" indent="-298450" algn="l" rtl="0">
              <a:spcBef>
                <a:spcPts val="0"/>
              </a:spcBef>
              <a:spcAft>
                <a:spcPts val="0"/>
              </a:spcAft>
              <a:buSzPts val="1100"/>
              <a:buChar char="●"/>
            </a:pPr>
            <a:r>
              <a:rPr lang="en"/>
              <a:t>Those who have 5-6 years of experience, but not relevant, competency and feedback from the session learning will play key role to explain/ convince on the recommendation.</a:t>
            </a:r>
            <a:endParaRPr/>
          </a:p>
          <a:p>
            <a:pPr marL="457200" lvl="0" indent="-298450" algn="l" rtl="0">
              <a:spcBef>
                <a:spcPts val="0"/>
              </a:spcBef>
              <a:spcAft>
                <a:spcPts val="0"/>
              </a:spcAft>
              <a:buSzPts val="1100"/>
              <a:buChar char="●"/>
            </a:pPr>
            <a:r>
              <a:rPr lang="en"/>
              <a:t>If one is more well versed in SQL, Python, or has worked on data and wants to build more learning on tools with basic analysis, DA track is preferable. If the domain context is high and has more opportunities to work across stakeholder for analysis, BA is better.</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0570ffff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a0570ffff0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23900" lvl="2" indent="0" algn="just" rtl="0">
              <a:lnSpc>
                <a:spcPct val="100000"/>
              </a:lnSpc>
              <a:spcBef>
                <a:spcPts val="750"/>
              </a:spcBef>
              <a:spcAft>
                <a:spcPts val="0"/>
              </a:spcAft>
              <a:buSzPts val="1100"/>
              <a:buNone/>
            </a:pPr>
            <a:r>
              <a:rPr lang="en">
                <a:latin typeface="Proxima Nova"/>
                <a:ea typeface="Proxima Nova"/>
                <a:cs typeface="Proxima Nova"/>
                <a:sym typeface="Proxima Nova"/>
              </a:rPr>
              <a:t>Some cases in the next slides</a:t>
            </a:r>
            <a:endParaRPr>
              <a:latin typeface="Proxima Nova"/>
              <a:ea typeface="Proxima Nova"/>
              <a:cs typeface="Proxima Nova"/>
              <a:sym typeface="Proxima Nova"/>
            </a:endParaRPr>
          </a:p>
          <a:p>
            <a:pPr marL="723900" lvl="2" indent="0" algn="just" rtl="0">
              <a:lnSpc>
                <a:spcPct val="100000"/>
              </a:lnSpc>
              <a:spcBef>
                <a:spcPts val="750"/>
              </a:spcBef>
              <a:spcAft>
                <a:spcPts val="0"/>
              </a:spcAft>
              <a:buSzPts val="1100"/>
              <a:buNone/>
            </a:pPr>
            <a:r>
              <a:rPr lang="en">
                <a:solidFill>
                  <a:srgbClr val="000000"/>
                </a:solidFill>
                <a:latin typeface="Proxima Nova"/>
                <a:ea typeface="Proxima Nova"/>
                <a:cs typeface="Proxima Nova"/>
                <a:sym typeface="Proxima Nova"/>
              </a:rPr>
              <a:t>Examples:</a:t>
            </a:r>
            <a:endParaRPr/>
          </a:p>
          <a:p>
            <a:pPr marL="906462" lvl="2" indent="-182562" algn="just" rtl="0">
              <a:lnSpc>
                <a:spcPct val="100000"/>
              </a:lnSpc>
              <a:spcBef>
                <a:spcPts val="2350"/>
              </a:spcBef>
              <a:spcAft>
                <a:spcPts val="0"/>
              </a:spcAft>
              <a:buSzPts val="1100"/>
              <a:buChar char="■"/>
            </a:pPr>
            <a:r>
              <a:rPr lang="en">
                <a:solidFill>
                  <a:srgbClr val="000000"/>
                </a:solidFill>
                <a:latin typeface="Proxima Nova"/>
                <a:ea typeface="Proxima Nova"/>
                <a:cs typeface="Proxima Nova"/>
                <a:sym typeface="Proxima Nova"/>
              </a:rPr>
              <a:t>Career outcome related uncertainty ( How will the chosen track enable my career goal?)</a:t>
            </a:r>
            <a:endParaRPr/>
          </a:p>
          <a:p>
            <a:pPr marL="906462" lvl="2" indent="-182562" algn="just" rtl="0">
              <a:lnSpc>
                <a:spcPct val="100000"/>
              </a:lnSpc>
              <a:spcBef>
                <a:spcPts val="2350"/>
              </a:spcBef>
              <a:spcAft>
                <a:spcPts val="1600"/>
              </a:spcAft>
              <a:buSzPts val="1100"/>
              <a:buChar char="■"/>
            </a:pPr>
            <a:r>
              <a:rPr lang="en">
                <a:solidFill>
                  <a:srgbClr val="000000"/>
                </a:solidFill>
                <a:latin typeface="Proxima Nova"/>
                <a:ea typeface="Proxima Nova"/>
                <a:cs typeface="Proxima Nova"/>
                <a:sym typeface="Proxima Nova"/>
              </a:rPr>
              <a:t>How to carve opportunity in the chosen track? (In case of acceleration)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0570ffff0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a0570ffff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ceb2c4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9ceb2c4a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0570ffff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a0570ffff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Remind the learners of the tracks and their relevance.</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0570ffff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a0570ffff0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23900" lvl="2" indent="0" algn="just" rtl="0">
              <a:lnSpc>
                <a:spcPct val="100000"/>
              </a:lnSpc>
              <a:spcBef>
                <a:spcPts val="750"/>
              </a:spcBef>
              <a:spcAft>
                <a:spcPts val="0"/>
              </a:spcAft>
              <a:buSzPts val="1100"/>
              <a:buNone/>
            </a:pPr>
            <a:r>
              <a:rPr lang="en" dirty="0">
                <a:latin typeface="Proxima Nova"/>
                <a:ea typeface="Proxima Nova"/>
                <a:cs typeface="Proxima Nova"/>
                <a:sym typeface="Proxima Nova"/>
              </a:rPr>
              <a:t>Some cases in the next slides</a:t>
            </a:r>
            <a:endParaRPr dirty="0">
              <a:latin typeface="Proxima Nova"/>
              <a:ea typeface="Proxima Nova"/>
              <a:cs typeface="Proxima Nova"/>
              <a:sym typeface="Proxima Nova"/>
            </a:endParaRPr>
          </a:p>
          <a:p>
            <a:pPr marL="723900" lvl="2" indent="0" algn="just" rtl="0">
              <a:lnSpc>
                <a:spcPct val="100000"/>
              </a:lnSpc>
              <a:spcBef>
                <a:spcPts val="750"/>
              </a:spcBef>
              <a:spcAft>
                <a:spcPts val="0"/>
              </a:spcAft>
              <a:buSzPts val="1100"/>
              <a:buNone/>
            </a:pPr>
            <a:r>
              <a:rPr lang="en" dirty="0">
                <a:solidFill>
                  <a:srgbClr val="000000"/>
                </a:solidFill>
                <a:latin typeface="Proxima Nova"/>
                <a:ea typeface="Proxima Nova"/>
                <a:cs typeface="Proxima Nova"/>
                <a:sym typeface="Proxima Nova"/>
              </a:rPr>
              <a:t>Examples:</a:t>
            </a:r>
            <a:endParaRPr dirty="0"/>
          </a:p>
          <a:p>
            <a:pPr marL="906462" lvl="2" indent="-182562" algn="just" rtl="0">
              <a:lnSpc>
                <a:spcPct val="100000"/>
              </a:lnSpc>
              <a:spcBef>
                <a:spcPts val="2350"/>
              </a:spcBef>
              <a:spcAft>
                <a:spcPts val="0"/>
              </a:spcAft>
              <a:buSzPts val="1100"/>
              <a:buChar char="■"/>
            </a:pPr>
            <a:r>
              <a:rPr lang="en" dirty="0">
                <a:solidFill>
                  <a:srgbClr val="000000"/>
                </a:solidFill>
                <a:latin typeface="Proxima Nova"/>
                <a:ea typeface="Proxima Nova"/>
                <a:cs typeface="Proxima Nova"/>
                <a:sym typeface="Proxima Nova"/>
              </a:rPr>
              <a:t>Career outcome related uncertainty ( How will the chosen track enable my career goal?)</a:t>
            </a:r>
            <a:endParaRPr dirty="0"/>
          </a:p>
          <a:p>
            <a:pPr marL="906462" lvl="2" indent="-182562" algn="just" rtl="0">
              <a:lnSpc>
                <a:spcPct val="100000"/>
              </a:lnSpc>
              <a:spcBef>
                <a:spcPts val="2350"/>
              </a:spcBef>
              <a:spcAft>
                <a:spcPts val="1600"/>
              </a:spcAft>
              <a:buSzPts val="1100"/>
              <a:buChar char="■"/>
            </a:pPr>
            <a:r>
              <a:rPr lang="en" dirty="0">
                <a:solidFill>
                  <a:srgbClr val="000000"/>
                </a:solidFill>
                <a:latin typeface="Proxima Nova"/>
                <a:ea typeface="Proxima Nova"/>
                <a:cs typeface="Proxima Nova"/>
                <a:sym typeface="Proxima Nova"/>
              </a:rPr>
              <a:t>How to carve opportunity in the chosen track? (In case of acceleration)</a:t>
            </a:r>
            <a:endParaRPr dirty="0"/>
          </a:p>
        </p:txBody>
      </p:sp>
    </p:spTree>
    <p:extLst>
      <p:ext uri="{BB962C8B-B14F-4D97-AF65-F5344CB8AC3E}">
        <p14:creationId xmlns:p14="http://schemas.microsoft.com/office/powerpoint/2010/main" val="342957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0570ffff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a0570ffff0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t>Recap on the tools, techniques and solutions relevant to every specializations and the common ones to excel in the respective profiles.</a:t>
            </a:r>
            <a:endParaRPr/>
          </a:p>
          <a:p>
            <a:pPr marL="158750" lvl="0" indent="0" algn="l" rtl="0">
              <a:lnSpc>
                <a:spcPct val="100000"/>
              </a:lnSpc>
              <a:spcBef>
                <a:spcPts val="0"/>
              </a:spcBef>
              <a:spcAft>
                <a:spcPts val="0"/>
              </a:spcAft>
              <a:buSzPts val="1100"/>
              <a:buNone/>
            </a:pPr>
            <a:r>
              <a:rPr lang="en"/>
              <a:t>It can also be in conjunction with their experience with different skills so far and the gap to be bridged in order to create differential skills.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0570ffff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a0570ffff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0570ffff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a0570ffff0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Y is the first option, N are the other two. Those who need specific inputs to finalize, can also be guided directly to rule engine.</a:t>
            </a:r>
            <a:endParaRPr/>
          </a:p>
          <a:p>
            <a:pPr marL="457200" lvl="0" indent="-298450" algn="l" rtl="0">
              <a:lnSpc>
                <a:spcPct val="100000"/>
              </a:lnSpc>
              <a:spcBef>
                <a:spcPts val="0"/>
              </a:spcBef>
              <a:spcAft>
                <a:spcPts val="0"/>
              </a:spcAft>
              <a:buSzPts val="1100"/>
              <a:buChar char="●"/>
            </a:pPr>
            <a:r>
              <a:rPr lang="en"/>
              <a:t>You must let learners take the lead during the conversation.</a:t>
            </a:r>
            <a:endParaRPr/>
          </a:p>
          <a:p>
            <a:pPr marL="457200" marR="0" lvl="0" indent="-298450" algn="l" rtl="0">
              <a:lnSpc>
                <a:spcPct val="100000"/>
              </a:lnSpc>
              <a:spcBef>
                <a:spcPts val="0"/>
              </a:spcBef>
              <a:spcAft>
                <a:spcPts val="0"/>
              </a:spcAft>
              <a:buClr>
                <a:srgbClr val="000000"/>
              </a:buClr>
              <a:buSzPts val="1100"/>
              <a:buFont typeface="Arial"/>
              <a:buChar char="●"/>
            </a:pPr>
            <a:r>
              <a:rPr lang="en"/>
              <a:t>Profile Suitability will depend on the career outcome</a:t>
            </a:r>
            <a:endParaRPr/>
          </a:p>
          <a:p>
            <a:pPr marL="158750" lvl="0" indent="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n"/>
              <a:t>Profile Suitability will depend on the career outcome</a:t>
            </a:r>
            <a:endParaRPr/>
          </a:p>
          <a:p>
            <a:pPr marL="457200" lvl="0" indent="-298450" algn="l" rtl="0">
              <a:lnSpc>
                <a:spcPct val="100000"/>
              </a:lnSpc>
              <a:spcBef>
                <a:spcPts val="0"/>
              </a:spcBef>
              <a:spcAft>
                <a:spcPts val="0"/>
              </a:spcAft>
              <a:buSzPts val="1100"/>
              <a:buChar char="●"/>
            </a:pPr>
            <a:r>
              <a:rPr lang="en"/>
              <a:t>In terms of feedback, also discuss potential opportunities for them where they can leverage the learning.</a:t>
            </a:r>
            <a:endParaRPr/>
          </a:p>
          <a:p>
            <a:pPr marL="457200" lvl="0" indent="-298450" algn="l" rtl="0">
              <a:lnSpc>
                <a:spcPct val="100000"/>
              </a:lnSpc>
              <a:spcBef>
                <a:spcPts val="0"/>
              </a:spcBef>
              <a:spcAft>
                <a:spcPts val="0"/>
              </a:spcAft>
              <a:buSzPts val="1100"/>
              <a:buChar char="●"/>
            </a:pPr>
            <a:r>
              <a:rPr lang="en"/>
              <a:t>Skill set must include depth and breadth of capabilities (Tools, techniques, solutions)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cf1fe3fd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cf1fe3fd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E72D4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62" name="Google Shape;62;p14"/>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SUoQr0ccODsgSZiFPZJxZxq1nLOgofva2cnfJBlEfDk/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aphicFrame>
        <p:nvGraphicFramePr>
          <p:cNvPr id="171" name="Google Shape;171;p24"/>
          <p:cNvGraphicFramePr/>
          <p:nvPr/>
        </p:nvGraphicFramePr>
        <p:xfrm>
          <a:off x="150525" y="726550"/>
          <a:ext cx="8842925" cy="4343072"/>
        </p:xfrm>
        <a:graphic>
          <a:graphicData uri="http://schemas.openxmlformats.org/drawingml/2006/table">
            <a:tbl>
              <a:tblPr>
                <a:noFill/>
                <a:tableStyleId>{8E33A3E4-5268-4FE5-83CB-75A5DD6CAD9E}</a:tableStyleId>
              </a:tblPr>
              <a:tblGrid>
                <a:gridCol w="2136200">
                  <a:extLst>
                    <a:ext uri="{9D8B030D-6E8A-4147-A177-3AD203B41FA5}">
                      <a16:colId xmlns:a16="http://schemas.microsoft.com/office/drawing/2014/main" val="20000"/>
                    </a:ext>
                  </a:extLst>
                </a:gridCol>
                <a:gridCol w="2136200">
                  <a:extLst>
                    <a:ext uri="{9D8B030D-6E8A-4147-A177-3AD203B41FA5}">
                      <a16:colId xmlns:a16="http://schemas.microsoft.com/office/drawing/2014/main" val="20001"/>
                    </a:ext>
                  </a:extLst>
                </a:gridCol>
                <a:gridCol w="794875">
                  <a:extLst>
                    <a:ext uri="{9D8B030D-6E8A-4147-A177-3AD203B41FA5}">
                      <a16:colId xmlns:a16="http://schemas.microsoft.com/office/drawing/2014/main" val="20002"/>
                    </a:ext>
                  </a:extLst>
                </a:gridCol>
                <a:gridCol w="794875">
                  <a:extLst>
                    <a:ext uri="{9D8B030D-6E8A-4147-A177-3AD203B41FA5}">
                      <a16:colId xmlns:a16="http://schemas.microsoft.com/office/drawing/2014/main" val="20003"/>
                    </a:ext>
                  </a:extLst>
                </a:gridCol>
                <a:gridCol w="1540075">
                  <a:extLst>
                    <a:ext uri="{9D8B030D-6E8A-4147-A177-3AD203B41FA5}">
                      <a16:colId xmlns:a16="http://schemas.microsoft.com/office/drawing/2014/main" val="20004"/>
                    </a:ext>
                  </a:extLst>
                </a:gridCol>
                <a:gridCol w="1440700">
                  <a:extLst>
                    <a:ext uri="{9D8B030D-6E8A-4147-A177-3AD203B41FA5}">
                      <a16:colId xmlns:a16="http://schemas.microsoft.com/office/drawing/2014/main" val="20005"/>
                    </a:ext>
                  </a:extLst>
                </a:gridCol>
              </a:tblGrid>
              <a:tr h="291225">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Group Persona Category</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Background</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gridSpan="2">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Work Ex.</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hMerge="1">
                  <a:txBody>
                    <a:bodyPr/>
                    <a:lstStyle/>
                    <a:p>
                      <a:endParaRPr lang="en-US"/>
                    </a:p>
                  </a:txBody>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CTC ( LPA )</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Track Recommendation</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193250">
                <a:tc rowSpan="8">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ET (Experienced-Tech)</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8">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Technical</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8">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High (&gt; 8)</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4">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8-12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8-12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D4E5F5"/>
                        </a:gs>
                        <a:gs pos="100000">
                          <a:srgbClr val="70A4D5"/>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D4E5F5"/>
                        </a:gs>
                        <a:gs pos="100000">
                          <a:srgbClr val="70A4D5"/>
                        </a:gs>
                      </a:gsLst>
                      <a:lin ang="5400012" scaled="0"/>
                    </a:gradFill>
                  </a:tcPr>
                </a:tc>
                <a:extLst>
                  <a:ext uri="{0D108BD9-81ED-4DB2-BD59-A6C34878D82A}">
                    <a16:rowId xmlns:a16="http://schemas.microsoft.com/office/drawing/2014/main" val="10001"/>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12-15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2"/>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15-20</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3"/>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20+</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4"/>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12-15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5"/>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15-20</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6"/>
                  </a:ext>
                </a:extLst>
              </a:tr>
              <a:tr h="25482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20-30</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7"/>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30+</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BA</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8"/>
                  </a:ext>
                </a:extLst>
              </a:tr>
              <a:tr h="193250">
                <a:tc rowSpan="12">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NET (Non-Experienced-Tech)</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12">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Technical</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12">
                  <a:txBody>
                    <a:bodyPr/>
                    <a:lstStyle/>
                    <a:p>
                      <a:pPr marL="0" lvl="0" indent="0" algn="l" rtl="0">
                        <a:lnSpc>
                          <a:spcPct val="115000"/>
                        </a:lnSpc>
                        <a:spcBef>
                          <a:spcPts val="0"/>
                        </a:spcBef>
                        <a:spcAft>
                          <a:spcPts val="0"/>
                        </a:spcAft>
                        <a:buNone/>
                      </a:pPr>
                      <a:r>
                        <a:rPr lang="en" sz="1200" i="1">
                          <a:latin typeface="Proxima Nova"/>
                          <a:ea typeface="Proxima Nova"/>
                          <a:cs typeface="Proxima Nova"/>
                          <a:sym typeface="Proxima Nova"/>
                        </a:rPr>
                        <a:t>Low (&lt; 8)</a:t>
                      </a:r>
                      <a:endParaRPr sz="12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4">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0-3</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&lt;5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9"/>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5-8</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0"/>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8-12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1"/>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2"/>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3-5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&lt;5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3"/>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5-8</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4"/>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8-12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5"/>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6"/>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5-8</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5-8</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7"/>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8-12</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DA/DE/DL/NLP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8"/>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12-15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9"/>
                  </a:ext>
                </a:extLst>
              </a:tr>
              <a:tr h="193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15+</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800" i="1">
                          <a:latin typeface="Proxima Nova"/>
                          <a:ea typeface="Proxima Nova"/>
                          <a:cs typeface="Proxima Nova"/>
                          <a:sym typeface="Proxima Nova"/>
                        </a:rPr>
                        <a:t>DE/DL/NLP</a:t>
                      </a:r>
                      <a:endParaRPr sz="8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20"/>
                  </a:ext>
                </a:extLst>
              </a:tr>
            </a:tbl>
          </a:graphicData>
        </a:graphic>
      </p:graphicFrame>
      <p:sp>
        <p:nvSpPr>
          <p:cNvPr id="172" name="Google Shape;172;p24"/>
          <p:cNvSpPr txBox="1">
            <a:spLocks noGrp="1"/>
          </p:cNvSpPr>
          <p:nvPr>
            <p:ph type="title"/>
          </p:nvPr>
        </p:nvSpPr>
        <p:spPr>
          <a:xfrm>
            <a:off x="316675" y="121975"/>
            <a:ext cx="66027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Rubric based decision approach (ET/NET)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316675" y="121975"/>
            <a:ext cx="66024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
              <a:t>Rubric based decision approach (ENT/ NENT)</a:t>
            </a:r>
            <a:endParaRPr/>
          </a:p>
        </p:txBody>
      </p:sp>
      <p:graphicFrame>
        <p:nvGraphicFramePr>
          <p:cNvPr id="178" name="Google Shape;178;p25"/>
          <p:cNvGraphicFramePr/>
          <p:nvPr/>
        </p:nvGraphicFramePr>
        <p:xfrm>
          <a:off x="71463" y="752475"/>
          <a:ext cx="8842925" cy="4200408"/>
        </p:xfrm>
        <a:graphic>
          <a:graphicData uri="http://schemas.openxmlformats.org/drawingml/2006/table">
            <a:tbl>
              <a:tblPr>
                <a:noFill/>
                <a:tableStyleId>{8E33A3E4-5268-4FE5-83CB-75A5DD6CAD9E}</a:tableStyleId>
              </a:tblPr>
              <a:tblGrid>
                <a:gridCol w="2136200">
                  <a:extLst>
                    <a:ext uri="{9D8B030D-6E8A-4147-A177-3AD203B41FA5}">
                      <a16:colId xmlns:a16="http://schemas.microsoft.com/office/drawing/2014/main" val="20000"/>
                    </a:ext>
                  </a:extLst>
                </a:gridCol>
                <a:gridCol w="2136200">
                  <a:extLst>
                    <a:ext uri="{9D8B030D-6E8A-4147-A177-3AD203B41FA5}">
                      <a16:colId xmlns:a16="http://schemas.microsoft.com/office/drawing/2014/main" val="20001"/>
                    </a:ext>
                  </a:extLst>
                </a:gridCol>
                <a:gridCol w="794875">
                  <a:extLst>
                    <a:ext uri="{9D8B030D-6E8A-4147-A177-3AD203B41FA5}">
                      <a16:colId xmlns:a16="http://schemas.microsoft.com/office/drawing/2014/main" val="20002"/>
                    </a:ext>
                  </a:extLst>
                </a:gridCol>
                <a:gridCol w="794875">
                  <a:extLst>
                    <a:ext uri="{9D8B030D-6E8A-4147-A177-3AD203B41FA5}">
                      <a16:colId xmlns:a16="http://schemas.microsoft.com/office/drawing/2014/main" val="20003"/>
                    </a:ext>
                  </a:extLst>
                </a:gridCol>
                <a:gridCol w="1540075">
                  <a:extLst>
                    <a:ext uri="{9D8B030D-6E8A-4147-A177-3AD203B41FA5}">
                      <a16:colId xmlns:a16="http://schemas.microsoft.com/office/drawing/2014/main" val="20004"/>
                    </a:ext>
                  </a:extLst>
                </a:gridCol>
                <a:gridCol w="1440700">
                  <a:extLst>
                    <a:ext uri="{9D8B030D-6E8A-4147-A177-3AD203B41FA5}">
                      <a16:colId xmlns:a16="http://schemas.microsoft.com/office/drawing/2014/main" val="20005"/>
                    </a:ext>
                  </a:extLst>
                </a:gridCol>
              </a:tblGrid>
              <a:tr h="150000">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Group Persona Category</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Background</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gridSpan="2">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Work Ex.</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hMerge="1">
                  <a:txBody>
                    <a:bodyPr/>
                    <a:lstStyle/>
                    <a:p>
                      <a:endParaRPr lang="en-US"/>
                    </a:p>
                  </a:txBody>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CTC ( LPA )</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lvl="0" indent="0" algn="l" rtl="0">
                        <a:lnSpc>
                          <a:spcPct val="115000"/>
                        </a:lnSpc>
                        <a:spcBef>
                          <a:spcPts val="0"/>
                        </a:spcBef>
                        <a:spcAft>
                          <a:spcPts val="0"/>
                        </a:spcAft>
                        <a:buNone/>
                      </a:pPr>
                      <a:r>
                        <a:rPr lang="en" sz="1100" b="1">
                          <a:solidFill>
                            <a:srgbClr val="FFFFFF"/>
                          </a:solidFill>
                          <a:latin typeface="Proxima Nova"/>
                          <a:ea typeface="Proxima Nova"/>
                          <a:cs typeface="Proxima Nova"/>
                          <a:sym typeface="Proxima Nova"/>
                        </a:rPr>
                        <a:t>Track Recommendation</a:t>
                      </a:r>
                      <a:endParaRPr sz="1100" b="1">
                        <a:solidFill>
                          <a:srgbClr val="FFFFFF"/>
                        </a:solidFill>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150000">
                <a:tc rowSpan="8">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ENT (Experienced-Non-Tech)</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8">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Non-Technical</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8">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High (&gt; 8)</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4">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8-12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spcBef>
                          <a:spcPts val="0"/>
                        </a:spcBef>
                        <a:spcAft>
                          <a:spcPts val="0"/>
                        </a:spcAft>
                        <a:buNone/>
                      </a:pPr>
                      <a:r>
                        <a:rPr lang="en" sz="900" i="1">
                          <a:solidFill>
                            <a:schemeClr val="dk1"/>
                          </a:solidFill>
                          <a:latin typeface="Proxima Nova"/>
                          <a:ea typeface="Proxima Nova"/>
                          <a:cs typeface="Proxima Nova"/>
                          <a:sym typeface="Proxima Nova"/>
                        </a:rPr>
                        <a:t>8-12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1"/>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12-15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2"/>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15-20</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3"/>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20+</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4"/>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12-15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5"/>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15-20</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6"/>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20-30</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7"/>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30+</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8"/>
                  </a:ext>
                </a:extLst>
              </a:tr>
              <a:tr h="150000">
                <a:tc rowSpan="12">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NENT (Non-Experienced-Non-Tech)</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12">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Non-Technical</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12">
                  <a:txBody>
                    <a:bodyPr/>
                    <a:lstStyle/>
                    <a:p>
                      <a:pPr marL="0" lvl="0" indent="0" algn="l" rtl="0">
                        <a:lnSpc>
                          <a:spcPct val="115000"/>
                        </a:lnSpc>
                        <a:spcBef>
                          <a:spcPts val="0"/>
                        </a:spcBef>
                        <a:spcAft>
                          <a:spcPts val="0"/>
                        </a:spcAft>
                        <a:buNone/>
                      </a:pPr>
                      <a:r>
                        <a:rPr lang="en" sz="1100" i="1">
                          <a:latin typeface="Proxima Nova"/>
                          <a:ea typeface="Proxima Nova"/>
                          <a:cs typeface="Proxima Nova"/>
                          <a:sym typeface="Proxima Nova"/>
                        </a:rPr>
                        <a:t>Low (&lt; 8)</a:t>
                      </a:r>
                      <a:endParaRPr sz="11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rowSpan="4">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0-3</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&lt;5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DA/BA/DE</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09"/>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5-8</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DA/BA/DE</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0"/>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8-12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DA/BA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1"/>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DA/BA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2"/>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3-5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&lt;5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3"/>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5-8</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4"/>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8-12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5"/>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6"/>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5-8</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5-8</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7"/>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8-12</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8"/>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12-15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BA/DA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19"/>
                  </a:ext>
                </a:extLst>
              </a:tr>
              <a:tr h="150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15+</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tc>
                  <a:txBody>
                    <a:bodyPr/>
                    <a:lstStyle/>
                    <a:p>
                      <a:pPr marL="0" lvl="0" indent="0" algn="l" rtl="0">
                        <a:lnSpc>
                          <a:spcPct val="115000"/>
                        </a:lnSpc>
                        <a:spcBef>
                          <a:spcPts val="0"/>
                        </a:spcBef>
                        <a:spcAft>
                          <a:spcPts val="0"/>
                        </a:spcAft>
                        <a:buNone/>
                      </a:pPr>
                      <a:r>
                        <a:rPr lang="en" sz="900" i="1">
                          <a:latin typeface="Proxima Nova"/>
                          <a:ea typeface="Proxima Nova"/>
                          <a:cs typeface="Proxima Nova"/>
                          <a:sym typeface="Proxima Nova"/>
                        </a:rPr>
                        <a:t>BA</a:t>
                      </a:r>
                      <a:endParaRPr sz="900" i="1">
                        <a:latin typeface="Proxima Nova"/>
                        <a:ea typeface="Proxima Nova"/>
                        <a:cs typeface="Proxima Nova"/>
                        <a:sym typeface="Proxima Nova"/>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gradFill>
                      <a:gsLst>
                        <a:gs pos="0">
                          <a:srgbClr val="FFFFFF"/>
                        </a:gs>
                        <a:gs pos="100000">
                          <a:srgbClr val="B3B3B3"/>
                        </a:gs>
                      </a:gsLst>
                      <a:lin ang="5400012" scaled="0"/>
                    </a:gra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296575" y="918500"/>
            <a:ext cx="3735900" cy="4117800"/>
          </a:xfrm>
          <a:prstGeom prst="rect">
            <a:avLst/>
          </a:prstGeom>
          <a:solidFill>
            <a:srgbClr val="EFEFEF"/>
          </a:solidFill>
        </p:spPr>
        <p:txBody>
          <a:bodyPr spcFirstLastPara="1" wrap="square" lIns="91425" tIns="45700" rIns="91425" bIns="45700" anchor="t" anchorCtr="0">
            <a:noAutofit/>
          </a:bodyPr>
          <a:lstStyle/>
          <a:p>
            <a:pPr marL="0" lvl="0" indent="0" algn="ctr" rtl="0">
              <a:lnSpc>
                <a:spcPct val="115000"/>
              </a:lnSpc>
              <a:spcBef>
                <a:spcPts val="750"/>
              </a:spcBef>
              <a:spcAft>
                <a:spcPts val="0"/>
              </a:spcAft>
              <a:buNone/>
            </a:pPr>
            <a:r>
              <a:rPr lang="en" b="1" dirty="0"/>
              <a:t>Types of Cases</a:t>
            </a:r>
            <a:endParaRPr b="1" dirty="0"/>
          </a:p>
          <a:p>
            <a:pPr marL="457200" lvl="0" indent="-330200" algn="l" rtl="0">
              <a:lnSpc>
                <a:spcPct val="115000"/>
              </a:lnSpc>
              <a:spcBef>
                <a:spcPts val="750"/>
              </a:spcBef>
              <a:spcAft>
                <a:spcPts val="0"/>
              </a:spcAft>
              <a:buSzPts val="1600"/>
              <a:buFont typeface="Proxima Nova"/>
              <a:buChar char="●"/>
            </a:pPr>
            <a:r>
              <a:rPr lang="en" sz="1600" dirty="0"/>
              <a:t>Confusion in 2-3 tracks</a:t>
            </a:r>
            <a:endParaRPr sz="1600" dirty="0"/>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No opportunity to go for particular role</a:t>
            </a:r>
            <a:endParaRPr sz="1600" dirty="0">
              <a:latin typeface="Proxima Nova"/>
              <a:ea typeface="Proxima Nova"/>
              <a:cs typeface="Proxima Nova"/>
              <a:sym typeface="Proxima Nova"/>
            </a:endParaRPr>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Skills similar to track A but want to choose B</a:t>
            </a:r>
            <a:endParaRPr sz="1600" dirty="0">
              <a:latin typeface="Proxima Nova"/>
              <a:ea typeface="Proxima Nova"/>
              <a:cs typeface="Proxima Nova"/>
              <a:sym typeface="Proxima Nova"/>
            </a:endParaRPr>
          </a:p>
          <a:p>
            <a:pPr marL="457200" lvl="0" indent="-330200" algn="l" rtl="0">
              <a:lnSpc>
                <a:spcPct val="115000"/>
              </a:lnSpc>
              <a:spcBef>
                <a:spcPts val="0"/>
              </a:spcBef>
              <a:spcAft>
                <a:spcPts val="0"/>
              </a:spcAft>
              <a:buSzPts val="1600"/>
              <a:buFont typeface="Proxima Nova"/>
              <a:buChar char="●"/>
            </a:pPr>
            <a:r>
              <a:rPr lang="en" sz="1600" dirty="0"/>
              <a:t>No Professional experience/ No relevant experience</a:t>
            </a:r>
            <a:endParaRPr sz="1600" dirty="0"/>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Academics/ Defence</a:t>
            </a:r>
            <a:endParaRPr sz="1600" dirty="0">
              <a:latin typeface="Proxima Nova"/>
              <a:ea typeface="Proxima Nova"/>
              <a:cs typeface="Proxima Nova"/>
              <a:sym typeface="Proxima Nova"/>
            </a:endParaRPr>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No domain context</a:t>
            </a:r>
            <a:endParaRPr sz="1600" dirty="0">
              <a:latin typeface="Proxima Nova"/>
              <a:ea typeface="Proxima Nova"/>
              <a:cs typeface="Proxima Nova"/>
              <a:sym typeface="Proxima Nova"/>
            </a:endParaRPr>
          </a:p>
          <a:p>
            <a:pPr marL="457200" lvl="0" indent="-330200" algn="l" rtl="0">
              <a:lnSpc>
                <a:spcPct val="115000"/>
              </a:lnSpc>
              <a:spcBef>
                <a:spcPts val="0"/>
              </a:spcBef>
              <a:spcAft>
                <a:spcPts val="0"/>
              </a:spcAft>
              <a:buSzPts val="1600"/>
              <a:buFont typeface="Proxima Nova"/>
              <a:buChar char="●"/>
            </a:pPr>
            <a:r>
              <a:rPr lang="en" sz="1600" dirty="0"/>
              <a:t>Not clear between DA/ BA</a:t>
            </a:r>
            <a:endParaRPr sz="1600" dirty="0"/>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Expected growth/ role</a:t>
            </a:r>
            <a:endParaRPr sz="1600" dirty="0">
              <a:latin typeface="Proxima Nova"/>
              <a:ea typeface="Proxima Nova"/>
              <a:cs typeface="Proxima Nova"/>
              <a:sym typeface="Proxima Nova"/>
            </a:endParaRPr>
          </a:p>
          <a:p>
            <a:pPr marL="914400" lvl="1" indent="-330200" algn="l" rtl="0">
              <a:lnSpc>
                <a:spcPct val="115000"/>
              </a:lnSpc>
              <a:spcBef>
                <a:spcPts val="0"/>
              </a:spcBef>
              <a:spcAft>
                <a:spcPts val="0"/>
              </a:spcAft>
              <a:buSzPts val="1600"/>
              <a:buFont typeface="Proxima Nova"/>
              <a:buChar char="○"/>
            </a:pPr>
            <a:r>
              <a:rPr lang="en" sz="1600" dirty="0">
                <a:latin typeface="Proxima Nova"/>
                <a:ea typeface="Proxima Nova"/>
                <a:cs typeface="Proxima Nova"/>
                <a:sym typeface="Proxima Nova"/>
              </a:rPr>
              <a:t>Technical skills matching</a:t>
            </a:r>
            <a:endParaRPr sz="1600" dirty="0">
              <a:latin typeface="Proxima Nova"/>
              <a:ea typeface="Proxima Nova"/>
              <a:cs typeface="Proxima Nova"/>
              <a:sym typeface="Proxima Nova"/>
            </a:endParaRPr>
          </a:p>
        </p:txBody>
      </p:sp>
      <p:sp>
        <p:nvSpPr>
          <p:cNvPr id="184" name="Google Shape;184;p26"/>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Case Scenarios</a:t>
            </a:r>
            <a:endParaRPr/>
          </a:p>
        </p:txBody>
      </p:sp>
      <p:sp>
        <p:nvSpPr>
          <p:cNvPr id="185" name="Google Shape;185;p26"/>
          <p:cNvSpPr/>
          <p:nvPr/>
        </p:nvSpPr>
        <p:spPr>
          <a:xfrm>
            <a:off x="1209325" y="1163400"/>
            <a:ext cx="3362700" cy="1301100"/>
          </a:xfrm>
          <a:prstGeom prst="wedgeRoundRectCallout">
            <a:avLst>
              <a:gd name="adj1" fmla="val -30425"/>
              <a:gd name="adj2" fmla="val 74716"/>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t>Aspiration vs. Reality</a:t>
            </a:r>
            <a:endParaRPr b="1" dirty="0"/>
          </a:p>
          <a:p>
            <a:pPr marL="0" lvl="0" indent="0" algn="l" rtl="0">
              <a:spcBef>
                <a:spcPts val="0"/>
              </a:spcBef>
              <a:spcAft>
                <a:spcPts val="0"/>
              </a:spcAft>
              <a:buNone/>
            </a:pPr>
            <a:r>
              <a:rPr lang="en" dirty="0"/>
              <a:t>Aspiration: Deep Learning track</a:t>
            </a:r>
            <a:endParaRPr dirty="0"/>
          </a:p>
          <a:p>
            <a:pPr marL="0" lvl="0" indent="0" algn="l" rtl="0">
              <a:spcBef>
                <a:spcPts val="0"/>
              </a:spcBef>
              <a:spcAft>
                <a:spcPts val="0"/>
              </a:spcAft>
              <a:buNone/>
            </a:pPr>
            <a:r>
              <a:rPr lang="en" dirty="0"/>
              <a:t>Reality: Never used coding in real life but conceptual understanding of ML techniques is good.</a:t>
            </a:r>
            <a:endParaRPr dirty="0"/>
          </a:p>
          <a:p>
            <a:pPr marL="0" lvl="0" indent="0" algn="l" rtl="0">
              <a:spcBef>
                <a:spcPts val="0"/>
              </a:spcBef>
              <a:spcAft>
                <a:spcPts val="0"/>
              </a:spcAft>
              <a:buNone/>
            </a:pPr>
            <a:endParaRPr dirty="0"/>
          </a:p>
        </p:txBody>
      </p:sp>
      <p:sp>
        <p:nvSpPr>
          <p:cNvPr id="186" name="Google Shape;186;p26"/>
          <p:cNvSpPr/>
          <p:nvPr/>
        </p:nvSpPr>
        <p:spPr>
          <a:xfrm>
            <a:off x="459250" y="3123425"/>
            <a:ext cx="4647000" cy="1912800"/>
          </a:xfrm>
          <a:prstGeom prst="wedgeRoundRectCallout">
            <a:avLst>
              <a:gd name="adj1" fmla="val 32397"/>
              <a:gd name="adj2" fmla="val -79414"/>
              <a:gd name="adj3"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EFEFEF"/>
                </a:solidFill>
              </a:rPr>
              <a:t>Reality Check</a:t>
            </a:r>
            <a:endParaRPr b="1" dirty="0">
              <a:solidFill>
                <a:srgbClr val="EFEFEF"/>
              </a:solidFill>
            </a:endParaRPr>
          </a:p>
          <a:p>
            <a:pPr marL="228600" lvl="0" indent="-260350" algn="l" rtl="0">
              <a:spcBef>
                <a:spcPts val="0"/>
              </a:spcBef>
              <a:spcAft>
                <a:spcPts val="0"/>
              </a:spcAft>
              <a:buClr>
                <a:srgbClr val="EFEFEF"/>
              </a:buClr>
              <a:buSzPts val="1400"/>
              <a:buChar char="●"/>
            </a:pPr>
            <a:r>
              <a:rPr lang="en" dirty="0">
                <a:solidFill>
                  <a:srgbClr val="EFEFEF"/>
                </a:solidFill>
              </a:rPr>
              <a:t>Deep Learning track will not be feasible with current skills. </a:t>
            </a:r>
            <a:endParaRPr dirty="0">
              <a:solidFill>
                <a:srgbClr val="EFEFEF"/>
              </a:solidFill>
            </a:endParaRPr>
          </a:p>
          <a:p>
            <a:pPr marL="228600" lvl="0" indent="-260350" algn="l" rtl="0">
              <a:spcBef>
                <a:spcPts val="0"/>
              </a:spcBef>
              <a:spcAft>
                <a:spcPts val="0"/>
              </a:spcAft>
              <a:buClr>
                <a:srgbClr val="EFEFEF"/>
              </a:buClr>
              <a:buSzPts val="1400"/>
              <a:buChar char="●"/>
            </a:pPr>
            <a:r>
              <a:rPr lang="en" dirty="0">
                <a:solidFill>
                  <a:srgbClr val="EFEFEF"/>
                </a:solidFill>
              </a:rPr>
              <a:t>Performance on coding assignments: Took more time</a:t>
            </a:r>
            <a:endParaRPr dirty="0">
              <a:solidFill>
                <a:srgbClr val="EFEFEF"/>
              </a:solidFill>
            </a:endParaRPr>
          </a:p>
          <a:p>
            <a:pPr marL="0" lvl="0" indent="0" algn="l" rtl="0">
              <a:spcBef>
                <a:spcPts val="0"/>
              </a:spcBef>
              <a:spcAft>
                <a:spcPts val="0"/>
              </a:spcAft>
              <a:buNone/>
            </a:pPr>
            <a:r>
              <a:rPr lang="en" b="1" dirty="0">
                <a:solidFill>
                  <a:srgbClr val="EFEFEF"/>
                </a:solidFill>
              </a:rPr>
              <a:t>Recommendation</a:t>
            </a:r>
            <a:endParaRPr b="1" dirty="0">
              <a:solidFill>
                <a:srgbClr val="EFEFEF"/>
              </a:solidFill>
            </a:endParaRPr>
          </a:p>
          <a:p>
            <a:pPr marL="0" lvl="0" indent="0" algn="l" rtl="0">
              <a:spcBef>
                <a:spcPts val="0"/>
              </a:spcBef>
              <a:spcAft>
                <a:spcPts val="0"/>
              </a:spcAft>
              <a:buNone/>
            </a:pPr>
            <a:r>
              <a:rPr lang="en" dirty="0">
                <a:solidFill>
                  <a:srgbClr val="EFEFEF"/>
                </a:solidFill>
              </a:rPr>
              <a:t>BA track could be better since you will stay in touch with the modeling and interpretation of models</a:t>
            </a:r>
            <a:endParaRPr dirty="0">
              <a:solidFill>
                <a:srgbClr val="EFEFEF"/>
              </a:solidFill>
            </a:endParaRPr>
          </a:p>
          <a:p>
            <a:pPr marL="0" lvl="0" indent="0" algn="l" rtl="0">
              <a:spcBef>
                <a:spcPts val="0"/>
              </a:spcBef>
              <a:spcAft>
                <a:spcPts val="0"/>
              </a:spcAft>
              <a:buNone/>
            </a:pPr>
            <a:endParaRPr dirty="0">
              <a:solidFill>
                <a:srgbClr val="EFEFE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3">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build="p" animBg="1"/>
      <p:bldP spid="185" grpId="0" animBg="1"/>
      <p:bldP spid="1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body" idx="1"/>
          </p:nvPr>
        </p:nvSpPr>
        <p:spPr>
          <a:xfrm>
            <a:off x="142106" y="873913"/>
            <a:ext cx="7006800" cy="4147500"/>
          </a:xfrm>
          <a:prstGeom prst="rect">
            <a:avLst/>
          </a:prstGeom>
          <a:noFill/>
          <a:ln>
            <a:noFill/>
          </a:ln>
        </p:spPr>
        <p:txBody>
          <a:bodyPr spcFirstLastPara="1" wrap="square" lIns="91425" tIns="45700" rIns="91425" bIns="45700" anchor="t" anchorCtr="0">
            <a:noAutofit/>
          </a:bodyPr>
          <a:lstStyle/>
          <a:p>
            <a:pPr marL="449262" lvl="1" indent="-182562" algn="just" rtl="0">
              <a:lnSpc>
                <a:spcPct val="90000"/>
              </a:lnSpc>
              <a:spcBef>
                <a:spcPts val="750"/>
              </a:spcBef>
              <a:spcAft>
                <a:spcPts val="0"/>
              </a:spcAft>
              <a:buSzPts val="1800"/>
              <a:buChar char="•"/>
            </a:pPr>
            <a:r>
              <a:rPr lang="en">
                <a:solidFill>
                  <a:srgbClr val="000000"/>
                </a:solidFill>
                <a:latin typeface="Proxima Nova"/>
                <a:ea typeface="Proxima Nova"/>
                <a:cs typeface="Proxima Nova"/>
                <a:sym typeface="Proxima Nova"/>
              </a:rPr>
              <a:t>Address the doubts related to: </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Conflict in decisions</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Rule Engine based choice</a:t>
            </a:r>
            <a:endParaRPr/>
          </a:p>
          <a:p>
            <a:pPr marL="906462" lvl="2" indent="-182562" algn="just" rtl="0">
              <a:lnSpc>
                <a:spcPct val="90000"/>
              </a:lnSpc>
              <a:spcBef>
                <a:spcPts val="2350"/>
              </a:spcBef>
              <a:spcAft>
                <a:spcPts val="1600"/>
              </a:spcAft>
              <a:buSzPts val="1500"/>
              <a:buChar char="•"/>
            </a:pPr>
            <a:r>
              <a:rPr lang="en">
                <a:solidFill>
                  <a:srgbClr val="000000"/>
                </a:solidFill>
                <a:latin typeface="Proxima Nova"/>
                <a:ea typeface="Proxima Nova"/>
                <a:cs typeface="Proxima Nova"/>
                <a:sym typeface="Proxima Nova"/>
              </a:rPr>
              <a:t>Individual help needed</a:t>
            </a:r>
            <a:endParaRPr/>
          </a:p>
        </p:txBody>
      </p:sp>
      <p:sp>
        <p:nvSpPr>
          <p:cNvPr id="165" name="Google Shape;165;p23"/>
          <p:cNvSpPr txBox="1">
            <a:spLocks noGrp="1"/>
          </p:cNvSpPr>
          <p:nvPr>
            <p:ph type="title"/>
          </p:nvPr>
        </p:nvSpPr>
        <p:spPr>
          <a:xfrm>
            <a:off x="316675" y="72099"/>
            <a:ext cx="6459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
              <a:t>Questions?</a:t>
            </a:r>
            <a:endParaRPr/>
          </a:p>
        </p:txBody>
      </p:sp>
      <p:pic>
        <p:nvPicPr>
          <p:cNvPr id="166" name="Google Shape;166;p23" descr="Questions"/>
          <p:cNvPicPr preferRelativeResize="0"/>
          <p:nvPr/>
        </p:nvPicPr>
        <p:blipFill rotWithShape="1">
          <a:blip r:embed="rId3">
            <a:alphaModFix/>
          </a:blip>
          <a:srcRect/>
          <a:stretch/>
        </p:blipFill>
        <p:spPr>
          <a:xfrm>
            <a:off x="6059978" y="873913"/>
            <a:ext cx="2247600" cy="2247600"/>
          </a:xfrm>
          <a:prstGeom prst="roundRect">
            <a:avLst>
              <a:gd name="adj" fmla="val 8594"/>
            </a:avLst>
          </a:prstGeom>
          <a:solidFill>
            <a:srgbClr val="ECECEC"/>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 sz="5200" b="0" i="1" u="none" strike="noStrike" cap="none" dirty="0">
                <a:solidFill>
                  <a:schemeClr val="dk1"/>
                </a:solidFill>
                <a:latin typeface="Arial"/>
                <a:ea typeface="Arial"/>
                <a:cs typeface="Arial"/>
                <a:sym typeface="Arial"/>
              </a:rPr>
              <a:t>SGC Coaching:</a:t>
            </a:r>
          </a:p>
          <a:p>
            <a:pPr marL="0" marR="0" lvl="0" indent="0" algn="ctr" rtl="0">
              <a:lnSpc>
                <a:spcPct val="100000"/>
              </a:lnSpc>
              <a:spcBef>
                <a:spcPts val="0"/>
              </a:spcBef>
              <a:spcAft>
                <a:spcPts val="0"/>
              </a:spcAft>
              <a:buNone/>
            </a:pPr>
            <a:endParaRPr lang="en" sz="14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24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1800" b="0" i="1" u="none" strike="noStrike" cap="none" dirty="0">
                <a:solidFill>
                  <a:schemeClr val="dk1"/>
                </a:solidFill>
                <a:latin typeface="Arial"/>
                <a:ea typeface="Arial"/>
                <a:cs typeface="Arial"/>
                <a:sym typeface="Arial"/>
              </a:rPr>
              <a:t>Session 9</a:t>
            </a:r>
          </a:p>
          <a:p>
            <a:pPr marL="0" marR="0" lvl="0" indent="0" algn="ctr" rtl="0">
              <a:lnSpc>
                <a:spcPct val="100000"/>
              </a:lnSpc>
              <a:spcBef>
                <a:spcPts val="0"/>
              </a:spcBef>
              <a:spcAft>
                <a:spcPts val="0"/>
              </a:spcAft>
              <a:buNone/>
            </a:pPr>
            <a:r>
              <a:rPr lang="en" sz="1800" i="1">
                <a:solidFill>
                  <a:schemeClr val="dk1"/>
                </a:solidFill>
              </a:rPr>
              <a:t>Track Guidance</a:t>
            </a:r>
            <a:endParaRPr lang="en" sz="1800" b="0" i="1" u="none" strike="noStrike" cap="none" dirty="0">
              <a:solidFill>
                <a:schemeClr val="dk1"/>
              </a:solidFill>
              <a:latin typeface="Arial"/>
              <a:ea typeface="Arial"/>
              <a:cs typeface="Arial"/>
              <a:sym typeface="Arial"/>
            </a:endParaRPr>
          </a:p>
        </p:txBody>
      </p:sp>
      <p:pic>
        <p:nvPicPr>
          <p:cNvPr id="80" name="Google Shape;80;p17"/>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81" name="Google Shape;81;p1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6679" y="121966"/>
            <a:ext cx="7605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Agenda: Career Recommendation</a:t>
            </a:r>
            <a:endParaRPr/>
          </a:p>
        </p:txBody>
      </p:sp>
      <p:grpSp>
        <p:nvGrpSpPr>
          <p:cNvPr id="87" name="Google Shape;87;p18"/>
          <p:cNvGrpSpPr/>
          <p:nvPr/>
        </p:nvGrpSpPr>
        <p:grpSpPr>
          <a:xfrm>
            <a:off x="941373" y="831063"/>
            <a:ext cx="6457174" cy="3131312"/>
            <a:chOff x="941373" y="831063"/>
            <a:chExt cx="6457174" cy="3131312"/>
          </a:xfrm>
        </p:grpSpPr>
        <p:sp>
          <p:nvSpPr>
            <p:cNvPr id="88" name="Google Shape;88;p18"/>
            <p:cNvSpPr/>
            <p:nvPr/>
          </p:nvSpPr>
          <p:spPr>
            <a:xfrm>
              <a:off x="941373" y="831063"/>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123325" tIns="123325" rIns="1367525" bIns="1233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Quick Overview –(1</a:t>
              </a:r>
              <a:r>
                <a:rPr lang="en" sz="2000">
                  <a:solidFill>
                    <a:schemeClr val="lt1"/>
                  </a:solidFill>
                </a:rPr>
                <a:t>0</a:t>
              </a:r>
              <a:r>
                <a:rPr lang="en" sz="2000" b="0" i="0" u="none" strike="noStrike" cap="none">
                  <a:solidFill>
                    <a:schemeClr val="lt1"/>
                  </a:solidFill>
                  <a:latin typeface="Arial"/>
                  <a:ea typeface="Arial"/>
                  <a:cs typeface="Arial"/>
                  <a:sym typeface="Arial"/>
                </a:rPr>
                <a:t> mins)</a:t>
              </a:r>
              <a:endParaRPr/>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DS Tracks and expected career outcomes</a:t>
              </a:r>
              <a:endParaRPr/>
            </a:p>
          </p:txBody>
        </p:sp>
        <p:sp>
          <p:nvSpPr>
            <p:cNvPr id="89" name="Google Shape;89;p18"/>
            <p:cNvSpPr/>
            <p:nvPr/>
          </p:nvSpPr>
          <p:spPr>
            <a:xfrm>
              <a:off x="1464927" y="22534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5AD156"/>
            </a:solidFill>
            <a:ln w="25400" cap="flat" cmpd="sng">
              <a:solidFill>
                <a:schemeClr val="lt1"/>
              </a:solidFill>
              <a:prstDash val="solid"/>
              <a:round/>
              <a:headEnd type="none" w="sm" len="sm"/>
              <a:tailEnd type="none" w="sm" len="sm"/>
            </a:ln>
          </p:spPr>
          <p:txBody>
            <a:bodyPr spcFirstLastPara="1" wrap="square" lIns="119525" tIns="119525" rIns="1435550" bIns="1195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Personalized Discussion –(</a:t>
              </a:r>
              <a:r>
                <a:rPr lang="en" sz="2000">
                  <a:solidFill>
                    <a:schemeClr val="lt1"/>
                  </a:solidFill>
                </a:rPr>
                <a:t>8</a:t>
              </a:r>
              <a:r>
                <a:rPr lang="en" sz="2000" b="0" i="0" u="none" strike="noStrike" cap="none">
                  <a:solidFill>
                    <a:schemeClr val="lt1"/>
                  </a:solidFill>
                  <a:latin typeface="Arial"/>
                  <a:ea typeface="Arial"/>
                  <a:cs typeface="Arial"/>
                  <a:sym typeface="Arial"/>
                </a:rPr>
                <a:t>0 mins)</a:t>
              </a:r>
              <a:endParaRPr/>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In-depth discussion and recommendation for Career tracks</a:t>
              </a:r>
              <a:endParaRPr/>
            </a:p>
            <a:p>
              <a:pPr marL="0" marR="0" lvl="0" indent="0" algn="l" rtl="0">
                <a:lnSpc>
                  <a:spcPct val="90000"/>
                </a:lnSpc>
                <a:spcBef>
                  <a:spcPts val="56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Provide personalized feedback</a:t>
              </a:r>
              <a:endParaRPr sz="1800" b="0" i="0" u="none" strike="noStrike" cap="none">
                <a:solidFill>
                  <a:schemeClr val="lt1"/>
                </a:solidFill>
                <a:latin typeface="Arial"/>
                <a:ea typeface="Arial"/>
                <a:cs typeface="Arial"/>
                <a:sym typeface="Arial"/>
              </a:endParaRPr>
            </a:p>
          </p:txBody>
        </p:sp>
        <p:sp>
          <p:nvSpPr>
            <p:cNvPr id="90" name="Google Shape;90;p18"/>
            <p:cNvSpPr/>
            <p:nvPr/>
          </p:nvSpPr>
          <p:spPr>
            <a:xfrm>
              <a:off x="6082512" y="1755623"/>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D5DBDD">
                <a:alpha val="89800"/>
              </a:srgbClr>
            </a:solidFill>
            <a:ln w="25400" cap="flat" cmpd="sng">
              <a:solidFill>
                <a:srgbClr val="D5DBDD">
                  <a:alpha val="89800"/>
                </a:srgbClr>
              </a:solidFill>
              <a:prstDash val="solid"/>
              <a:round/>
              <a:headEnd type="none" w="sm" len="sm"/>
              <a:tailEnd type="none" w="sm" len="sm"/>
            </a:ln>
          </p:spPr>
          <p:txBody>
            <a:bodyPr spcFirstLastPara="1" wrap="square" lIns="224025" tIns="45700" rIns="224025" bIns="241850"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91" name="Google Shape;91;p18"/>
            <p:cNvSpPr/>
            <p:nvPr/>
          </p:nvSpPr>
          <p:spPr>
            <a:xfrm>
              <a:off x="6606067" y="3169895"/>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FEDECB">
                <a:alpha val="89800"/>
              </a:srgbClr>
            </a:solidFill>
            <a:ln w="25400" cap="flat" cmpd="sng">
              <a:solidFill>
                <a:srgbClr val="FEDECB">
                  <a:alpha val="89800"/>
                </a:srgbClr>
              </a:solidFill>
              <a:prstDash val="solid"/>
              <a:round/>
              <a:headEnd type="none" w="sm" len="sm"/>
              <a:tailEnd type="none" w="sm" len="sm"/>
            </a:ln>
          </p:spPr>
          <p:txBody>
            <a:bodyPr spcFirstLastPara="1" wrap="square" lIns="224025" tIns="45700" rIns="224025" bIns="241850"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6679" y="72827"/>
            <a:ext cx="7209000" cy="57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Overview of Career Tracks: </a:t>
            </a:r>
            <a:br>
              <a:rPr lang="en"/>
            </a:br>
            <a:r>
              <a:rPr lang="en" sz="2000"/>
              <a:t>Professional Roles and Tech Know-How</a:t>
            </a:r>
            <a:endParaRPr/>
          </a:p>
        </p:txBody>
      </p:sp>
      <p:graphicFrame>
        <p:nvGraphicFramePr>
          <p:cNvPr id="2" name="Diagram 1"/>
          <p:cNvGraphicFramePr/>
          <p:nvPr>
            <p:extLst>
              <p:ext uri="{D42A27DB-BD31-4B8C-83A1-F6EECF244321}">
                <p14:modId xmlns:p14="http://schemas.microsoft.com/office/powerpoint/2010/main" val="1304652863"/>
              </p:ext>
            </p:extLst>
          </p:nvPr>
        </p:nvGraphicFramePr>
        <p:xfrm>
          <a:off x="378917" y="839296"/>
          <a:ext cx="836306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7C4A640-41B6-4D27-880D-DF158F6D691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9FCFC01D-FEF6-456A-9085-54372889E4C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18DD1278-6A3A-4B03-8689-5E216D40000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162BDD77-CC28-436A-9F80-3B340D7523A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E4916FC8-D421-486A-A8B9-7CA81A41497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Career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36" t="2476" r="4236" b="26478"/>
          <a:stretch/>
        </p:blipFill>
        <p:spPr>
          <a:xfrm>
            <a:off x="2066388" y="1150882"/>
            <a:ext cx="4652257" cy="2770790"/>
          </a:xfrm>
          <a:prstGeom prst="rect">
            <a:avLst/>
          </a:prstGeom>
        </p:spPr>
      </p:pic>
    </p:spTree>
    <p:extLst>
      <p:ext uri="{BB962C8B-B14F-4D97-AF65-F5344CB8AC3E}">
        <p14:creationId xmlns:p14="http://schemas.microsoft.com/office/powerpoint/2010/main" val="230514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3"/>
          <p:cNvSpPr txBox="1">
            <a:spLocks noGrp="1"/>
          </p:cNvSpPr>
          <p:nvPr>
            <p:ph type="title"/>
          </p:nvPr>
        </p:nvSpPr>
        <p:spPr>
          <a:xfrm>
            <a:off x="599174" y="72099"/>
            <a:ext cx="6459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IN" dirty="0" err="1"/>
              <a:t>iKigai</a:t>
            </a:r>
            <a:endParaRPr dirty="0"/>
          </a:p>
        </p:txBody>
      </p:sp>
      <p:sp>
        <p:nvSpPr>
          <p:cNvPr id="35" name="TextBox 34">
            <a:extLst>
              <a:ext uri="{FF2B5EF4-FFF2-40B4-BE49-F238E27FC236}">
                <a16:creationId xmlns:a16="http://schemas.microsoft.com/office/drawing/2014/main" id="{118A723D-C5CD-4E45-89CC-51B1EB15BAA5}"/>
              </a:ext>
            </a:extLst>
          </p:cNvPr>
          <p:cNvSpPr txBox="1"/>
          <p:nvPr/>
        </p:nvSpPr>
        <p:spPr>
          <a:xfrm>
            <a:off x="7751231" y="735798"/>
            <a:ext cx="1203110" cy="369332"/>
          </a:xfrm>
          <a:prstGeom prst="rect">
            <a:avLst/>
          </a:prstGeom>
          <a:noFill/>
        </p:spPr>
        <p:txBody>
          <a:bodyPr wrap="square" lIns="0" rIns="0" rtlCol="0" anchor="b">
            <a:spAutoFit/>
          </a:bodyPr>
          <a:lstStyle/>
          <a:p>
            <a:pPr algn="r"/>
            <a:r>
              <a:rPr lang="en-US" sz="1800" b="1" noProof="1"/>
              <a:t>Profession</a:t>
            </a:r>
            <a:endParaRPr lang="en-US" sz="2400" b="1" noProof="1"/>
          </a:p>
        </p:txBody>
      </p:sp>
      <p:sp>
        <p:nvSpPr>
          <p:cNvPr id="51" name="TextBox 50">
            <a:extLst>
              <a:ext uri="{FF2B5EF4-FFF2-40B4-BE49-F238E27FC236}">
                <a16:creationId xmlns:a16="http://schemas.microsoft.com/office/drawing/2014/main" id="{F977CD56-7289-4BAC-89C9-52962550DE96}"/>
              </a:ext>
            </a:extLst>
          </p:cNvPr>
          <p:cNvSpPr txBox="1"/>
          <p:nvPr/>
        </p:nvSpPr>
        <p:spPr>
          <a:xfrm>
            <a:off x="543093" y="4733587"/>
            <a:ext cx="915358" cy="369332"/>
          </a:xfrm>
          <a:prstGeom prst="rect">
            <a:avLst/>
          </a:prstGeom>
          <a:noFill/>
        </p:spPr>
        <p:txBody>
          <a:bodyPr wrap="square" lIns="0" rIns="0" rtlCol="0" anchor="b">
            <a:spAutoFit/>
          </a:bodyPr>
          <a:lstStyle/>
          <a:p>
            <a:pPr algn="r"/>
            <a:r>
              <a:rPr lang="en-US" sz="1800" b="1" noProof="1"/>
              <a:t>Mission</a:t>
            </a:r>
          </a:p>
        </p:txBody>
      </p:sp>
      <p:sp>
        <p:nvSpPr>
          <p:cNvPr id="58" name="TextBox 57">
            <a:extLst>
              <a:ext uri="{FF2B5EF4-FFF2-40B4-BE49-F238E27FC236}">
                <a16:creationId xmlns:a16="http://schemas.microsoft.com/office/drawing/2014/main" id="{F977CD56-7289-4BAC-89C9-52962550DE96}"/>
              </a:ext>
            </a:extLst>
          </p:cNvPr>
          <p:cNvSpPr txBox="1"/>
          <p:nvPr/>
        </p:nvSpPr>
        <p:spPr>
          <a:xfrm>
            <a:off x="7932363" y="4670104"/>
            <a:ext cx="982850" cy="369332"/>
          </a:xfrm>
          <a:prstGeom prst="rect">
            <a:avLst/>
          </a:prstGeom>
          <a:noFill/>
        </p:spPr>
        <p:txBody>
          <a:bodyPr wrap="square" lIns="0" rIns="0" rtlCol="0" anchor="b">
            <a:spAutoFit/>
          </a:bodyPr>
          <a:lstStyle/>
          <a:p>
            <a:pPr algn="r"/>
            <a:r>
              <a:rPr lang="en-US" sz="1800" b="1" noProof="1"/>
              <a:t>Vocation</a:t>
            </a:r>
          </a:p>
        </p:txBody>
      </p:sp>
      <p:sp>
        <p:nvSpPr>
          <p:cNvPr id="65" name="TextBox 64">
            <a:extLst>
              <a:ext uri="{FF2B5EF4-FFF2-40B4-BE49-F238E27FC236}">
                <a16:creationId xmlns:a16="http://schemas.microsoft.com/office/drawing/2014/main" id="{F977CD56-7289-4BAC-89C9-52962550DE96}"/>
              </a:ext>
            </a:extLst>
          </p:cNvPr>
          <p:cNvSpPr txBox="1"/>
          <p:nvPr/>
        </p:nvSpPr>
        <p:spPr>
          <a:xfrm>
            <a:off x="408742" y="2557599"/>
            <a:ext cx="1192010" cy="400110"/>
          </a:xfrm>
          <a:prstGeom prst="rect">
            <a:avLst/>
          </a:prstGeom>
          <a:noFill/>
        </p:spPr>
        <p:txBody>
          <a:bodyPr wrap="square" lIns="0" rIns="0" rtlCol="0" anchor="b">
            <a:spAutoFit/>
          </a:bodyPr>
          <a:lstStyle/>
          <a:p>
            <a:pPr algn="r"/>
            <a:r>
              <a:rPr lang="en-US" sz="2000" b="1" noProof="1"/>
              <a:t>You Love</a:t>
            </a:r>
          </a:p>
        </p:txBody>
      </p:sp>
      <p:sp>
        <p:nvSpPr>
          <p:cNvPr id="72" name="TextBox 71">
            <a:extLst>
              <a:ext uri="{FF2B5EF4-FFF2-40B4-BE49-F238E27FC236}">
                <a16:creationId xmlns:a16="http://schemas.microsoft.com/office/drawing/2014/main" id="{F977CD56-7289-4BAC-89C9-52962550DE96}"/>
              </a:ext>
            </a:extLst>
          </p:cNvPr>
          <p:cNvSpPr txBox="1"/>
          <p:nvPr/>
        </p:nvSpPr>
        <p:spPr>
          <a:xfrm>
            <a:off x="7861333" y="2533395"/>
            <a:ext cx="1124911" cy="400110"/>
          </a:xfrm>
          <a:prstGeom prst="rect">
            <a:avLst/>
          </a:prstGeom>
          <a:noFill/>
        </p:spPr>
        <p:txBody>
          <a:bodyPr wrap="square" lIns="0" rIns="0" rtlCol="0" anchor="b">
            <a:spAutoFit/>
          </a:bodyPr>
          <a:lstStyle/>
          <a:p>
            <a:pPr algn="r"/>
            <a:r>
              <a:rPr lang="en-US" sz="2000" b="1" noProof="1"/>
              <a:t>Paid For</a:t>
            </a:r>
          </a:p>
        </p:txBody>
      </p:sp>
      <p:sp>
        <p:nvSpPr>
          <p:cNvPr id="79" name="TextBox 78">
            <a:extLst>
              <a:ext uri="{FF2B5EF4-FFF2-40B4-BE49-F238E27FC236}">
                <a16:creationId xmlns:a16="http://schemas.microsoft.com/office/drawing/2014/main" id="{F977CD56-7289-4BAC-89C9-52962550DE96}"/>
              </a:ext>
            </a:extLst>
          </p:cNvPr>
          <p:cNvSpPr txBox="1"/>
          <p:nvPr/>
        </p:nvSpPr>
        <p:spPr>
          <a:xfrm>
            <a:off x="4106497" y="628110"/>
            <a:ext cx="1047152" cy="400110"/>
          </a:xfrm>
          <a:prstGeom prst="rect">
            <a:avLst/>
          </a:prstGeom>
          <a:noFill/>
        </p:spPr>
        <p:txBody>
          <a:bodyPr wrap="square" lIns="0" rIns="0" rtlCol="0" anchor="b">
            <a:spAutoFit/>
          </a:bodyPr>
          <a:lstStyle/>
          <a:p>
            <a:pPr algn="r"/>
            <a:r>
              <a:rPr lang="en-US" sz="2000" b="1" noProof="1"/>
              <a:t>Good At</a:t>
            </a:r>
          </a:p>
        </p:txBody>
      </p:sp>
      <p:sp>
        <p:nvSpPr>
          <p:cNvPr id="86" name="TextBox 85">
            <a:extLst>
              <a:ext uri="{FF2B5EF4-FFF2-40B4-BE49-F238E27FC236}">
                <a16:creationId xmlns:a16="http://schemas.microsoft.com/office/drawing/2014/main" id="{F977CD56-7289-4BAC-89C9-52962550DE96}"/>
              </a:ext>
            </a:extLst>
          </p:cNvPr>
          <p:cNvSpPr txBox="1"/>
          <p:nvPr/>
        </p:nvSpPr>
        <p:spPr>
          <a:xfrm>
            <a:off x="4138219" y="4765769"/>
            <a:ext cx="1444822" cy="400110"/>
          </a:xfrm>
          <a:prstGeom prst="rect">
            <a:avLst/>
          </a:prstGeom>
          <a:noFill/>
        </p:spPr>
        <p:txBody>
          <a:bodyPr wrap="square" lIns="0" rIns="0" rtlCol="0" anchor="b">
            <a:spAutoFit/>
          </a:bodyPr>
          <a:lstStyle/>
          <a:p>
            <a:pPr algn="r"/>
            <a:r>
              <a:rPr lang="en-US" sz="2000" b="1" noProof="1"/>
              <a:t>World Need</a:t>
            </a:r>
          </a:p>
        </p:txBody>
      </p:sp>
      <p:sp>
        <p:nvSpPr>
          <p:cNvPr id="105" name="Freeform: Shape 38">
            <a:extLst>
              <a:ext uri="{FF2B5EF4-FFF2-40B4-BE49-F238E27FC236}">
                <a16:creationId xmlns:a16="http://schemas.microsoft.com/office/drawing/2014/main" id="{C3AE7ADC-4793-4757-B709-FF8439D64EFC}"/>
              </a:ext>
            </a:extLst>
          </p:cNvPr>
          <p:cNvSpPr/>
          <p:nvPr/>
        </p:nvSpPr>
        <p:spPr>
          <a:xfrm>
            <a:off x="3421716" y="1055650"/>
            <a:ext cx="2378522" cy="806121"/>
          </a:xfrm>
          <a:custGeom>
            <a:avLst/>
            <a:gdLst>
              <a:gd name="connsiteX0" fmla="*/ 945146 w 1890601"/>
              <a:gd name="connsiteY0" fmla="*/ 0 h 711720"/>
              <a:gd name="connsiteX1" fmla="*/ 1889046 w 1890601"/>
              <a:gd name="connsiteY1" fmla="*/ 625659 h 711720"/>
              <a:gd name="connsiteX2" fmla="*/ 1890601 w 1890601"/>
              <a:gd name="connsiteY2" fmla="*/ 629907 h 711720"/>
              <a:gd name="connsiteX3" fmla="*/ 1799131 w 1890601"/>
              <a:gd name="connsiteY3" fmla="*/ 596428 h 711720"/>
              <a:gd name="connsiteX4" fmla="*/ 1494505 w 1890601"/>
              <a:gd name="connsiteY4" fmla="*/ 550373 h 711720"/>
              <a:gd name="connsiteX5" fmla="*/ 1006214 w 1890601"/>
              <a:gd name="connsiteY5" fmla="*/ 674013 h 711720"/>
              <a:gd name="connsiteX6" fmla="*/ 944147 w 1890601"/>
              <a:gd name="connsiteY6" fmla="*/ 711720 h 711720"/>
              <a:gd name="connsiteX7" fmla="*/ 882079 w 1890601"/>
              <a:gd name="connsiteY7" fmla="*/ 674013 h 711720"/>
              <a:gd name="connsiteX8" fmla="*/ 393788 w 1890601"/>
              <a:gd name="connsiteY8" fmla="*/ 550373 h 711720"/>
              <a:gd name="connsiteX9" fmla="*/ 89162 w 1890601"/>
              <a:gd name="connsiteY9" fmla="*/ 596428 h 711720"/>
              <a:gd name="connsiteX10" fmla="*/ 0 w 1890601"/>
              <a:gd name="connsiteY10" fmla="*/ 629062 h 711720"/>
              <a:gd name="connsiteX11" fmla="*/ 1246 w 1890601"/>
              <a:gd name="connsiteY11" fmla="*/ 625659 h 711720"/>
              <a:gd name="connsiteX12" fmla="*/ 945146 w 1890601"/>
              <a:gd name="connsiteY12" fmla="*/ 0 h 7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0601" h="711720">
                <a:moveTo>
                  <a:pt x="945146" y="0"/>
                </a:moveTo>
                <a:cubicBezTo>
                  <a:pt x="1369468" y="0"/>
                  <a:pt x="1733534" y="257985"/>
                  <a:pt x="1889046" y="625659"/>
                </a:cubicBezTo>
                <a:lnTo>
                  <a:pt x="1890601" y="629907"/>
                </a:lnTo>
                <a:lnTo>
                  <a:pt x="1799131" y="596428"/>
                </a:lnTo>
                <a:cubicBezTo>
                  <a:pt x="1702900" y="566497"/>
                  <a:pt x="1600586" y="550373"/>
                  <a:pt x="1494505" y="550373"/>
                </a:cubicBezTo>
                <a:cubicBezTo>
                  <a:pt x="1317705" y="550373"/>
                  <a:pt x="1151365" y="595162"/>
                  <a:pt x="1006214" y="674013"/>
                </a:cubicBezTo>
                <a:lnTo>
                  <a:pt x="944147" y="711720"/>
                </a:lnTo>
                <a:lnTo>
                  <a:pt x="882079" y="674013"/>
                </a:lnTo>
                <a:cubicBezTo>
                  <a:pt x="736928" y="595162"/>
                  <a:pt x="570589" y="550373"/>
                  <a:pt x="393788" y="550373"/>
                </a:cubicBezTo>
                <a:cubicBezTo>
                  <a:pt x="287707" y="550373"/>
                  <a:pt x="185393" y="566497"/>
                  <a:pt x="89162" y="596428"/>
                </a:cubicBezTo>
                <a:lnTo>
                  <a:pt x="0" y="629062"/>
                </a:lnTo>
                <a:lnTo>
                  <a:pt x="1246" y="625659"/>
                </a:lnTo>
                <a:cubicBezTo>
                  <a:pt x="156758" y="257985"/>
                  <a:pt x="520825" y="0"/>
                  <a:pt x="945146" y="0"/>
                </a:cubicBez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Freeform: Shape 39">
            <a:extLst>
              <a:ext uri="{FF2B5EF4-FFF2-40B4-BE49-F238E27FC236}">
                <a16:creationId xmlns:a16="http://schemas.microsoft.com/office/drawing/2014/main" id="{821A725F-B060-4A40-9E05-559CD7E1F918}"/>
              </a:ext>
            </a:extLst>
          </p:cNvPr>
          <p:cNvSpPr/>
          <p:nvPr/>
        </p:nvSpPr>
        <p:spPr>
          <a:xfrm>
            <a:off x="2562202" y="1846903"/>
            <a:ext cx="896649" cy="2142304"/>
          </a:xfrm>
          <a:custGeom>
            <a:avLst/>
            <a:gdLst>
              <a:gd name="connsiteX0" fmla="*/ 630615 w 712714"/>
              <a:gd name="connsiteY0" fmla="*/ 0 h 1891428"/>
              <a:gd name="connsiteX1" fmla="*/ 597413 w 712714"/>
              <a:gd name="connsiteY1" fmla="*/ 90715 h 1891428"/>
              <a:gd name="connsiteX2" fmla="*/ 551358 w 712714"/>
              <a:gd name="connsiteY2" fmla="*/ 395341 h 1891428"/>
              <a:gd name="connsiteX3" fmla="*/ 674998 w 712714"/>
              <a:gd name="connsiteY3" fmla="*/ 883632 h 1891428"/>
              <a:gd name="connsiteX4" fmla="*/ 712714 w 712714"/>
              <a:gd name="connsiteY4" fmla="*/ 945715 h 1891428"/>
              <a:gd name="connsiteX5" fmla="*/ 674998 w 712714"/>
              <a:gd name="connsiteY5" fmla="*/ 1007797 h 1891428"/>
              <a:gd name="connsiteX6" fmla="*/ 551358 w 712714"/>
              <a:gd name="connsiteY6" fmla="*/ 1496088 h 1891428"/>
              <a:gd name="connsiteX7" fmla="*/ 597413 w 712714"/>
              <a:gd name="connsiteY7" fmla="*/ 1800714 h 1891428"/>
              <a:gd name="connsiteX8" fmla="*/ 630615 w 712714"/>
              <a:gd name="connsiteY8" fmla="*/ 1891428 h 1891428"/>
              <a:gd name="connsiteX9" fmla="*/ 625659 w 712714"/>
              <a:gd name="connsiteY9" fmla="*/ 1889614 h 1891428"/>
              <a:gd name="connsiteX10" fmla="*/ 0 w 712714"/>
              <a:gd name="connsiteY10" fmla="*/ 945714 h 1891428"/>
              <a:gd name="connsiteX11" fmla="*/ 625659 w 712714"/>
              <a:gd name="connsiteY11" fmla="*/ 1814 h 1891428"/>
              <a:gd name="connsiteX12" fmla="*/ 630615 w 712714"/>
              <a:gd name="connsiteY12" fmla="*/ 0 h 189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714" h="1891428">
                <a:moveTo>
                  <a:pt x="630615" y="0"/>
                </a:moveTo>
                <a:lnTo>
                  <a:pt x="597413" y="90715"/>
                </a:lnTo>
                <a:cubicBezTo>
                  <a:pt x="567482" y="186946"/>
                  <a:pt x="551358" y="289261"/>
                  <a:pt x="551358" y="395341"/>
                </a:cubicBezTo>
                <a:cubicBezTo>
                  <a:pt x="551358" y="572142"/>
                  <a:pt x="596147" y="738481"/>
                  <a:pt x="674998" y="883632"/>
                </a:cubicBezTo>
                <a:lnTo>
                  <a:pt x="712714" y="945715"/>
                </a:lnTo>
                <a:lnTo>
                  <a:pt x="674998" y="1007797"/>
                </a:lnTo>
                <a:cubicBezTo>
                  <a:pt x="596147" y="1152948"/>
                  <a:pt x="551358" y="1319288"/>
                  <a:pt x="551358" y="1496088"/>
                </a:cubicBezTo>
                <a:cubicBezTo>
                  <a:pt x="551358" y="1602169"/>
                  <a:pt x="567482" y="1704483"/>
                  <a:pt x="597413" y="1800714"/>
                </a:cubicBezTo>
                <a:lnTo>
                  <a:pt x="630615" y="1891428"/>
                </a:lnTo>
                <a:lnTo>
                  <a:pt x="625659" y="1889614"/>
                </a:lnTo>
                <a:cubicBezTo>
                  <a:pt x="257985" y="1734102"/>
                  <a:pt x="0" y="1370036"/>
                  <a:pt x="0" y="945714"/>
                </a:cubicBezTo>
                <a:cubicBezTo>
                  <a:pt x="0" y="521393"/>
                  <a:pt x="257985" y="157327"/>
                  <a:pt x="625659" y="1814"/>
                </a:cubicBezTo>
                <a:lnTo>
                  <a:pt x="630615"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Freeform: Shape 75">
            <a:extLst>
              <a:ext uri="{FF2B5EF4-FFF2-40B4-BE49-F238E27FC236}">
                <a16:creationId xmlns:a16="http://schemas.microsoft.com/office/drawing/2014/main" id="{074F58D1-E84D-475C-A122-ED68985E49F9}"/>
              </a:ext>
            </a:extLst>
          </p:cNvPr>
          <p:cNvSpPr/>
          <p:nvPr/>
        </p:nvSpPr>
        <p:spPr>
          <a:xfrm>
            <a:off x="3392561" y="3951264"/>
            <a:ext cx="2378523" cy="806123"/>
          </a:xfrm>
          <a:custGeom>
            <a:avLst/>
            <a:gdLst>
              <a:gd name="connsiteX0" fmla="*/ 944147 w 1890601"/>
              <a:gd name="connsiteY0" fmla="*/ 0 h 711721"/>
              <a:gd name="connsiteX1" fmla="*/ 1006214 w 1890601"/>
              <a:gd name="connsiteY1" fmla="*/ 37707 h 711721"/>
              <a:gd name="connsiteX2" fmla="*/ 1494505 w 1890601"/>
              <a:gd name="connsiteY2" fmla="*/ 161347 h 711721"/>
              <a:gd name="connsiteX3" fmla="*/ 1799131 w 1890601"/>
              <a:gd name="connsiteY3" fmla="*/ 115292 h 711721"/>
              <a:gd name="connsiteX4" fmla="*/ 1890601 w 1890601"/>
              <a:gd name="connsiteY4" fmla="*/ 81813 h 711721"/>
              <a:gd name="connsiteX5" fmla="*/ 1889046 w 1890601"/>
              <a:gd name="connsiteY5" fmla="*/ 86062 h 711721"/>
              <a:gd name="connsiteX6" fmla="*/ 945146 w 1890601"/>
              <a:gd name="connsiteY6" fmla="*/ 711721 h 711721"/>
              <a:gd name="connsiteX7" fmla="*/ 1246 w 1890601"/>
              <a:gd name="connsiteY7" fmla="*/ 86062 h 711721"/>
              <a:gd name="connsiteX8" fmla="*/ 0 w 1890601"/>
              <a:gd name="connsiteY8" fmla="*/ 82658 h 711721"/>
              <a:gd name="connsiteX9" fmla="*/ 89162 w 1890601"/>
              <a:gd name="connsiteY9" fmla="*/ 115292 h 711721"/>
              <a:gd name="connsiteX10" fmla="*/ 393788 w 1890601"/>
              <a:gd name="connsiteY10" fmla="*/ 161347 h 711721"/>
              <a:gd name="connsiteX11" fmla="*/ 882079 w 1890601"/>
              <a:gd name="connsiteY11" fmla="*/ 37707 h 711721"/>
              <a:gd name="connsiteX12" fmla="*/ 944147 w 1890601"/>
              <a:gd name="connsiteY12" fmla="*/ 0 h 71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0601" h="711721">
                <a:moveTo>
                  <a:pt x="944147" y="0"/>
                </a:moveTo>
                <a:lnTo>
                  <a:pt x="1006214" y="37707"/>
                </a:lnTo>
                <a:cubicBezTo>
                  <a:pt x="1151365" y="116558"/>
                  <a:pt x="1317705" y="161347"/>
                  <a:pt x="1494505" y="161347"/>
                </a:cubicBezTo>
                <a:cubicBezTo>
                  <a:pt x="1600586" y="161347"/>
                  <a:pt x="1702900" y="145223"/>
                  <a:pt x="1799131" y="115292"/>
                </a:cubicBezTo>
                <a:lnTo>
                  <a:pt x="1890601" y="81813"/>
                </a:lnTo>
                <a:lnTo>
                  <a:pt x="1889046" y="86062"/>
                </a:lnTo>
                <a:cubicBezTo>
                  <a:pt x="1733534" y="453736"/>
                  <a:pt x="1369468" y="711721"/>
                  <a:pt x="945146" y="711721"/>
                </a:cubicBezTo>
                <a:cubicBezTo>
                  <a:pt x="520825" y="711721"/>
                  <a:pt x="156758" y="453736"/>
                  <a:pt x="1246" y="86062"/>
                </a:cubicBezTo>
                <a:lnTo>
                  <a:pt x="0" y="82658"/>
                </a:lnTo>
                <a:lnTo>
                  <a:pt x="89162" y="115292"/>
                </a:lnTo>
                <a:cubicBezTo>
                  <a:pt x="185393" y="145223"/>
                  <a:pt x="287707" y="161347"/>
                  <a:pt x="393788" y="161347"/>
                </a:cubicBezTo>
                <a:cubicBezTo>
                  <a:pt x="570589" y="161347"/>
                  <a:pt x="736928" y="116558"/>
                  <a:pt x="882079" y="37707"/>
                </a:cubicBezTo>
                <a:lnTo>
                  <a:pt x="944147" y="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0" name="Freeform: Shape 40">
            <a:extLst>
              <a:ext uri="{FF2B5EF4-FFF2-40B4-BE49-F238E27FC236}">
                <a16:creationId xmlns:a16="http://schemas.microsoft.com/office/drawing/2014/main" id="{73013B99-EA34-41FB-B0D7-A20EBB61D9F4}"/>
              </a:ext>
            </a:extLst>
          </p:cNvPr>
          <p:cNvSpPr/>
          <p:nvPr/>
        </p:nvSpPr>
        <p:spPr>
          <a:xfrm>
            <a:off x="5755489" y="1805684"/>
            <a:ext cx="894134" cy="2140390"/>
          </a:xfrm>
          <a:custGeom>
            <a:avLst/>
            <a:gdLst>
              <a:gd name="connsiteX0" fmla="*/ 82408 w 710715"/>
              <a:gd name="connsiteY0" fmla="*/ 0 h 1889738"/>
              <a:gd name="connsiteX1" fmla="*/ 85056 w 710715"/>
              <a:gd name="connsiteY1" fmla="*/ 969 h 1889738"/>
              <a:gd name="connsiteX2" fmla="*/ 710715 w 710715"/>
              <a:gd name="connsiteY2" fmla="*/ 944869 h 1889738"/>
              <a:gd name="connsiteX3" fmla="*/ 85056 w 710715"/>
              <a:gd name="connsiteY3" fmla="*/ 1888769 h 1889738"/>
              <a:gd name="connsiteX4" fmla="*/ 82408 w 710715"/>
              <a:gd name="connsiteY4" fmla="*/ 1889738 h 1889738"/>
              <a:gd name="connsiteX5" fmla="*/ 115301 w 710715"/>
              <a:gd name="connsiteY5" fmla="*/ 1799869 h 1889738"/>
              <a:gd name="connsiteX6" fmla="*/ 161356 w 710715"/>
              <a:gd name="connsiteY6" fmla="*/ 1495243 h 1889738"/>
              <a:gd name="connsiteX7" fmla="*/ 37716 w 710715"/>
              <a:gd name="connsiteY7" fmla="*/ 1006952 h 1889738"/>
              <a:gd name="connsiteX8" fmla="*/ 0 w 710715"/>
              <a:gd name="connsiteY8" fmla="*/ 944870 h 1889738"/>
              <a:gd name="connsiteX9" fmla="*/ 37716 w 710715"/>
              <a:gd name="connsiteY9" fmla="*/ 882787 h 1889738"/>
              <a:gd name="connsiteX10" fmla="*/ 161356 w 710715"/>
              <a:gd name="connsiteY10" fmla="*/ 394496 h 1889738"/>
              <a:gd name="connsiteX11" fmla="*/ 115301 w 710715"/>
              <a:gd name="connsiteY11" fmla="*/ 89870 h 1889738"/>
              <a:gd name="connsiteX12" fmla="*/ 82408 w 710715"/>
              <a:gd name="connsiteY12" fmla="*/ 0 h 188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0715" h="1889738">
                <a:moveTo>
                  <a:pt x="82408" y="0"/>
                </a:moveTo>
                <a:lnTo>
                  <a:pt x="85056" y="969"/>
                </a:lnTo>
                <a:cubicBezTo>
                  <a:pt x="452730" y="156482"/>
                  <a:pt x="710715" y="520548"/>
                  <a:pt x="710715" y="944869"/>
                </a:cubicBezTo>
                <a:cubicBezTo>
                  <a:pt x="710715" y="1369191"/>
                  <a:pt x="452730" y="1733257"/>
                  <a:pt x="85056" y="1888769"/>
                </a:cubicBezTo>
                <a:lnTo>
                  <a:pt x="82408" y="1889738"/>
                </a:lnTo>
                <a:lnTo>
                  <a:pt x="115301" y="1799869"/>
                </a:lnTo>
                <a:cubicBezTo>
                  <a:pt x="145232" y="1703638"/>
                  <a:pt x="161356" y="1601324"/>
                  <a:pt x="161356" y="1495243"/>
                </a:cubicBezTo>
                <a:cubicBezTo>
                  <a:pt x="161356" y="1318443"/>
                  <a:pt x="116567" y="1152103"/>
                  <a:pt x="37716" y="1006952"/>
                </a:cubicBezTo>
                <a:lnTo>
                  <a:pt x="0" y="944870"/>
                </a:lnTo>
                <a:lnTo>
                  <a:pt x="37716" y="882787"/>
                </a:lnTo>
                <a:cubicBezTo>
                  <a:pt x="116567" y="737636"/>
                  <a:pt x="161356" y="571297"/>
                  <a:pt x="161356" y="394496"/>
                </a:cubicBezTo>
                <a:cubicBezTo>
                  <a:pt x="161356" y="288416"/>
                  <a:pt x="145232" y="186101"/>
                  <a:pt x="115301" y="89870"/>
                </a:cubicBezTo>
                <a:lnTo>
                  <a:pt x="82408" y="0"/>
                </a:ln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1" name="Freeform: Shape 33">
            <a:extLst>
              <a:ext uri="{FF2B5EF4-FFF2-40B4-BE49-F238E27FC236}">
                <a16:creationId xmlns:a16="http://schemas.microsoft.com/office/drawing/2014/main" id="{804647D3-1E74-4A88-B80B-C368E31649C5}"/>
              </a:ext>
            </a:extLst>
          </p:cNvPr>
          <p:cNvSpPr/>
          <p:nvPr/>
        </p:nvSpPr>
        <p:spPr>
          <a:xfrm>
            <a:off x="3314644" y="1708749"/>
            <a:ext cx="1287521" cy="1160279"/>
          </a:xfrm>
          <a:custGeom>
            <a:avLst/>
            <a:gdLst>
              <a:gd name="connsiteX0" fmla="*/ 473045 w 1023404"/>
              <a:gd name="connsiteY0" fmla="*/ 0 h 1024404"/>
              <a:gd name="connsiteX1" fmla="*/ 961336 w 1023404"/>
              <a:gd name="connsiteY1" fmla="*/ 123640 h 1024404"/>
              <a:gd name="connsiteX2" fmla="*/ 1023404 w 1023404"/>
              <a:gd name="connsiteY2" fmla="*/ 161347 h 1024404"/>
              <a:gd name="connsiteX3" fmla="*/ 1001009 w 1023404"/>
              <a:gd name="connsiteY3" fmla="*/ 174952 h 1024404"/>
              <a:gd name="connsiteX4" fmla="*/ 629862 w 1023404"/>
              <a:gd name="connsiteY4" fmla="*/ 625659 h 1024404"/>
              <a:gd name="connsiteX5" fmla="*/ 628307 w 1023404"/>
              <a:gd name="connsiteY5" fmla="*/ 629908 h 1024404"/>
              <a:gd name="connsiteX6" fmla="*/ 625659 w 1023404"/>
              <a:gd name="connsiteY6" fmla="*/ 630877 h 1024404"/>
              <a:gd name="connsiteX7" fmla="*/ 174952 w 1023404"/>
              <a:gd name="connsiteY7" fmla="*/ 1002024 h 1024404"/>
              <a:gd name="connsiteX8" fmla="*/ 161356 w 1023404"/>
              <a:gd name="connsiteY8" fmla="*/ 1024404 h 1024404"/>
              <a:gd name="connsiteX9" fmla="*/ 123640 w 1023404"/>
              <a:gd name="connsiteY9" fmla="*/ 962321 h 1024404"/>
              <a:gd name="connsiteX10" fmla="*/ 0 w 1023404"/>
              <a:gd name="connsiteY10" fmla="*/ 474030 h 1024404"/>
              <a:gd name="connsiteX11" fmla="*/ 46055 w 1023404"/>
              <a:gd name="connsiteY11" fmla="*/ 169404 h 1024404"/>
              <a:gd name="connsiteX12" fmla="*/ 79257 w 1023404"/>
              <a:gd name="connsiteY12" fmla="*/ 78689 h 1024404"/>
              <a:gd name="connsiteX13" fmla="*/ 168419 w 1023404"/>
              <a:gd name="connsiteY13" fmla="*/ 46055 h 1024404"/>
              <a:gd name="connsiteX14" fmla="*/ 473045 w 1023404"/>
              <a:gd name="connsiteY14" fmla="*/ 0 h 102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3404" h="1024404">
                <a:moveTo>
                  <a:pt x="473045" y="0"/>
                </a:moveTo>
                <a:cubicBezTo>
                  <a:pt x="649846" y="0"/>
                  <a:pt x="816185" y="44789"/>
                  <a:pt x="961336" y="123640"/>
                </a:cubicBezTo>
                <a:lnTo>
                  <a:pt x="1023404" y="161347"/>
                </a:lnTo>
                <a:lnTo>
                  <a:pt x="1001009" y="174952"/>
                </a:lnTo>
                <a:cubicBezTo>
                  <a:pt x="837513" y="285408"/>
                  <a:pt x="707618" y="441823"/>
                  <a:pt x="629862" y="625659"/>
                </a:cubicBezTo>
                <a:lnTo>
                  <a:pt x="628307" y="629908"/>
                </a:lnTo>
                <a:lnTo>
                  <a:pt x="625659" y="630877"/>
                </a:lnTo>
                <a:cubicBezTo>
                  <a:pt x="441822" y="708633"/>
                  <a:pt x="285407" y="838528"/>
                  <a:pt x="174952" y="1002024"/>
                </a:cubicBezTo>
                <a:lnTo>
                  <a:pt x="161356" y="1024404"/>
                </a:lnTo>
                <a:lnTo>
                  <a:pt x="123640" y="962321"/>
                </a:lnTo>
                <a:cubicBezTo>
                  <a:pt x="44789" y="817170"/>
                  <a:pt x="0" y="650831"/>
                  <a:pt x="0" y="474030"/>
                </a:cubicBezTo>
                <a:cubicBezTo>
                  <a:pt x="0" y="367950"/>
                  <a:pt x="16124" y="265635"/>
                  <a:pt x="46055" y="169404"/>
                </a:cubicBezTo>
                <a:lnTo>
                  <a:pt x="79257" y="78689"/>
                </a:lnTo>
                <a:lnTo>
                  <a:pt x="168419" y="46055"/>
                </a:lnTo>
                <a:cubicBezTo>
                  <a:pt x="264650" y="16124"/>
                  <a:pt x="366964" y="0"/>
                  <a:pt x="473045" y="0"/>
                </a:cubicBezTo>
                <a:close/>
              </a:path>
            </a:pathLst>
          </a:cu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Freeform: Shape 36">
            <a:extLst>
              <a:ext uri="{FF2B5EF4-FFF2-40B4-BE49-F238E27FC236}">
                <a16:creationId xmlns:a16="http://schemas.microsoft.com/office/drawing/2014/main" id="{8B35443E-3714-46E6-8B87-631FA4B190D4}"/>
              </a:ext>
            </a:extLst>
          </p:cNvPr>
          <p:cNvSpPr/>
          <p:nvPr/>
        </p:nvSpPr>
        <p:spPr>
          <a:xfrm>
            <a:off x="3314644" y="2908761"/>
            <a:ext cx="1287521" cy="1160277"/>
          </a:xfrm>
          <a:custGeom>
            <a:avLst/>
            <a:gdLst>
              <a:gd name="connsiteX0" fmla="*/ 161356 w 1023404"/>
              <a:gd name="connsiteY0" fmla="*/ 0 h 1024402"/>
              <a:gd name="connsiteX1" fmla="*/ 174952 w 1023404"/>
              <a:gd name="connsiteY1" fmla="*/ 22379 h 1024402"/>
              <a:gd name="connsiteX2" fmla="*/ 625659 w 1023404"/>
              <a:gd name="connsiteY2" fmla="*/ 393526 h 1024402"/>
              <a:gd name="connsiteX3" fmla="*/ 628308 w 1023404"/>
              <a:gd name="connsiteY3" fmla="*/ 394495 h 1024402"/>
              <a:gd name="connsiteX4" fmla="*/ 629862 w 1023404"/>
              <a:gd name="connsiteY4" fmla="*/ 398743 h 1024402"/>
              <a:gd name="connsiteX5" fmla="*/ 1001009 w 1023404"/>
              <a:gd name="connsiteY5" fmla="*/ 849450 h 1024402"/>
              <a:gd name="connsiteX6" fmla="*/ 1023404 w 1023404"/>
              <a:gd name="connsiteY6" fmla="*/ 863055 h 1024402"/>
              <a:gd name="connsiteX7" fmla="*/ 961336 w 1023404"/>
              <a:gd name="connsiteY7" fmla="*/ 900762 h 1024402"/>
              <a:gd name="connsiteX8" fmla="*/ 473045 w 1023404"/>
              <a:gd name="connsiteY8" fmla="*/ 1024402 h 1024402"/>
              <a:gd name="connsiteX9" fmla="*/ 168419 w 1023404"/>
              <a:gd name="connsiteY9" fmla="*/ 978347 h 1024402"/>
              <a:gd name="connsiteX10" fmla="*/ 79257 w 1023404"/>
              <a:gd name="connsiteY10" fmla="*/ 945713 h 1024402"/>
              <a:gd name="connsiteX11" fmla="*/ 46055 w 1023404"/>
              <a:gd name="connsiteY11" fmla="*/ 854999 h 1024402"/>
              <a:gd name="connsiteX12" fmla="*/ 0 w 1023404"/>
              <a:gd name="connsiteY12" fmla="*/ 550373 h 1024402"/>
              <a:gd name="connsiteX13" fmla="*/ 123640 w 1023404"/>
              <a:gd name="connsiteY13" fmla="*/ 62082 h 1024402"/>
              <a:gd name="connsiteX14" fmla="*/ 161356 w 1023404"/>
              <a:gd name="connsiteY14" fmla="*/ 0 h 10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3404" h="1024402">
                <a:moveTo>
                  <a:pt x="161356" y="0"/>
                </a:moveTo>
                <a:lnTo>
                  <a:pt x="174952" y="22379"/>
                </a:lnTo>
                <a:cubicBezTo>
                  <a:pt x="285407" y="185875"/>
                  <a:pt x="441822" y="315770"/>
                  <a:pt x="625659" y="393526"/>
                </a:cubicBezTo>
                <a:lnTo>
                  <a:pt x="628308" y="394495"/>
                </a:lnTo>
                <a:lnTo>
                  <a:pt x="629862" y="398743"/>
                </a:lnTo>
                <a:cubicBezTo>
                  <a:pt x="707618" y="582580"/>
                  <a:pt x="837513" y="738995"/>
                  <a:pt x="1001009" y="849450"/>
                </a:cubicBezTo>
                <a:lnTo>
                  <a:pt x="1023404" y="863055"/>
                </a:lnTo>
                <a:lnTo>
                  <a:pt x="961336" y="900762"/>
                </a:lnTo>
                <a:cubicBezTo>
                  <a:pt x="816185" y="979613"/>
                  <a:pt x="649846" y="1024402"/>
                  <a:pt x="473045" y="1024402"/>
                </a:cubicBezTo>
                <a:cubicBezTo>
                  <a:pt x="366964" y="1024402"/>
                  <a:pt x="264650" y="1008278"/>
                  <a:pt x="168419" y="978347"/>
                </a:cubicBezTo>
                <a:lnTo>
                  <a:pt x="79257" y="945713"/>
                </a:lnTo>
                <a:lnTo>
                  <a:pt x="46055" y="854999"/>
                </a:lnTo>
                <a:cubicBezTo>
                  <a:pt x="16124" y="758768"/>
                  <a:pt x="0" y="656454"/>
                  <a:pt x="0" y="550373"/>
                </a:cubicBezTo>
                <a:cubicBezTo>
                  <a:pt x="0" y="373573"/>
                  <a:pt x="44789" y="207233"/>
                  <a:pt x="123640" y="62082"/>
                </a:cubicBezTo>
                <a:lnTo>
                  <a:pt x="161356" y="0"/>
                </a:ln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6" name="Freeform: Shape 37">
            <a:extLst>
              <a:ext uri="{FF2B5EF4-FFF2-40B4-BE49-F238E27FC236}">
                <a16:creationId xmlns:a16="http://schemas.microsoft.com/office/drawing/2014/main" id="{7C4CDE17-9491-40BA-A5E0-44BFACC7C984}"/>
              </a:ext>
            </a:extLst>
          </p:cNvPr>
          <p:cNvSpPr/>
          <p:nvPr/>
        </p:nvSpPr>
        <p:spPr>
          <a:xfrm>
            <a:off x="4610977" y="2945837"/>
            <a:ext cx="1290034" cy="1160277"/>
          </a:xfrm>
          <a:custGeom>
            <a:avLst/>
            <a:gdLst>
              <a:gd name="connsiteX0" fmla="*/ 864046 w 1025402"/>
              <a:gd name="connsiteY0" fmla="*/ 0 h 1024402"/>
              <a:gd name="connsiteX1" fmla="*/ 901762 w 1025402"/>
              <a:gd name="connsiteY1" fmla="*/ 62082 h 1024402"/>
              <a:gd name="connsiteX2" fmla="*/ 1025402 w 1025402"/>
              <a:gd name="connsiteY2" fmla="*/ 550373 h 1024402"/>
              <a:gd name="connsiteX3" fmla="*/ 979347 w 1025402"/>
              <a:gd name="connsiteY3" fmla="*/ 854999 h 1024402"/>
              <a:gd name="connsiteX4" fmla="*/ 946454 w 1025402"/>
              <a:gd name="connsiteY4" fmla="*/ 944868 h 1024402"/>
              <a:gd name="connsiteX5" fmla="*/ 854984 w 1025402"/>
              <a:gd name="connsiteY5" fmla="*/ 978347 h 1024402"/>
              <a:gd name="connsiteX6" fmla="*/ 550358 w 1025402"/>
              <a:gd name="connsiteY6" fmla="*/ 1024402 h 1024402"/>
              <a:gd name="connsiteX7" fmla="*/ 62067 w 1025402"/>
              <a:gd name="connsiteY7" fmla="*/ 900762 h 1024402"/>
              <a:gd name="connsiteX8" fmla="*/ 0 w 1025402"/>
              <a:gd name="connsiteY8" fmla="*/ 863055 h 1024402"/>
              <a:gd name="connsiteX9" fmla="*/ 22394 w 1025402"/>
              <a:gd name="connsiteY9" fmla="*/ 849450 h 1024402"/>
              <a:gd name="connsiteX10" fmla="*/ 393541 w 1025402"/>
              <a:gd name="connsiteY10" fmla="*/ 398743 h 1024402"/>
              <a:gd name="connsiteX11" fmla="*/ 394787 w 1025402"/>
              <a:gd name="connsiteY11" fmla="*/ 395340 h 1024402"/>
              <a:gd name="connsiteX12" fmla="*/ 399743 w 1025402"/>
              <a:gd name="connsiteY12" fmla="*/ 393526 h 1024402"/>
              <a:gd name="connsiteX13" fmla="*/ 850450 w 1025402"/>
              <a:gd name="connsiteY13" fmla="*/ 22379 h 1024402"/>
              <a:gd name="connsiteX14" fmla="*/ 864046 w 1025402"/>
              <a:gd name="connsiteY14" fmla="*/ 0 h 10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402" h="1024402">
                <a:moveTo>
                  <a:pt x="864046" y="0"/>
                </a:moveTo>
                <a:lnTo>
                  <a:pt x="901762" y="62082"/>
                </a:lnTo>
                <a:cubicBezTo>
                  <a:pt x="980613" y="207233"/>
                  <a:pt x="1025402" y="373573"/>
                  <a:pt x="1025402" y="550373"/>
                </a:cubicBezTo>
                <a:cubicBezTo>
                  <a:pt x="1025402" y="656454"/>
                  <a:pt x="1009278" y="758768"/>
                  <a:pt x="979347" y="854999"/>
                </a:cubicBezTo>
                <a:lnTo>
                  <a:pt x="946454" y="944868"/>
                </a:lnTo>
                <a:lnTo>
                  <a:pt x="854984" y="978347"/>
                </a:lnTo>
                <a:cubicBezTo>
                  <a:pt x="758753" y="1008278"/>
                  <a:pt x="656439" y="1024402"/>
                  <a:pt x="550358" y="1024402"/>
                </a:cubicBezTo>
                <a:cubicBezTo>
                  <a:pt x="373558" y="1024402"/>
                  <a:pt x="207218" y="979613"/>
                  <a:pt x="62067" y="900762"/>
                </a:cubicBezTo>
                <a:lnTo>
                  <a:pt x="0" y="863055"/>
                </a:lnTo>
                <a:lnTo>
                  <a:pt x="22394" y="849450"/>
                </a:lnTo>
                <a:cubicBezTo>
                  <a:pt x="185890" y="738995"/>
                  <a:pt x="315785" y="582580"/>
                  <a:pt x="393541" y="398743"/>
                </a:cubicBezTo>
                <a:lnTo>
                  <a:pt x="394787" y="395340"/>
                </a:lnTo>
                <a:lnTo>
                  <a:pt x="399743" y="393526"/>
                </a:lnTo>
                <a:cubicBezTo>
                  <a:pt x="583580" y="315770"/>
                  <a:pt x="739995" y="185875"/>
                  <a:pt x="850450" y="22379"/>
                </a:cubicBezTo>
                <a:lnTo>
                  <a:pt x="864046" y="0"/>
                </a:lnTo>
                <a:close/>
              </a:path>
            </a:pathLst>
          </a:cu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3" name="Freeform: Shape 34">
            <a:extLst>
              <a:ext uri="{FF2B5EF4-FFF2-40B4-BE49-F238E27FC236}">
                <a16:creationId xmlns:a16="http://schemas.microsoft.com/office/drawing/2014/main" id="{B7B16CE0-4CD0-4FA6-80E6-67CE5E0597C4}"/>
              </a:ext>
            </a:extLst>
          </p:cNvPr>
          <p:cNvSpPr/>
          <p:nvPr/>
        </p:nvSpPr>
        <p:spPr>
          <a:xfrm>
            <a:off x="4581823" y="1732374"/>
            <a:ext cx="1290034" cy="1160279"/>
          </a:xfrm>
          <a:custGeom>
            <a:avLst/>
            <a:gdLst>
              <a:gd name="connsiteX0" fmla="*/ 550358 w 1025402"/>
              <a:gd name="connsiteY0" fmla="*/ 0 h 1024404"/>
              <a:gd name="connsiteX1" fmla="*/ 854984 w 1025402"/>
              <a:gd name="connsiteY1" fmla="*/ 46055 h 1024404"/>
              <a:gd name="connsiteX2" fmla="*/ 946454 w 1025402"/>
              <a:gd name="connsiteY2" fmla="*/ 79534 h 1024404"/>
              <a:gd name="connsiteX3" fmla="*/ 979347 w 1025402"/>
              <a:gd name="connsiteY3" fmla="*/ 169404 h 1024404"/>
              <a:gd name="connsiteX4" fmla="*/ 1025402 w 1025402"/>
              <a:gd name="connsiteY4" fmla="*/ 474030 h 1024404"/>
              <a:gd name="connsiteX5" fmla="*/ 901762 w 1025402"/>
              <a:gd name="connsiteY5" fmla="*/ 962321 h 1024404"/>
              <a:gd name="connsiteX6" fmla="*/ 864046 w 1025402"/>
              <a:gd name="connsiteY6" fmla="*/ 1024404 h 1024404"/>
              <a:gd name="connsiteX7" fmla="*/ 850450 w 1025402"/>
              <a:gd name="connsiteY7" fmla="*/ 1002024 h 1024404"/>
              <a:gd name="connsiteX8" fmla="*/ 399743 w 1025402"/>
              <a:gd name="connsiteY8" fmla="*/ 630877 h 1024404"/>
              <a:gd name="connsiteX9" fmla="*/ 394787 w 1025402"/>
              <a:gd name="connsiteY9" fmla="*/ 629063 h 1024404"/>
              <a:gd name="connsiteX10" fmla="*/ 393541 w 1025402"/>
              <a:gd name="connsiteY10" fmla="*/ 625659 h 1024404"/>
              <a:gd name="connsiteX11" fmla="*/ 22394 w 1025402"/>
              <a:gd name="connsiteY11" fmla="*/ 174952 h 1024404"/>
              <a:gd name="connsiteX12" fmla="*/ 0 w 1025402"/>
              <a:gd name="connsiteY12" fmla="*/ 161347 h 1024404"/>
              <a:gd name="connsiteX13" fmla="*/ 62067 w 1025402"/>
              <a:gd name="connsiteY13" fmla="*/ 123640 h 1024404"/>
              <a:gd name="connsiteX14" fmla="*/ 550358 w 1025402"/>
              <a:gd name="connsiteY14" fmla="*/ 0 h 102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5402" h="1024404">
                <a:moveTo>
                  <a:pt x="550358" y="0"/>
                </a:moveTo>
                <a:cubicBezTo>
                  <a:pt x="656439" y="0"/>
                  <a:pt x="758753" y="16124"/>
                  <a:pt x="854984" y="46055"/>
                </a:cubicBezTo>
                <a:lnTo>
                  <a:pt x="946454" y="79534"/>
                </a:lnTo>
                <a:lnTo>
                  <a:pt x="979347" y="169404"/>
                </a:lnTo>
                <a:cubicBezTo>
                  <a:pt x="1009278" y="265635"/>
                  <a:pt x="1025402" y="367950"/>
                  <a:pt x="1025402" y="474030"/>
                </a:cubicBezTo>
                <a:cubicBezTo>
                  <a:pt x="1025402" y="650831"/>
                  <a:pt x="980613" y="817170"/>
                  <a:pt x="901762" y="962321"/>
                </a:cubicBezTo>
                <a:lnTo>
                  <a:pt x="864046" y="1024404"/>
                </a:lnTo>
                <a:lnTo>
                  <a:pt x="850450" y="1002024"/>
                </a:lnTo>
                <a:cubicBezTo>
                  <a:pt x="739995" y="838528"/>
                  <a:pt x="583580" y="708633"/>
                  <a:pt x="399743" y="630877"/>
                </a:cubicBezTo>
                <a:lnTo>
                  <a:pt x="394787" y="629063"/>
                </a:lnTo>
                <a:lnTo>
                  <a:pt x="393541" y="625659"/>
                </a:lnTo>
                <a:cubicBezTo>
                  <a:pt x="315785" y="441823"/>
                  <a:pt x="185890" y="285408"/>
                  <a:pt x="22394" y="174952"/>
                </a:cubicBezTo>
                <a:lnTo>
                  <a:pt x="0" y="161347"/>
                </a:lnTo>
                <a:lnTo>
                  <a:pt x="62067" y="123640"/>
                </a:lnTo>
                <a:cubicBezTo>
                  <a:pt x="207218" y="44789"/>
                  <a:pt x="373558" y="0"/>
                  <a:pt x="550358" y="0"/>
                </a:cubicBezTo>
                <a:close/>
              </a:path>
            </a:pathLst>
          </a:cu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0" name="Freeform: Shape 35">
            <a:extLst>
              <a:ext uri="{FF2B5EF4-FFF2-40B4-BE49-F238E27FC236}">
                <a16:creationId xmlns:a16="http://schemas.microsoft.com/office/drawing/2014/main" id="{39B52E48-F7B8-43DD-A9E7-8BE094B143F1}"/>
              </a:ext>
            </a:extLst>
          </p:cNvPr>
          <p:cNvSpPr/>
          <p:nvPr/>
        </p:nvSpPr>
        <p:spPr>
          <a:xfrm>
            <a:off x="4004938" y="2362180"/>
            <a:ext cx="1192769" cy="1073808"/>
          </a:xfrm>
          <a:custGeom>
            <a:avLst/>
            <a:gdLst>
              <a:gd name="connsiteX0" fmla="*/ 475044 w 948089"/>
              <a:gd name="connsiteY0" fmla="*/ 0 h 948059"/>
              <a:gd name="connsiteX1" fmla="*/ 779670 w 948089"/>
              <a:gd name="connsiteY1" fmla="*/ 46055 h 948059"/>
              <a:gd name="connsiteX2" fmla="*/ 868832 w 948089"/>
              <a:gd name="connsiteY2" fmla="*/ 78689 h 948059"/>
              <a:gd name="connsiteX3" fmla="*/ 902034 w 948089"/>
              <a:gd name="connsiteY3" fmla="*/ 169403 h 948059"/>
              <a:gd name="connsiteX4" fmla="*/ 948089 w 948089"/>
              <a:gd name="connsiteY4" fmla="*/ 474029 h 948059"/>
              <a:gd name="connsiteX5" fmla="*/ 902034 w 948089"/>
              <a:gd name="connsiteY5" fmla="*/ 778655 h 948059"/>
              <a:gd name="connsiteX6" fmla="*/ 868832 w 948089"/>
              <a:gd name="connsiteY6" fmla="*/ 869370 h 948059"/>
              <a:gd name="connsiteX7" fmla="*/ 779670 w 948089"/>
              <a:gd name="connsiteY7" fmla="*/ 902004 h 948059"/>
              <a:gd name="connsiteX8" fmla="*/ 475044 w 948089"/>
              <a:gd name="connsiteY8" fmla="*/ 948059 h 948059"/>
              <a:gd name="connsiteX9" fmla="*/ 170418 w 948089"/>
              <a:gd name="connsiteY9" fmla="*/ 902004 h 948059"/>
              <a:gd name="connsiteX10" fmla="*/ 78949 w 948089"/>
              <a:gd name="connsiteY10" fmla="*/ 868525 h 948059"/>
              <a:gd name="connsiteX11" fmla="*/ 46055 w 948089"/>
              <a:gd name="connsiteY11" fmla="*/ 778655 h 948059"/>
              <a:gd name="connsiteX12" fmla="*/ 0 w 948089"/>
              <a:gd name="connsiteY12" fmla="*/ 474029 h 948059"/>
              <a:gd name="connsiteX13" fmla="*/ 46055 w 948089"/>
              <a:gd name="connsiteY13" fmla="*/ 169403 h 948059"/>
              <a:gd name="connsiteX14" fmla="*/ 78948 w 948089"/>
              <a:gd name="connsiteY14" fmla="*/ 79534 h 948059"/>
              <a:gd name="connsiteX15" fmla="*/ 170418 w 948089"/>
              <a:gd name="connsiteY15" fmla="*/ 46055 h 948059"/>
              <a:gd name="connsiteX16" fmla="*/ 475044 w 948089"/>
              <a:gd name="connsiteY16" fmla="*/ 0 h 9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8089" h="948059">
                <a:moveTo>
                  <a:pt x="475044" y="0"/>
                </a:moveTo>
                <a:cubicBezTo>
                  <a:pt x="581125" y="0"/>
                  <a:pt x="683439" y="16124"/>
                  <a:pt x="779670" y="46055"/>
                </a:cubicBezTo>
                <a:lnTo>
                  <a:pt x="868832" y="78689"/>
                </a:lnTo>
                <a:lnTo>
                  <a:pt x="902034" y="169403"/>
                </a:lnTo>
                <a:cubicBezTo>
                  <a:pt x="931965" y="265634"/>
                  <a:pt x="948089" y="367949"/>
                  <a:pt x="948089" y="474029"/>
                </a:cubicBezTo>
                <a:cubicBezTo>
                  <a:pt x="948089" y="580110"/>
                  <a:pt x="931965" y="682424"/>
                  <a:pt x="902034" y="778655"/>
                </a:cubicBezTo>
                <a:lnTo>
                  <a:pt x="868832" y="869370"/>
                </a:lnTo>
                <a:lnTo>
                  <a:pt x="779670" y="902004"/>
                </a:lnTo>
                <a:cubicBezTo>
                  <a:pt x="683439" y="931935"/>
                  <a:pt x="581125" y="948059"/>
                  <a:pt x="475044" y="948059"/>
                </a:cubicBezTo>
                <a:cubicBezTo>
                  <a:pt x="368964" y="948059"/>
                  <a:pt x="266649" y="931935"/>
                  <a:pt x="170418" y="902004"/>
                </a:cubicBezTo>
                <a:lnTo>
                  <a:pt x="78949" y="868525"/>
                </a:lnTo>
                <a:lnTo>
                  <a:pt x="46055" y="778655"/>
                </a:lnTo>
                <a:cubicBezTo>
                  <a:pt x="16124" y="682424"/>
                  <a:pt x="0" y="580110"/>
                  <a:pt x="0" y="474029"/>
                </a:cubicBezTo>
                <a:cubicBezTo>
                  <a:pt x="0" y="367949"/>
                  <a:pt x="16124" y="265634"/>
                  <a:pt x="46055" y="169403"/>
                </a:cubicBezTo>
                <a:lnTo>
                  <a:pt x="78948" y="79534"/>
                </a:lnTo>
                <a:lnTo>
                  <a:pt x="170418" y="46055"/>
                </a:lnTo>
                <a:cubicBezTo>
                  <a:pt x="266649" y="16124"/>
                  <a:pt x="368964" y="0"/>
                  <a:pt x="4750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aphic 79" descr="Rocket">
            <a:extLst>
              <a:ext uri="{FF2B5EF4-FFF2-40B4-BE49-F238E27FC236}">
                <a16:creationId xmlns:a16="http://schemas.microsoft.com/office/drawing/2014/main" id="{955FC63A-9826-44DC-979C-61DD8EA8DFAA}"/>
              </a:ext>
            </a:extLst>
          </p:cNvPr>
          <p:cNvGrpSpPr/>
          <p:nvPr/>
        </p:nvGrpSpPr>
        <p:grpSpPr>
          <a:xfrm>
            <a:off x="4457284" y="2757911"/>
            <a:ext cx="321421" cy="320363"/>
            <a:chOff x="4962166" y="2458540"/>
            <a:chExt cx="495443" cy="493764"/>
          </a:xfrm>
          <a:solidFill>
            <a:schemeClr val="accent2"/>
          </a:solidFill>
        </p:grpSpPr>
        <p:sp>
          <p:nvSpPr>
            <p:cNvPr id="192" name="Freeform: Shape 48">
              <a:extLst>
                <a:ext uri="{FF2B5EF4-FFF2-40B4-BE49-F238E27FC236}">
                  <a16:creationId xmlns:a16="http://schemas.microsoft.com/office/drawing/2014/main" id="{FE2ED9DE-E00B-499D-A3EB-68CB1AA1631C}"/>
                </a:ext>
              </a:extLst>
            </p:cNvPr>
            <p:cNvSpPr/>
            <p:nvPr/>
          </p:nvSpPr>
          <p:spPr>
            <a:xfrm>
              <a:off x="5344752" y="2458540"/>
              <a:ext cx="112857" cy="108448"/>
            </a:xfrm>
            <a:custGeom>
              <a:avLst/>
              <a:gdLst>
                <a:gd name="connsiteX0" fmla="*/ 110113 w 112857"/>
                <a:gd name="connsiteY0" fmla="*/ 3256 h 108448"/>
                <a:gd name="connsiteX1" fmla="*/ 0 w 112857"/>
                <a:gd name="connsiteY1" fmla="*/ 16790 h 108448"/>
                <a:gd name="connsiteX2" fmla="*/ 50443 w 112857"/>
                <a:gd name="connsiteY2" fmla="*/ 56775 h 108448"/>
                <a:gd name="connsiteX3" fmla="*/ 91043 w 112857"/>
                <a:gd name="connsiteY3" fmla="*/ 108448 h 108448"/>
                <a:gd name="connsiteX4" fmla="*/ 110113 w 112857"/>
                <a:gd name="connsiteY4" fmla="*/ 3256 h 108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57" h="108448">
                  <a:moveTo>
                    <a:pt x="110113" y="3256"/>
                  </a:moveTo>
                  <a:cubicBezTo>
                    <a:pt x="101501" y="-5356"/>
                    <a:pt x="46137" y="4487"/>
                    <a:pt x="0" y="16790"/>
                  </a:cubicBezTo>
                  <a:cubicBezTo>
                    <a:pt x="16609" y="26632"/>
                    <a:pt x="33834" y="40166"/>
                    <a:pt x="50443" y="56775"/>
                  </a:cubicBezTo>
                  <a:cubicBezTo>
                    <a:pt x="67667" y="73999"/>
                    <a:pt x="81201" y="91224"/>
                    <a:pt x="91043" y="108448"/>
                  </a:cubicBezTo>
                  <a:cubicBezTo>
                    <a:pt x="103346" y="61081"/>
                    <a:pt x="119340" y="11869"/>
                    <a:pt x="110113" y="3256"/>
                  </a:cubicBezTo>
                  <a:close/>
                </a:path>
              </a:pathLst>
            </a:custGeom>
            <a:grpFill/>
            <a:ln w="6152" cap="flat">
              <a:noFill/>
              <a:prstDash val="solid"/>
              <a:miter/>
            </a:ln>
          </p:spPr>
          <p:txBody>
            <a:bodyPr rtlCol="0" anchor="ctr"/>
            <a:lstStyle/>
            <a:p>
              <a:endParaRPr lang="en-US" sz="1200"/>
            </a:p>
          </p:txBody>
        </p:sp>
        <p:sp>
          <p:nvSpPr>
            <p:cNvPr id="193" name="Freeform: Shape 49">
              <a:extLst>
                <a:ext uri="{FF2B5EF4-FFF2-40B4-BE49-F238E27FC236}">
                  <a16:creationId xmlns:a16="http://schemas.microsoft.com/office/drawing/2014/main" id="{44E1C9CC-3F41-48A8-9788-E1023DDC6833}"/>
                </a:ext>
              </a:extLst>
            </p:cNvPr>
            <p:cNvSpPr/>
            <p:nvPr/>
          </p:nvSpPr>
          <p:spPr>
            <a:xfrm>
              <a:off x="4962166" y="2627658"/>
              <a:ext cx="150056" cy="143524"/>
            </a:xfrm>
            <a:custGeom>
              <a:avLst/>
              <a:gdLst>
                <a:gd name="connsiteX0" fmla="*/ 150057 w 150056"/>
                <a:gd name="connsiteY0" fmla="*/ 9458 h 143524"/>
                <a:gd name="connsiteX1" fmla="*/ 129141 w 150056"/>
                <a:gd name="connsiteY1" fmla="*/ 1461 h 143524"/>
                <a:gd name="connsiteX2" fmla="*/ 104535 w 150056"/>
                <a:gd name="connsiteY2" fmla="*/ 6382 h 143524"/>
                <a:gd name="connsiteX3" fmla="*/ 6725 w 150056"/>
                <a:gd name="connsiteY3" fmla="*/ 104192 h 143524"/>
                <a:gd name="connsiteX4" fmla="*/ 27641 w 150056"/>
                <a:gd name="connsiteY4" fmla="*/ 142947 h 143524"/>
                <a:gd name="connsiteX5" fmla="*/ 109456 w 150056"/>
                <a:gd name="connsiteY5" fmla="*/ 124492 h 143524"/>
                <a:gd name="connsiteX6" fmla="*/ 150057 w 150056"/>
                <a:gd name="connsiteY6" fmla="*/ 9458 h 143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056" h="143524">
                  <a:moveTo>
                    <a:pt x="150057" y="9458"/>
                  </a:moveTo>
                  <a:lnTo>
                    <a:pt x="129141" y="1461"/>
                  </a:lnTo>
                  <a:cubicBezTo>
                    <a:pt x="120529" y="-1615"/>
                    <a:pt x="111302" y="231"/>
                    <a:pt x="104535" y="6382"/>
                  </a:cubicBezTo>
                  <a:lnTo>
                    <a:pt x="6725" y="104192"/>
                  </a:lnTo>
                  <a:cubicBezTo>
                    <a:pt x="-9269" y="120186"/>
                    <a:pt x="5495" y="147868"/>
                    <a:pt x="27641" y="142947"/>
                  </a:cubicBezTo>
                  <a:lnTo>
                    <a:pt x="109456" y="124492"/>
                  </a:lnTo>
                  <a:cubicBezTo>
                    <a:pt x="116223" y="93735"/>
                    <a:pt x="127296" y="52519"/>
                    <a:pt x="150057" y="9458"/>
                  </a:cubicBezTo>
                  <a:close/>
                </a:path>
              </a:pathLst>
            </a:custGeom>
            <a:grpFill/>
            <a:ln w="6152" cap="flat">
              <a:noFill/>
              <a:prstDash val="solid"/>
              <a:miter/>
            </a:ln>
          </p:spPr>
          <p:txBody>
            <a:bodyPr rtlCol="0" anchor="ctr"/>
            <a:lstStyle/>
            <a:p>
              <a:endParaRPr lang="en-US" sz="1200"/>
            </a:p>
          </p:txBody>
        </p:sp>
        <p:sp>
          <p:nvSpPr>
            <p:cNvPr id="194" name="Freeform: Shape 50">
              <a:extLst>
                <a:ext uri="{FF2B5EF4-FFF2-40B4-BE49-F238E27FC236}">
                  <a16:creationId xmlns:a16="http://schemas.microsoft.com/office/drawing/2014/main" id="{42C20E33-27A0-47C4-ADA4-BDBF3507B09F}"/>
                </a:ext>
              </a:extLst>
            </p:cNvPr>
            <p:cNvSpPr/>
            <p:nvPr/>
          </p:nvSpPr>
          <p:spPr>
            <a:xfrm>
              <a:off x="5143007" y="2797672"/>
              <a:ext cx="143808" cy="154632"/>
            </a:xfrm>
            <a:custGeom>
              <a:avLst/>
              <a:gdLst>
                <a:gd name="connsiteX0" fmla="*/ 132232 w 143808"/>
                <a:gd name="connsiteY0" fmla="*/ 0 h 154632"/>
                <a:gd name="connsiteX1" fmla="*/ 19659 w 143808"/>
                <a:gd name="connsiteY1" fmla="*/ 39370 h 154632"/>
                <a:gd name="connsiteX2" fmla="*/ 589 w 143808"/>
                <a:gd name="connsiteY2" fmla="*/ 126722 h 154632"/>
                <a:gd name="connsiteX3" fmla="*/ 39344 w 143808"/>
                <a:gd name="connsiteY3" fmla="*/ 147638 h 154632"/>
                <a:gd name="connsiteX4" fmla="*/ 137154 w 143808"/>
                <a:gd name="connsiteY4" fmla="*/ 49828 h 154632"/>
                <a:gd name="connsiteX5" fmla="*/ 142075 w 143808"/>
                <a:gd name="connsiteY5" fmla="*/ 25221 h 154632"/>
                <a:gd name="connsiteX6" fmla="*/ 132232 w 143808"/>
                <a:gd name="connsiteY6" fmla="*/ 0 h 1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808" h="154632">
                  <a:moveTo>
                    <a:pt x="132232" y="0"/>
                  </a:moveTo>
                  <a:cubicBezTo>
                    <a:pt x="91017" y="21530"/>
                    <a:pt x="51647" y="33218"/>
                    <a:pt x="19659" y="39370"/>
                  </a:cubicBezTo>
                  <a:lnTo>
                    <a:pt x="589" y="126722"/>
                  </a:lnTo>
                  <a:cubicBezTo>
                    <a:pt x="-4332" y="148868"/>
                    <a:pt x="22734" y="164247"/>
                    <a:pt x="39344" y="147638"/>
                  </a:cubicBezTo>
                  <a:lnTo>
                    <a:pt x="137154" y="49828"/>
                  </a:lnTo>
                  <a:cubicBezTo>
                    <a:pt x="143305" y="43676"/>
                    <a:pt x="145766" y="33834"/>
                    <a:pt x="142075" y="25221"/>
                  </a:cubicBezTo>
                  <a:lnTo>
                    <a:pt x="132232" y="0"/>
                  </a:lnTo>
                  <a:close/>
                </a:path>
              </a:pathLst>
            </a:custGeom>
            <a:grpFill/>
            <a:ln w="6152" cap="flat">
              <a:noFill/>
              <a:prstDash val="solid"/>
              <a:miter/>
            </a:ln>
          </p:spPr>
          <p:txBody>
            <a:bodyPr rtlCol="0" anchor="ctr"/>
            <a:lstStyle/>
            <a:p>
              <a:endParaRPr lang="en-US" sz="1200"/>
            </a:p>
          </p:txBody>
        </p:sp>
        <p:sp>
          <p:nvSpPr>
            <p:cNvPr id="195" name="Freeform: Shape 51">
              <a:extLst>
                <a:ext uri="{FF2B5EF4-FFF2-40B4-BE49-F238E27FC236}">
                  <a16:creationId xmlns:a16="http://schemas.microsoft.com/office/drawing/2014/main" id="{A789A0FE-F824-4384-9293-A4CFEECBD343}"/>
                </a:ext>
              </a:extLst>
            </p:cNvPr>
            <p:cNvSpPr/>
            <p:nvPr/>
          </p:nvSpPr>
          <p:spPr>
            <a:xfrm>
              <a:off x="5093153" y="2486403"/>
              <a:ext cx="330954" cy="330338"/>
            </a:xfrm>
            <a:custGeom>
              <a:avLst/>
              <a:gdLst>
                <a:gd name="connsiteX0" fmla="*/ 218380 w 330954"/>
                <a:gd name="connsiteY0" fmla="*/ 0 h 330338"/>
                <a:gd name="connsiteX1" fmla="*/ 100886 w 330954"/>
                <a:gd name="connsiteY1" fmla="*/ 79970 h 330338"/>
                <a:gd name="connsiteX2" fmla="*/ 0 w 330954"/>
                <a:gd name="connsiteY2" fmla="*/ 292199 h 330338"/>
                <a:gd name="connsiteX3" fmla="*/ 38140 w 330954"/>
                <a:gd name="connsiteY3" fmla="*/ 330339 h 330338"/>
                <a:gd name="connsiteX4" fmla="*/ 250984 w 330954"/>
                <a:gd name="connsiteY4" fmla="*/ 230068 h 330338"/>
                <a:gd name="connsiteX5" fmla="*/ 330954 w 330954"/>
                <a:gd name="connsiteY5" fmla="*/ 113189 h 330338"/>
                <a:gd name="connsiteX6" fmla="*/ 284202 w 330954"/>
                <a:gd name="connsiteY6" fmla="*/ 45522 h 330338"/>
                <a:gd name="connsiteX7" fmla="*/ 218380 w 330954"/>
                <a:gd name="connsiteY7" fmla="*/ 0 h 330338"/>
                <a:gd name="connsiteX8" fmla="*/ 249753 w 330954"/>
                <a:gd name="connsiteY8" fmla="*/ 132874 h 330338"/>
                <a:gd name="connsiteX9" fmla="*/ 197465 w 330954"/>
                <a:gd name="connsiteY9" fmla="*/ 132874 h 330338"/>
                <a:gd name="connsiteX10" fmla="*/ 197465 w 330954"/>
                <a:gd name="connsiteY10" fmla="*/ 80585 h 330338"/>
                <a:gd name="connsiteX11" fmla="*/ 249753 w 330954"/>
                <a:gd name="connsiteY11" fmla="*/ 80585 h 330338"/>
                <a:gd name="connsiteX12" fmla="*/ 249753 w 330954"/>
                <a:gd name="connsiteY12" fmla="*/ 132874 h 33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54" h="330338">
                  <a:moveTo>
                    <a:pt x="218380" y="0"/>
                  </a:moveTo>
                  <a:cubicBezTo>
                    <a:pt x="182086" y="14764"/>
                    <a:pt x="140871" y="39985"/>
                    <a:pt x="100886" y="79970"/>
                  </a:cubicBezTo>
                  <a:cubicBezTo>
                    <a:pt x="27682" y="153174"/>
                    <a:pt x="6152" y="241756"/>
                    <a:pt x="0" y="292199"/>
                  </a:cubicBezTo>
                  <a:lnTo>
                    <a:pt x="38140" y="330339"/>
                  </a:lnTo>
                  <a:cubicBezTo>
                    <a:pt x="88583" y="324187"/>
                    <a:pt x="177780" y="303272"/>
                    <a:pt x="250984" y="230068"/>
                  </a:cubicBezTo>
                  <a:cubicBezTo>
                    <a:pt x="290969" y="190083"/>
                    <a:pt x="316190" y="149483"/>
                    <a:pt x="330954" y="113189"/>
                  </a:cubicBezTo>
                  <a:cubicBezTo>
                    <a:pt x="322957" y="92889"/>
                    <a:pt x="306963" y="68898"/>
                    <a:pt x="284202" y="45522"/>
                  </a:cubicBezTo>
                  <a:cubicBezTo>
                    <a:pt x="262057" y="23991"/>
                    <a:pt x="238681" y="7997"/>
                    <a:pt x="218380" y="0"/>
                  </a:cubicBezTo>
                  <a:close/>
                  <a:moveTo>
                    <a:pt x="249753" y="132874"/>
                  </a:moveTo>
                  <a:cubicBezTo>
                    <a:pt x="235605" y="147022"/>
                    <a:pt x="212229" y="147022"/>
                    <a:pt x="197465" y="132874"/>
                  </a:cubicBezTo>
                  <a:cubicBezTo>
                    <a:pt x="183317" y="118725"/>
                    <a:pt x="183317" y="95349"/>
                    <a:pt x="197465" y="80585"/>
                  </a:cubicBezTo>
                  <a:cubicBezTo>
                    <a:pt x="211614" y="66437"/>
                    <a:pt x="234990" y="66437"/>
                    <a:pt x="249753" y="80585"/>
                  </a:cubicBezTo>
                  <a:cubicBezTo>
                    <a:pt x="263902" y="95349"/>
                    <a:pt x="263902" y="118725"/>
                    <a:pt x="249753" y="132874"/>
                  </a:cubicBezTo>
                  <a:close/>
                </a:path>
              </a:pathLst>
            </a:custGeom>
            <a:grpFill/>
            <a:ln w="6152" cap="flat">
              <a:noFill/>
              <a:prstDash val="solid"/>
              <a:miter/>
            </a:ln>
          </p:spPr>
          <p:txBody>
            <a:bodyPr rtlCol="0" anchor="ctr"/>
            <a:lstStyle/>
            <a:p>
              <a:endParaRPr lang="en-US" sz="1200"/>
            </a:p>
          </p:txBody>
        </p:sp>
        <p:sp>
          <p:nvSpPr>
            <p:cNvPr id="196" name="Freeform: Shape 52">
              <a:extLst>
                <a:ext uri="{FF2B5EF4-FFF2-40B4-BE49-F238E27FC236}">
                  <a16:creationId xmlns:a16="http://schemas.microsoft.com/office/drawing/2014/main" id="{C3509BAF-363A-4373-A8D1-9CADF42EF45A}"/>
                </a:ext>
              </a:extLst>
            </p:cNvPr>
            <p:cNvSpPr/>
            <p:nvPr/>
          </p:nvSpPr>
          <p:spPr>
            <a:xfrm>
              <a:off x="5020698" y="2801581"/>
              <a:ext cx="87615" cy="87796"/>
            </a:xfrm>
            <a:custGeom>
              <a:avLst/>
              <a:gdLst>
                <a:gd name="connsiteX0" fmla="*/ 71839 w 87615"/>
                <a:gd name="connsiteY0" fmla="*/ 15776 h 87796"/>
                <a:gd name="connsiteX1" fmla="*/ 42927 w 87615"/>
                <a:gd name="connsiteY1" fmla="*/ 9625 h 87796"/>
                <a:gd name="connsiteX2" fmla="*/ 1711 w 87615"/>
                <a:gd name="connsiteY2" fmla="*/ 85904 h 87796"/>
                <a:gd name="connsiteX3" fmla="*/ 77991 w 87615"/>
                <a:gd name="connsiteY3" fmla="*/ 44689 h 87796"/>
                <a:gd name="connsiteX4" fmla="*/ 71839 w 87615"/>
                <a:gd name="connsiteY4" fmla="*/ 15776 h 87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15" h="87796">
                  <a:moveTo>
                    <a:pt x="71839" y="15776"/>
                  </a:moveTo>
                  <a:cubicBezTo>
                    <a:pt x="61997" y="5934"/>
                    <a:pt x="63227" y="-10675"/>
                    <a:pt x="42927" y="9625"/>
                  </a:cubicBezTo>
                  <a:cubicBezTo>
                    <a:pt x="22627" y="29925"/>
                    <a:pt x="-7516" y="76062"/>
                    <a:pt x="1711" y="85904"/>
                  </a:cubicBezTo>
                  <a:cubicBezTo>
                    <a:pt x="11554" y="95747"/>
                    <a:pt x="57691" y="64989"/>
                    <a:pt x="77991" y="44689"/>
                  </a:cubicBezTo>
                  <a:cubicBezTo>
                    <a:pt x="98291" y="23773"/>
                    <a:pt x="81682" y="25004"/>
                    <a:pt x="71839" y="15776"/>
                  </a:cubicBezTo>
                  <a:close/>
                </a:path>
              </a:pathLst>
            </a:custGeom>
            <a:grpFill/>
            <a:ln w="6152" cap="flat">
              <a:noFill/>
              <a:prstDash val="solid"/>
              <a:miter/>
            </a:ln>
          </p:spPr>
          <p:txBody>
            <a:bodyPr rtlCol="0" anchor="ctr"/>
            <a:lstStyle/>
            <a:p>
              <a:endParaRPr lang="en-US" sz="1200"/>
            </a:p>
          </p:txBody>
        </p:sp>
      </p:grpSp>
      <p:sp>
        <p:nvSpPr>
          <p:cNvPr id="6" name="Heart 5"/>
          <p:cNvSpPr/>
          <p:nvPr/>
        </p:nvSpPr>
        <p:spPr>
          <a:xfrm>
            <a:off x="79541" y="2623078"/>
            <a:ext cx="289640" cy="244354"/>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5-Point Star 6"/>
          <p:cNvSpPr/>
          <p:nvPr/>
        </p:nvSpPr>
        <p:spPr>
          <a:xfrm>
            <a:off x="3754295" y="703773"/>
            <a:ext cx="274753" cy="25286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7" name="Heart 196"/>
          <p:cNvSpPr/>
          <p:nvPr/>
        </p:nvSpPr>
        <p:spPr>
          <a:xfrm>
            <a:off x="2819168" y="2715400"/>
            <a:ext cx="289640" cy="244354"/>
          </a:xfrm>
          <a:prstGeom prst="hear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8" name="5-Point Star 197"/>
          <p:cNvSpPr/>
          <p:nvPr/>
        </p:nvSpPr>
        <p:spPr>
          <a:xfrm>
            <a:off x="4400687" y="1243954"/>
            <a:ext cx="274753" cy="252867"/>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634" y="2540865"/>
            <a:ext cx="346622" cy="346622"/>
          </a:xfrm>
          <a:prstGeom prst="rect">
            <a:avLst/>
          </a:prstGeom>
        </p:spPr>
      </p:pic>
      <p:pic>
        <p:nvPicPr>
          <p:cNvPr id="199" name="Picture 1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522" y="2611087"/>
            <a:ext cx="346622" cy="3466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6408" y="4736820"/>
            <a:ext cx="378053" cy="378053"/>
          </a:xfrm>
          <a:prstGeom prst="rect">
            <a:avLst/>
          </a:prstGeom>
        </p:spPr>
      </p:pic>
      <p:pic>
        <p:nvPicPr>
          <p:cNvPr id="200" name="Picture 1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043" y="4249299"/>
            <a:ext cx="378053" cy="378053"/>
          </a:xfrm>
          <a:prstGeom prst="rect">
            <a:avLst/>
          </a:prstGeom>
        </p:spPr>
      </p:pic>
      <p:sp>
        <p:nvSpPr>
          <p:cNvPr id="202" name="TextBox 201">
            <a:extLst>
              <a:ext uri="{FF2B5EF4-FFF2-40B4-BE49-F238E27FC236}">
                <a16:creationId xmlns:a16="http://schemas.microsoft.com/office/drawing/2014/main" id="{F977CD56-7289-4BAC-89C9-52962550DE96}"/>
              </a:ext>
            </a:extLst>
          </p:cNvPr>
          <p:cNvSpPr txBox="1"/>
          <p:nvPr/>
        </p:nvSpPr>
        <p:spPr>
          <a:xfrm>
            <a:off x="599174" y="789695"/>
            <a:ext cx="920613" cy="369332"/>
          </a:xfrm>
          <a:prstGeom prst="rect">
            <a:avLst/>
          </a:prstGeom>
          <a:noFill/>
        </p:spPr>
        <p:txBody>
          <a:bodyPr wrap="square" lIns="0" rIns="0" rtlCol="0" anchor="b">
            <a:spAutoFit/>
          </a:bodyPr>
          <a:lstStyle/>
          <a:p>
            <a:pPr algn="r"/>
            <a:r>
              <a:rPr lang="en-US" sz="1800" b="1" noProof="1"/>
              <a:t>Passion</a:t>
            </a:r>
            <a:endParaRPr lang="en-US" sz="2000" b="1" noProof="1"/>
          </a:p>
        </p:txBody>
      </p:sp>
      <p:pic>
        <p:nvPicPr>
          <p:cNvPr id="203" name="Picture 2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2701" y="1904250"/>
            <a:ext cx="384638" cy="384638"/>
          </a:xfrm>
          <a:prstGeom prst="rect">
            <a:avLst/>
          </a:prstGeom>
        </p:spPr>
      </p:pic>
      <p:pic>
        <p:nvPicPr>
          <p:cNvPr id="204" name="Picture 2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207" y="698647"/>
            <a:ext cx="384638" cy="38463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955" y="735798"/>
            <a:ext cx="478424" cy="478424"/>
          </a:xfrm>
          <a:prstGeom prst="rect">
            <a:avLst/>
          </a:prstGeom>
        </p:spPr>
      </p:pic>
      <p:pic>
        <p:nvPicPr>
          <p:cNvPr id="205" name="Picture 2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7134" y="1838044"/>
            <a:ext cx="478424" cy="47842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75891" y="4516005"/>
            <a:ext cx="568429" cy="568429"/>
          </a:xfrm>
          <a:prstGeom prst="rect">
            <a:avLst/>
          </a:prstGeom>
        </p:spPr>
      </p:pic>
      <p:pic>
        <p:nvPicPr>
          <p:cNvPr id="206" name="Picture 2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8252" y="3366727"/>
            <a:ext cx="568429" cy="56842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68" y="4649065"/>
            <a:ext cx="456410" cy="456410"/>
          </a:xfrm>
          <a:prstGeom prst="rect">
            <a:avLst/>
          </a:prstGeom>
        </p:spPr>
      </p:pic>
      <p:pic>
        <p:nvPicPr>
          <p:cNvPr id="207" name="Picture 20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8203" y="3419999"/>
            <a:ext cx="456410" cy="456410"/>
          </a:xfrm>
          <a:prstGeom prst="rect">
            <a:avLst/>
          </a:prstGeom>
        </p:spPr>
      </p:pic>
    </p:spTree>
    <p:extLst>
      <p:ext uri="{BB962C8B-B14F-4D97-AF65-F5344CB8AC3E}">
        <p14:creationId xmlns:p14="http://schemas.microsoft.com/office/powerpoint/2010/main" val="29245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p:bldP spid="58" grpId="0"/>
      <p:bldP spid="65" grpId="0"/>
      <p:bldP spid="72" grpId="0"/>
      <p:bldP spid="79" grpId="0"/>
      <p:bldP spid="86" grpId="0"/>
      <p:bldP spid="105" grpId="0" animBg="1"/>
      <p:bldP spid="106" grpId="0" animBg="1"/>
      <p:bldP spid="109" grpId="0" animBg="1"/>
      <p:bldP spid="110" grpId="0" animBg="1"/>
      <p:bldP spid="161" grpId="0" animBg="1"/>
      <p:bldP spid="169" grpId="0" animBg="1"/>
      <p:bldP spid="176" grpId="0" animBg="1"/>
      <p:bldP spid="183" grpId="0" animBg="1"/>
      <p:bldP spid="190" grpId="0" animBg="1"/>
      <p:bldP spid="6" grpId="0" animBg="1"/>
      <p:bldP spid="7" grpId="0" animBg="1"/>
      <p:bldP spid="197" grpId="0" animBg="1"/>
      <p:bldP spid="198" grpId="0" animBg="1"/>
      <p:bldP spid="2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464374" y="2395824"/>
            <a:ext cx="1891500" cy="2093100"/>
          </a:xfrm>
          <a:prstGeom prst="rect">
            <a:avLst/>
          </a:prstGeom>
          <a:solidFill>
            <a:schemeClr val="lt2"/>
          </a:solidFill>
          <a:ln>
            <a:noFill/>
          </a:ln>
        </p:spPr>
        <p:txBody>
          <a:bodyPr spcFirstLastPara="1" wrap="square" lIns="91425" tIns="45700" rIns="91425" bIns="45700" anchor="t" anchorCtr="0">
            <a:noAutofit/>
          </a:bodyPr>
          <a:lstStyle/>
          <a:p>
            <a:pPr marL="182562" lvl="0" indent="-182562" algn="l" rtl="0">
              <a:lnSpc>
                <a:spcPct val="90000"/>
              </a:lnSpc>
              <a:spcBef>
                <a:spcPts val="750"/>
              </a:spcBef>
              <a:spcAft>
                <a:spcPts val="0"/>
              </a:spcAft>
              <a:buSzPts val="1800"/>
              <a:buFont typeface="Arial"/>
              <a:buChar char="•"/>
            </a:pPr>
            <a:r>
              <a:rPr lang="en" sz="1200"/>
              <a:t>Big Data Tools</a:t>
            </a:r>
            <a:endParaRPr/>
          </a:p>
          <a:p>
            <a:pPr marL="182562" lvl="0" indent="-182562" algn="l" rtl="0">
              <a:lnSpc>
                <a:spcPct val="90000"/>
              </a:lnSpc>
              <a:spcBef>
                <a:spcPts val="750"/>
              </a:spcBef>
              <a:spcAft>
                <a:spcPts val="0"/>
              </a:spcAft>
              <a:buSzPts val="1800"/>
              <a:buFont typeface="Arial"/>
              <a:buChar char="•"/>
            </a:pPr>
            <a:r>
              <a:rPr lang="en" sz="1200"/>
              <a:t>Cloud Technologies</a:t>
            </a:r>
            <a:endParaRPr/>
          </a:p>
          <a:p>
            <a:pPr marL="182562" lvl="0" indent="-182562" algn="l" rtl="0">
              <a:lnSpc>
                <a:spcPct val="90000"/>
              </a:lnSpc>
              <a:spcBef>
                <a:spcPts val="750"/>
              </a:spcBef>
              <a:spcAft>
                <a:spcPts val="0"/>
              </a:spcAft>
              <a:buSzPts val="1800"/>
              <a:buFont typeface="Arial"/>
              <a:buChar char="•"/>
            </a:pPr>
            <a:r>
              <a:rPr lang="en" sz="1200"/>
              <a:t>RDBMS &amp; No-SQL tools</a:t>
            </a:r>
            <a:endParaRPr/>
          </a:p>
          <a:p>
            <a:pPr marL="182562" lvl="0" indent="-182562" algn="l" rtl="0">
              <a:lnSpc>
                <a:spcPct val="90000"/>
              </a:lnSpc>
              <a:spcBef>
                <a:spcPts val="750"/>
              </a:spcBef>
              <a:spcAft>
                <a:spcPts val="0"/>
              </a:spcAft>
              <a:buSzPts val="1800"/>
              <a:buFont typeface="Arial"/>
              <a:buChar char="•"/>
            </a:pPr>
            <a:r>
              <a:rPr lang="en" sz="1200"/>
              <a:t>Tableau/ Power-BI/Qlikview</a:t>
            </a:r>
            <a:endParaRPr sz="1200"/>
          </a:p>
          <a:p>
            <a:pPr marL="182562" lvl="0" indent="-182562" algn="l" rtl="0">
              <a:lnSpc>
                <a:spcPct val="90000"/>
              </a:lnSpc>
              <a:spcBef>
                <a:spcPts val="750"/>
              </a:spcBef>
              <a:spcAft>
                <a:spcPts val="0"/>
              </a:spcAft>
              <a:buSzPts val="1800"/>
              <a:buFont typeface="Arial"/>
              <a:buChar char="•"/>
            </a:pPr>
            <a:r>
              <a:rPr lang="en" sz="1200"/>
              <a:t>Python</a:t>
            </a:r>
            <a:endParaRPr/>
          </a:p>
          <a:p>
            <a:pPr marL="182562" lvl="0" indent="-182562" algn="l" rtl="0">
              <a:lnSpc>
                <a:spcPct val="90000"/>
              </a:lnSpc>
              <a:spcBef>
                <a:spcPts val="750"/>
              </a:spcBef>
              <a:spcAft>
                <a:spcPts val="0"/>
              </a:spcAft>
              <a:buSzPts val="1800"/>
              <a:buFont typeface="Arial"/>
              <a:buChar char="•"/>
            </a:pPr>
            <a:r>
              <a:rPr lang="en" sz="1200"/>
              <a:t>Tensorflow</a:t>
            </a:r>
            <a:endParaRPr sz="1200"/>
          </a:p>
          <a:p>
            <a:pPr marL="182562" lvl="0" indent="-68262" algn="l" rtl="0">
              <a:lnSpc>
                <a:spcPct val="90000"/>
              </a:lnSpc>
              <a:spcBef>
                <a:spcPts val="750"/>
              </a:spcBef>
              <a:spcAft>
                <a:spcPts val="0"/>
              </a:spcAft>
              <a:buSzPts val="1800"/>
              <a:buFont typeface="Arial"/>
              <a:buNone/>
            </a:pPr>
            <a:endParaRPr sz="1200"/>
          </a:p>
          <a:p>
            <a:pPr marL="468312" lvl="0" indent="-171450" algn="l" rtl="0">
              <a:lnSpc>
                <a:spcPct val="90000"/>
              </a:lnSpc>
              <a:spcBef>
                <a:spcPts val="750"/>
              </a:spcBef>
              <a:spcAft>
                <a:spcPts val="0"/>
              </a:spcAft>
              <a:buSzPts val="1800"/>
              <a:buFont typeface="Arial"/>
              <a:buNone/>
            </a:pPr>
            <a:endParaRPr sz="1600"/>
          </a:p>
        </p:txBody>
      </p:sp>
      <p:sp>
        <p:nvSpPr>
          <p:cNvPr id="116" name="Google Shape;116;p20"/>
          <p:cNvSpPr txBox="1">
            <a:spLocks noGrp="1"/>
          </p:cNvSpPr>
          <p:nvPr>
            <p:ph type="title"/>
          </p:nvPr>
        </p:nvSpPr>
        <p:spPr>
          <a:xfrm>
            <a:off x="316678" y="121966"/>
            <a:ext cx="66237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What To Focus On For Respective Tracks?</a:t>
            </a:r>
            <a:endParaRPr/>
          </a:p>
        </p:txBody>
      </p:sp>
      <p:sp>
        <p:nvSpPr>
          <p:cNvPr id="117" name="Google Shape;117;p20"/>
          <p:cNvSpPr/>
          <p:nvPr/>
        </p:nvSpPr>
        <p:spPr>
          <a:xfrm>
            <a:off x="316678" y="1203250"/>
            <a:ext cx="2039100" cy="1042500"/>
          </a:xfrm>
          <a:prstGeom prst="roundRect">
            <a:avLst>
              <a:gd name="adj" fmla="val 16667"/>
            </a:avLst>
          </a:prstGeom>
          <a:solidFill>
            <a:schemeClr val="accen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Proxima Nova"/>
                <a:ea typeface="Proxima Nova"/>
                <a:cs typeface="Proxima Nova"/>
                <a:sym typeface="Proxima Nova"/>
              </a:rPr>
              <a:t>Tools</a:t>
            </a:r>
            <a:endParaRPr/>
          </a:p>
        </p:txBody>
      </p:sp>
      <p:sp>
        <p:nvSpPr>
          <p:cNvPr id="118" name="Google Shape;118;p20"/>
          <p:cNvSpPr/>
          <p:nvPr/>
        </p:nvSpPr>
        <p:spPr>
          <a:xfrm>
            <a:off x="3624202" y="1203250"/>
            <a:ext cx="2039100" cy="1042500"/>
          </a:xfrm>
          <a:prstGeom prst="roundRect">
            <a:avLst>
              <a:gd name="adj" fmla="val 16667"/>
            </a:avLst>
          </a:prstGeom>
          <a:solidFill>
            <a:srgbClr val="91A000"/>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Proxima Nova"/>
                <a:ea typeface="Proxima Nova"/>
                <a:cs typeface="Proxima Nova"/>
                <a:sym typeface="Proxima Nova"/>
              </a:rPr>
              <a:t>Techniques</a:t>
            </a:r>
            <a:endParaRPr/>
          </a:p>
        </p:txBody>
      </p:sp>
      <p:sp>
        <p:nvSpPr>
          <p:cNvPr id="119" name="Google Shape;119;p20"/>
          <p:cNvSpPr/>
          <p:nvPr/>
        </p:nvSpPr>
        <p:spPr>
          <a:xfrm>
            <a:off x="6778881" y="1203250"/>
            <a:ext cx="2039100" cy="1042500"/>
          </a:xfrm>
          <a:prstGeom prst="roundRect">
            <a:avLst>
              <a:gd name="adj" fmla="val 16667"/>
            </a:avLst>
          </a:prstGeom>
          <a:solidFill>
            <a:schemeClr val="accent5"/>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Proxima Nova"/>
                <a:ea typeface="Proxima Nova"/>
                <a:cs typeface="Proxima Nova"/>
                <a:sym typeface="Proxima Nova"/>
              </a:rPr>
              <a:t>Solutions</a:t>
            </a:r>
            <a:endParaRPr/>
          </a:p>
        </p:txBody>
      </p:sp>
      <p:sp>
        <p:nvSpPr>
          <p:cNvPr id="120" name="Google Shape;120;p20"/>
          <p:cNvSpPr txBox="1"/>
          <p:nvPr/>
        </p:nvSpPr>
        <p:spPr>
          <a:xfrm>
            <a:off x="6940294" y="2395824"/>
            <a:ext cx="1825200" cy="2093100"/>
          </a:xfrm>
          <a:prstGeom prst="rect">
            <a:avLst/>
          </a:prstGeom>
          <a:solidFill>
            <a:schemeClr val="lt2"/>
          </a:solidFill>
          <a:ln>
            <a:noFill/>
          </a:ln>
        </p:spPr>
        <p:txBody>
          <a:bodyPr spcFirstLastPara="1" wrap="square" lIns="91425" tIns="45700" rIns="91425" bIns="45700" anchor="t" anchorCtr="0">
            <a:noAutofit/>
          </a:bodyPr>
          <a:lstStyle/>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Sentiment Analytics</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Recommendation Engine</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Growth drivers</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Assortment Optimization</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Fraud Analytics</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Churn Analytics</a:t>
            </a:r>
            <a:endParaRPr sz="1600" b="0" i="0" u="none" strike="noStrike" cap="none">
              <a:solidFill>
                <a:schemeClr val="dk1"/>
              </a:solidFill>
              <a:latin typeface="Proxima Nova"/>
              <a:ea typeface="Proxima Nova"/>
              <a:cs typeface="Proxima Nova"/>
              <a:sym typeface="Proxima Nova"/>
            </a:endParaRPr>
          </a:p>
        </p:txBody>
      </p:sp>
      <p:sp>
        <p:nvSpPr>
          <p:cNvPr id="121" name="Google Shape;121;p20"/>
          <p:cNvSpPr txBox="1"/>
          <p:nvPr/>
        </p:nvSpPr>
        <p:spPr>
          <a:xfrm>
            <a:off x="3624202" y="2395824"/>
            <a:ext cx="2039100" cy="2093100"/>
          </a:xfrm>
          <a:prstGeom prst="rect">
            <a:avLst/>
          </a:prstGeom>
          <a:solidFill>
            <a:schemeClr val="lt2"/>
          </a:solidFill>
          <a:ln>
            <a:noFill/>
          </a:ln>
        </p:spPr>
        <p:txBody>
          <a:bodyPr spcFirstLastPara="1" wrap="square" lIns="91425" tIns="45700" rIns="91425" bIns="45700" anchor="t" anchorCtr="0">
            <a:noAutofit/>
          </a:bodyPr>
          <a:lstStyle/>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Distributed computing system/ Workflow Management</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ML Supervised/ Unsupervised</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Time-series Analysis</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Topical Modelling</a:t>
            </a:r>
            <a:endParaRPr/>
          </a:p>
          <a:p>
            <a:pPr marL="182562" marR="0" lvl="0" indent="-182562" algn="l" rtl="0">
              <a:lnSpc>
                <a:spcPct val="90000"/>
              </a:lnSpc>
              <a:spcBef>
                <a:spcPts val="750"/>
              </a:spcBef>
              <a:spcAft>
                <a:spcPts val="0"/>
              </a:spcAft>
              <a:buClr>
                <a:schemeClr val="dk1"/>
              </a:buClr>
              <a:buSzPts val="1800"/>
              <a:buFont typeface="Arial"/>
              <a:buChar char="•"/>
            </a:pPr>
            <a:r>
              <a:rPr lang="en" sz="1200" b="0" i="0" u="none" strike="noStrike" cap="none">
                <a:solidFill>
                  <a:schemeClr val="dk1"/>
                </a:solidFill>
                <a:latin typeface="Proxima Nova"/>
                <a:ea typeface="Proxima Nova"/>
                <a:cs typeface="Proxima Nova"/>
                <a:sym typeface="Proxima Nova"/>
              </a:rPr>
              <a:t>Computer vision</a:t>
            </a:r>
            <a:endParaRPr/>
          </a:p>
        </p:txBody>
      </p:sp>
      <p:sp>
        <p:nvSpPr>
          <p:cNvPr id="122" name="Google Shape;122;p20"/>
          <p:cNvSpPr/>
          <p:nvPr/>
        </p:nvSpPr>
        <p:spPr>
          <a:xfrm>
            <a:off x="464374" y="4639034"/>
            <a:ext cx="8295600" cy="382500"/>
          </a:xfrm>
          <a:prstGeom prst="roundRect">
            <a:avLst>
              <a:gd name="adj" fmla="val 16667"/>
            </a:avLst>
          </a:prstGeom>
          <a:solidFill>
            <a:srgbClr val="FF505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While each career track has to be proficient with certain tools  (e.g. Python), each career track has their own focus areas as mentioned above.</a:t>
            </a:r>
            <a:endParaRPr/>
          </a:p>
        </p:txBody>
      </p:sp>
      <p:sp>
        <p:nvSpPr>
          <p:cNvPr id="123" name="Google Shape;123;p20"/>
          <p:cNvSpPr/>
          <p:nvPr/>
        </p:nvSpPr>
        <p:spPr>
          <a:xfrm>
            <a:off x="556952" y="737209"/>
            <a:ext cx="1231200" cy="315900"/>
          </a:xfrm>
          <a:prstGeom prst="round2SameRect">
            <a:avLst>
              <a:gd name="adj1" fmla="val 16667"/>
              <a:gd name="adj2" fmla="val 0"/>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DE</a:t>
            </a:r>
            <a:endParaRPr/>
          </a:p>
        </p:txBody>
      </p:sp>
      <p:sp>
        <p:nvSpPr>
          <p:cNvPr id="124" name="Google Shape;124;p20"/>
          <p:cNvSpPr/>
          <p:nvPr/>
        </p:nvSpPr>
        <p:spPr>
          <a:xfrm>
            <a:off x="2234118" y="737209"/>
            <a:ext cx="1230000" cy="315900"/>
          </a:xfrm>
          <a:prstGeom prst="round2SameRect">
            <a:avLst>
              <a:gd name="adj1" fmla="val 16667"/>
              <a:gd name="adj2" fmla="val 0"/>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DA</a:t>
            </a:r>
            <a:endParaRPr/>
          </a:p>
        </p:txBody>
      </p:sp>
      <p:sp>
        <p:nvSpPr>
          <p:cNvPr id="125" name="Google Shape;125;p20"/>
          <p:cNvSpPr/>
          <p:nvPr/>
        </p:nvSpPr>
        <p:spPr>
          <a:xfrm>
            <a:off x="5511338" y="737210"/>
            <a:ext cx="1230000" cy="303900"/>
          </a:xfrm>
          <a:prstGeom prst="round2SameRect">
            <a:avLst>
              <a:gd name="adj1" fmla="val 16667"/>
              <a:gd name="adj2" fmla="val 0"/>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NLP</a:t>
            </a:r>
            <a:endParaRPr/>
          </a:p>
        </p:txBody>
      </p:sp>
      <p:sp>
        <p:nvSpPr>
          <p:cNvPr id="126" name="Google Shape;126;p20"/>
          <p:cNvSpPr/>
          <p:nvPr/>
        </p:nvSpPr>
        <p:spPr>
          <a:xfrm>
            <a:off x="3886199" y="725316"/>
            <a:ext cx="1230000" cy="315900"/>
          </a:xfrm>
          <a:prstGeom prst="round2SameRect">
            <a:avLst>
              <a:gd name="adj1" fmla="val 16667"/>
              <a:gd name="adj2" fmla="val 0"/>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BA</a:t>
            </a:r>
            <a:endParaRPr/>
          </a:p>
        </p:txBody>
      </p:sp>
      <p:sp>
        <p:nvSpPr>
          <p:cNvPr id="127" name="Google Shape;127;p20"/>
          <p:cNvSpPr/>
          <p:nvPr/>
        </p:nvSpPr>
        <p:spPr>
          <a:xfrm>
            <a:off x="7183368" y="731262"/>
            <a:ext cx="1230000" cy="303900"/>
          </a:xfrm>
          <a:prstGeom prst="round2SameRect">
            <a:avLst>
              <a:gd name="adj1" fmla="val 16667"/>
              <a:gd name="adj2" fmla="val 0"/>
            </a:avLst>
          </a:prstGeom>
          <a:solidFill>
            <a:srgbClr val="B2B2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DL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 calcmode="lin" valueType="num">
                                      <p:cBhvr additive="base">
                                        <p:cTn id="7" dur="500"/>
                                        <p:tgtEl>
                                          <p:spTgt spid="11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 calcmode="lin" valueType="num">
                                      <p:cBhvr additive="base">
                                        <p:cTn id="12" dur="500"/>
                                        <p:tgtEl>
                                          <p:spTgt spid="11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 calcmode="lin" valueType="num">
                                      <p:cBhvr additive="base">
                                        <p:cTn id="17" dur="500"/>
                                        <p:tgtEl>
                                          <p:spTgt spid="11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 calcmode="lin" valueType="num">
                                      <p:cBhvr additive="base">
                                        <p:cTn id="22" dur="500"/>
                                        <p:tgtEl>
                                          <p:spTgt spid="11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 calcmode="lin" valueType="num">
                                      <p:cBhvr additive="base">
                                        <p:cTn id="27" dur="500"/>
                                        <p:tgtEl>
                                          <p:spTgt spid="115">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 calcmode="lin" valueType="num">
                                      <p:cBhvr additive="base">
                                        <p:cTn id="32" dur="500"/>
                                        <p:tgtEl>
                                          <p:spTgt spid="115">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5">
                                            <p:txEl>
                                              <p:pRg st="6" end="6"/>
                                            </p:txEl>
                                          </p:spTgt>
                                        </p:tgtEl>
                                        <p:attrNameLst>
                                          <p:attrName>style.visibility</p:attrName>
                                        </p:attrNameLst>
                                      </p:cBhvr>
                                      <p:to>
                                        <p:strVal val="visible"/>
                                      </p:to>
                                    </p:set>
                                    <p:anim calcmode="lin" valueType="num">
                                      <p:cBhvr additive="base">
                                        <p:cTn id="37" dur="500"/>
                                        <p:tgtEl>
                                          <p:spTgt spid="115">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15">
                                            <p:txEl>
                                              <p:pRg st="7" end="7"/>
                                            </p:txEl>
                                          </p:spTgt>
                                        </p:tgtEl>
                                        <p:attrNameLst>
                                          <p:attrName>style.visibility</p:attrName>
                                        </p:attrNameLst>
                                      </p:cBhvr>
                                      <p:to>
                                        <p:strVal val="visible"/>
                                      </p:to>
                                    </p:set>
                                    <p:anim calcmode="lin" valueType="num">
                                      <p:cBhvr additive="base">
                                        <p:cTn id="42" dur="500"/>
                                        <p:tgtEl>
                                          <p:spTgt spid="115">
                                            <p:txEl>
                                              <p:pRg st="7" end="7"/>
                                            </p:txEl>
                                          </p:spTgt>
                                        </p:tgtEl>
                                        <p:attrNameLst>
                                          <p:attrName>ppt_x</p:attrName>
                                        </p:attrNameLst>
                                      </p:cBhvr>
                                      <p:tavLst>
                                        <p:tav tm="0">
                                          <p:val>
                                            <p:strVal val="#ppt_x-1"/>
                                          </p:val>
                                        </p:tav>
                                        <p:tav tm="100000">
                                          <p:val>
                                            <p:strVal val="#ppt_x"/>
                                          </p:val>
                                        </p:tav>
                                      </p:tavLst>
                                    </p:anim>
                                  </p:childTnLst>
                                </p:cTn>
                              </p:par>
                              <p:par>
                                <p:cTn id="43" presetID="2" presetClass="entr" presetSubtype="8" fill="hold" nodeType="withEffect">
                                  <p:stCondLst>
                                    <p:cond delay="0"/>
                                  </p:stCondLst>
                                  <p:childTnLst>
                                    <p:set>
                                      <p:cBhvr>
                                        <p:cTn id="44" dur="1" fill="hold">
                                          <p:stCondLst>
                                            <p:cond delay="0"/>
                                          </p:stCondLst>
                                        </p:cTn>
                                        <p:tgtEl>
                                          <p:spTgt spid="121">
                                            <p:txEl>
                                              <p:pRg st="0" end="0"/>
                                            </p:txEl>
                                          </p:spTgt>
                                        </p:tgtEl>
                                        <p:attrNameLst>
                                          <p:attrName>style.visibility</p:attrName>
                                        </p:attrNameLst>
                                      </p:cBhvr>
                                      <p:to>
                                        <p:strVal val="visible"/>
                                      </p:to>
                                    </p:set>
                                    <p:anim calcmode="lin" valueType="num">
                                      <p:cBhvr additive="base">
                                        <p:cTn id="45" dur="500"/>
                                        <p:tgtEl>
                                          <p:spTgt spid="121">
                                            <p:txEl>
                                              <p:pRg st="0" end="0"/>
                                            </p:txEl>
                                          </p:spTgt>
                                        </p:tgtEl>
                                        <p:attrNameLst>
                                          <p:attrName>ppt_x</p:attrName>
                                        </p:attrNameLst>
                                      </p:cBhvr>
                                      <p:tavLst>
                                        <p:tav tm="0">
                                          <p:val>
                                            <p:strVal val="#ppt_x-1"/>
                                          </p:val>
                                        </p:tav>
                                        <p:tav tm="100000">
                                          <p:val>
                                            <p:strVal val="#ppt_x"/>
                                          </p:val>
                                        </p:tav>
                                      </p:tavLst>
                                    </p:anim>
                                  </p:childTnLst>
                                </p:cTn>
                              </p:par>
                              <p:par>
                                <p:cTn id="46" presetID="2" presetClass="entr" presetSubtype="8" fill="hold" nodeType="withEffect">
                                  <p:stCondLst>
                                    <p:cond delay="0"/>
                                  </p:stCondLst>
                                  <p:childTnLst>
                                    <p:set>
                                      <p:cBhvr>
                                        <p:cTn id="47" dur="1" fill="hold">
                                          <p:stCondLst>
                                            <p:cond delay="0"/>
                                          </p:stCondLst>
                                        </p:cTn>
                                        <p:tgtEl>
                                          <p:spTgt spid="121">
                                            <p:txEl>
                                              <p:pRg st="1" end="1"/>
                                            </p:txEl>
                                          </p:spTgt>
                                        </p:tgtEl>
                                        <p:attrNameLst>
                                          <p:attrName>style.visibility</p:attrName>
                                        </p:attrNameLst>
                                      </p:cBhvr>
                                      <p:to>
                                        <p:strVal val="visible"/>
                                      </p:to>
                                    </p:set>
                                    <p:anim calcmode="lin" valueType="num">
                                      <p:cBhvr additive="base">
                                        <p:cTn id="48" dur="500"/>
                                        <p:tgtEl>
                                          <p:spTgt spid="121">
                                            <p:txEl>
                                              <p:pRg st="1" end="1"/>
                                            </p:txEl>
                                          </p:spTgt>
                                        </p:tgtEl>
                                        <p:attrNameLst>
                                          <p:attrName>ppt_x</p:attrName>
                                        </p:attrNameLst>
                                      </p:cBhvr>
                                      <p:tavLst>
                                        <p:tav tm="0">
                                          <p:val>
                                            <p:strVal val="#ppt_x-1"/>
                                          </p:val>
                                        </p:tav>
                                        <p:tav tm="100000">
                                          <p:val>
                                            <p:strVal val="#ppt_x"/>
                                          </p:val>
                                        </p:tav>
                                      </p:tavLst>
                                    </p:anim>
                                  </p:childTnLst>
                                </p:cTn>
                              </p:par>
                              <p:par>
                                <p:cTn id="49" presetID="2" presetClass="entr" presetSubtype="8" fill="hold" nodeType="withEffect">
                                  <p:stCondLst>
                                    <p:cond delay="0"/>
                                  </p:stCondLst>
                                  <p:childTnLst>
                                    <p:set>
                                      <p:cBhvr>
                                        <p:cTn id="50" dur="1" fill="hold">
                                          <p:stCondLst>
                                            <p:cond delay="0"/>
                                          </p:stCondLst>
                                        </p:cTn>
                                        <p:tgtEl>
                                          <p:spTgt spid="121">
                                            <p:txEl>
                                              <p:pRg st="2" end="2"/>
                                            </p:txEl>
                                          </p:spTgt>
                                        </p:tgtEl>
                                        <p:attrNameLst>
                                          <p:attrName>style.visibility</p:attrName>
                                        </p:attrNameLst>
                                      </p:cBhvr>
                                      <p:to>
                                        <p:strVal val="visible"/>
                                      </p:to>
                                    </p:set>
                                    <p:anim calcmode="lin" valueType="num">
                                      <p:cBhvr additive="base">
                                        <p:cTn id="51" dur="500"/>
                                        <p:tgtEl>
                                          <p:spTgt spid="121">
                                            <p:txEl>
                                              <p:pRg st="2" end="2"/>
                                            </p:txEl>
                                          </p:spTgt>
                                        </p:tgtEl>
                                        <p:attrNameLst>
                                          <p:attrName>ppt_x</p:attrName>
                                        </p:attrNameLst>
                                      </p:cBhvr>
                                      <p:tavLst>
                                        <p:tav tm="0">
                                          <p:val>
                                            <p:strVal val="#ppt_x-1"/>
                                          </p:val>
                                        </p:tav>
                                        <p:tav tm="100000">
                                          <p:val>
                                            <p:strVal val="#ppt_x"/>
                                          </p:val>
                                        </p:tav>
                                      </p:tavLst>
                                    </p:anim>
                                  </p:childTnLst>
                                </p:cTn>
                              </p:par>
                              <p:par>
                                <p:cTn id="52" presetID="2" presetClass="entr" presetSubtype="8" fill="hold" nodeType="withEffect">
                                  <p:stCondLst>
                                    <p:cond delay="0"/>
                                  </p:stCondLst>
                                  <p:childTnLst>
                                    <p:set>
                                      <p:cBhvr>
                                        <p:cTn id="53" dur="1" fill="hold">
                                          <p:stCondLst>
                                            <p:cond delay="0"/>
                                          </p:stCondLst>
                                        </p:cTn>
                                        <p:tgtEl>
                                          <p:spTgt spid="121">
                                            <p:txEl>
                                              <p:pRg st="3" end="3"/>
                                            </p:txEl>
                                          </p:spTgt>
                                        </p:tgtEl>
                                        <p:attrNameLst>
                                          <p:attrName>style.visibility</p:attrName>
                                        </p:attrNameLst>
                                      </p:cBhvr>
                                      <p:to>
                                        <p:strVal val="visible"/>
                                      </p:to>
                                    </p:set>
                                    <p:anim calcmode="lin" valueType="num">
                                      <p:cBhvr additive="base">
                                        <p:cTn id="54" dur="500"/>
                                        <p:tgtEl>
                                          <p:spTgt spid="121">
                                            <p:txEl>
                                              <p:pRg st="3" end="3"/>
                                            </p:txEl>
                                          </p:spTgt>
                                        </p:tgtEl>
                                        <p:attrNameLst>
                                          <p:attrName>ppt_x</p:attrName>
                                        </p:attrNameLst>
                                      </p:cBhvr>
                                      <p:tavLst>
                                        <p:tav tm="0">
                                          <p:val>
                                            <p:strVal val="#ppt_x-1"/>
                                          </p:val>
                                        </p:tav>
                                        <p:tav tm="100000">
                                          <p:val>
                                            <p:strVal val="#ppt_x"/>
                                          </p:val>
                                        </p:tav>
                                      </p:tavLst>
                                    </p:anim>
                                  </p:childTnLst>
                                </p:cTn>
                              </p:par>
                              <p:par>
                                <p:cTn id="55" presetID="2" presetClass="entr" presetSubtype="8" fill="hold" nodeType="withEffect">
                                  <p:stCondLst>
                                    <p:cond delay="0"/>
                                  </p:stCondLst>
                                  <p:childTnLst>
                                    <p:set>
                                      <p:cBhvr>
                                        <p:cTn id="56" dur="1" fill="hold">
                                          <p:stCondLst>
                                            <p:cond delay="0"/>
                                          </p:stCondLst>
                                        </p:cTn>
                                        <p:tgtEl>
                                          <p:spTgt spid="121">
                                            <p:txEl>
                                              <p:pRg st="4" end="4"/>
                                            </p:txEl>
                                          </p:spTgt>
                                        </p:tgtEl>
                                        <p:attrNameLst>
                                          <p:attrName>style.visibility</p:attrName>
                                        </p:attrNameLst>
                                      </p:cBhvr>
                                      <p:to>
                                        <p:strVal val="visible"/>
                                      </p:to>
                                    </p:set>
                                    <p:anim calcmode="lin" valueType="num">
                                      <p:cBhvr additive="base">
                                        <p:cTn id="57" dur="500"/>
                                        <p:tgtEl>
                                          <p:spTgt spid="12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20">
                                            <p:txEl>
                                              <p:pRg st="0" end="0"/>
                                            </p:txEl>
                                          </p:spTgt>
                                        </p:tgtEl>
                                        <p:attrNameLst>
                                          <p:attrName>style.visibility</p:attrName>
                                        </p:attrNameLst>
                                      </p:cBhvr>
                                      <p:to>
                                        <p:strVal val="visible"/>
                                      </p:to>
                                    </p:set>
                                    <p:anim calcmode="lin" valueType="num">
                                      <p:cBhvr additive="base">
                                        <p:cTn id="62" dur="500"/>
                                        <p:tgtEl>
                                          <p:spTgt spid="12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20">
                                            <p:txEl>
                                              <p:pRg st="1" end="1"/>
                                            </p:txEl>
                                          </p:spTgt>
                                        </p:tgtEl>
                                        <p:attrNameLst>
                                          <p:attrName>style.visibility</p:attrName>
                                        </p:attrNameLst>
                                      </p:cBhvr>
                                      <p:to>
                                        <p:strVal val="visible"/>
                                      </p:to>
                                    </p:set>
                                    <p:anim calcmode="lin" valueType="num">
                                      <p:cBhvr additive="base">
                                        <p:cTn id="67" dur="500"/>
                                        <p:tgtEl>
                                          <p:spTgt spid="12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120">
                                            <p:txEl>
                                              <p:pRg st="2" end="2"/>
                                            </p:txEl>
                                          </p:spTgt>
                                        </p:tgtEl>
                                        <p:attrNameLst>
                                          <p:attrName>style.visibility</p:attrName>
                                        </p:attrNameLst>
                                      </p:cBhvr>
                                      <p:to>
                                        <p:strVal val="visible"/>
                                      </p:to>
                                    </p:set>
                                    <p:anim calcmode="lin" valueType="num">
                                      <p:cBhvr additive="base">
                                        <p:cTn id="72" dur="500"/>
                                        <p:tgtEl>
                                          <p:spTgt spid="12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120">
                                            <p:txEl>
                                              <p:pRg st="3" end="3"/>
                                            </p:txEl>
                                          </p:spTgt>
                                        </p:tgtEl>
                                        <p:attrNameLst>
                                          <p:attrName>style.visibility</p:attrName>
                                        </p:attrNameLst>
                                      </p:cBhvr>
                                      <p:to>
                                        <p:strVal val="visible"/>
                                      </p:to>
                                    </p:set>
                                    <p:anim calcmode="lin" valueType="num">
                                      <p:cBhvr additive="base">
                                        <p:cTn id="77" dur="500"/>
                                        <p:tgtEl>
                                          <p:spTgt spid="12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nodeType="clickEffect">
                                  <p:stCondLst>
                                    <p:cond delay="0"/>
                                  </p:stCondLst>
                                  <p:childTnLst>
                                    <p:set>
                                      <p:cBhvr>
                                        <p:cTn id="81" dur="1" fill="hold">
                                          <p:stCondLst>
                                            <p:cond delay="0"/>
                                          </p:stCondLst>
                                        </p:cTn>
                                        <p:tgtEl>
                                          <p:spTgt spid="120">
                                            <p:txEl>
                                              <p:pRg st="4" end="4"/>
                                            </p:txEl>
                                          </p:spTgt>
                                        </p:tgtEl>
                                        <p:attrNameLst>
                                          <p:attrName>style.visibility</p:attrName>
                                        </p:attrNameLst>
                                      </p:cBhvr>
                                      <p:to>
                                        <p:strVal val="visible"/>
                                      </p:to>
                                    </p:set>
                                    <p:anim calcmode="lin" valueType="num">
                                      <p:cBhvr additive="base">
                                        <p:cTn id="82" dur="500"/>
                                        <p:tgtEl>
                                          <p:spTgt spid="12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120">
                                            <p:txEl>
                                              <p:pRg st="5" end="5"/>
                                            </p:txEl>
                                          </p:spTgt>
                                        </p:tgtEl>
                                        <p:attrNameLst>
                                          <p:attrName>style.visibility</p:attrName>
                                        </p:attrNameLst>
                                      </p:cBhvr>
                                      <p:to>
                                        <p:strVal val="visible"/>
                                      </p:to>
                                    </p:set>
                                    <p:anim calcmode="lin" valueType="num">
                                      <p:cBhvr additive="base">
                                        <p:cTn id="87" dur="500"/>
                                        <p:tgtEl>
                                          <p:spTgt spid="120">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6677" y="121966"/>
            <a:ext cx="6990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Is Your Choice In Line With Expected Outcomes?</a:t>
            </a:r>
            <a:endParaRPr/>
          </a:p>
        </p:txBody>
      </p:sp>
      <p:pic>
        <p:nvPicPr>
          <p:cNvPr id="133" name="Google Shape;133;p21" descr="Watering Plant"/>
          <p:cNvPicPr preferRelativeResize="0"/>
          <p:nvPr/>
        </p:nvPicPr>
        <p:blipFill rotWithShape="1">
          <a:blip r:embed="rId3">
            <a:alphaModFix/>
          </a:blip>
          <a:srcRect/>
          <a:stretch/>
        </p:blipFill>
        <p:spPr>
          <a:xfrm>
            <a:off x="7958203" y="2940391"/>
            <a:ext cx="819613" cy="819613"/>
          </a:xfrm>
          <a:prstGeom prst="rect">
            <a:avLst/>
          </a:prstGeom>
          <a:noFill/>
          <a:ln>
            <a:noFill/>
          </a:ln>
        </p:spPr>
      </p:pic>
      <p:pic>
        <p:nvPicPr>
          <p:cNvPr id="134" name="Google Shape;134;p21" descr="Upstairs"/>
          <p:cNvPicPr preferRelativeResize="0"/>
          <p:nvPr/>
        </p:nvPicPr>
        <p:blipFill rotWithShape="1">
          <a:blip r:embed="rId4">
            <a:alphaModFix/>
          </a:blip>
          <a:srcRect/>
          <a:stretch/>
        </p:blipFill>
        <p:spPr>
          <a:xfrm>
            <a:off x="7910809" y="1634490"/>
            <a:ext cx="914400" cy="914400"/>
          </a:xfrm>
          <a:prstGeom prst="rect">
            <a:avLst/>
          </a:prstGeom>
          <a:noFill/>
          <a:ln>
            <a:noFill/>
          </a:ln>
        </p:spPr>
      </p:pic>
      <p:sp>
        <p:nvSpPr>
          <p:cNvPr id="135" name="Google Shape;135;p21"/>
          <p:cNvSpPr txBox="1"/>
          <p:nvPr/>
        </p:nvSpPr>
        <p:spPr>
          <a:xfrm>
            <a:off x="161125" y="1177425"/>
            <a:ext cx="6767700" cy="3022500"/>
          </a:xfrm>
          <a:prstGeom prst="rect">
            <a:avLst/>
          </a:prstGeom>
          <a:solidFill>
            <a:srgbClr val="FFFF00">
              <a:alpha val="29800"/>
            </a:srgbClr>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dk1"/>
                </a:solidFill>
                <a:latin typeface="Proxima Nova"/>
                <a:ea typeface="Proxima Nova"/>
                <a:cs typeface="Proxima Nova"/>
                <a:sym typeface="Proxima Nova"/>
              </a:rPr>
              <a:t>Questions to ponder on:</a:t>
            </a:r>
            <a:endParaRPr sz="1800" b="1">
              <a:solidFill>
                <a:schemeClr val="dk1"/>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dk1"/>
              </a:buClr>
              <a:buSzPts val="1800"/>
              <a:buFont typeface="Proxima Nova"/>
              <a:buAutoNum type="arabicPeriod"/>
            </a:pPr>
            <a:r>
              <a:rPr lang="en" sz="1800">
                <a:solidFill>
                  <a:schemeClr val="dk1"/>
                </a:solidFill>
                <a:latin typeface="Proxima Nova"/>
                <a:ea typeface="Proxima Nova"/>
                <a:cs typeface="Proxima Nova"/>
                <a:sym typeface="Proxima Nova"/>
              </a:rPr>
              <a:t>Will the track create a differential element in your profile?</a:t>
            </a:r>
            <a:endParaRPr sz="1800">
              <a:solidFill>
                <a:schemeClr val="dk1"/>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dk1"/>
              </a:buClr>
              <a:buSzPts val="1800"/>
              <a:buFont typeface="Proxima Nova"/>
              <a:buAutoNum type="arabicPeriod"/>
            </a:pPr>
            <a:r>
              <a:rPr lang="en" sz="1800">
                <a:solidFill>
                  <a:schemeClr val="dk1"/>
                </a:solidFill>
                <a:latin typeface="Proxima Nova"/>
                <a:ea typeface="Proxima Nova"/>
                <a:cs typeface="Proxima Nova"/>
                <a:sym typeface="Proxima Nova"/>
              </a:rPr>
              <a:t>Does this fall in line with your previous work experience or do you want to venture into something new?</a:t>
            </a:r>
            <a:endParaRPr sz="1800">
              <a:solidFill>
                <a:schemeClr val="dk1"/>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dk1"/>
              </a:buClr>
              <a:buSzPts val="1800"/>
              <a:buFont typeface="Proxima Nova"/>
              <a:buAutoNum type="arabicPeriod"/>
            </a:pPr>
            <a:r>
              <a:rPr lang="en" sz="1800">
                <a:solidFill>
                  <a:schemeClr val="dk1"/>
                </a:solidFill>
                <a:latin typeface="Proxima Nova"/>
                <a:ea typeface="Proxima Nova"/>
                <a:cs typeface="Proxima Nova"/>
                <a:sym typeface="Proxima Nova"/>
              </a:rPr>
              <a:t>Do your target organisations or companies in general hire people with similar work experience as yours?</a:t>
            </a:r>
            <a:endParaRPr sz="1800">
              <a:solidFill>
                <a:schemeClr val="dk1"/>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dk1"/>
              </a:buClr>
              <a:buSzPts val="1800"/>
              <a:buFont typeface="Proxima Nova"/>
              <a:buAutoNum type="arabicPeriod"/>
            </a:pPr>
            <a:r>
              <a:rPr lang="en" sz="1800">
                <a:solidFill>
                  <a:schemeClr val="dk1"/>
                </a:solidFill>
                <a:latin typeface="Proxima Nova"/>
                <a:ea typeface="Proxima Nova"/>
                <a:cs typeface="Proxima Nova"/>
                <a:sym typeface="Proxima Nova"/>
              </a:rPr>
              <a:t>Does the track fall in line with your interests?</a:t>
            </a:r>
            <a:endParaRPr sz="1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6679" y="121966"/>
            <a:ext cx="6707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Personalized Discussion</a:t>
            </a:r>
            <a:endParaRPr/>
          </a:p>
        </p:txBody>
      </p:sp>
      <p:sp>
        <p:nvSpPr>
          <p:cNvPr id="141" name="Google Shape;141;p22"/>
          <p:cNvSpPr txBox="1"/>
          <p:nvPr/>
        </p:nvSpPr>
        <p:spPr>
          <a:xfrm>
            <a:off x="582657" y="4235604"/>
            <a:ext cx="86121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Proxima Nova"/>
                <a:ea typeface="Proxima Nova"/>
                <a:cs typeface="Proxima Nova"/>
                <a:sym typeface="Proxima Nova"/>
              </a:rPr>
              <a:t>Things to remember: </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Career tracks are not carved in stone and you get a chance for mobility</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The tracks are inter-correlated in certain aspects so you can graduate towards your goal despite current lack of skillsets.</a:t>
            </a:r>
            <a:endParaRPr sz="1400" b="0" i="0" u="none" strike="noStrike" cap="none">
              <a:solidFill>
                <a:srgbClr val="000000"/>
              </a:solidFill>
              <a:latin typeface="Proxima Nova"/>
              <a:ea typeface="Proxima Nova"/>
              <a:cs typeface="Proxima Nova"/>
              <a:sym typeface="Proxima Nova"/>
            </a:endParaRPr>
          </a:p>
        </p:txBody>
      </p:sp>
      <p:sp>
        <p:nvSpPr>
          <p:cNvPr id="142" name="Google Shape;142;p22"/>
          <p:cNvSpPr/>
          <p:nvPr/>
        </p:nvSpPr>
        <p:spPr>
          <a:xfrm>
            <a:off x="3705151" y="761745"/>
            <a:ext cx="2125803" cy="1275481"/>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4B53"/>
          </a:solidFill>
          <a:ln w="25400" cap="flat" cmpd="sng">
            <a:solidFill>
              <a:schemeClr val="lt1"/>
            </a:solidFill>
            <a:prstDash val="solid"/>
            <a:round/>
            <a:headEnd type="none" w="sm" len="sm"/>
            <a:tailEnd type="none" w="sm" len="sm"/>
          </a:ln>
        </p:spPr>
        <p:txBody>
          <a:bodyPr spcFirstLastPara="1" wrap="square" lIns="90675" tIns="90675" rIns="90675" bIns="90675"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chemeClr val="lt1"/>
                </a:solidFill>
                <a:latin typeface="Proxima Nova"/>
                <a:ea typeface="Proxima Nova"/>
                <a:cs typeface="Proxima Nova"/>
                <a:sym typeface="Proxima Nova"/>
              </a:rPr>
              <a:t>Aspiration vs. Reality</a:t>
            </a:r>
            <a:endParaRPr/>
          </a:p>
          <a:p>
            <a:pPr marL="0" marR="0" lvl="0" indent="0" algn="just" rtl="0">
              <a:lnSpc>
                <a:spcPct val="90000"/>
              </a:lnSpc>
              <a:spcBef>
                <a:spcPts val="49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Aspiration: Preferred critical role in organization</a:t>
            </a:r>
            <a:endParaRPr/>
          </a:p>
          <a:p>
            <a:pPr marL="0" marR="0" lvl="0" indent="0" algn="l"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Current performance: your sweet spot vs. limitation within course/ on the job</a:t>
            </a:r>
            <a:endParaRPr/>
          </a:p>
        </p:txBody>
      </p:sp>
      <p:sp>
        <p:nvSpPr>
          <p:cNvPr id="143" name="Google Shape;143;p22"/>
          <p:cNvSpPr/>
          <p:nvPr/>
        </p:nvSpPr>
        <p:spPr>
          <a:xfrm>
            <a:off x="6018025" y="1135886"/>
            <a:ext cx="450670"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rgbClr val="28F100"/>
          </a:solid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2200"/>
              <a:buFont typeface="Arial"/>
              <a:buNone/>
            </a:pPr>
            <a:endParaRPr sz="2200" b="0" i="0" u="none" strike="noStrike" cap="none">
              <a:solidFill>
                <a:schemeClr val="lt1"/>
              </a:solidFill>
              <a:latin typeface="Proxima Nova"/>
              <a:ea typeface="Proxima Nova"/>
              <a:cs typeface="Proxima Nova"/>
              <a:sym typeface="Proxima Nova"/>
            </a:endParaRPr>
          </a:p>
        </p:txBody>
      </p:sp>
      <p:sp>
        <p:nvSpPr>
          <p:cNvPr id="144" name="Google Shape;144;p22"/>
          <p:cNvSpPr/>
          <p:nvPr/>
        </p:nvSpPr>
        <p:spPr>
          <a:xfrm>
            <a:off x="6681275" y="761745"/>
            <a:ext cx="2125803" cy="1275481"/>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D835"/>
          </a:solidFill>
          <a:ln w="25400" cap="flat" cmpd="sng">
            <a:solidFill>
              <a:schemeClr val="lt1"/>
            </a:solidFill>
            <a:prstDash val="solid"/>
            <a:round/>
            <a:headEnd type="none" w="sm" len="sm"/>
            <a:tailEnd type="none" w="sm" len="sm"/>
          </a:ln>
        </p:spPr>
        <p:txBody>
          <a:bodyPr spcFirstLastPara="1" wrap="square" lIns="90675" tIns="90675" rIns="90675" bIns="90675"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chemeClr val="lt1"/>
                </a:solidFill>
                <a:latin typeface="Proxima Nova"/>
                <a:ea typeface="Proxima Nova"/>
                <a:cs typeface="Proxima Nova"/>
                <a:sym typeface="Proxima Nova"/>
              </a:rPr>
              <a:t>Feedback on Fitment</a:t>
            </a:r>
            <a:endParaRPr/>
          </a:p>
          <a:p>
            <a:pPr marL="0" marR="0" lvl="0" indent="0" algn="just" rtl="0">
              <a:lnSpc>
                <a:spcPct val="90000"/>
              </a:lnSpc>
              <a:spcBef>
                <a:spcPts val="49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Profile suitability </a:t>
            </a:r>
            <a:endParaRPr/>
          </a:p>
          <a:p>
            <a:pPr marL="0" marR="0" lvl="0" indent="0" algn="just"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Skill- set related fitment</a:t>
            </a:r>
            <a:endParaRPr/>
          </a:p>
          <a:p>
            <a:pPr marL="0" marR="0" lvl="0" indent="0" algn="l"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Soft skills/ Competencies</a:t>
            </a:r>
            <a:endParaRPr/>
          </a:p>
          <a:p>
            <a:pPr marL="0" marR="0" lvl="0" indent="0" algn="l"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Coach feedback</a:t>
            </a:r>
            <a:endParaRPr/>
          </a:p>
        </p:txBody>
      </p:sp>
      <p:sp>
        <p:nvSpPr>
          <p:cNvPr id="145" name="Google Shape;145;p22"/>
          <p:cNvSpPr/>
          <p:nvPr/>
        </p:nvSpPr>
        <p:spPr>
          <a:xfrm>
            <a:off x="606835" y="2772372"/>
            <a:ext cx="2125803" cy="1275481"/>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95A5"/>
          </a:solidFill>
          <a:ln w="25400" cap="flat" cmpd="sng">
            <a:solidFill>
              <a:schemeClr val="lt1"/>
            </a:solidFill>
            <a:prstDash val="solid"/>
            <a:round/>
            <a:headEnd type="none" w="sm" len="sm"/>
            <a:tailEnd type="none" w="sm" len="sm"/>
          </a:ln>
        </p:spPr>
        <p:txBody>
          <a:bodyPr spcFirstLastPara="1" wrap="square" lIns="90675" tIns="90675" rIns="90675" bIns="90675"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Which factors have you considered for this choice?</a:t>
            </a:r>
            <a:endParaRPr sz="1100" b="0" i="0" u="none" strike="noStrike" cap="none">
              <a:solidFill>
                <a:schemeClr val="lt1"/>
              </a:solidFill>
              <a:latin typeface="Proxima Nova"/>
              <a:ea typeface="Proxima Nova"/>
              <a:cs typeface="Proxima Nova"/>
              <a:sym typeface="Proxima Nova"/>
            </a:endParaRPr>
          </a:p>
          <a:p>
            <a:pPr marL="0" marR="0" lvl="0" indent="0" algn="ctr"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How is the choice going to add differential advantage towards your outcome?</a:t>
            </a:r>
            <a:endParaRPr/>
          </a:p>
        </p:txBody>
      </p:sp>
      <p:sp>
        <p:nvSpPr>
          <p:cNvPr id="146" name="Google Shape;146;p22"/>
          <p:cNvSpPr/>
          <p:nvPr/>
        </p:nvSpPr>
        <p:spPr>
          <a:xfrm rot="5400000">
            <a:off x="1444400" y="2107531"/>
            <a:ext cx="450670"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p:nvPr/>
        </p:nvSpPr>
        <p:spPr>
          <a:xfrm>
            <a:off x="1406136" y="2145789"/>
            <a:ext cx="527284" cy="450755"/>
          </a:xfrm>
          <a:prstGeom prst="rect">
            <a:avLst/>
          </a:prstGeom>
          <a:no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chemeClr val="lt1"/>
                </a:solidFill>
                <a:latin typeface="Proxima Nova"/>
                <a:ea typeface="Proxima Nova"/>
                <a:cs typeface="Proxima Nova"/>
                <a:sym typeface="Proxima Nova"/>
              </a:rPr>
              <a:t>Y(1)</a:t>
            </a:r>
            <a:endParaRPr/>
          </a:p>
        </p:txBody>
      </p:sp>
      <p:grpSp>
        <p:nvGrpSpPr>
          <p:cNvPr id="148" name="Google Shape;148;p22"/>
          <p:cNvGrpSpPr/>
          <p:nvPr/>
        </p:nvGrpSpPr>
        <p:grpSpPr>
          <a:xfrm>
            <a:off x="498760" y="761745"/>
            <a:ext cx="2356070" cy="1275481"/>
            <a:chOff x="498760" y="761745"/>
            <a:chExt cx="2356070" cy="1275481"/>
          </a:xfrm>
        </p:grpSpPr>
        <p:sp>
          <p:nvSpPr>
            <p:cNvPr id="149" name="Google Shape;149;p22"/>
            <p:cNvSpPr/>
            <p:nvPr/>
          </p:nvSpPr>
          <p:spPr>
            <a:xfrm>
              <a:off x="498760" y="761745"/>
              <a:ext cx="2356070" cy="1275481"/>
            </a:xfrm>
            <a:custGeom>
              <a:avLst/>
              <a:gdLst/>
              <a:ahLst/>
              <a:cxnLst/>
              <a:rect l="l" t="t" r="r" b="b"/>
              <a:pathLst>
                <a:path w="2356070" h="1275481" extrusionOk="0">
                  <a:moveTo>
                    <a:pt x="0" y="127548"/>
                  </a:moveTo>
                  <a:cubicBezTo>
                    <a:pt x="0" y="57105"/>
                    <a:pt x="57105" y="0"/>
                    <a:pt x="127548" y="0"/>
                  </a:cubicBezTo>
                  <a:lnTo>
                    <a:pt x="2228522" y="0"/>
                  </a:lnTo>
                  <a:cubicBezTo>
                    <a:pt x="2298965" y="0"/>
                    <a:pt x="2356070" y="57105"/>
                    <a:pt x="2356070" y="127548"/>
                  </a:cubicBezTo>
                  <a:lnTo>
                    <a:pt x="2356070" y="1147933"/>
                  </a:lnTo>
                  <a:cubicBezTo>
                    <a:pt x="2356070" y="1218376"/>
                    <a:pt x="2298965" y="1275481"/>
                    <a:pt x="2228522" y="1275481"/>
                  </a:cubicBezTo>
                  <a:lnTo>
                    <a:pt x="127548" y="1275481"/>
                  </a:lnTo>
                  <a:cubicBezTo>
                    <a:pt x="57105" y="1275481"/>
                    <a:pt x="0" y="1218376"/>
                    <a:pt x="0" y="1147933"/>
                  </a:cubicBezTo>
                  <a:lnTo>
                    <a:pt x="0" y="127548"/>
                  </a:lnTo>
                  <a:close/>
                </a:path>
              </a:pathLst>
            </a:custGeom>
            <a:solidFill>
              <a:srgbClr val="FFAA3F"/>
            </a:solidFill>
            <a:ln w="25400" cap="flat" cmpd="sng">
              <a:solidFill>
                <a:schemeClr val="lt1"/>
              </a:solidFill>
              <a:prstDash val="solid"/>
              <a:round/>
              <a:headEnd type="none" w="sm" len="sm"/>
              <a:tailEnd type="none" w="sm" len="sm"/>
            </a:ln>
          </p:spPr>
          <p:txBody>
            <a:bodyPr spcFirstLastPara="1" wrap="square" lIns="90675" tIns="90675" rIns="90675" bIns="90675"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en" sz="1400" b="0" i="0" u="none" strike="noStrike" cap="none" dirty="0">
                  <a:solidFill>
                    <a:schemeClr val="lt1"/>
                  </a:solidFill>
                  <a:latin typeface="Proxima Nova"/>
                  <a:ea typeface="Proxima Nova"/>
                  <a:cs typeface="Proxima Nova"/>
                  <a:sym typeface="Proxima Nova"/>
                </a:rPr>
                <a:t>Have you decided your career Track?</a:t>
              </a:r>
              <a:endParaRPr dirty="0"/>
            </a:p>
            <a:p>
              <a:pPr marL="0" marR="0" lvl="0" indent="0" algn="l" rtl="0">
                <a:lnSpc>
                  <a:spcPct val="90000"/>
                </a:lnSpc>
                <a:spcBef>
                  <a:spcPts val="490"/>
                </a:spcBef>
                <a:spcAft>
                  <a:spcPts val="0"/>
                </a:spcAft>
                <a:buClr>
                  <a:srgbClr val="000000"/>
                </a:buClr>
                <a:buSzPts val="1400"/>
                <a:buFont typeface="Arial"/>
                <a:buNone/>
              </a:pPr>
              <a:r>
                <a:rPr lang="en" sz="1400" b="0" i="0" u="none" strike="noStrike" cap="none" dirty="0">
                  <a:solidFill>
                    <a:schemeClr val="lt1"/>
                  </a:solidFill>
                  <a:latin typeface="Proxima Nova"/>
                  <a:ea typeface="Proxima Nova"/>
                  <a:cs typeface="Proxima Nova"/>
                  <a:sym typeface="Proxima Nova"/>
                </a:rPr>
                <a:t>    </a:t>
              </a:r>
              <a:r>
                <a:rPr lang="en" sz="1200" b="0" i="0" u="none" strike="noStrike" cap="none" dirty="0">
                  <a:solidFill>
                    <a:schemeClr val="lt1"/>
                  </a:solidFill>
                  <a:latin typeface="Proxima Nova"/>
                  <a:ea typeface="Proxima Nova"/>
                  <a:cs typeface="Proxima Nova"/>
                  <a:sym typeface="Proxima Nova"/>
                </a:rPr>
                <a:t>Yes, very clear.</a:t>
              </a:r>
              <a:endParaRPr dirty="0"/>
            </a:p>
            <a:p>
              <a:pPr marL="0" marR="0" lvl="0" indent="0" algn="l" rtl="0">
                <a:lnSpc>
                  <a:spcPct val="90000"/>
                </a:lnSpc>
                <a:spcBef>
                  <a:spcPts val="490"/>
                </a:spcBef>
                <a:spcAft>
                  <a:spcPts val="0"/>
                </a:spcAft>
                <a:buClr>
                  <a:srgbClr val="000000"/>
                </a:buClr>
                <a:buSzPts val="1200"/>
                <a:buFont typeface="Arial"/>
                <a:buNone/>
              </a:pPr>
              <a:r>
                <a:rPr lang="en" sz="1200" b="0" i="0" u="none" strike="noStrike" cap="none" dirty="0">
                  <a:solidFill>
                    <a:schemeClr val="lt1"/>
                  </a:solidFill>
                  <a:latin typeface="Proxima Nova"/>
                  <a:ea typeface="Proxima Nova"/>
                  <a:cs typeface="Proxima Nova"/>
                  <a:sym typeface="Proxima Nova"/>
                </a:rPr>
                <a:t>     Almost, need a few inputs</a:t>
              </a:r>
              <a:endParaRPr dirty="0"/>
            </a:p>
            <a:p>
              <a:pPr marL="0" marR="0" lvl="0" indent="0" algn="l" rtl="0">
                <a:lnSpc>
                  <a:spcPct val="90000"/>
                </a:lnSpc>
                <a:spcBef>
                  <a:spcPts val="420"/>
                </a:spcBef>
                <a:spcAft>
                  <a:spcPts val="0"/>
                </a:spcAft>
                <a:buClr>
                  <a:srgbClr val="000000"/>
                </a:buClr>
                <a:buSzPts val="1200"/>
                <a:buFont typeface="Arial"/>
                <a:buNone/>
              </a:pPr>
              <a:r>
                <a:rPr lang="en" sz="1200" b="0" i="0" u="none" strike="noStrike" cap="none" dirty="0">
                  <a:solidFill>
                    <a:schemeClr val="lt1"/>
                  </a:solidFill>
                  <a:latin typeface="Proxima Nova"/>
                  <a:ea typeface="Proxima Nova"/>
                  <a:cs typeface="Proxima Nova"/>
                  <a:sym typeface="Proxima Nova"/>
                </a:rPr>
                <a:t>     Undecided</a:t>
              </a:r>
              <a:endParaRPr sz="1400" b="0" i="0" u="none" strike="noStrike" cap="none" dirty="0">
                <a:solidFill>
                  <a:schemeClr val="lt1"/>
                </a:solidFill>
                <a:latin typeface="Proxima Nova"/>
                <a:ea typeface="Proxima Nova"/>
                <a:cs typeface="Proxima Nova"/>
                <a:sym typeface="Proxima Nova"/>
              </a:endParaRPr>
            </a:p>
          </p:txBody>
        </p:sp>
        <p:sp>
          <p:nvSpPr>
            <p:cNvPr id="150" name="Google Shape;150;p22"/>
            <p:cNvSpPr/>
            <p:nvPr/>
          </p:nvSpPr>
          <p:spPr>
            <a:xfrm>
              <a:off x="606825" y="1344194"/>
              <a:ext cx="124800" cy="132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22"/>
            <p:cNvSpPr/>
            <p:nvPr/>
          </p:nvSpPr>
          <p:spPr>
            <a:xfrm>
              <a:off x="610977" y="1600379"/>
              <a:ext cx="124800" cy="132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22"/>
            <p:cNvSpPr/>
            <p:nvPr/>
          </p:nvSpPr>
          <p:spPr>
            <a:xfrm>
              <a:off x="610977" y="1847317"/>
              <a:ext cx="124800" cy="132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53" name="Google Shape;153;p22"/>
          <p:cNvGrpSpPr/>
          <p:nvPr/>
        </p:nvGrpSpPr>
        <p:grpSpPr>
          <a:xfrm>
            <a:off x="3041900" y="1135886"/>
            <a:ext cx="450670" cy="527199"/>
            <a:chOff x="3041900" y="1135886"/>
            <a:chExt cx="450670" cy="527199"/>
          </a:xfrm>
        </p:grpSpPr>
        <p:sp>
          <p:nvSpPr>
            <p:cNvPr id="154" name="Google Shape;154;p22"/>
            <p:cNvSpPr/>
            <p:nvPr/>
          </p:nvSpPr>
          <p:spPr>
            <a:xfrm>
              <a:off x="3041900" y="1135886"/>
              <a:ext cx="450670"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rgbClr val="FFAA3F"/>
            </a:solid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2200"/>
                <a:buFont typeface="Arial"/>
                <a:buNone/>
              </a:pPr>
              <a:endParaRPr sz="2200" b="0" i="0" u="none" strike="noStrike" cap="none">
                <a:solidFill>
                  <a:schemeClr val="lt1"/>
                </a:solidFill>
                <a:latin typeface="Proxima Nova"/>
                <a:ea typeface="Proxima Nova"/>
                <a:cs typeface="Proxima Nova"/>
                <a:sym typeface="Proxima Nova"/>
              </a:endParaRPr>
            </a:p>
          </p:txBody>
        </p:sp>
        <p:sp>
          <p:nvSpPr>
            <p:cNvPr id="155" name="Google Shape;155;p22"/>
            <p:cNvSpPr txBox="1"/>
            <p:nvPr/>
          </p:nvSpPr>
          <p:spPr>
            <a:xfrm>
              <a:off x="3067410" y="1271142"/>
              <a:ext cx="299100" cy="290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Proxima Nova"/>
                  <a:ea typeface="Proxima Nova"/>
                  <a:cs typeface="Proxima Nova"/>
                  <a:sym typeface="Proxima Nova"/>
                </a:rPr>
                <a:t>N</a:t>
              </a:r>
              <a:endParaRPr/>
            </a:p>
          </p:txBody>
        </p:sp>
      </p:grpSp>
      <p:sp>
        <p:nvSpPr>
          <p:cNvPr id="156" name="Google Shape;156;p22"/>
          <p:cNvSpPr/>
          <p:nvPr/>
        </p:nvSpPr>
        <p:spPr>
          <a:xfrm>
            <a:off x="5887673" y="2770730"/>
            <a:ext cx="2113800" cy="695400"/>
          </a:xfrm>
          <a:prstGeom prst="horizontalScroll">
            <a:avLst>
              <a:gd name="adj" fmla="val 12500"/>
            </a:avLst>
          </a:prstGeom>
          <a:solidFill>
            <a:srgbClr val="FFDD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Decide with AI: Rule Engine for Career Track</a:t>
            </a:r>
            <a:endParaRPr sz="1400" b="0" i="0" u="none" strike="noStrike" cap="none">
              <a:solidFill>
                <a:schemeClr val="dk1"/>
              </a:solidFill>
              <a:latin typeface="Arial"/>
              <a:ea typeface="Arial"/>
              <a:cs typeface="Arial"/>
              <a:sym typeface="Arial"/>
            </a:endParaRPr>
          </a:p>
        </p:txBody>
      </p:sp>
      <p:sp>
        <p:nvSpPr>
          <p:cNvPr id="157" name="Google Shape;157;p22"/>
          <p:cNvSpPr/>
          <p:nvPr/>
        </p:nvSpPr>
        <p:spPr>
          <a:xfrm>
            <a:off x="3067409" y="2849753"/>
            <a:ext cx="2485445"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rgbClr val="FFAA3F"/>
          </a:solid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1050"/>
              <a:buFont typeface="Arial"/>
              <a:buNone/>
            </a:pPr>
            <a:r>
              <a:rPr lang="en" sz="1050" b="0" i="0" u="none" strike="noStrike" cap="none">
                <a:solidFill>
                  <a:schemeClr val="lt1"/>
                </a:solidFill>
                <a:latin typeface="Proxima Nova"/>
                <a:ea typeface="Proxima Nova"/>
                <a:cs typeface="Proxima Nova"/>
                <a:sym typeface="Proxima Nova"/>
              </a:rPr>
              <a:t>Refer the rule engine to confirm</a:t>
            </a:r>
            <a:endParaRPr/>
          </a:p>
        </p:txBody>
      </p:sp>
      <p:sp>
        <p:nvSpPr>
          <p:cNvPr id="158" name="Google Shape;158;p22"/>
          <p:cNvSpPr/>
          <p:nvPr/>
        </p:nvSpPr>
        <p:spPr>
          <a:xfrm rot="5400000">
            <a:off x="6906218" y="2140262"/>
            <a:ext cx="603898"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txBox="1"/>
          <p:nvPr/>
        </p:nvSpPr>
        <p:spPr>
          <a:xfrm>
            <a:off x="6944566" y="2101909"/>
            <a:ext cx="527284" cy="603643"/>
          </a:xfrm>
          <a:prstGeom prst="rect">
            <a:avLst/>
          </a:prstGeom>
          <a:no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gtEl>
                                        <p:attrNameLst>
                                          <p:attrName>style.visibility</p:attrName>
                                        </p:attrNameLst>
                                      </p:cBhvr>
                                      <p:to>
                                        <p:strVal val="visible"/>
                                      </p:to>
                                    </p:set>
                                    <p:animEffect transition="in" filter="fade">
                                      <p:cBhvr>
                                        <p:cTn id="12" dur="500"/>
                                        <p:tgtEl>
                                          <p:spTgt spid="153"/>
                                        </p:tgtEl>
                                      </p:cBhvr>
                                    </p:animEffect>
                                  </p:childTnLst>
                                </p:cTn>
                              </p:par>
                              <p:par>
                                <p:cTn id="13" presetID="10" presetClass="entr" presetSubtype="0" fill="hold" nodeType="with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fade">
                                      <p:cBhvr>
                                        <p:cTn id="15" dur="500"/>
                                        <p:tgtEl>
                                          <p:spTgt spid="146"/>
                                        </p:tgtEl>
                                      </p:cBhvr>
                                    </p:animEffect>
                                  </p:childTnLst>
                                </p:cTn>
                              </p:par>
                              <p:par>
                                <p:cTn id="16" presetID="10" presetClass="entr" presetSubtype="0" fill="hold"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fade">
                                      <p:cBhvr>
                                        <p:cTn id="18" dur="500"/>
                                        <p:tgtEl>
                                          <p:spTgt spid="142"/>
                                        </p:tgtEl>
                                      </p:cBhvr>
                                    </p:animEffect>
                                  </p:childTnLst>
                                </p:cTn>
                              </p:par>
                              <p:par>
                                <p:cTn id="19" presetID="10" presetClass="entr" presetSubtype="0"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animEffect transition="in" filter="fade">
                                      <p:cBhvr>
                                        <p:cTn id="21" dur="500"/>
                                        <p:tgtEl>
                                          <p:spTgt spid="1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par>
                                <p:cTn id="27" presetID="10" presetClass="entr" presetSubtype="0" fill="hold" nodeType="with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fade">
                                      <p:cBhvr>
                                        <p:cTn id="29" dur="500"/>
                                        <p:tgtEl>
                                          <p:spTgt spid="1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fade">
                                      <p:cBhvr>
                                        <p:cTn id="34" dur="500"/>
                                        <p:tgtEl>
                                          <p:spTgt spid="157"/>
                                        </p:tgtEl>
                                      </p:cBhvr>
                                    </p:animEffect>
                                  </p:childTnLst>
                                </p:cTn>
                              </p:par>
                              <p:par>
                                <p:cTn id="35" presetID="10"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500"/>
                                        <p:tgtEl>
                                          <p:spTgt spid="158"/>
                                        </p:tgtEl>
                                      </p:cBhvr>
                                    </p:animEffect>
                                  </p:childTnLst>
                                </p:cTn>
                              </p:par>
                              <p:par>
                                <p:cTn id="38" presetID="10" presetClass="entr" presetSubtype="0" fill="hold" nodeType="with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1146</Words>
  <Application>Microsoft Office PowerPoint</Application>
  <PresentationFormat>On-screen Show (16:9)</PresentationFormat>
  <Paragraphs>245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Proxima Nova</vt:lpstr>
      <vt:lpstr>Times New Roman</vt:lpstr>
      <vt:lpstr>Arial</vt:lpstr>
      <vt:lpstr>Calibri</vt:lpstr>
      <vt:lpstr>Simple Light</vt:lpstr>
      <vt:lpstr>PowerPoint Presentation</vt:lpstr>
      <vt:lpstr>PowerPoint Presentation</vt:lpstr>
      <vt:lpstr>Agenda: Career Recommendation</vt:lpstr>
      <vt:lpstr>Overview of Career Tracks:  Professional Roles and Tech Know-How</vt:lpstr>
      <vt:lpstr>Career </vt:lpstr>
      <vt:lpstr>iKigai</vt:lpstr>
      <vt:lpstr>What To Focus On For Respective Tracks?</vt:lpstr>
      <vt:lpstr>Is Your Choice In Line With Expected Outcomes?</vt:lpstr>
      <vt:lpstr>Personalized Discussion</vt:lpstr>
      <vt:lpstr>Rubric based decision approach (ET/NET) </vt:lpstr>
      <vt:lpstr>Rubric based decision approach (ENT/ NENT)</vt:lpstr>
      <vt:lpstr>Case Scenarios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Mahendra Singh Chouhan</cp:lastModifiedBy>
  <cp:revision>20</cp:revision>
  <dcterms:modified xsi:type="dcterms:W3CDTF">2022-10-08T09:31:43Z</dcterms:modified>
</cp:coreProperties>
</file>