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7" r:id="rId2"/>
    <p:sldId id="258" r:id="rId3"/>
    <p:sldId id="391" r:id="rId4"/>
    <p:sldId id="397" r:id="rId5"/>
    <p:sldId id="381" r:id="rId6"/>
    <p:sldId id="394" r:id="rId7"/>
    <p:sldId id="398" r:id="rId8"/>
    <p:sldId id="395" r:id="rId9"/>
    <p:sldId id="396" r:id="rId10"/>
    <p:sldId id="393" r:id="rId11"/>
    <p:sldId id="306" r:id="rId12"/>
    <p:sldId id="392" r:id="rId13"/>
    <p:sldId id="400" r:id="rId14"/>
    <p:sldId id="401" r:id="rId15"/>
    <p:sldId id="399"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5EB7CF-6F69-425D-968F-748FB2F1FFB5}" type="doc">
      <dgm:prSet loTypeId="urn:microsoft.com/office/officeart/2005/8/layout/hChevron3" loCatId="process" qsTypeId="urn:microsoft.com/office/officeart/2005/8/quickstyle/simple1" qsCatId="simple" csTypeId="urn:microsoft.com/office/officeart/2005/8/colors/colorful5" csCatId="colorful" phldr="1"/>
      <dgm:spPr/>
    </dgm:pt>
    <dgm:pt modelId="{ED4D3F9F-7A9D-45FF-9867-3E136C14A055}">
      <dgm:prSet phldrT="[Text]" custT="1"/>
      <dgm:spPr>
        <a:solidFill>
          <a:schemeClr val="accent2"/>
        </a:solidFill>
      </dgm:spPr>
      <dgm:t>
        <a:bodyPr/>
        <a:lstStyle/>
        <a:p>
          <a:r>
            <a:rPr lang="en-IN" sz="1400" b="1" dirty="0">
              <a:latin typeface="Proxima Nova" panose="020B0604020202020204" charset="0"/>
            </a:rPr>
            <a:t>Data Understanding</a:t>
          </a:r>
        </a:p>
      </dgm:t>
    </dgm:pt>
    <dgm:pt modelId="{8D4AAFE6-B446-45FC-B6DB-B5A562BAA017}" type="parTrans" cxnId="{0FF6583F-1802-4CFB-A4B7-DE4B4730C19D}">
      <dgm:prSet/>
      <dgm:spPr/>
      <dgm:t>
        <a:bodyPr/>
        <a:lstStyle/>
        <a:p>
          <a:endParaRPr lang="en-IN">
            <a:latin typeface="Proxima Nova" panose="020B0604020202020204" charset="0"/>
          </a:endParaRPr>
        </a:p>
      </dgm:t>
    </dgm:pt>
    <dgm:pt modelId="{F0A5E408-B62F-409B-83A8-F8D8DCEEA3F1}" type="sibTrans" cxnId="{0FF6583F-1802-4CFB-A4B7-DE4B4730C19D}">
      <dgm:prSet/>
      <dgm:spPr/>
      <dgm:t>
        <a:bodyPr/>
        <a:lstStyle/>
        <a:p>
          <a:endParaRPr lang="en-IN">
            <a:latin typeface="Proxima Nova" panose="020B0604020202020204" charset="0"/>
          </a:endParaRPr>
        </a:p>
      </dgm:t>
    </dgm:pt>
    <dgm:pt modelId="{41A27E3D-C3DF-4632-B57B-BD04BB0F0A0B}">
      <dgm:prSet phldrT="[Text]" custT="1"/>
      <dgm:spPr>
        <a:solidFill>
          <a:schemeClr val="tx1">
            <a:lumMod val="75000"/>
            <a:lumOff val="25000"/>
          </a:schemeClr>
        </a:solidFill>
      </dgm:spPr>
      <dgm:t>
        <a:bodyPr/>
        <a:lstStyle/>
        <a:p>
          <a:r>
            <a:rPr lang="en-IN" sz="1400" b="1" dirty="0">
              <a:latin typeface="Proxima Nova" panose="020B0604020202020204" charset="0"/>
            </a:rPr>
            <a:t>Problem Diagnosis</a:t>
          </a:r>
        </a:p>
      </dgm:t>
    </dgm:pt>
    <dgm:pt modelId="{70F8B105-A7FC-47B2-805E-9335BA151DCF}" type="parTrans" cxnId="{1F26CB98-6D84-42E6-BBD6-777C009E475E}">
      <dgm:prSet/>
      <dgm:spPr/>
      <dgm:t>
        <a:bodyPr/>
        <a:lstStyle/>
        <a:p>
          <a:endParaRPr lang="en-IN">
            <a:latin typeface="Proxima Nova" panose="020B0604020202020204" charset="0"/>
          </a:endParaRPr>
        </a:p>
      </dgm:t>
    </dgm:pt>
    <dgm:pt modelId="{E48FBF2B-12D5-47DD-A09A-37652F8C791B}" type="sibTrans" cxnId="{1F26CB98-6D84-42E6-BBD6-777C009E475E}">
      <dgm:prSet/>
      <dgm:spPr/>
      <dgm:t>
        <a:bodyPr/>
        <a:lstStyle/>
        <a:p>
          <a:endParaRPr lang="en-IN">
            <a:latin typeface="Proxima Nova" panose="020B0604020202020204" charset="0"/>
          </a:endParaRPr>
        </a:p>
      </dgm:t>
    </dgm:pt>
    <dgm:pt modelId="{C667262C-C1E8-4361-909F-5B35101D8DB8}">
      <dgm:prSet phldrT="[Text]" custT="1"/>
      <dgm:spPr>
        <a:solidFill>
          <a:schemeClr val="accent5">
            <a:lumMod val="50000"/>
          </a:schemeClr>
        </a:solidFill>
      </dgm:spPr>
      <dgm:t>
        <a:bodyPr/>
        <a:lstStyle/>
        <a:p>
          <a:r>
            <a:rPr lang="en-IN" sz="1400" b="1" dirty="0">
              <a:latin typeface="Proxima Nova" panose="020B0604020202020204" charset="0"/>
            </a:rPr>
            <a:t>Hypothesis Formulation</a:t>
          </a:r>
        </a:p>
      </dgm:t>
    </dgm:pt>
    <dgm:pt modelId="{0D75B16D-9154-414B-A0A0-E7CE9277EFD6}" type="parTrans" cxnId="{B0004B4D-C795-49AF-BEB4-A3A114F95AC7}">
      <dgm:prSet/>
      <dgm:spPr/>
      <dgm:t>
        <a:bodyPr/>
        <a:lstStyle/>
        <a:p>
          <a:endParaRPr lang="en-IN">
            <a:latin typeface="Proxima Nova" panose="020B0604020202020204" charset="0"/>
          </a:endParaRPr>
        </a:p>
      </dgm:t>
    </dgm:pt>
    <dgm:pt modelId="{7B45E848-9A46-46A1-B47D-C6CEBBC4ED79}" type="sibTrans" cxnId="{B0004B4D-C795-49AF-BEB4-A3A114F95AC7}">
      <dgm:prSet/>
      <dgm:spPr/>
      <dgm:t>
        <a:bodyPr/>
        <a:lstStyle/>
        <a:p>
          <a:endParaRPr lang="en-IN">
            <a:latin typeface="Proxima Nova" panose="020B0604020202020204" charset="0"/>
          </a:endParaRPr>
        </a:p>
      </dgm:t>
    </dgm:pt>
    <dgm:pt modelId="{219E6928-1551-4BE5-B152-F6CD6A55C222}">
      <dgm:prSet phldrT="[Text]" custT="1"/>
      <dgm:spPr>
        <a:solidFill>
          <a:schemeClr val="accent2">
            <a:lumMod val="50000"/>
          </a:schemeClr>
        </a:solidFill>
      </dgm:spPr>
      <dgm:t>
        <a:bodyPr/>
        <a:lstStyle/>
        <a:p>
          <a:r>
            <a:rPr lang="en-IN" sz="1400" b="1" dirty="0">
              <a:latin typeface="Proxima Nova" panose="020B0604020202020204" charset="0"/>
            </a:rPr>
            <a:t>Evaluation</a:t>
          </a:r>
        </a:p>
      </dgm:t>
    </dgm:pt>
    <dgm:pt modelId="{1887BCC6-28A0-4DB8-A282-F6749E21EA73}" type="parTrans" cxnId="{B06FCED7-1CE2-44D1-B6DB-9F373315F9AF}">
      <dgm:prSet/>
      <dgm:spPr/>
      <dgm:t>
        <a:bodyPr/>
        <a:lstStyle/>
        <a:p>
          <a:endParaRPr lang="en-IN">
            <a:latin typeface="Proxima Nova" panose="020B0604020202020204" charset="0"/>
          </a:endParaRPr>
        </a:p>
      </dgm:t>
    </dgm:pt>
    <dgm:pt modelId="{EA70AA8D-5C93-47B8-9648-7540EAC6A2E2}" type="sibTrans" cxnId="{B06FCED7-1CE2-44D1-B6DB-9F373315F9AF}">
      <dgm:prSet/>
      <dgm:spPr/>
      <dgm:t>
        <a:bodyPr/>
        <a:lstStyle/>
        <a:p>
          <a:endParaRPr lang="en-IN">
            <a:latin typeface="Proxima Nova" panose="020B0604020202020204" charset="0"/>
          </a:endParaRPr>
        </a:p>
      </dgm:t>
    </dgm:pt>
    <dgm:pt modelId="{455DAD98-0470-4186-9D05-F1143202E576}">
      <dgm:prSet phldrT="[Text]" custT="1"/>
      <dgm:spPr/>
      <dgm:t>
        <a:bodyPr/>
        <a:lstStyle/>
        <a:p>
          <a:r>
            <a:rPr lang="en-IN" sz="1400" b="1" dirty="0">
              <a:latin typeface="Proxima Nova" panose="020B0604020202020204" charset="0"/>
            </a:rPr>
            <a:t>Prototype</a:t>
          </a:r>
        </a:p>
      </dgm:t>
    </dgm:pt>
    <dgm:pt modelId="{7C6573A9-87D6-43B6-BB0A-515B1A8AD201}" type="parTrans" cxnId="{60A3448C-042E-4F11-A989-5026B389AC10}">
      <dgm:prSet/>
      <dgm:spPr/>
      <dgm:t>
        <a:bodyPr/>
        <a:lstStyle/>
        <a:p>
          <a:endParaRPr lang="en-IN">
            <a:latin typeface="Proxima Nova" panose="020B0604020202020204" charset="0"/>
          </a:endParaRPr>
        </a:p>
      </dgm:t>
    </dgm:pt>
    <dgm:pt modelId="{158D5AE1-5E6A-4638-8915-7383DF90F3D7}" type="sibTrans" cxnId="{60A3448C-042E-4F11-A989-5026B389AC10}">
      <dgm:prSet/>
      <dgm:spPr/>
      <dgm:t>
        <a:bodyPr/>
        <a:lstStyle/>
        <a:p>
          <a:endParaRPr lang="en-IN">
            <a:latin typeface="Proxima Nova" panose="020B0604020202020204" charset="0"/>
          </a:endParaRPr>
        </a:p>
      </dgm:t>
    </dgm:pt>
    <dgm:pt modelId="{949E43DB-1B87-4D7A-9A1B-FAF9836BA396}">
      <dgm:prSet phldrT="[Text]" custT="1"/>
      <dgm:spPr>
        <a:solidFill>
          <a:srgbClr val="002060"/>
        </a:solidFill>
      </dgm:spPr>
      <dgm:t>
        <a:bodyPr/>
        <a:lstStyle/>
        <a:p>
          <a:r>
            <a:rPr lang="en-IN" sz="1400" b="1" dirty="0">
              <a:latin typeface="Proxima Nova" panose="020B0604020202020204" charset="0"/>
            </a:rPr>
            <a:t>Output</a:t>
          </a:r>
        </a:p>
      </dgm:t>
    </dgm:pt>
    <dgm:pt modelId="{946E908E-E3CF-495C-BCAB-FF7F3FE76B45}" type="parTrans" cxnId="{E72D3C93-44AF-4168-94E9-906918D14B63}">
      <dgm:prSet/>
      <dgm:spPr/>
      <dgm:t>
        <a:bodyPr/>
        <a:lstStyle/>
        <a:p>
          <a:endParaRPr lang="en-IN">
            <a:latin typeface="Proxima Nova" panose="020B0604020202020204" charset="0"/>
          </a:endParaRPr>
        </a:p>
      </dgm:t>
    </dgm:pt>
    <dgm:pt modelId="{3A50E806-EFC1-42F7-95E2-7C733BE7B54E}" type="sibTrans" cxnId="{E72D3C93-44AF-4168-94E9-906918D14B63}">
      <dgm:prSet/>
      <dgm:spPr/>
      <dgm:t>
        <a:bodyPr/>
        <a:lstStyle/>
        <a:p>
          <a:endParaRPr lang="en-IN">
            <a:latin typeface="Proxima Nova" panose="020B0604020202020204" charset="0"/>
          </a:endParaRPr>
        </a:p>
      </dgm:t>
    </dgm:pt>
    <dgm:pt modelId="{88ACF6FB-650F-464F-93E2-30C122BE8E0C}" type="pres">
      <dgm:prSet presAssocID="{795EB7CF-6F69-425D-968F-748FB2F1FFB5}" presName="Name0" presStyleCnt="0">
        <dgm:presLayoutVars>
          <dgm:dir/>
          <dgm:resizeHandles val="exact"/>
        </dgm:presLayoutVars>
      </dgm:prSet>
      <dgm:spPr/>
    </dgm:pt>
    <dgm:pt modelId="{16549904-959D-4804-9D71-5109204EBD15}" type="pres">
      <dgm:prSet presAssocID="{ED4D3F9F-7A9D-45FF-9867-3E136C14A055}" presName="parTxOnly" presStyleLbl="node1" presStyleIdx="0" presStyleCnt="6">
        <dgm:presLayoutVars>
          <dgm:bulletEnabled val="1"/>
        </dgm:presLayoutVars>
      </dgm:prSet>
      <dgm:spPr/>
      <dgm:t>
        <a:bodyPr/>
        <a:lstStyle/>
        <a:p>
          <a:endParaRPr lang="en-US"/>
        </a:p>
      </dgm:t>
    </dgm:pt>
    <dgm:pt modelId="{736AC59D-28A3-410D-82FF-9280273178EF}" type="pres">
      <dgm:prSet presAssocID="{F0A5E408-B62F-409B-83A8-F8D8DCEEA3F1}" presName="parSpace" presStyleCnt="0"/>
      <dgm:spPr/>
    </dgm:pt>
    <dgm:pt modelId="{7DD11F39-F33D-418C-95AA-B9D3B33629E6}" type="pres">
      <dgm:prSet presAssocID="{41A27E3D-C3DF-4632-B57B-BD04BB0F0A0B}" presName="parTxOnly" presStyleLbl="node1" presStyleIdx="1" presStyleCnt="6">
        <dgm:presLayoutVars>
          <dgm:bulletEnabled val="1"/>
        </dgm:presLayoutVars>
      </dgm:prSet>
      <dgm:spPr/>
      <dgm:t>
        <a:bodyPr/>
        <a:lstStyle/>
        <a:p>
          <a:endParaRPr lang="en-US"/>
        </a:p>
      </dgm:t>
    </dgm:pt>
    <dgm:pt modelId="{95CF5B4B-A791-4363-83BD-D2E2AC419B5D}" type="pres">
      <dgm:prSet presAssocID="{E48FBF2B-12D5-47DD-A09A-37652F8C791B}" presName="parSpace" presStyleCnt="0"/>
      <dgm:spPr/>
    </dgm:pt>
    <dgm:pt modelId="{CEDFEC4A-20EB-415E-8A72-50BCAEF14EF6}" type="pres">
      <dgm:prSet presAssocID="{C667262C-C1E8-4361-909F-5B35101D8DB8}" presName="parTxOnly" presStyleLbl="node1" presStyleIdx="2" presStyleCnt="6">
        <dgm:presLayoutVars>
          <dgm:bulletEnabled val="1"/>
        </dgm:presLayoutVars>
      </dgm:prSet>
      <dgm:spPr/>
      <dgm:t>
        <a:bodyPr/>
        <a:lstStyle/>
        <a:p>
          <a:endParaRPr lang="en-US"/>
        </a:p>
      </dgm:t>
    </dgm:pt>
    <dgm:pt modelId="{D012CFFC-76AB-4D96-8D57-E9F26D3ACCC5}" type="pres">
      <dgm:prSet presAssocID="{7B45E848-9A46-46A1-B47D-C6CEBBC4ED79}" presName="parSpace" presStyleCnt="0"/>
      <dgm:spPr/>
    </dgm:pt>
    <dgm:pt modelId="{DFFFCD02-7E9A-4E5D-B1DA-FD81C98198C2}" type="pres">
      <dgm:prSet presAssocID="{219E6928-1551-4BE5-B152-F6CD6A55C222}" presName="parTxOnly" presStyleLbl="node1" presStyleIdx="3" presStyleCnt="6">
        <dgm:presLayoutVars>
          <dgm:bulletEnabled val="1"/>
        </dgm:presLayoutVars>
      </dgm:prSet>
      <dgm:spPr/>
      <dgm:t>
        <a:bodyPr/>
        <a:lstStyle/>
        <a:p>
          <a:endParaRPr lang="en-US"/>
        </a:p>
      </dgm:t>
    </dgm:pt>
    <dgm:pt modelId="{DF382AE1-4A24-43B2-A078-7B4222908884}" type="pres">
      <dgm:prSet presAssocID="{EA70AA8D-5C93-47B8-9648-7540EAC6A2E2}" presName="parSpace" presStyleCnt="0"/>
      <dgm:spPr/>
    </dgm:pt>
    <dgm:pt modelId="{6B8AABDF-AA79-42DD-AB14-96F252E0EFF0}" type="pres">
      <dgm:prSet presAssocID="{455DAD98-0470-4186-9D05-F1143202E576}" presName="parTxOnly" presStyleLbl="node1" presStyleIdx="4" presStyleCnt="6">
        <dgm:presLayoutVars>
          <dgm:bulletEnabled val="1"/>
        </dgm:presLayoutVars>
      </dgm:prSet>
      <dgm:spPr/>
      <dgm:t>
        <a:bodyPr/>
        <a:lstStyle/>
        <a:p>
          <a:endParaRPr lang="en-US"/>
        </a:p>
      </dgm:t>
    </dgm:pt>
    <dgm:pt modelId="{543EFCCB-80A0-4384-A158-69730C675117}" type="pres">
      <dgm:prSet presAssocID="{158D5AE1-5E6A-4638-8915-7383DF90F3D7}" presName="parSpace" presStyleCnt="0"/>
      <dgm:spPr/>
    </dgm:pt>
    <dgm:pt modelId="{A5787684-B4F6-43CE-A26D-94EAFCB458F7}" type="pres">
      <dgm:prSet presAssocID="{949E43DB-1B87-4D7A-9A1B-FAF9836BA396}" presName="parTxOnly" presStyleLbl="node1" presStyleIdx="5" presStyleCnt="6">
        <dgm:presLayoutVars>
          <dgm:bulletEnabled val="1"/>
        </dgm:presLayoutVars>
      </dgm:prSet>
      <dgm:spPr/>
      <dgm:t>
        <a:bodyPr/>
        <a:lstStyle/>
        <a:p>
          <a:endParaRPr lang="en-US"/>
        </a:p>
      </dgm:t>
    </dgm:pt>
  </dgm:ptLst>
  <dgm:cxnLst>
    <dgm:cxn modelId="{B06FCED7-1CE2-44D1-B6DB-9F373315F9AF}" srcId="{795EB7CF-6F69-425D-968F-748FB2F1FFB5}" destId="{219E6928-1551-4BE5-B152-F6CD6A55C222}" srcOrd="3" destOrd="0" parTransId="{1887BCC6-28A0-4DB8-A282-F6749E21EA73}" sibTransId="{EA70AA8D-5C93-47B8-9648-7540EAC6A2E2}"/>
    <dgm:cxn modelId="{1AA40C3B-5507-4A01-89DD-F6B019A46CC3}" type="presOf" srcId="{219E6928-1551-4BE5-B152-F6CD6A55C222}" destId="{DFFFCD02-7E9A-4E5D-B1DA-FD81C98198C2}" srcOrd="0" destOrd="0" presId="urn:microsoft.com/office/officeart/2005/8/layout/hChevron3"/>
    <dgm:cxn modelId="{5259DB3C-6321-4FEB-8E27-3473EB40E4B6}" type="presOf" srcId="{455DAD98-0470-4186-9D05-F1143202E576}" destId="{6B8AABDF-AA79-42DD-AB14-96F252E0EFF0}" srcOrd="0" destOrd="0" presId="urn:microsoft.com/office/officeart/2005/8/layout/hChevron3"/>
    <dgm:cxn modelId="{60A3448C-042E-4F11-A989-5026B389AC10}" srcId="{795EB7CF-6F69-425D-968F-748FB2F1FFB5}" destId="{455DAD98-0470-4186-9D05-F1143202E576}" srcOrd="4" destOrd="0" parTransId="{7C6573A9-87D6-43B6-BB0A-515B1A8AD201}" sibTransId="{158D5AE1-5E6A-4638-8915-7383DF90F3D7}"/>
    <dgm:cxn modelId="{0FF6583F-1802-4CFB-A4B7-DE4B4730C19D}" srcId="{795EB7CF-6F69-425D-968F-748FB2F1FFB5}" destId="{ED4D3F9F-7A9D-45FF-9867-3E136C14A055}" srcOrd="0" destOrd="0" parTransId="{8D4AAFE6-B446-45FC-B6DB-B5A562BAA017}" sibTransId="{F0A5E408-B62F-409B-83A8-F8D8DCEEA3F1}"/>
    <dgm:cxn modelId="{C84B2414-B281-49BA-B62B-F640D2CBE55C}" type="presOf" srcId="{C667262C-C1E8-4361-909F-5B35101D8DB8}" destId="{CEDFEC4A-20EB-415E-8A72-50BCAEF14EF6}" srcOrd="0" destOrd="0" presId="urn:microsoft.com/office/officeart/2005/8/layout/hChevron3"/>
    <dgm:cxn modelId="{B0004B4D-C795-49AF-BEB4-A3A114F95AC7}" srcId="{795EB7CF-6F69-425D-968F-748FB2F1FFB5}" destId="{C667262C-C1E8-4361-909F-5B35101D8DB8}" srcOrd="2" destOrd="0" parTransId="{0D75B16D-9154-414B-A0A0-E7CE9277EFD6}" sibTransId="{7B45E848-9A46-46A1-B47D-C6CEBBC4ED79}"/>
    <dgm:cxn modelId="{8E787BF5-5F93-45FE-A3BD-7A279BEB0895}" type="presOf" srcId="{ED4D3F9F-7A9D-45FF-9867-3E136C14A055}" destId="{16549904-959D-4804-9D71-5109204EBD15}" srcOrd="0" destOrd="0" presId="urn:microsoft.com/office/officeart/2005/8/layout/hChevron3"/>
    <dgm:cxn modelId="{2EF6BADE-11EA-4488-904F-31BD7A186593}" type="presOf" srcId="{795EB7CF-6F69-425D-968F-748FB2F1FFB5}" destId="{88ACF6FB-650F-464F-93E2-30C122BE8E0C}" srcOrd="0" destOrd="0" presId="urn:microsoft.com/office/officeart/2005/8/layout/hChevron3"/>
    <dgm:cxn modelId="{E72D3C93-44AF-4168-94E9-906918D14B63}" srcId="{795EB7CF-6F69-425D-968F-748FB2F1FFB5}" destId="{949E43DB-1B87-4D7A-9A1B-FAF9836BA396}" srcOrd="5" destOrd="0" parTransId="{946E908E-E3CF-495C-BCAB-FF7F3FE76B45}" sibTransId="{3A50E806-EFC1-42F7-95E2-7C733BE7B54E}"/>
    <dgm:cxn modelId="{0EE79450-CA6A-48EA-97A7-EF091034A079}" type="presOf" srcId="{41A27E3D-C3DF-4632-B57B-BD04BB0F0A0B}" destId="{7DD11F39-F33D-418C-95AA-B9D3B33629E6}" srcOrd="0" destOrd="0" presId="urn:microsoft.com/office/officeart/2005/8/layout/hChevron3"/>
    <dgm:cxn modelId="{1F26CB98-6D84-42E6-BBD6-777C009E475E}" srcId="{795EB7CF-6F69-425D-968F-748FB2F1FFB5}" destId="{41A27E3D-C3DF-4632-B57B-BD04BB0F0A0B}" srcOrd="1" destOrd="0" parTransId="{70F8B105-A7FC-47B2-805E-9335BA151DCF}" sibTransId="{E48FBF2B-12D5-47DD-A09A-37652F8C791B}"/>
    <dgm:cxn modelId="{D2BC7D91-086C-496B-8A22-DCBA81B1F8C0}" type="presOf" srcId="{949E43DB-1B87-4D7A-9A1B-FAF9836BA396}" destId="{A5787684-B4F6-43CE-A26D-94EAFCB458F7}" srcOrd="0" destOrd="0" presId="urn:microsoft.com/office/officeart/2005/8/layout/hChevron3"/>
    <dgm:cxn modelId="{CCB29D39-A04D-427A-82DA-6C93FDF28E5D}" type="presParOf" srcId="{88ACF6FB-650F-464F-93E2-30C122BE8E0C}" destId="{16549904-959D-4804-9D71-5109204EBD15}" srcOrd="0" destOrd="0" presId="urn:microsoft.com/office/officeart/2005/8/layout/hChevron3"/>
    <dgm:cxn modelId="{FEBB63B2-ED6C-4A5E-A7DA-D45F296AC878}" type="presParOf" srcId="{88ACF6FB-650F-464F-93E2-30C122BE8E0C}" destId="{736AC59D-28A3-410D-82FF-9280273178EF}" srcOrd="1" destOrd="0" presId="urn:microsoft.com/office/officeart/2005/8/layout/hChevron3"/>
    <dgm:cxn modelId="{A4C231E1-3BB1-4B7C-9ECF-8F598DFED209}" type="presParOf" srcId="{88ACF6FB-650F-464F-93E2-30C122BE8E0C}" destId="{7DD11F39-F33D-418C-95AA-B9D3B33629E6}" srcOrd="2" destOrd="0" presId="urn:microsoft.com/office/officeart/2005/8/layout/hChevron3"/>
    <dgm:cxn modelId="{20281D8E-A150-4537-A374-F82DBD1DF868}" type="presParOf" srcId="{88ACF6FB-650F-464F-93E2-30C122BE8E0C}" destId="{95CF5B4B-A791-4363-83BD-D2E2AC419B5D}" srcOrd="3" destOrd="0" presId="urn:microsoft.com/office/officeart/2005/8/layout/hChevron3"/>
    <dgm:cxn modelId="{90C79E44-E9F2-497C-8DE6-FCA0F4AA3254}" type="presParOf" srcId="{88ACF6FB-650F-464F-93E2-30C122BE8E0C}" destId="{CEDFEC4A-20EB-415E-8A72-50BCAEF14EF6}" srcOrd="4" destOrd="0" presId="urn:microsoft.com/office/officeart/2005/8/layout/hChevron3"/>
    <dgm:cxn modelId="{979C5124-FD75-41B2-A033-E53F84064A31}" type="presParOf" srcId="{88ACF6FB-650F-464F-93E2-30C122BE8E0C}" destId="{D012CFFC-76AB-4D96-8D57-E9F26D3ACCC5}" srcOrd="5" destOrd="0" presId="urn:microsoft.com/office/officeart/2005/8/layout/hChevron3"/>
    <dgm:cxn modelId="{79C93634-3BA6-4A30-835D-EFB29359DA3F}" type="presParOf" srcId="{88ACF6FB-650F-464F-93E2-30C122BE8E0C}" destId="{DFFFCD02-7E9A-4E5D-B1DA-FD81C98198C2}" srcOrd="6" destOrd="0" presId="urn:microsoft.com/office/officeart/2005/8/layout/hChevron3"/>
    <dgm:cxn modelId="{C531FB5F-3FB2-4DB1-AE76-F9356742498E}" type="presParOf" srcId="{88ACF6FB-650F-464F-93E2-30C122BE8E0C}" destId="{DF382AE1-4A24-43B2-A078-7B4222908884}" srcOrd="7" destOrd="0" presId="urn:microsoft.com/office/officeart/2005/8/layout/hChevron3"/>
    <dgm:cxn modelId="{D8F4399C-F6F4-4E33-8FB8-4D37A5D45046}" type="presParOf" srcId="{88ACF6FB-650F-464F-93E2-30C122BE8E0C}" destId="{6B8AABDF-AA79-42DD-AB14-96F252E0EFF0}" srcOrd="8" destOrd="0" presId="urn:microsoft.com/office/officeart/2005/8/layout/hChevron3"/>
    <dgm:cxn modelId="{4A5E215D-ABAA-4287-9A34-85AF5AF3F814}" type="presParOf" srcId="{88ACF6FB-650F-464F-93E2-30C122BE8E0C}" destId="{543EFCCB-80A0-4384-A158-69730C675117}" srcOrd="9" destOrd="0" presId="urn:microsoft.com/office/officeart/2005/8/layout/hChevron3"/>
    <dgm:cxn modelId="{A69DA433-2FCF-49CC-B180-A0533A3AA8F6}" type="presParOf" srcId="{88ACF6FB-650F-464F-93E2-30C122BE8E0C}" destId="{A5787684-B4F6-43CE-A26D-94EAFCB458F7}"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549904-959D-4804-9D71-5109204EBD15}">
      <dsp:nvSpPr>
        <dsp:cNvPr id="0" name=""/>
        <dsp:cNvSpPr/>
      </dsp:nvSpPr>
      <dsp:spPr>
        <a:xfrm>
          <a:off x="1187" y="3237"/>
          <a:ext cx="1945592" cy="778237"/>
        </a:xfrm>
        <a:prstGeom prst="homePlate">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lvl="0" algn="ctr" defTabSz="622300">
            <a:lnSpc>
              <a:spcPct val="90000"/>
            </a:lnSpc>
            <a:spcBef>
              <a:spcPct val="0"/>
            </a:spcBef>
            <a:spcAft>
              <a:spcPct val="35000"/>
            </a:spcAft>
          </a:pPr>
          <a:r>
            <a:rPr lang="en-IN" sz="1400" b="1" kern="1200" dirty="0">
              <a:latin typeface="Proxima Nova" panose="020B0604020202020204" charset="0"/>
            </a:rPr>
            <a:t>Data Understanding</a:t>
          </a:r>
        </a:p>
      </dsp:txBody>
      <dsp:txXfrm>
        <a:off x="1187" y="3237"/>
        <a:ext cx="1751033" cy="778237"/>
      </dsp:txXfrm>
    </dsp:sp>
    <dsp:sp modelId="{7DD11F39-F33D-418C-95AA-B9D3B33629E6}">
      <dsp:nvSpPr>
        <dsp:cNvPr id="0" name=""/>
        <dsp:cNvSpPr/>
      </dsp:nvSpPr>
      <dsp:spPr>
        <a:xfrm>
          <a:off x="1557661" y="3237"/>
          <a:ext cx="1945592" cy="778237"/>
        </a:xfrm>
        <a:prstGeom prst="chevron">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IN" sz="1400" b="1" kern="1200" dirty="0">
              <a:latin typeface="Proxima Nova" panose="020B0604020202020204" charset="0"/>
            </a:rPr>
            <a:t>Problem Diagnosis</a:t>
          </a:r>
        </a:p>
      </dsp:txBody>
      <dsp:txXfrm>
        <a:off x="1946780" y="3237"/>
        <a:ext cx="1167355" cy="778237"/>
      </dsp:txXfrm>
    </dsp:sp>
    <dsp:sp modelId="{CEDFEC4A-20EB-415E-8A72-50BCAEF14EF6}">
      <dsp:nvSpPr>
        <dsp:cNvPr id="0" name=""/>
        <dsp:cNvSpPr/>
      </dsp:nvSpPr>
      <dsp:spPr>
        <a:xfrm>
          <a:off x="3114136" y="3237"/>
          <a:ext cx="1945592" cy="778237"/>
        </a:xfrm>
        <a:prstGeom prst="chevron">
          <a:avLst/>
        </a:prstGeom>
        <a:solidFill>
          <a:schemeClr val="accent5">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IN" sz="1400" b="1" kern="1200" dirty="0">
              <a:latin typeface="Proxima Nova" panose="020B0604020202020204" charset="0"/>
            </a:rPr>
            <a:t>Hypothesis Formulation</a:t>
          </a:r>
        </a:p>
      </dsp:txBody>
      <dsp:txXfrm>
        <a:off x="3503255" y="3237"/>
        <a:ext cx="1167355" cy="778237"/>
      </dsp:txXfrm>
    </dsp:sp>
    <dsp:sp modelId="{DFFFCD02-7E9A-4E5D-B1DA-FD81C98198C2}">
      <dsp:nvSpPr>
        <dsp:cNvPr id="0" name=""/>
        <dsp:cNvSpPr/>
      </dsp:nvSpPr>
      <dsp:spPr>
        <a:xfrm>
          <a:off x="4670610" y="3237"/>
          <a:ext cx="1945592" cy="778237"/>
        </a:xfrm>
        <a:prstGeom prst="chevron">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IN" sz="1400" b="1" kern="1200" dirty="0">
              <a:latin typeface="Proxima Nova" panose="020B0604020202020204" charset="0"/>
            </a:rPr>
            <a:t>Evaluation</a:t>
          </a:r>
        </a:p>
      </dsp:txBody>
      <dsp:txXfrm>
        <a:off x="5059729" y="3237"/>
        <a:ext cx="1167355" cy="778237"/>
      </dsp:txXfrm>
    </dsp:sp>
    <dsp:sp modelId="{6B8AABDF-AA79-42DD-AB14-96F252E0EFF0}">
      <dsp:nvSpPr>
        <dsp:cNvPr id="0" name=""/>
        <dsp:cNvSpPr/>
      </dsp:nvSpPr>
      <dsp:spPr>
        <a:xfrm>
          <a:off x="6227084" y="3237"/>
          <a:ext cx="1945592" cy="778237"/>
        </a:xfrm>
        <a:prstGeom prst="chevron">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IN" sz="1400" b="1" kern="1200" dirty="0">
              <a:latin typeface="Proxima Nova" panose="020B0604020202020204" charset="0"/>
            </a:rPr>
            <a:t>Prototype</a:t>
          </a:r>
        </a:p>
      </dsp:txBody>
      <dsp:txXfrm>
        <a:off x="6616203" y="3237"/>
        <a:ext cx="1167355" cy="778237"/>
      </dsp:txXfrm>
    </dsp:sp>
    <dsp:sp modelId="{A5787684-B4F6-43CE-A26D-94EAFCB458F7}">
      <dsp:nvSpPr>
        <dsp:cNvPr id="0" name=""/>
        <dsp:cNvSpPr/>
      </dsp:nvSpPr>
      <dsp:spPr>
        <a:xfrm>
          <a:off x="7783558" y="3237"/>
          <a:ext cx="1945592" cy="778237"/>
        </a:xfrm>
        <a:prstGeom prst="chevron">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IN" sz="1400" b="1" kern="1200" dirty="0">
              <a:latin typeface="Proxima Nova" panose="020B0604020202020204" charset="0"/>
            </a:rPr>
            <a:t>Output</a:t>
          </a:r>
        </a:p>
      </dsp:txBody>
      <dsp:txXfrm>
        <a:off x="8172677" y="3237"/>
        <a:ext cx="1167355" cy="778237"/>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CAF310-2A0D-4DE2-A2A7-FFC38EB45B9A}" type="datetimeFigureOut">
              <a:rPr lang="en-IN" smtClean="0"/>
              <a:t>19-11-2021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235211-6906-4EA6-A16B-6D6F8DD81504}" type="slidenum">
              <a:rPr lang="en-IN" smtClean="0"/>
              <a:t>‹#›</a:t>
            </a:fld>
            <a:endParaRPr lang="en-IN"/>
          </a:p>
        </p:txBody>
      </p:sp>
    </p:spTree>
    <p:extLst>
      <p:ext uri="{BB962C8B-B14F-4D97-AF65-F5344CB8AC3E}">
        <p14:creationId xmlns:p14="http://schemas.microsoft.com/office/powerpoint/2010/main" val="3643384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8a97104d7b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8a97104d7b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8a97104d7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7" name="Google Shape;77;g8a97104d7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7" name="Google Shape;24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200"/>
              <a:buFont typeface="Calibri"/>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N" dirty="0"/>
              <a:t>This is where tech background learners are most confused hence explanations need to be detailed.</a:t>
            </a:r>
          </a:p>
        </p:txBody>
      </p:sp>
    </p:spTree>
    <p:extLst>
      <p:ext uri="{BB962C8B-B14F-4D97-AF65-F5344CB8AC3E}">
        <p14:creationId xmlns:p14="http://schemas.microsoft.com/office/powerpoint/2010/main" val="3870645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1" name="Google Shape;34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25FC5-914E-4F53-8CAE-934350A590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DCDEAB4-87CD-4E3C-B822-0B2B53EA33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717F9BD-6903-468D-8A7E-4E042AE3A3B6}"/>
              </a:ext>
            </a:extLst>
          </p:cNvPr>
          <p:cNvSpPr>
            <a:spLocks noGrp="1"/>
          </p:cNvSpPr>
          <p:nvPr>
            <p:ph type="dt" sz="half" idx="10"/>
          </p:nvPr>
        </p:nvSpPr>
        <p:spPr/>
        <p:txBody>
          <a:bodyPr/>
          <a:lstStyle/>
          <a:p>
            <a:fld id="{E3A7A126-05B7-4D94-A510-4B6BA462B3B7}" type="datetimeFigureOut">
              <a:rPr lang="en-IN" smtClean="0"/>
              <a:t>19-11-2021</a:t>
            </a:fld>
            <a:endParaRPr lang="en-IN"/>
          </a:p>
        </p:txBody>
      </p:sp>
      <p:sp>
        <p:nvSpPr>
          <p:cNvPr id="5" name="Footer Placeholder 4">
            <a:extLst>
              <a:ext uri="{FF2B5EF4-FFF2-40B4-BE49-F238E27FC236}">
                <a16:creationId xmlns:a16="http://schemas.microsoft.com/office/drawing/2014/main" id="{013B5600-A2D2-4014-81D6-4F5FE45C89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04D7CD-9003-4F07-A60F-568BF7014AC7}"/>
              </a:ext>
            </a:extLst>
          </p:cNvPr>
          <p:cNvSpPr>
            <a:spLocks noGrp="1"/>
          </p:cNvSpPr>
          <p:nvPr>
            <p:ph type="sldNum" sz="quarter" idx="12"/>
          </p:nvPr>
        </p:nvSpPr>
        <p:spPr/>
        <p:txBody>
          <a:bodyPr/>
          <a:lstStyle/>
          <a:p>
            <a:fld id="{CC1AFF44-48C4-47BA-A27E-0C7F03528141}" type="slidenum">
              <a:rPr lang="en-IN" smtClean="0"/>
              <a:t>‹#›</a:t>
            </a:fld>
            <a:endParaRPr lang="en-IN"/>
          </a:p>
        </p:txBody>
      </p:sp>
    </p:spTree>
    <p:extLst>
      <p:ext uri="{BB962C8B-B14F-4D97-AF65-F5344CB8AC3E}">
        <p14:creationId xmlns:p14="http://schemas.microsoft.com/office/powerpoint/2010/main" val="371097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DEED2-59EC-4E8D-B28C-1EE0A03AE7E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77FEFB8-27C1-4B07-9071-A7B896BCBB2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2585EA-AB05-4CD9-8184-352910CBC3E9}"/>
              </a:ext>
            </a:extLst>
          </p:cNvPr>
          <p:cNvSpPr>
            <a:spLocks noGrp="1"/>
          </p:cNvSpPr>
          <p:nvPr>
            <p:ph type="dt" sz="half" idx="10"/>
          </p:nvPr>
        </p:nvSpPr>
        <p:spPr/>
        <p:txBody>
          <a:bodyPr/>
          <a:lstStyle/>
          <a:p>
            <a:fld id="{E3A7A126-05B7-4D94-A510-4B6BA462B3B7}" type="datetimeFigureOut">
              <a:rPr lang="en-IN" smtClean="0"/>
              <a:t>19-11-2021</a:t>
            </a:fld>
            <a:endParaRPr lang="en-IN"/>
          </a:p>
        </p:txBody>
      </p:sp>
      <p:sp>
        <p:nvSpPr>
          <p:cNvPr id="5" name="Footer Placeholder 4">
            <a:extLst>
              <a:ext uri="{FF2B5EF4-FFF2-40B4-BE49-F238E27FC236}">
                <a16:creationId xmlns:a16="http://schemas.microsoft.com/office/drawing/2014/main" id="{D1A1FE4C-E8A7-4C81-835B-E035FCFF66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6F0FC6-05AF-468E-B33A-CF89CA0A43BF}"/>
              </a:ext>
            </a:extLst>
          </p:cNvPr>
          <p:cNvSpPr>
            <a:spLocks noGrp="1"/>
          </p:cNvSpPr>
          <p:nvPr>
            <p:ph type="sldNum" sz="quarter" idx="12"/>
          </p:nvPr>
        </p:nvSpPr>
        <p:spPr/>
        <p:txBody>
          <a:bodyPr/>
          <a:lstStyle/>
          <a:p>
            <a:fld id="{CC1AFF44-48C4-47BA-A27E-0C7F03528141}" type="slidenum">
              <a:rPr lang="en-IN" smtClean="0"/>
              <a:t>‹#›</a:t>
            </a:fld>
            <a:endParaRPr lang="en-IN"/>
          </a:p>
        </p:txBody>
      </p:sp>
    </p:spTree>
    <p:extLst>
      <p:ext uri="{BB962C8B-B14F-4D97-AF65-F5344CB8AC3E}">
        <p14:creationId xmlns:p14="http://schemas.microsoft.com/office/powerpoint/2010/main" val="4153386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9A54E4-0686-48DB-AF42-F3E5602D873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4ACEBCC-1CB1-41E6-8AC5-08AF3FAD78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F130F4-400C-4D56-9297-F86BB352B4F2}"/>
              </a:ext>
            </a:extLst>
          </p:cNvPr>
          <p:cNvSpPr>
            <a:spLocks noGrp="1"/>
          </p:cNvSpPr>
          <p:nvPr>
            <p:ph type="dt" sz="half" idx="10"/>
          </p:nvPr>
        </p:nvSpPr>
        <p:spPr/>
        <p:txBody>
          <a:bodyPr/>
          <a:lstStyle/>
          <a:p>
            <a:fld id="{E3A7A126-05B7-4D94-A510-4B6BA462B3B7}" type="datetimeFigureOut">
              <a:rPr lang="en-IN" smtClean="0"/>
              <a:t>19-11-2021</a:t>
            </a:fld>
            <a:endParaRPr lang="en-IN"/>
          </a:p>
        </p:txBody>
      </p:sp>
      <p:sp>
        <p:nvSpPr>
          <p:cNvPr id="5" name="Footer Placeholder 4">
            <a:extLst>
              <a:ext uri="{FF2B5EF4-FFF2-40B4-BE49-F238E27FC236}">
                <a16:creationId xmlns:a16="http://schemas.microsoft.com/office/drawing/2014/main" id="{4BD4A3BF-5EFA-4FF1-85C5-7E920E448B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79A05D-0D88-4D6E-9213-08FF1B948FF8}"/>
              </a:ext>
            </a:extLst>
          </p:cNvPr>
          <p:cNvSpPr>
            <a:spLocks noGrp="1"/>
          </p:cNvSpPr>
          <p:nvPr>
            <p:ph type="sldNum" sz="quarter" idx="12"/>
          </p:nvPr>
        </p:nvSpPr>
        <p:spPr/>
        <p:txBody>
          <a:bodyPr/>
          <a:lstStyle/>
          <a:p>
            <a:fld id="{CC1AFF44-48C4-47BA-A27E-0C7F03528141}" type="slidenum">
              <a:rPr lang="en-IN" smtClean="0"/>
              <a:t>‹#›</a:t>
            </a:fld>
            <a:endParaRPr lang="en-IN"/>
          </a:p>
        </p:txBody>
      </p:sp>
    </p:spTree>
    <p:extLst>
      <p:ext uri="{BB962C8B-B14F-4D97-AF65-F5344CB8AC3E}">
        <p14:creationId xmlns:p14="http://schemas.microsoft.com/office/powerpoint/2010/main" val="2059460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picture and caption">
  <p:cSld name="Title, picture and caption">
    <p:spTree>
      <p:nvGrpSpPr>
        <p:cNvPr id="1" name="Shape 57"/>
        <p:cNvGrpSpPr/>
        <p:nvPr/>
      </p:nvGrpSpPr>
      <p:grpSpPr>
        <a:xfrm>
          <a:off x="0" y="0"/>
          <a:ext cx="0" cy="0"/>
          <a:chOff x="0" y="0"/>
          <a:chExt cx="0" cy="0"/>
        </a:xfrm>
      </p:grpSpPr>
      <p:sp>
        <p:nvSpPr>
          <p:cNvPr id="58" name="Google Shape;58;p14"/>
          <p:cNvSpPr txBox="1">
            <a:spLocks noGrp="1"/>
          </p:cNvSpPr>
          <p:nvPr>
            <p:ph type="title"/>
          </p:nvPr>
        </p:nvSpPr>
        <p:spPr>
          <a:xfrm>
            <a:off x="839788" y="800100"/>
            <a:ext cx="5430400" cy="5556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rgbClr val="F5333F"/>
              </a:buClr>
              <a:buSzPts val="3600"/>
              <a:buFont typeface="Arial"/>
              <a:buNone/>
              <a:defRPr sz="4800">
                <a:solidFill>
                  <a:srgbClr val="F5333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9" name="Google Shape;59;p14"/>
          <p:cNvSpPr>
            <a:spLocks noGrp="1"/>
          </p:cNvSpPr>
          <p:nvPr>
            <p:ph type="pic" idx="2"/>
          </p:nvPr>
        </p:nvSpPr>
        <p:spPr>
          <a:xfrm>
            <a:off x="839789" y="2241551"/>
            <a:ext cx="6047200" cy="37672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1100"/>
              <a:buFont typeface="Arial"/>
              <a:buNone/>
              <a:defRPr sz="1467" b="0" i="0" u="none" strike="noStrike" cap="none">
                <a:solidFill>
                  <a:schemeClr val="dk1"/>
                </a:solidFill>
                <a:latin typeface="Proxima Nova"/>
                <a:ea typeface="Proxima Nova"/>
                <a:cs typeface="Proxima Nova"/>
                <a:sym typeface="Proxima Nova"/>
              </a:defRPr>
            </a:lvl1pPr>
            <a:lvl2pPr marR="0" lvl="1"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15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60" name="Google Shape;60;p14"/>
          <p:cNvSpPr txBox="1">
            <a:spLocks noGrp="1"/>
          </p:cNvSpPr>
          <p:nvPr>
            <p:ph type="body" idx="1"/>
          </p:nvPr>
        </p:nvSpPr>
        <p:spPr>
          <a:xfrm>
            <a:off x="7175500" y="2241551"/>
            <a:ext cx="4186800" cy="3767200"/>
          </a:xfrm>
          <a:prstGeom prst="rect">
            <a:avLst/>
          </a:prstGeom>
          <a:noFill/>
          <a:ln>
            <a:noFill/>
          </a:ln>
        </p:spPr>
        <p:txBody>
          <a:bodyPr spcFirstLastPara="1" wrap="square" lIns="91425" tIns="45700" rIns="91425" bIns="45700" anchor="t" anchorCtr="0">
            <a:noAutofit/>
          </a:bodyPr>
          <a:lstStyle>
            <a:lvl1pPr marL="609585" marR="0" lvl="0" indent="-304792" algn="ctr" rtl="0">
              <a:lnSpc>
                <a:spcPct val="90000"/>
              </a:lnSpc>
              <a:spcBef>
                <a:spcPts val="1000"/>
              </a:spcBef>
              <a:spcAft>
                <a:spcPts val="0"/>
              </a:spcAft>
              <a:buClr>
                <a:schemeClr val="dk1"/>
              </a:buClr>
              <a:buSzPts val="1800"/>
              <a:buFont typeface="Arial"/>
              <a:buNone/>
              <a:defRPr sz="2400" b="0" i="0" u="none" strike="noStrike" cap="none">
                <a:solidFill>
                  <a:schemeClr val="dk1"/>
                </a:solidFill>
                <a:latin typeface="Proxima Nova"/>
                <a:ea typeface="Proxima Nova"/>
                <a:cs typeface="Proxima Nova"/>
                <a:sym typeface="Proxima Nova"/>
              </a:defRPr>
            </a:lvl1pPr>
            <a:lvl2pPr marL="1219170" marR="0" lvl="1" indent="-457189" algn="l" rtl="0">
              <a:lnSpc>
                <a:spcPct val="90000"/>
              </a:lnSpc>
              <a:spcBef>
                <a:spcPts val="2133"/>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828754" marR="0" lvl="2" indent="-431789" algn="l" rtl="0">
              <a:lnSpc>
                <a:spcPct val="90000"/>
              </a:lnSpc>
              <a:spcBef>
                <a:spcPts val="2133"/>
              </a:spcBef>
              <a:spcAft>
                <a:spcPts val="0"/>
              </a:spcAft>
              <a:buClr>
                <a:schemeClr val="dk1"/>
              </a:buClr>
              <a:buSzPts val="1500"/>
              <a:buFont typeface="Arial"/>
              <a:buChar char="•"/>
              <a:defRPr sz="2000" b="0" i="0" u="none" strike="noStrike" cap="none">
                <a:solidFill>
                  <a:schemeClr val="dk1"/>
                </a:solidFill>
                <a:latin typeface="Calibri"/>
                <a:ea typeface="Calibri"/>
                <a:cs typeface="Calibri"/>
                <a:sym typeface="Calibri"/>
              </a:defRPr>
            </a:lvl3pPr>
            <a:lvl4pPr marL="2438339" marR="0" lvl="3" indent="-419090" algn="l" rtl="0">
              <a:lnSpc>
                <a:spcPct val="90000"/>
              </a:lnSpc>
              <a:spcBef>
                <a:spcPts val="2133"/>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4pPr>
            <a:lvl5pPr marL="3047924" marR="0" lvl="4" indent="-419090" algn="l" rtl="0">
              <a:lnSpc>
                <a:spcPct val="90000"/>
              </a:lnSpc>
              <a:spcBef>
                <a:spcPts val="2133"/>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5pPr>
            <a:lvl6pPr marL="3657509" marR="0" lvl="5" indent="-419090" algn="l" rtl="0">
              <a:lnSpc>
                <a:spcPct val="90000"/>
              </a:lnSpc>
              <a:spcBef>
                <a:spcPts val="2133"/>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6pPr>
            <a:lvl7pPr marL="4267093" marR="0" lvl="6" indent="-419090" algn="l" rtl="0">
              <a:lnSpc>
                <a:spcPct val="90000"/>
              </a:lnSpc>
              <a:spcBef>
                <a:spcPts val="2133"/>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7pPr>
            <a:lvl8pPr marL="4876678" marR="0" lvl="7" indent="-419090" algn="l" rtl="0">
              <a:lnSpc>
                <a:spcPct val="90000"/>
              </a:lnSpc>
              <a:spcBef>
                <a:spcPts val="2133"/>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8pPr>
            <a:lvl9pPr marL="5486263" marR="0" lvl="8" indent="-419090" algn="l" rtl="0">
              <a:lnSpc>
                <a:spcPct val="90000"/>
              </a:lnSpc>
              <a:spcBef>
                <a:spcPts val="2133"/>
              </a:spcBef>
              <a:spcAft>
                <a:spcPts val="2133"/>
              </a:spcAft>
              <a:buClr>
                <a:schemeClr val="dk1"/>
              </a:buClr>
              <a:buSzPts val="135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1" name="Google Shape;61;p14"/>
          <p:cNvSpPr txBox="1">
            <a:spLocks noGrp="1"/>
          </p:cNvSpPr>
          <p:nvPr>
            <p:ph type="dt" idx="10"/>
          </p:nvPr>
        </p:nvSpPr>
        <p:spPr>
          <a:xfrm>
            <a:off x="838200" y="6356351"/>
            <a:ext cx="2743200" cy="365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62" name="Google Shape;62;p14"/>
          <p:cNvSpPr txBox="1">
            <a:spLocks noGrp="1"/>
          </p:cNvSpPr>
          <p:nvPr>
            <p:ph type="sldNum" idx="12"/>
          </p:nvPr>
        </p:nvSpPr>
        <p:spPr>
          <a:xfrm>
            <a:off x="8610600" y="6356351"/>
            <a:ext cx="2743200" cy="3652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 smtClean="0"/>
              <a:pPr/>
              <a:t>‹#›</a:t>
            </a:fld>
            <a:endParaRPr lang="en" dirty="0"/>
          </a:p>
        </p:txBody>
      </p:sp>
    </p:spTree>
    <p:extLst>
      <p:ext uri="{BB962C8B-B14F-4D97-AF65-F5344CB8AC3E}">
        <p14:creationId xmlns:p14="http://schemas.microsoft.com/office/powerpoint/2010/main" val="465545982"/>
      </p:ext>
    </p:extLst>
  </p:cSld>
  <p:clrMapOvr>
    <a:masterClrMapping/>
  </p:clrMapOvr>
  <p:extLst>
    <p:ext uri="{DCECCB84-F9BA-43D5-87BE-67443E8EF086}">
      <p15:sldGuideLst xmlns:p15="http://schemas.microsoft.com/office/powerpoint/2012/main">
        <p15:guide id="1" orient="horz" pos="378">
          <p15:clr>
            <a:srgbClr val="FBAE40"/>
          </p15:clr>
        </p15:guide>
        <p15:guide id="2" orient="horz" pos="1053">
          <p15:clr>
            <a:srgbClr val="FBAE40"/>
          </p15:clr>
        </p15:guide>
        <p15:guide id="3" orient="horz" pos="2845">
          <p15:clr>
            <a:srgbClr val="FBAE40"/>
          </p15:clr>
        </p15:guide>
        <p15:guide id="4" pos="3254">
          <p15:clr>
            <a:srgbClr val="FBAE40"/>
          </p15:clr>
        </p15:guide>
        <p15:guide id="5" pos="339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50"/>
        <p:cNvGrpSpPr/>
        <p:nvPr/>
      </p:nvGrpSpPr>
      <p:grpSpPr>
        <a:xfrm>
          <a:off x="0" y="0"/>
          <a:ext cx="0" cy="0"/>
          <a:chOff x="0" y="0"/>
          <a:chExt cx="0" cy="0"/>
        </a:xfrm>
      </p:grpSpPr>
      <p:sp>
        <p:nvSpPr>
          <p:cNvPr id="51" name="Google Shape;51;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rtl="0">
              <a:lnSpc>
                <a:spcPct val="90000"/>
              </a:lnSpc>
              <a:spcBef>
                <a:spcPts val="0"/>
              </a:spcBef>
              <a:spcAft>
                <a:spcPts val="0"/>
              </a:spcAft>
              <a:buClr>
                <a:schemeClr val="dk1"/>
              </a:buClr>
              <a:buSzPts val="4500"/>
              <a:buFont typeface="Arial"/>
              <a:buNone/>
              <a:defRPr sz="6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3"/>
          <p:cNvSpPr txBox="1">
            <a:spLocks noGrp="1"/>
          </p:cNvSpPr>
          <p:nvPr>
            <p:ph type="subTitle" idx="1"/>
          </p:nvPr>
        </p:nvSpPr>
        <p:spPr>
          <a:xfrm>
            <a:off x="1524000" y="3602037"/>
            <a:ext cx="9144000" cy="1655600"/>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18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2133"/>
              </a:spcBef>
              <a:spcAft>
                <a:spcPts val="0"/>
              </a:spcAft>
              <a:buClr>
                <a:schemeClr val="dk1"/>
              </a:buClr>
              <a:buSzPts val="15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2133"/>
              </a:spcBef>
              <a:spcAft>
                <a:spcPts val="0"/>
              </a:spcAft>
              <a:buClr>
                <a:schemeClr val="dk1"/>
              </a:buClr>
              <a:buSzPts val="135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2133"/>
              </a:spcBef>
              <a:spcAft>
                <a:spcPts val="0"/>
              </a:spcAft>
              <a:buClr>
                <a:schemeClr val="dk1"/>
              </a:buClr>
              <a:buSzPts val="12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2133"/>
              </a:spcBef>
              <a:spcAft>
                <a:spcPts val="0"/>
              </a:spcAft>
              <a:buClr>
                <a:schemeClr val="dk1"/>
              </a:buClr>
              <a:buSzPts val="12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2133"/>
              </a:spcBef>
              <a:spcAft>
                <a:spcPts val="0"/>
              </a:spcAft>
              <a:buClr>
                <a:schemeClr val="dk1"/>
              </a:buClr>
              <a:buSzPts val="12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2133"/>
              </a:spcBef>
              <a:spcAft>
                <a:spcPts val="0"/>
              </a:spcAft>
              <a:buClr>
                <a:schemeClr val="dk1"/>
              </a:buClr>
              <a:buSzPts val="12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2133"/>
              </a:spcBef>
              <a:spcAft>
                <a:spcPts val="0"/>
              </a:spcAft>
              <a:buClr>
                <a:schemeClr val="dk1"/>
              </a:buClr>
              <a:buSzPts val="12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2133"/>
              </a:spcBef>
              <a:spcAft>
                <a:spcPts val="2133"/>
              </a:spcAft>
              <a:buClr>
                <a:schemeClr val="dk1"/>
              </a:buClr>
              <a:buSzPts val="12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885228" y="6205183"/>
            <a:ext cx="2743200" cy="365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solidFill>
                  <a:srgbClr val="E72D40"/>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54" name="Google Shape;54;p13"/>
          <p:cNvSpPr txBox="1">
            <a:spLocks noGrp="1"/>
          </p:cNvSpPr>
          <p:nvPr>
            <p:ph type="sldNum" idx="12"/>
          </p:nvPr>
        </p:nvSpPr>
        <p:spPr>
          <a:xfrm>
            <a:off x="8822635" y="5349875"/>
            <a:ext cx="2743200" cy="3652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1200" b="0" i="0" u="none" strike="noStrike" cap="none">
                <a:solidFill>
                  <a:srgbClr val="E72D40"/>
                </a:solidFill>
                <a:latin typeface="Proxima Nova"/>
                <a:ea typeface="Proxima Nova"/>
                <a:cs typeface="Proxima Nova"/>
                <a:sym typeface="Proxima Nova"/>
              </a:defRPr>
            </a:lvl1pPr>
            <a:lvl2pPr marL="0" lvl="1" indent="0" algn="r" rtl="0">
              <a:spcBef>
                <a:spcPts val="0"/>
              </a:spcBef>
              <a:buNone/>
              <a:defRPr sz="1200" b="0" i="0" u="none" strike="noStrike" cap="none">
                <a:solidFill>
                  <a:srgbClr val="E72D40"/>
                </a:solidFill>
                <a:latin typeface="Proxima Nova"/>
                <a:ea typeface="Proxima Nova"/>
                <a:cs typeface="Proxima Nova"/>
                <a:sym typeface="Proxima Nova"/>
              </a:defRPr>
            </a:lvl2pPr>
            <a:lvl3pPr marL="0" lvl="2" indent="0" algn="r" rtl="0">
              <a:spcBef>
                <a:spcPts val="0"/>
              </a:spcBef>
              <a:buNone/>
              <a:defRPr sz="1200" b="0" i="0" u="none" strike="noStrike" cap="none">
                <a:solidFill>
                  <a:srgbClr val="E72D40"/>
                </a:solidFill>
                <a:latin typeface="Proxima Nova"/>
                <a:ea typeface="Proxima Nova"/>
                <a:cs typeface="Proxima Nova"/>
                <a:sym typeface="Proxima Nova"/>
              </a:defRPr>
            </a:lvl3pPr>
            <a:lvl4pPr marL="0" lvl="3" indent="0" algn="r" rtl="0">
              <a:spcBef>
                <a:spcPts val="0"/>
              </a:spcBef>
              <a:buNone/>
              <a:defRPr sz="1200" b="0" i="0" u="none" strike="noStrike" cap="none">
                <a:solidFill>
                  <a:srgbClr val="E72D40"/>
                </a:solidFill>
                <a:latin typeface="Proxima Nova"/>
                <a:ea typeface="Proxima Nova"/>
                <a:cs typeface="Proxima Nova"/>
                <a:sym typeface="Proxima Nova"/>
              </a:defRPr>
            </a:lvl4pPr>
            <a:lvl5pPr marL="0" lvl="4" indent="0" algn="r" rtl="0">
              <a:spcBef>
                <a:spcPts val="0"/>
              </a:spcBef>
              <a:buNone/>
              <a:defRPr sz="1200" b="0" i="0" u="none" strike="noStrike" cap="none">
                <a:solidFill>
                  <a:srgbClr val="E72D40"/>
                </a:solidFill>
                <a:latin typeface="Proxima Nova"/>
                <a:ea typeface="Proxima Nova"/>
                <a:cs typeface="Proxima Nova"/>
                <a:sym typeface="Proxima Nova"/>
              </a:defRPr>
            </a:lvl5pPr>
            <a:lvl6pPr marL="0" lvl="5" indent="0" algn="r" rtl="0">
              <a:spcBef>
                <a:spcPts val="0"/>
              </a:spcBef>
              <a:buNone/>
              <a:defRPr sz="1200" b="0" i="0" u="none" strike="noStrike" cap="none">
                <a:solidFill>
                  <a:srgbClr val="E72D40"/>
                </a:solidFill>
                <a:latin typeface="Proxima Nova"/>
                <a:ea typeface="Proxima Nova"/>
                <a:cs typeface="Proxima Nova"/>
                <a:sym typeface="Proxima Nova"/>
              </a:defRPr>
            </a:lvl6pPr>
            <a:lvl7pPr marL="0" lvl="6" indent="0" algn="r" rtl="0">
              <a:spcBef>
                <a:spcPts val="0"/>
              </a:spcBef>
              <a:buNone/>
              <a:defRPr sz="1200" b="0" i="0" u="none" strike="noStrike" cap="none">
                <a:solidFill>
                  <a:srgbClr val="E72D40"/>
                </a:solidFill>
                <a:latin typeface="Proxima Nova"/>
                <a:ea typeface="Proxima Nova"/>
                <a:cs typeface="Proxima Nova"/>
                <a:sym typeface="Proxima Nova"/>
              </a:defRPr>
            </a:lvl7pPr>
            <a:lvl8pPr marL="0" lvl="7" indent="0" algn="r" rtl="0">
              <a:spcBef>
                <a:spcPts val="0"/>
              </a:spcBef>
              <a:buNone/>
              <a:defRPr sz="1200" b="0" i="0" u="none" strike="noStrike" cap="none">
                <a:solidFill>
                  <a:srgbClr val="E72D40"/>
                </a:solidFill>
                <a:latin typeface="Proxima Nova"/>
                <a:ea typeface="Proxima Nova"/>
                <a:cs typeface="Proxima Nova"/>
                <a:sym typeface="Proxima Nova"/>
              </a:defRPr>
            </a:lvl8pPr>
            <a:lvl9pPr marL="0" lvl="8" indent="0" algn="r" rtl="0">
              <a:spcBef>
                <a:spcPts val="0"/>
              </a:spcBef>
              <a:buNone/>
              <a:defRPr sz="1200" b="0" i="0" u="none" strike="noStrike" cap="none">
                <a:solidFill>
                  <a:srgbClr val="E72D40"/>
                </a:solidFill>
                <a:latin typeface="Proxima Nova"/>
                <a:ea typeface="Proxima Nova"/>
                <a:cs typeface="Proxima Nova"/>
                <a:sym typeface="Proxima Nova"/>
              </a:defRPr>
            </a:lvl9pPr>
          </a:lstStyle>
          <a:p>
            <a:fld id="{00000000-1234-1234-1234-123412341234}" type="slidenum">
              <a:rPr lang="en" smtClean="0"/>
              <a:pPr/>
              <a:t>‹#›</a:t>
            </a:fld>
            <a:endParaRPr lang="en" dirty="0"/>
          </a:p>
        </p:txBody>
      </p:sp>
      <p:sp>
        <p:nvSpPr>
          <p:cNvPr id="55" name="Google Shape;55;p13"/>
          <p:cNvSpPr/>
          <p:nvPr/>
        </p:nvSpPr>
        <p:spPr>
          <a:xfrm>
            <a:off x="0" y="0"/>
            <a:ext cx="12192000" cy="6205200"/>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121900" tIns="60933" rIns="121900" bIns="60933" anchor="ctr" anchorCtr="0">
            <a:noAutofit/>
          </a:bodyPr>
          <a:lstStyle/>
          <a:p>
            <a:pPr marL="0" marR="0" lvl="0" indent="0" algn="ctr" rtl="0">
              <a:spcBef>
                <a:spcPts val="0"/>
              </a:spcBef>
              <a:spcAft>
                <a:spcPts val="0"/>
              </a:spcAft>
              <a:buNone/>
            </a:pPr>
            <a:endParaRPr sz="1351" b="0" i="0" u="none" strike="noStrike" cap="none" dirty="0">
              <a:solidFill>
                <a:schemeClr val="lt1"/>
              </a:solidFill>
              <a:latin typeface="Calibri"/>
              <a:ea typeface="Calibri"/>
              <a:cs typeface="Calibri"/>
              <a:sym typeface="Calibri"/>
            </a:endParaRPr>
          </a:p>
        </p:txBody>
      </p:sp>
      <p:pic>
        <p:nvPicPr>
          <p:cNvPr id="56" name="Google Shape;56;p13"/>
          <p:cNvPicPr preferRelativeResize="0"/>
          <p:nvPr/>
        </p:nvPicPr>
        <p:blipFill rotWithShape="1">
          <a:blip r:embed="rId2">
            <a:alphaModFix/>
          </a:blip>
          <a:srcRect/>
          <a:stretch/>
        </p:blipFill>
        <p:spPr>
          <a:xfrm>
            <a:off x="885230" y="762517"/>
            <a:ext cx="2743199" cy="731991"/>
          </a:xfrm>
          <a:prstGeom prst="rect">
            <a:avLst/>
          </a:prstGeom>
          <a:noFill/>
          <a:ln>
            <a:noFill/>
          </a:ln>
        </p:spPr>
      </p:pic>
    </p:spTree>
    <p:extLst>
      <p:ext uri="{BB962C8B-B14F-4D97-AF65-F5344CB8AC3E}">
        <p14:creationId xmlns:p14="http://schemas.microsoft.com/office/powerpoint/2010/main" val="104562348"/>
      </p:ext>
    </p:extLst>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1756">
          <p15:clr>
            <a:srgbClr val="FBAE40"/>
          </p15:clr>
        </p15:guide>
        <p15:guide id="5" pos="3323">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2 Line Title and Content">
  <p:cSld name="1_2 Line Title and Content">
    <p:spTree>
      <p:nvGrpSpPr>
        <p:cNvPr id="1" name="Shape 63"/>
        <p:cNvGrpSpPr/>
        <p:nvPr/>
      </p:nvGrpSpPr>
      <p:grpSpPr>
        <a:xfrm>
          <a:off x="0" y="0"/>
          <a:ext cx="0" cy="0"/>
          <a:chOff x="0" y="0"/>
          <a:chExt cx="0" cy="0"/>
        </a:xfrm>
      </p:grpSpPr>
      <p:sp>
        <p:nvSpPr>
          <p:cNvPr id="64" name="Google Shape;64;p15"/>
          <p:cNvSpPr txBox="1">
            <a:spLocks noGrp="1"/>
          </p:cNvSpPr>
          <p:nvPr>
            <p:ph type="dt" idx="10"/>
          </p:nvPr>
        </p:nvSpPr>
        <p:spPr>
          <a:xfrm>
            <a:off x="838200" y="6356351"/>
            <a:ext cx="2743200" cy="365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65" name="Google Shape;65;p15"/>
          <p:cNvSpPr txBox="1">
            <a:spLocks noGrp="1"/>
          </p:cNvSpPr>
          <p:nvPr>
            <p:ph type="sldNum" idx="12"/>
          </p:nvPr>
        </p:nvSpPr>
        <p:spPr>
          <a:xfrm>
            <a:off x="8610600" y="6356351"/>
            <a:ext cx="2743200" cy="3652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 smtClean="0"/>
              <a:pPr/>
              <a:t>‹#›</a:t>
            </a:fld>
            <a:endParaRPr lang="en" dirty="0"/>
          </a:p>
        </p:txBody>
      </p:sp>
      <p:sp>
        <p:nvSpPr>
          <p:cNvPr id="66" name="Google Shape;66;p15"/>
          <p:cNvSpPr txBox="1">
            <a:spLocks noGrp="1"/>
          </p:cNvSpPr>
          <p:nvPr>
            <p:ph type="body" idx="1"/>
          </p:nvPr>
        </p:nvSpPr>
        <p:spPr>
          <a:xfrm>
            <a:off x="4404784" y="2421467"/>
            <a:ext cx="7020800" cy="3492400"/>
          </a:xfrm>
          <a:prstGeom prst="rect">
            <a:avLst/>
          </a:prstGeom>
          <a:noFill/>
          <a:ln>
            <a:noFill/>
          </a:ln>
        </p:spPr>
        <p:txBody>
          <a:bodyPr spcFirstLastPara="1" wrap="square" lIns="91425" tIns="45700" rIns="91425" bIns="45700" anchor="t" anchorCtr="0">
            <a:noAutofit/>
          </a:bodyPr>
          <a:lstStyle>
            <a:lvl1pPr marL="609585" marR="0" lvl="0" indent="-304792" algn="ctr" rtl="0">
              <a:lnSpc>
                <a:spcPct val="90000"/>
              </a:lnSpc>
              <a:spcBef>
                <a:spcPts val="1000"/>
              </a:spcBef>
              <a:spcAft>
                <a:spcPts val="0"/>
              </a:spcAft>
              <a:buClr>
                <a:schemeClr val="dk1"/>
              </a:buClr>
              <a:buSzPts val="1800"/>
              <a:buFont typeface="Arial"/>
              <a:buNone/>
              <a:defRPr sz="2400" b="0" i="0" u="none" strike="noStrike" cap="none">
                <a:solidFill>
                  <a:schemeClr val="dk1"/>
                </a:solidFill>
                <a:latin typeface="Proxima Nova"/>
                <a:ea typeface="Proxima Nova"/>
                <a:cs typeface="Proxima Nova"/>
                <a:sym typeface="Proxima Nova"/>
              </a:defRPr>
            </a:lvl1pPr>
            <a:lvl2pPr marL="1219170" marR="0" lvl="1" indent="-457189" algn="l" rtl="0">
              <a:lnSpc>
                <a:spcPct val="90000"/>
              </a:lnSpc>
              <a:spcBef>
                <a:spcPts val="2133"/>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828754" marR="0" lvl="2" indent="-431789" algn="l" rtl="0">
              <a:lnSpc>
                <a:spcPct val="90000"/>
              </a:lnSpc>
              <a:spcBef>
                <a:spcPts val="2133"/>
              </a:spcBef>
              <a:spcAft>
                <a:spcPts val="0"/>
              </a:spcAft>
              <a:buClr>
                <a:schemeClr val="dk1"/>
              </a:buClr>
              <a:buSzPts val="1500"/>
              <a:buFont typeface="Arial"/>
              <a:buChar char="•"/>
              <a:defRPr sz="2000" b="0" i="0" u="none" strike="noStrike" cap="none">
                <a:solidFill>
                  <a:schemeClr val="dk1"/>
                </a:solidFill>
                <a:latin typeface="Calibri"/>
                <a:ea typeface="Calibri"/>
                <a:cs typeface="Calibri"/>
                <a:sym typeface="Calibri"/>
              </a:defRPr>
            </a:lvl3pPr>
            <a:lvl4pPr marL="2438339" marR="0" lvl="3" indent="-419090" algn="l" rtl="0">
              <a:lnSpc>
                <a:spcPct val="90000"/>
              </a:lnSpc>
              <a:spcBef>
                <a:spcPts val="2133"/>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4pPr>
            <a:lvl5pPr marL="3047924" marR="0" lvl="4" indent="-419090" algn="l" rtl="0">
              <a:lnSpc>
                <a:spcPct val="90000"/>
              </a:lnSpc>
              <a:spcBef>
                <a:spcPts val="2133"/>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5pPr>
            <a:lvl6pPr marL="3657509" marR="0" lvl="5" indent="-419090" algn="l" rtl="0">
              <a:lnSpc>
                <a:spcPct val="90000"/>
              </a:lnSpc>
              <a:spcBef>
                <a:spcPts val="2133"/>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6pPr>
            <a:lvl7pPr marL="4267093" marR="0" lvl="6" indent="-419090" algn="l" rtl="0">
              <a:lnSpc>
                <a:spcPct val="90000"/>
              </a:lnSpc>
              <a:spcBef>
                <a:spcPts val="2133"/>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7pPr>
            <a:lvl8pPr marL="4876678" marR="0" lvl="7" indent="-419090" algn="l" rtl="0">
              <a:lnSpc>
                <a:spcPct val="90000"/>
              </a:lnSpc>
              <a:spcBef>
                <a:spcPts val="2133"/>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8pPr>
            <a:lvl9pPr marL="5486263" marR="0" lvl="8" indent="-419090" algn="l" rtl="0">
              <a:lnSpc>
                <a:spcPct val="90000"/>
              </a:lnSpc>
              <a:spcBef>
                <a:spcPts val="2133"/>
              </a:spcBef>
              <a:spcAft>
                <a:spcPts val="2133"/>
              </a:spcAft>
              <a:buClr>
                <a:schemeClr val="dk1"/>
              </a:buClr>
              <a:buSzPts val="135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7" name="Google Shape;67;p15"/>
          <p:cNvSpPr/>
          <p:nvPr/>
        </p:nvSpPr>
        <p:spPr>
          <a:xfrm>
            <a:off x="0" y="0"/>
            <a:ext cx="12192000" cy="849200"/>
          </a:xfrm>
          <a:prstGeom prst="rect">
            <a:avLst/>
          </a:prstGeom>
          <a:solidFill>
            <a:srgbClr val="F5333F"/>
          </a:solidFill>
          <a:ln>
            <a:noFill/>
          </a:ln>
        </p:spPr>
        <p:txBody>
          <a:bodyPr spcFirstLastPara="1" wrap="square" lIns="121900" tIns="60933" rIns="121900" bIns="60933" anchor="ctr" anchorCtr="0">
            <a:noAutofit/>
          </a:bodyPr>
          <a:lstStyle/>
          <a:p>
            <a:pPr marL="0" marR="0" lvl="0" indent="0" algn="ctr" rtl="0">
              <a:spcBef>
                <a:spcPts val="0"/>
              </a:spcBef>
              <a:spcAft>
                <a:spcPts val="0"/>
              </a:spcAft>
              <a:buNone/>
            </a:pPr>
            <a:endParaRPr sz="1351" b="0" i="0" u="none" strike="noStrike" cap="none" dirty="0">
              <a:solidFill>
                <a:schemeClr val="lt1"/>
              </a:solidFill>
              <a:latin typeface="Calibri"/>
              <a:ea typeface="Calibri"/>
              <a:cs typeface="Calibri"/>
              <a:sym typeface="Calibri"/>
            </a:endParaRPr>
          </a:p>
        </p:txBody>
      </p:sp>
      <p:sp>
        <p:nvSpPr>
          <p:cNvPr id="68" name="Google Shape;68;p15"/>
          <p:cNvSpPr txBox="1">
            <a:spLocks noGrp="1"/>
          </p:cNvSpPr>
          <p:nvPr>
            <p:ph type="title"/>
          </p:nvPr>
        </p:nvSpPr>
        <p:spPr>
          <a:xfrm>
            <a:off x="422239" y="162621"/>
            <a:ext cx="4981200" cy="5100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lt1"/>
              </a:buClr>
              <a:buSzPts val="2400"/>
              <a:buFont typeface="Proxima Nova"/>
              <a:buNone/>
              <a:defRPr sz="3200" b="0" i="0">
                <a:solidFill>
                  <a:schemeClr val="lt1"/>
                </a:solidFill>
                <a:latin typeface="Proxima Nova"/>
                <a:ea typeface="Proxima Nova"/>
                <a:cs typeface="Proxima Nova"/>
                <a:sym typeface="Proxima Nov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69" name="Google Shape;69;p15"/>
          <p:cNvPicPr preferRelativeResize="0"/>
          <p:nvPr/>
        </p:nvPicPr>
        <p:blipFill rotWithShape="1">
          <a:blip r:embed="rId2">
            <a:alphaModFix/>
          </a:blip>
          <a:srcRect/>
          <a:stretch/>
        </p:blipFill>
        <p:spPr>
          <a:xfrm>
            <a:off x="10572384" y="280085"/>
            <a:ext cx="1084840" cy="289624"/>
          </a:xfrm>
          <a:prstGeom prst="rect">
            <a:avLst/>
          </a:prstGeom>
          <a:noFill/>
          <a:ln>
            <a:noFill/>
          </a:ln>
        </p:spPr>
      </p:pic>
    </p:spTree>
    <p:extLst>
      <p:ext uri="{BB962C8B-B14F-4D97-AF65-F5344CB8AC3E}">
        <p14:creationId xmlns:p14="http://schemas.microsoft.com/office/powerpoint/2010/main" val="1237406793"/>
      </p:ext>
    </p:extLst>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2794">
          <p15:clr>
            <a:srgbClr val="FBAE40"/>
          </p15:clr>
        </p15:guide>
        <p15:guide id="5" pos="2081">
          <p15:clr>
            <a:srgbClr val="FBAE40"/>
          </p15:clr>
        </p15:guide>
        <p15:guide id="6" orient="horz" pos="114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F2664-8739-4E4B-8E71-F601AA42E9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B55859-2A88-45E4-A2DB-86339FE63C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2DF7C1-7216-4893-B355-C076CE33A35B}"/>
              </a:ext>
            </a:extLst>
          </p:cNvPr>
          <p:cNvSpPr>
            <a:spLocks noGrp="1"/>
          </p:cNvSpPr>
          <p:nvPr>
            <p:ph type="dt" sz="half" idx="10"/>
          </p:nvPr>
        </p:nvSpPr>
        <p:spPr/>
        <p:txBody>
          <a:bodyPr/>
          <a:lstStyle/>
          <a:p>
            <a:fld id="{E3A7A126-05B7-4D94-A510-4B6BA462B3B7}" type="datetimeFigureOut">
              <a:rPr lang="en-IN" smtClean="0"/>
              <a:t>19-11-2021</a:t>
            </a:fld>
            <a:endParaRPr lang="en-IN"/>
          </a:p>
        </p:txBody>
      </p:sp>
      <p:sp>
        <p:nvSpPr>
          <p:cNvPr id="5" name="Footer Placeholder 4">
            <a:extLst>
              <a:ext uri="{FF2B5EF4-FFF2-40B4-BE49-F238E27FC236}">
                <a16:creationId xmlns:a16="http://schemas.microsoft.com/office/drawing/2014/main" id="{AF96B866-ED54-4D5B-9944-B4D4F4640A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E8E64C-CEBB-47EB-82AF-7E42C37A72F9}"/>
              </a:ext>
            </a:extLst>
          </p:cNvPr>
          <p:cNvSpPr>
            <a:spLocks noGrp="1"/>
          </p:cNvSpPr>
          <p:nvPr>
            <p:ph type="sldNum" sz="quarter" idx="12"/>
          </p:nvPr>
        </p:nvSpPr>
        <p:spPr/>
        <p:txBody>
          <a:bodyPr/>
          <a:lstStyle/>
          <a:p>
            <a:fld id="{CC1AFF44-48C4-47BA-A27E-0C7F03528141}" type="slidenum">
              <a:rPr lang="en-IN" smtClean="0"/>
              <a:t>‹#›</a:t>
            </a:fld>
            <a:endParaRPr lang="en-IN"/>
          </a:p>
        </p:txBody>
      </p:sp>
    </p:spTree>
    <p:extLst>
      <p:ext uri="{BB962C8B-B14F-4D97-AF65-F5344CB8AC3E}">
        <p14:creationId xmlns:p14="http://schemas.microsoft.com/office/powerpoint/2010/main" val="36342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15CBE-E3A0-45E0-B730-08B53DA9D3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C52BFD0-546B-43A2-95B0-4C6D3F818F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5E60CE-FD0D-4557-AB83-7DED422E708B}"/>
              </a:ext>
            </a:extLst>
          </p:cNvPr>
          <p:cNvSpPr>
            <a:spLocks noGrp="1"/>
          </p:cNvSpPr>
          <p:nvPr>
            <p:ph type="dt" sz="half" idx="10"/>
          </p:nvPr>
        </p:nvSpPr>
        <p:spPr/>
        <p:txBody>
          <a:bodyPr/>
          <a:lstStyle/>
          <a:p>
            <a:fld id="{E3A7A126-05B7-4D94-A510-4B6BA462B3B7}" type="datetimeFigureOut">
              <a:rPr lang="en-IN" smtClean="0"/>
              <a:t>19-11-2021</a:t>
            </a:fld>
            <a:endParaRPr lang="en-IN"/>
          </a:p>
        </p:txBody>
      </p:sp>
      <p:sp>
        <p:nvSpPr>
          <p:cNvPr id="5" name="Footer Placeholder 4">
            <a:extLst>
              <a:ext uri="{FF2B5EF4-FFF2-40B4-BE49-F238E27FC236}">
                <a16:creationId xmlns:a16="http://schemas.microsoft.com/office/drawing/2014/main" id="{22B4F387-AAD6-4921-B497-214F301C94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4426A5-AD9D-4995-AE5F-981FABD1D469}"/>
              </a:ext>
            </a:extLst>
          </p:cNvPr>
          <p:cNvSpPr>
            <a:spLocks noGrp="1"/>
          </p:cNvSpPr>
          <p:nvPr>
            <p:ph type="sldNum" sz="quarter" idx="12"/>
          </p:nvPr>
        </p:nvSpPr>
        <p:spPr/>
        <p:txBody>
          <a:bodyPr/>
          <a:lstStyle/>
          <a:p>
            <a:fld id="{CC1AFF44-48C4-47BA-A27E-0C7F03528141}" type="slidenum">
              <a:rPr lang="en-IN" smtClean="0"/>
              <a:t>‹#›</a:t>
            </a:fld>
            <a:endParaRPr lang="en-IN"/>
          </a:p>
        </p:txBody>
      </p:sp>
    </p:spTree>
    <p:extLst>
      <p:ext uri="{BB962C8B-B14F-4D97-AF65-F5344CB8AC3E}">
        <p14:creationId xmlns:p14="http://schemas.microsoft.com/office/powerpoint/2010/main" val="414581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F8D23-EB41-4935-AB02-D41E207C2FD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40300BF-EE8B-408F-A171-1FC9ECE266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9B9C7C7-713C-4565-AEC7-657602E6C8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1450859-5B78-4E3A-B4E2-9A0B43540C6A}"/>
              </a:ext>
            </a:extLst>
          </p:cNvPr>
          <p:cNvSpPr>
            <a:spLocks noGrp="1"/>
          </p:cNvSpPr>
          <p:nvPr>
            <p:ph type="dt" sz="half" idx="10"/>
          </p:nvPr>
        </p:nvSpPr>
        <p:spPr/>
        <p:txBody>
          <a:bodyPr/>
          <a:lstStyle/>
          <a:p>
            <a:fld id="{E3A7A126-05B7-4D94-A510-4B6BA462B3B7}" type="datetimeFigureOut">
              <a:rPr lang="en-IN" smtClean="0"/>
              <a:t>19-11-2021</a:t>
            </a:fld>
            <a:endParaRPr lang="en-IN"/>
          </a:p>
        </p:txBody>
      </p:sp>
      <p:sp>
        <p:nvSpPr>
          <p:cNvPr id="6" name="Footer Placeholder 5">
            <a:extLst>
              <a:ext uri="{FF2B5EF4-FFF2-40B4-BE49-F238E27FC236}">
                <a16:creationId xmlns:a16="http://schemas.microsoft.com/office/drawing/2014/main" id="{B436A991-EC17-4B16-80C4-4066868BFE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24AA37-DAFE-4FFD-9200-74D0B7370B22}"/>
              </a:ext>
            </a:extLst>
          </p:cNvPr>
          <p:cNvSpPr>
            <a:spLocks noGrp="1"/>
          </p:cNvSpPr>
          <p:nvPr>
            <p:ph type="sldNum" sz="quarter" idx="12"/>
          </p:nvPr>
        </p:nvSpPr>
        <p:spPr/>
        <p:txBody>
          <a:bodyPr/>
          <a:lstStyle/>
          <a:p>
            <a:fld id="{CC1AFF44-48C4-47BA-A27E-0C7F03528141}" type="slidenum">
              <a:rPr lang="en-IN" smtClean="0"/>
              <a:t>‹#›</a:t>
            </a:fld>
            <a:endParaRPr lang="en-IN"/>
          </a:p>
        </p:txBody>
      </p:sp>
    </p:spTree>
    <p:extLst>
      <p:ext uri="{BB962C8B-B14F-4D97-AF65-F5344CB8AC3E}">
        <p14:creationId xmlns:p14="http://schemas.microsoft.com/office/powerpoint/2010/main" val="3067014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C4125-27D6-4961-B989-332D952D1B9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F93A9CC-24BD-4A37-A5B7-CA3BE5D945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F12AE1-C451-4849-94F6-AF6002A365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347B263-AB34-4EB8-BC3C-5ED6858D91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57D3D5-A549-451C-BBFE-9094E0172F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1D2AD2F-4958-4AD4-9AAF-27EE2DC34A8F}"/>
              </a:ext>
            </a:extLst>
          </p:cNvPr>
          <p:cNvSpPr>
            <a:spLocks noGrp="1"/>
          </p:cNvSpPr>
          <p:nvPr>
            <p:ph type="dt" sz="half" idx="10"/>
          </p:nvPr>
        </p:nvSpPr>
        <p:spPr/>
        <p:txBody>
          <a:bodyPr/>
          <a:lstStyle/>
          <a:p>
            <a:fld id="{E3A7A126-05B7-4D94-A510-4B6BA462B3B7}" type="datetimeFigureOut">
              <a:rPr lang="en-IN" smtClean="0"/>
              <a:t>19-11-2021</a:t>
            </a:fld>
            <a:endParaRPr lang="en-IN"/>
          </a:p>
        </p:txBody>
      </p:sp>
      <p:sp>
        <p:nvSpPr>
          <p:cNvPr id="8" name="Footer Placeholder 7">
            <a:extLst>
              <a:ext uri="{FF2B5EF4-FFF2-40B4-BE49-F238E27FC236}">
                <a16:creationId xmlns:a16="http://schemas.microsoft.com/office/drawing/2014/main" id="{F732A772-394B-4934-8797-F3F87C55613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816033C-4053-4A96-B50A-E701D1349C85}"/>
              </a:ext>
            </a:extLst>
          </p:cNvPr>
          <p:cNvSpPr>
            <a:spLocks noGrp="1"/>
          </p:cNvSpPr>
          <p:nvPr>
            <p:ph type="sldNum" sz="quarter" idx="12"/>
          </p:nvPr>
        </p:nvSpPr>
        <p:spPr/>
        <p:txBody>
          <a:bodyPr/>
          <a:lstStyle/>
          <a:p>
            <a:fld id="{CC1AFF44-48C4-47BA-A27E-0C7F03528141}" type="slidenum">
              <a:rPr lang="en-IN" smtClean="0"/>
              <a:t>‹#›</a:t>
            </a:fld>
            <a:endParaRPr lang="en-IN"/>
          </a:p>
        </p:txBody>
      </p:sp>
    </p:spTree>
    <p:extLst>
      <p:ext uri="{BB962C8B-B14F-4D97-AF65-F5344CB8AC3E}">
        <p14:creationId xmlns:p14="http://schemas.microsoft.com/office/powerpoint/2010/main" val="2480734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D14EA-05E1-4841-B765-88EAE625030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BA27C2D-049A-4452-9F1C-F3D8234892D4}"/>
              </a:ext>
            </a:extLst>
          </p:cNvPr>
          <p:cNvSpPr>
            <a:spLocks noGrp="1"/>
          </p:cNvSpPr>
          <p:nvPr>
            <p:ph type="dt" sz="half" idx="10"/>
          </p:nvPr>
        </p:nvSpPr>
        <p:spPr/>
        <p:txBody>
          <a:bodyPr/>
          <a:lstStyle/>
          <a:p>
            <a:fld id="{E3A7A126-05B7-4D94-A510-4B6BA462B3B7}" type="datetimeFigureOut">
              <a:rPr lang="en-IN" smtClean="0"/>
              <a:t>19-11-2021</a:t>
            </a:fld>
            <a:endParaRPr lang="en-IN"/>
          </a:p>
        </p:txBody>
      </p:sp>
      <p:sp>
        <p:nvSpPr>
          <p:cNvPr id="4" name="Footer Placeholder 3">
            <a:extLst>
              <a:ext uri="{FF2B5EF4-FFF2-40B4-BE49-F238E27FC236}">
                <a16:creationId xmlns:a16="http://schemas.microsoft.com/office/drawing/2014/main" id="{BF70F80E-BB0C-4071-B4DF-68E356A93EA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2305F60-4B4A-48D9-81F0-BB69CB17C928}"/>
              </a:ext>
            </a:extLst>
          </p:cNvPr>
          <p:cNvSpPr>
            <a:spLocks noGrp="1"/>
          </p:cNvSpPr>
          <p:nvPr>
            <p:ph type="sldNum" sz="quarter" idx="12"/>
          </p:nvPr>
        </p:nvSpPr>
        <p:spPr/>
        <p:txBody>
          <a:bodyPr/>
          <a:lstStyle/>
          <a:p>
            <a:fld id="{CC1AFF44-48C4-47BA-A27E-0C7F03528141}" type="slidenum">
              <a:rPr lang="en-IN" smtClean="0"/>
              <a:t>‹#›</a:t>
            </a:fld>
            <a:endParaRPr lang="en-IN"/>
          </a:p>
        </p:txBody>
      </p:sp>
    </p:spTree>
    <p:extLst>
      <p:ext uri="{BB962C8B-B14F-4D97-AF65-F5344CB8AC3E}">
        <p14:creationId xmlns:p14="http://schemas.microsoft.com/office/powerpoint/2010/main" val="1206664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979701-25F6-4F87-9693-4E31861D23CC}"/>
              </a:ext>
            </a:extLst>
          </p:cNvPr>
          <p:cNvSpPr>
            <a:spLocks noGrp="1"/>
          </p:cNvSpPr>
          <p:nvPr>
            <p:ph type="dt" sz="half" idx="10"/>
          </p:nvPr>
        </p:nvSpPr>
        <p:spPr/>
        <p:txBody>
          <a:bodyPr/>
          <a:lstStyle/>
          <a:p>
            <a:fld id="{E3A7A126-05B7-4D94-A510-4B6BA462B3B7}" type="datetimeFigureOut">
              <a:rPr lang="en-IN" smtClean="0"/>
              <a:t>19-11-2021</a:t>
            </a:fld>
            <a:endParaRPr lang="en-IN"/>
          </a:p>
        </p:txBody>
      </p:sp>
      <p:sp>
        <p:nvSpPr>
          <p:cNvPr id="3" name="Footer Placeholder 2">
            <a:extLst>
              <a:ext uri="{FF2B5EF4-FFF2-40B4-BE49-F238E27FC236}">
                <a16:creationId xmlns:a16="http://schemas.microsoft.com/office/drawing/2014/main" id="{B032B740-97D8-42F7-B62C-FB479828830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1A4C04A-177F-4A1B-8E90-6187C59297A3}"/>
              </a:ext>
            </a:extLst>
          </p:cNvPr>
          <p:cNvSpPr>
            <a:spLocks noGrp="1"/>
          </p:cNvSpPr>
          <p:nvPr>
            <p:ph type="sldNum" sz="quarter" idx="12"/>
          </p:nvPr>
        </p:nvSpPr>
        <p:spPr/>
        <p:txBody>
          <a:bodyPr/>
          <a:lstStyle/>
          <a:p>
            <a:fld id="{CC1AFF44-48C4-47BA-A27E-0C7F03528141}" type="slidenum">
              <a:rPr lang="en-IN" smtClean="0"/>
              <a:t>‹#›</a:t>
            </a:fld>
            <a:endParaRPr lang="en-IN"/>
          </a:p>
        </p:txBody>
      </p:sp>
    </p:spTree>
    <p:extLst>
      <p:ext uri="{BB962C8B-B14F-4D97-AF65-F5344CB8AC3E}">
        <p14:creationId xmlns:p14="http://schemas.microsoft.com/office/powerpoint/2010/main" val="822477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2DE4C-EACA-420C-87B8-90E7235FF7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653B99A-25D0-4835-9A0A-BBFD61F5CF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F753407-BF5D-4560-89FE-10915314C2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98B345-ADCF-48AD-8A62-FB92342E25CF}"/>
              </a:ext>
            </a:extLst>
          </p:cNvPr>
          <p:cNvSpPr>
            <a:spLocks noGrp="1"/>
          </p:cNvSpPr>
          <p:nvPr>
            <p:ph type="dt" sz="half" idx="10"/>
          </p:nvPr>
        </p:nvSpPr>
        <p:spPr/>
        <p:txBody>
          <a:bodyPr/>
          <a:lstStyle/>
          <a:p>
            <a:fld id="{E3A7A126-05B7-4D94-A510-4B6BA462B3B7}" type="datetimeFigureOut">
              <a:rPr lang="en-IN" smtClean="0"/>
              <a:t>19-11-2021</a:t>
            </a:fld>
            <a:endParaRPr lang="en-IN"/>
          </a:p>
        </p:txBody>
      </p:sp>
      <p:sp>
        <p:nvSpPr>
          <p:cNvPr id="6" name="Footer Placeholder 5">
            <a:extLst>
              <a:ext uri="{FF2B5EF4-FFF2-40B4-BE49-F238E27FC236}">
                <a16:creationId xmlns:a16="http://schemas.microsoft.com/office/drawing/2014/main" id="{D3EC16D3-3EC7-4168-B10D-48D955241A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9FF38A-2AB1-4655-ADF2-AFB0ABB8A0A5}"/>
              </a:ext>
            </a:extLst>
          </p:cNvPr>
          <p:cNvSpPr>
            <a:spLocks noGrp="1"/>
          </p:cNvSpPr>
          <p:nvPr>
            <p:ph type="sldNum" sz="quarter" idx="12"/>
          </p:nvPr>
        </p:nvSpPr>
        <p:spPr/>
        <p:txBody>
          <a:bodyPr/>
          <a:lstStyle/>
          <a:p>
            <a:fld id="{CC1AFF44-48C4-47BA-A27E-0C7F03528141}" type="slidenum">
              <a:rPr lang="en-IN" smtClean="0"/>
              <a:t>‹#›</a:t>
            </a:fld>
            <a:endParaRPr lang="en-IN"/>
          </a:p>
        </p:txBody>
      </p:sp>
    </p:spTree>
    <p:extLst>
      <p:ext uri="{BB962C8B-B14F-4D97-AF65-F5344CB8AC3E}">
        <p14:creationId xmlns:p14="http://schemas.microsoft.com/office/powerpoint/2010/main" val="1746201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D9269-7338-4549-A975-A5BCD19528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9A37D91-DE47-4856-8FDD-C6457C01C4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B5AA511-8781-4F2B-B2BF-D96B4F4E0B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61CBB2-020E-4737-A37B-3EB5F0C775F9}"/>
              </a:ext>
            </a:extLst>
          </p:cNvPr>
          <p:cNvSpPr>
            <a:spLocks noGrp="1"/>
          </p:cNvSpPr>
          <p:nvPr>
            <p:ph type="dt" sz="half" idx="10"/>
          </p:nvPr>
        </p:nvSpPr>
        <p:spPr/>
        <p:txBody>
          <a:bodyPr/>
          <a:lstStyle/>
          <a:p>
            <a:fld id="{E3A7A126-05B7-4D94-A510-4B6BA462B3B7}" type="datetimeFigureOut">
              <a:rPr lang="en-IN" smtClean="0"/>
              <a:t>19-11-2021</a:t>
            </a:fld>
            <a:endParaRPr lang="en-IN"/>
          </a:p>
        </p:txBody>
      </p:sp>
      <p:sp>
        <p:nvSpPr>
          <p:cNvPr id="6" name="Footer Placeholder 5">
            <a:extLst>
              <a:ext uri="{FF2B5EF4-FFF2-40B4-BE49-F238E27FC236}">
                <a16:creationId xmlns:a16="http://schemas.microsoft.com/office/drawing/2014/main" id="{926E8C35-9773-4BF7-A47A-9E1FB65A6B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E0CAB0-EDF1-42F2-B1FE-2339C208C9A6}"/>
              </a:ext>
            </a:extLst>
          </p:cNvPr>
          <p:cNvSpPr>
            <a:spLocks noGrp="1"/>
          </p:cNvSpPr>
          <p:nvPr>
            <p:ph type="sldNum" sz="quarter" idx="12"/>
          </p:nvPr>
        </p:nvSpPr>
        <p:spPr/>
        <p:txBody>
          <a:bodyPr/>
          <a:lstStyle/>
          <a:p>
            <a:fld id="{CC1AFF44-48C4-47BA-A27E-0C7F03528141}" type="slidenum">
              <a:rPr lang="en-IN" smtClean="0"/>
              <a:t>‹#›</a:t>
            </a:fld>
            <a:endParaRPr lang="en-IN"/>
          </a:p>
        </p:txBody>
      </p:sp>
    </p:spTree>
    <p:extLst>
      <p:ext uri="{BB962C8B-B14F-4D97-AF65-F5344CB8AC3E}">
        <p14:creationId xmlns:p14="http://schemas.microsoft.com/office/powerpoint/2010/main" val="1179543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2E74A7-6BF1-44E5-829E-A42E0473F1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F8E384E-F0EE-4365-833F-7EA78B899C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6C2BD4-0E2A-4A4B-B96D-6BB5A7E4D1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A7A126-05B7-4D94-A510-4B6BA462B3B7}" type="datetimeFigureOut">
              <a:rPr lang="en-IN" smtClean="0"/>
              <a:t>19-11-2021</a:t>
            </a:fld>
            <a:endParaRPr lang="en-IN"/>
          </a:p>
        </p:txBody>
      </p:sp>
      <p:sp>
        <p:nvSpPr>
          <p:cNvPr id="5" name="Footer Placeholder 4">
            <a:extLst>
              <a:ext uri="{FF2B5EF4-FFF2-40B4-BE49-F238E27FC236}">
                <a16:creationId xmlns:a16="http://schemas.microsoft.com/office/drawing/2014/main" id="{AB8BAC3A-087C-46C6-B620-05D8FD9ADB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B646038-9E11-44D7-B503-3C53A6AF41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1AFF44-48C4-47BA-A27E-0C7F03528141}" type="slidenum">
              <a:rPr lang="en-IN" smtClean="0"/>
              <a:t>‹#›</a:t>
            </a:fld>
            <a:endParaRPr lang="en-IN"/>
          </a:p>
        </p:txBody>
      </p:sp>
    </p:spTree>
    <p:extLst>
      <p:ext uri="{BB962C8B-B14F-4D97-AF65-F5344CB8AC3E}">
        <p14:creationId xmlns:p14="http://schemas.microsoft.com/office/powerpoint/2010/main" val="29964859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7.png"/><Relationship Id="rId4" Type="http://schemas.openxmlformats.org/officeDocument/2006/relationships/diagramLayout" Target="../diagrams/layout1.xml"/><Relationship Id="rId9"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pic>
        <p:nvPicPr>
          <p:cNvPr id="74" name="Google Shape;74;p16"/>
          <p:cNvPicPr preferRelativeResize="0"/>
          <p:nvPr/>
        </p:nvPicPr>
        <p:blipFill>
          <a:blip r:embed="rId3">
            <a:alphaModFix/>
          </a:blip>
          <a:stretch>
            <a:fillRect/>
          </a:stretch>
        </p:blipFill>
        <p:spPr>
          <a:xfrm>
            <a:off x="0" y="0"/>
            <a:ext cx="12192000" cy="685800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128FB0-EE01-4B74-8A5F-FDFD3C578681}"/>
              </a:ext>
            </a:extLst>
          </p:cNvPr>
          <p:cNvSpPr>
            <a:spLocks noGrp="1"/>
          </p:cNvSpPr>
          <p:nvPr>
            <p:ph type="title"/>
          </p:nvPr>
        </p:nvSpPr>
        <p:spPr>
          <a:xfrm>
            <a:off x="422238" y="162621"/>
            <a:ext cx="7102511" cy="510000"/>
          </a:xfrm>
        </p:spPr>
        <p:txBody>
          <a:bodyPr/>
          <a:lstStyle/>
          <a:p>
            <a:r>
              <a:rPr lang="en-US" dirty="0"/>
              <a:t>Quiz Time</a:t>
            </a:r>
            <a:endParaRPr lang="en-IN" dirty="0"/>
          </a:p>
        </p:txBody>
      </p:sp>
      <p:sp>
        <p:nvSpPr>
          <p:cNvPr id="4" name="TextBox 3">
            <a:extLst>
              <a:ext uri="{FF2B5EF4-FFF2-40B4-BE49-F238E27FC236}">
                <a16:creationId xmlns:a16="http://schemas.microsoft.com/office/drawing/2014/main" id="{87A5CFCD-3DB9-474D-A8C8-B9F64ECAE98F}"/>
              </a:ext>
            </a:extLst>
          </p:cNvPr>
          <p:cNvSpPr txBox="1"/>
          <p:nvPr/>
        </p:nvSpPr>
        <p:spPr>
          <a:xfrm>
            <a:off x="3476624" y="1671225"/>
            <a:ext cx="6657975" cy="646331"/>
          </a:xfrm>
          <a:prstGeom prst="rect">
            <a:avLst/>
          </a:prstGeom>
          <a:noFill/>
        </p:spPr>
        <p:txBody>
          <a:bodyPr wrap="square" rtlCol="0">
            <a:spAutoFit/>
          </a:bodyPr>
          <a:lstStyle/>
          <a:p>
            <a:r>
              <a:rPr lang="en-US" sz="3600" b="1" dirty="0"/>
              <a:t>What are P-values?</a:t>
            </a:r>
            <a:endParaRPr lang="en-IN" sz="3600" b="1" dirty="0"/>
          </a:p>
        </p:txBody>
      </p:sp>
      <p:sp>
        <p:nvSpPr>
          <p:cNvPr id="5" name="TextBox 4">
            <a:extLst>
              <a:ext uri="{FF2B5EF4-FFF2-40B4-BE49-F238E27FC236}">
                <a16:creationId xmlns:a16="http://schemas.microsoft.com/office/drawing/2014/main" id="{34C90300-42E7-4117-B468-8B1A18C51966}"/>
              </a:ext>
            </a:extLst>
          </p:cNvPr>
          <p:cNvSpPr txBox="1"/>
          <p:nvPr/>
        </p:nvSpPr>
        <p:spPr>
          <a:xfrm>
            <a:off x="876300" y="3182750"/>
            <a:ext cx="10439400" cy="830997"/>
          </a:xfrm>
          <a:prstGeom prst="rect">
            <a:avLst/>
          </a:prstGeom>
          <a:solidFill>
            <a:schemeClr val="tx2">
              <a:lumMod val="20000"/>
              <a:lumOff val="80000"/>
            </a:schemeClr>
          </a:solidFill>
        </p:spPr>
        <p:txBody>
          <a:bodyPr wrap="square">
            <a:spAutoFit/>
          </a:bodyPr>
          <a:lstStyle/>
          <a:p>
            <a:r>
              <a:rPr lang="en-US" sz="2400" b="0" i="0" dirty="0">
                <a:effectLst/>
              </a:rPr>
              <a:t>P values are the probability of observing a sample statistic that is at least as extreme as your sample statistic when you assume that the null hypothesis is true.</a:t>
            </a:r>
            <a:endParaRPr lang="en-IN" sz="2400" dirty="0"/>
          </a:p>
        </p:txBody>
      </p:sp>
    </p:spTree>
    <p:extLst>
      <p:ext uri="{BB962C8B-B14F-4D97-AF65-F5344CB8AC3E}">
        <p14:creationId xmlns:p14="http://schemas.microsoft.com/office/powerpoint/2010/main" val="2207322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644624-868C-437B-A439-04B1A1D04FD5}"/>
              </a:ext>
            </a:extLst>
          </p:cNvPr>
          <p:cNvSpPr>
            <a:spLocks noGrp="1"/>
          </p:cNvSpPr>
          <p:nvPr>
            <p:ph type="body" idx="1"/>
          </p:nvPr>
        </p:nvSpPr>
        <p:spPr>
          <a:xfrm>
            <a:off x="942109" y="1728847"/>
            <a:ext cx="9929091" cy="2572314"/>
          </a:xfrm>
        </p:spPr>
        <p:txBody>
          <a:bodyPr>
            <a:noAutofit/>
          </a:bodyPr>
          <a:lstStyle/>
          <a:p>
            <a:pPr marL="579961" indent="-342900" algn="l">
              <a:buFont typeface="Wingdings" panose="05000000000000000000" pitchFamily="2" charset="2"/>
              <a:buChar char="q"/>
            </a:pPr>
            <a:r>
              <a:rPr lang="en-IN" sz="2133" dirty="0">
                <a:latin typeface="Proxima Nova" panose="020B0604020202020204" charset="0"/>
              </a:rPr>
              <a:t>Hypothesis enables analysis of an assumption and root causes of investigation.</a:t>
            </a:r>
          </a:p>
          <a:p>
            <a:pPr marL="304793" indent="0" algn="l">
              <a:lnSpc>
                <a:spcPct val="125000"/>
              </a:lnSpc>
            </a:pPr>
            <a:r>
              <a:rPr lang="en-IN" b="1" dirty="0">
                <a:latin typeface="Proxima Nova" panose="020B0604020202020204" charset="0"/>
              </a:rPr>
              <a:t>p- value: Level of Significance</a:t>
            </a:r>
          </a:p>
          <a:p>
            <a:pPr algn="l">
              <a:lnSpc>
                <a:spcPct val="125000"/>
              </a:lnSpc>
            </a:pPr>
            <a:r>
              <a:rPr lang="en-IN" sz="2133" dirty="0">
                <a:latin typeface="Proxima Nova" panose="020B0604020202020204" charset="0"/>
              </a:rPr>
              <a:t>Accept / reject null using critical regions</a:t>
            </a:r>
          </a:p>
        </p:txBody>
      </p:sp>
      <p:sp>
        <p:nvSpPr>
          <p:cNvPr id="2" name="Title 1">
            <a:extLst>
              <a:ext uri="{FF2B5EF4-FFF2-40B4-BE49-F238E27FC236}">
                <a16:creationId xmlns:a16="http://schemas.microsoft.com/office/drawing/2014/main" id="{B8DCB75A-6D78-4023-8F47-1D04DD96EE65}"/>
              </a:ext>
            </a:extLst>
          </p:cNvPr>
          <p:cNvSpPr>
            <a:spLocks noGrp="1"/>
          </p:cNvSpPr>
          <p:nvPr>
            <p:ph type="title"/>
          </p:nvPr>
        </p:nvSpPr>
        <p:spPr>
          <a:xfrm>
            <a:off x="422238" y="162621"/>
            <a:ext cx="9873228" cy="510000"/>
          </a:xfrm>
        </p:spPr>
        <p:txBody>
          <a:bodyPr/>
          <a:lstStyle/>
          <a:p>
            <a:r>
              <a:rPr lang="en-IN" dirty="0"/>
              <a:t>Recap and Summary : Hypothesis Testing</a:t>
            </a:r>
          </a:p>
        </p:txBody>
      </p:sp>
      <p:graphicFrame>
        <p:nvGraphicFramePr>
          <p:cNvPr id="6" name="Diagram 5">
            <a:extLst>
              <a:ext uri="{FF2B5EF4-FFF2-40B4-BE49-F238E27FC236}">
                <a16:creationId xmlns:a16="http://schemas.microsoft.com/office/drawing/2014/main" id="{91942821-0380-4502-9BA0-4F1E7D257EA2}"/>
              </a:ext>
            </a:extLst>
          </p:cNvPr>
          <p:cNvGraphicFramePr/>
          <p:nvPr>
            <p:extLst>
              <p:ext uri="{D42A27DB-BD31-4B8C-83A1-F6EECF244321}">
                <p14:modId xmlns:p14="http://schemas.microsoft.com/office/powerpoint/2010/main" val="222982997"/>
              </p:ext>
            </p:extLst>
          </p:nvPr>
        </p:nvGraphicFramePr>
        <p:xfrm>
          <a:off x="700595" y="944133"/>
          <a:ext cx="9730339" cy="784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6" name="Picture 2" descr="Rejection Region (Critical Region) for Statistical Tests ...">
            <a:extLst>
              <a:ext uri="{FF2B5EF4-FFF2-40B4-BE49-F238E27FC236}">
                <a16:creationId xmlns:a16="http://schemas.microsoft.com/office/drawing/2014/main" id="{4A4ECE1D-474F-442A-80B4-9394181EAE7F}"/>
              </a:ext>
            </a:extLst>
          </p:cNvPr>
          <p:cNvPicPr>
            <a:picLocks noChangeAspect="1" noChangeArrowheads="1"/>
          </p:cNvPicPr>
          <p:nvPr/>
        </p:nvPicPr>
        <p:blipFill>
          <a:blip r:embed="rId8">
            <a:clrChange>
              <a:clrFrom>
                <a:srgbClr val="FFFFFF"/>
              </a:clrFrom>
              <a:clrTo>
                <a:srgbClr val="FFFFFF">
                  <a:alpha val="0"/>
                </a:srgbClr>
              </a:clrTo>
            </a:clrChange>
            <a:alphaModFix/>
            <a:extLst>
              <a:ext uri="{28A0092B-C50C-407E-A947-70E740481C1C}">
                <a14:useLocalDpi xmlns:a14="http://schemas.microsoft.com/office/drawing/2010/main" val="0"/>
              </a:ext>
            </a:extLst>
          </a:blip>
          <a:srcRect/>
          <a:stretch>
            <a:fillRect/>
          </a:stretch>
        </p:blipFill>
        <p:spPr bwMode="auto">
          <a:xfrm>
            <a:off x="6321054" y="2135662"/>
            <a:ext cx="5461371" cy="218454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F56B6807-84C0-4531-ADF4-54F61846193D}"/>
              </a:ext>
            </a:extLst>
          </p:cNvPr>
          <p:cNvPicPr>
            <a:picLocks noChangeAspect="1"/>
          </p:cNvPicPr>
          <p:nvPr/>
        </p:nvPicPr>
        <p:blipFill>
          <a:blip r:embed="rId9"/>
          <a:stretch>
            <a:fillRect/>
          </a:stretch>
        </p:blipFill>
        <p:spPr>
          <a:xfrm>
            <a:off x="810490" y="4320210"/>
            <a:ext cx="6586435" cy="2277841"/>
          </a:xfrm>
          <a:prstGeom prst="rect">
            <a:avLst/>
          </a:prstGeom>
        </p:spPr>
      </p:pic>
      <p:pic>
        <p:nvPicPr>
          <p:cNvPr id="5" name="Picture 4">
            <a:extLst>
              <a:ext uri="{FF2B5EF4-FFF2-40B4-BE49-F238E27FC236}">
                <a16:creationId xmlns:a16="http://schemas.microsoft.com/office/drawing/2014/main" id="{3FCE61D6-C36B-4D14-8281-03FF59342B62}"/>
              </a:ext>
            </a:extLst>
          </p:cNvPr>
          <p:cNvPicPr>
            <a:picLocks noChangeAspect="1"/>
          </p:cNvPicPr>
          <p:nvPr/>
        </p:nvPicPr>
        <p:blipFill>
          <a:blip r:embed="rId10"/>
          <a:stretch>
            <a:fillRect/>
          </a:stretch>
        </p:blipFill>
        <p:spPr>
          <a:xfrm>
            <a:off x="7396925" y="4826192"/>
            <a:ext cx="4167545" cy="2002691"/>
          </a:xfrm>
          <a:prstGeom prst="rect">
            <a:avLst/>
          </a:prstGeom>
        </p:spPr>
      </p:pic>
      <p:sp>
        <p:nvSpPr>
          <p:cNvPr id="8" name="TextBox 7">
            <a:extLst>
              <a:ext uri="{FF2B5EF4-FFF2-40B4-BE49-F238E27FC236}">
                <a16:creationId xmlns:a16="http://schemas.microsoft.com/office/drawing/2014/main" id="{AD86255E-3533-4056-AB59-01A4C6EF29C2}"/>
              </a:ext>
            </a:extLst>
          </p:cNvPr>
          <p:cNvSpPr txBox="1"/>
          <p:nvPr/>
        </p:nvSpPr>
        <p:spPr>
          <a:xfrm>
            <a:off x="1019175" y="6598051"/>
            <a:ext cx="4400550" cy="230832"/>
          </a:xfrm>
          <a:prstGeom prst="rect">
            <a:avLst/>
          </a:prstGeom>
          <a:noFill/>
        </p:spPr>
        <p:txBody>
          <a:bodyPr wrap="square" rtlCol="0">
            <a:spAutoFit/>
          </a:bodyPr>
          <a:lstStyle/>
          <a:p>
            <a:r>
              <a:rPr lang="en-US" sz="900" dirty="0"/>
              <a:t>Image </a:t>
            </a:r>
            <a:r>
              <a:rPr lang="en-US" sz="900" dirty="0" err="1"/>
              <a:t>Source:https</a:t>
            </a:r>
            <a:r>
              <a:rPr lang="en-US" sz="900" dirty="0"/>
              <a:t>://dietassessmentprimer.cancer.gov/learn/</a:t>
            </a:r>
            <a:r>
              <a:rPr lang="en-US" sz="900" dirty="0" err="1"/>
              <a:t>distribution.html?hcb</a:t>
            </a:r>
            <a:r>
              <a:rPr lang="en-US" sz="900" dirty="0"/>
              <a:t>=1</a:t>
            </a:r>
            <a:endParaRPr lang="en-IN" sz="900" dirty="0"/>
          </a:p>
        </p:txBody>
      </p:sp>
    </p:spTree>
    <p:extLst>
      <p:ext uri="{BB962C8B-B14F-4D97-AF65-F5344CB8AC3E}">
        <p14:creationId xmlns:p14="http://schemas.microsoft.com/office/powerpoint/2010/main" val="455683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graphicEl>
                                              <a:dgm id="{16549904-959D-4804-9D71-5109204EBD15}"/>
                                            </p:graphic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6">
                                            <p:graphicEl>
                                              <a:dgm id="{7DD11F39-F33D-418C-95AA-B9D3B33629E6}"/>
                                            </p:graphicEl>
                                          </p:spTgt>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1" nodeType="afterEffect">
                                  <p:stCondLst>
                                    <p:cond delay="500"/>
                                  </p:stCondLst>
                                  <p:childTnLst>
                                    <p:set>
                                      <p:cBhvr>
                                        <p:cTn id="12" dur="1" fill="hold">
                                          <p:stCondLst>
                                            <p:cond delay="0"/>
                                          </p:stCondLst>
                                        </p:cTn>
                                        <p:tgtEl>
                                          <p:spTgt spid="6">
                                            <p:graphicEl>
                                              <a:dgm id="{CEDFEC4A-20EB-415E-8A72-50BCAEF14EF6}"/>
                                            </p:graphicEl>
                                          </p:spTgt>
                                        </p:tgtEl>
                                        <p:attrNameLst>
                                          <p:attrName>style.visibility</p:attrName>
                                        </p:attrNameLst>
                                      </p:cBhvr>
                                      <p:to>
                                        <p:strVal val="visible"/>
                                      </p:to>
                                    </p:set>
                                  </p:childTnLst>
                                </p:cTn>
                              </p:par>
                            </p:childTnLst>
                          </p:cTn>
                        </p:par>
                        <p:par>
                          <p:cTn id="13" fill="hold">
                            <p:stCondLst>
                              <p:cond delay="1000"/>
                            </p:stCondLst>
                            <p:childTnLst>
                              <p:par>
                                <p:cTn id="14" presetID="26" presetClass="emph" presetSubtype="0" fill="hold" grpId="0" nodeType="afterEffect">
                                  <p:stCondLst>
                                    <p:cond delay="500"/>
                                  </p:stCondLst>
                                  <p:childTnLst>
                                    <p:animEffect transition="out" filter="fade">
                                      <p:cBhvr>
                                        <p:cTn id="15" dur="500" tmFilter="0, 0; .2, .5; .8, .5; 1, 0"/>
                                        <p:tgtEl>
                                          <p:spTgt spid="6">
                                            <p:graphicEl>
                                              <a:dgm id="{CEDFEC4A-20EB-415E-8A72-50BCAEF14EF6}"/>
                                            </p:graphicEl>
                                          </p:spTgt>
                                        </p:tgtEl>
                                      </p:cBhvr>
                                    </p:animEffect>
                                    <p:animScale>
                                      <p:cBhvr>
                                        <p:cTn id="16" dur="250" autoRev="1" fill="hold"/>
                                        <p:tgtEl>
                                          <p:spTgt spid="6">
                                            <p:graphicEl>
                                              <a:dgm id="{CEDFEC4A-20EB-415E-8A72-50BCAEF14EF6}"/>
                                            </p:graphicEl>
                                          </p:spTgt>
                                        </p:tgtEl>
                                      </p:cBhvr>
                                      <p:by x="105000" y="105000"/>
                                    </p:animScale>
                                  </p:childTnLst>
                                </p:cTn>
                              </p:par>
                            </p:childTnLst>
                          </p:cTn>
                        </p:par>
                        <p:par>
                          <p:cTn id="17" fill="hold">
                            <p:stCondLst>
                              <p:cond delay="2000"/>
                            </p:stCondLst>
                            <p:childTnLst>
                              <p:par>
                                <p:cTn id="18" presetID="1" presetClass="entr" presetSubtype="0" fill="hold" grpId="0" nodeType="afterEffect">
                                  <p:stCondLst>
                                    <p:cond delay="500"/>
                                  </p:stCondLst>
                                  <p:childTnLst>
                                    <p:set>
                                      <p:cBhvr>
                                        <p:cTn id="19" dur="1" fill="hold">
                                          <p:stCondLst>
                                            <p:cond delay="0"/>
                                          </p:stCondLst>
                                        </p:cTn>
                                        <p:tgtEl>
                                          <p:spTgt spid="6">
                                            <p:graphicEl>
                                              <a:dgm id="{DFFFCD02-7E9A-4E5D-B1DA-FD81C98198C2}"/>
                                            </p:graphicEl>
                                          </p:spTgt>
                                        </p:tgtEl>
                                        <p:attrNameLst>
                                          <p:attrName>style.visibility</p:attrName>
                                        </p:attrNameLst>
                                      </p:cBhvr>
                                      <p:to>
                                        <p:strVal val="visible"/>
                                      </p:to>
                                    </p:set>
                                  </p:childTnLst>
                                </p:cTn>
                              </p:par>
                            </p:childTnLst>
                          </p:cTn>
                        </p:par>
                        <p:par>
                          <p:cTn id="20" fill="hold">
                            <p:stCondLst>
                              <p:cond delay="2500"/>
                            </p:stCondLst>
                            <p:childTnLst>
                              <p:par>
                                <p:cTn id="21" presetID="1" presetClass="entr" presetSubtype="0" fill="hold" grpId="0" nodeType="afterEffect">
                                  <p:stCondLst>
                                    <p:cond delay="500"/>
                                  </p:stCondLst>
                                  <p:childTnLst>
                                    <p:set>
                                      <p:cBhvr>
                                        <p:cTn id="22" dur="1" fill="hold">
                                          <p:stCondLst>
                                            <p:cond delay="0"/>
                                          </p:stCondLst>
                                        </p:cTn>
                                        <p:tgtEl>
                                          <p:spTgt spid="6">
                                            <p:graphicEl>
                                              <a:dgm id="{6B8AABDF-AA79-42DD-AB14-96F252E0EFF0}"/>
                                            </p:graphicEl>
                                          </p:spTgt>
                                        </p:tgtEl>
                                        <p:attrNameLst>
                                          <p:attrName>style.visibility</p:attrName>
                                        </p:attrNameLst>
                                      </p:cBhvr>
                                      <p:to>
                                        <p:strVal val="visible"/>
                                      </p:to>
                                    </p:set>
                                  </p:childTnLst>
                                </p:cTn>
                              </p:par>
                            </p:childTnLst>
                          </p:cTn>
                        </p:par>
                        <p:par>
                          <p:cTn id="23" fill="hold">
                            <p:stCondLst>
                              <p:cond delay="3000"/>
                            </p:stCondLst>
                            <p:childTnLst>
                              <p:par>
                                <p:cTn id="24" presetID="1" presetClass="entr" presetSubtype="0" fill="hold" grpId="0" nodeType="afterEffect">
                                  <p:stCondLst>
                                    <p:cond delay="500"/>
                                  </p:stCondLst>
                                  <p:childTnLst>
                                    <p:set>
                                      <p:cBhvr>
                                        <p:cTn id="25" dur="1" fill="hold">
                                          <p:stCondLst>
                                            <p:cond delay="0"/>
                                          </p:stCondLst>
                                        </p:cTn>
                                        <p:tgtEl>
                                          <p:spTgt spid="6">
                                            <p:graphicEl>
                                              <a:dgm id="{A5787684-B4F6-43CE-A26D-94EAFCB458F7}"/>
                                            </p:graphic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0" end="0"/>
                                            </p:txEl>
                                          </p:spTgt>
                                        </p:tgtEl>
                                        <p:attrNameLst>
                                          <p:attrName>style.visibility</p:attrName>
                                        </p:attrNameLst>
                                      </p:cBhvr>
                                      <p:to>
                                        <p:strVal val="visible"/>
                                      </p:to>
                                    </p:set>
                                  </p:childTnLst>
                                </p:cTn>
                              </p:par>
                              <p:par>
                                <p:cTn id="30" presetID="22" presetClass="entr" presetSubtype="1" fill="hold" nodeType="with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wipe(up)">
                                      <p:cBhvr>
                                        <p:cTn id="32" dur="500"/>
                                        <p:tgtEl>
                                          <p:spTgt spid="3">
                                            <p:txEl>
                                              <p:pRg st="1" end="1"/>
                                            </p:txEl>
                                          </p:spTgt>
                                        </p:tgtEl>
                                      </p:cBhvr>
                                    </p:animEffect>
                                  </p:childTnLst>
                                </p:cTn>
                              </p:par>
                            </p:childTnLst>
                          </p:cTn>
                        </p:par>
                        <p:par>
                          <p:cTn id="33" fill="hold">
                            <p:stCondLst>
                              <p:cond delay="500"/>
                            </p:stCondLst>
                            <p:childTnLst>
                              <p:par>
                                <p:cTn id="34" presetID="14" presetClass="entr" presetSubtype="10" fill="hold" nodeType="afterEffect">
                                  <p:stCondLst>
                                    <p:cond delay="0"/>
                                  </p:stCondLst>
                                  <p:childTnLst>
                                    <p:set>
                                      <p:cBhvr>
                                        <p:cTn id="35" dur="1" fill="hold">
                                          <p:stCondLst>
                                            <p:cond delay="0"/>
                                          </p:stCondLst>
                                        </p:cTn>
                                        <p:tgtEl>
                                          <p:spTgt spid="1026"/>
                                        </p:tgtEl>
                                        <p:attrNameLst>
                                          <p:attrName>style.visibility</p:attrName>
                                        </p:attrNameLst>
                                      </p:cBhvr>
                                      <p:to>
                                        <p:strVal val="visible"/>
                                      </p:to>
                                    </p:set>
                                    <p:animEffect transition="in" filter="randombar(horizontal)">
                                      <p:cBhvr>
                                        <p:cTn id="36" dur="500"/>
                                        <p:tgtEl>
                                          <p:spTgt spid="1026"/>
                                        </p:tgtEl>
                                      </p:cBhvr>
                                    </p:animEffect>
                                  </p:childTnLst>
                                </p:cTn>
                              </p:par>
                              <p:par>
                                <p:cTn id="37" presetID="22" presetClass="entr" presetSubtype="1" fill="hold" nodeType="with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Effect transition="in" filter="wipe(up)">
                                      <p:cBhvr>
                                        <p:cTn id="39" dur="500"/>
                                        <p:tgtEl>
                                          <p:spTgt spid="3">
                                            <p:txEl>
                                              <p:pRg st="2" end="2"/>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7"/>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Dgm bld="one"/>
        </p:bldSub>
      </p:bldGraphic>
      <p:bldGraphic spid="6" grpId="1" uiExpand="1">
        <p:bldSub>
          <a:bldDgm bld="one"/>
        </p:bldSub>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croll: Horizontal 1">
            <a:extLst>
              <a:ext uri="{FF2B5EF4-FFF2-40B4-BE49-F238E27FC236}">
                <a16:creationId xmlns:a16="http://schemas.microsoft.com/office/drawing/2014/main" id="{F11B66F1-AC32-4B2F-B3E0-D566B5695D64}"/>
              </a:ext>
            </a:extLst>
          </p:cNvPr>
          <p:cNvSpPr/>
          <p:nvPr/>
        </p:nvSpPr>
        <p:spPr>
          <a:xfrm>
            <a:off x="342900" y="1143001"/>
            <a:ext cx="11572875" cy="2457450"/>
          </a:xfrm>
          <a:prstGeom prst="horizontalScroll">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3" name="Title 2">
            <a:extLst>
              <a:ext uri="{FF2B5EF4-FFF2-40B4-BE49-F238E27FC236}">
                <a16:creationId xmlns:a16="http://schemas.microsoft.com/office/drawing/2014/main" id="{80128FB0-EE01-4B74-8A5F-FDFD3C578681}"/>
              </a:ext>
            </a:extLst>
          </p:cNvPr>
          <p:cNvSpPr>
            <a:spLocks noGrp="1"/>
          </p:cNvSpPr>
          <p:nvPr>
            <p:ph type="title"/>
          </p:nvPr>
        </p:nvSpPr>
        <p:spPr>
          <a:xfrm>
            <a:off x="422238" y="162621"/>
            <a:ext cx="7102511" cy="510000"/>
          </a:xfrm>
        </p:spPr>
        <p:txBody>
          <a:bodyPr/>
          <a:lstStyle/>
          <a:p>
            <a:r>
              <a:rPr lang="en-US" dirty="0"/>
              <a:t>Quiz Time</a:t>
            </a:r>
            <a:endParaRPr lang="en-IN" dirty="0"/>
          </a:p>
        </p:txBody>
      </p:sp>
      <p:sp>
        <p:nvSpPr>
          <p:cNvPr id="4" name="TextBox 3">
            <a:extLst>
              <a:ext uri="{FF2B5EF4-FFF2-40B4-BE49-F238E27FC236}">
                <a16:creationId xmlns:a16="http://schemas.microsoft.com/office/drawing/2014/main" id="{87A5CFCD-3DB9-474D-A8C8-B9F64ECAE98F}"/>
              </a:ext>
            </a:extLst>
          </p:cNvPr>
          <p:cNvSpPr txBox="1"/>
          <p:nvPr/>
        </p:nvSpPr>
        <p:spPr>
          <a:xfrm>
            <a:off x="666750" y="1528350"/>
            <a:ext cx="10696575" cy="1261884"/>
          </a:xfrm>
          <a:prstGeom prst="rect">
            <a:avLst/>
          </a:prstGeom>
          <a:noFill/>
        </p:spPr>
        <p:txBody>
          <a:bodyPr wrap="square" rtlCol="0">
            <a:spAutoFit/>
          </a:bodyPr>
          <a:lstStyle/>
          <a:p>
            <a:r>
              <a:rPr lang="en-US" sz="2800" b="1" dirty="0"/>
              <a:t>What is the critical value method and the p-value method?</a:t>
            </a:r>
          </a:p>
          <a:p>
            <a:endParaRPr lang="en-US" sz="2800" b="1" dirty="0"/>
          </a:p>
          <a:p>
            <a:r>
              <a:rPr lang="en-US" sz="2000" dirty="0"/>
              <a:t>Explain with sample numerical Examples</a:t>
            </a:r>
            <a:endParaRPr lang="en-IN" sz="2000" dirty="0"/>
          </a:p>
        </p:txBody>
      </p:sp>
    </p:spTree>
    <p:extLst>
      <p:ext uri="{BB962C8B-B14F-4D97-AF65-F5344CB8AC3E}">
        <p14:creationId xmlns:p14="http://schemas.microsoft.com/office/powerpoint/2010/main" val="27682519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128FB0-EE01-4B74-8A5F-FDFD3C578681}"/>
              </a:ext>
            </a:extLst>
          </p:cNvPr>
          <p:cNvSpPr>
            <a:spLocks noGrp="1"/>
          </p:cNvSpPr>
          <p:nvPr>
            <p:ph type="title"/>
          </p:nvPr>
        </p:nvSpPr>
        <p:spPr>
          <a:xfrm>
            <a:off x="171450" y="162621"/>
            <a:ext cx="7353299" cy="510000"/>
          </a:xfrm>
        </p:spPr>
        <p:txBody>
          <a:bodyPr/>
          <a:lstStyle/>
          <a:p>
            <a:r>
              <a:rPr lang="en-US" dirty="0"/>
              <a:t>Recap – Critical Value Method</a:t>
            </a:r>
            <a:endParaRPr lang="en-IN" dirty="0"/>
          </a:p>
        </p:txBody>
      </p:sp>
      <p:sp>
        <p:nvSpPr>
          <p:cNvPr id="5" name="TextBox 4">
            <a:extLst>
              <a:ext uri="{FF2B5EF4-FFF2-40B4-BE49-F238E27FC236}">
                <a16:creationId xmlns:a16="http://schemas.microsoft.com/office/drawing/2014/main" id="{34C90300-42E7-4117-B468-8B1A18C51966}"/>
              </a:ext>
            </a:extLst>
          </p:cNvPr>
          <p:cNvSpPr txBox="1"/>
          <p:nvPr/>
        </p:nvSpPr>
        <p:spPr>
          <a:xfrm>
            <a:off x="95249" y="952429"/>
            <a:ext cx="12001501" cy="1015663"/>
          </a:xfrm>
          <a:prstGeom prst="rect">
            <a:avLst/>
          </a:prstGeom>
          <a:solidFill>
            <a:schemeClr val="accent1">
              <a:lumMod val="20000"/>
              <a:lumOff val="80000"/>
            </a:schemeClr>
          </a:solidFill>
        </p:spPr>
        <p:txBody>
          <a:bodyPr wrap="square">
            <a:spAutoFit/>
          </a:bodyPr>
          <a:lstStyle/>
          <a:p>
            <a:r>
              <a:rPr lang="en-US" sz="2000" b="0" i="0" dirty="0">
                <a:effectLst/>
              </a:rPr>
              <a:t>A manufacturer claims that the average life of his products is 36 months. An auditor selects a sample of 49 units of the product and after calculating finds the average life to be 34.5 months. Given th</a:t>
            </a:r>
            <a:r>
              <a:rPr lang="en-US" sz="2000" dirty="0"/>
              <a:t>e population Standard deviation is 4 months. Test the manufacturer’s claim at 3% significance level using the critical value method</a:t>
            </a:r>
            <a:endParaRPr lang="en-IN" sz="2000" dirty="0"/>
          </a:p>
        </p:txBody>
      </p:sp>
      <p:grpSp>
        <p:nvGrpSpPr>
          <p:cNvPr id="8" name="Group 7">
            <a:extLst>
              <a:ext uri="{FF2B5EF4-FFF2-40B4-BE49-F238E27FC236}">
                <a16:creationId xmlns:a16="http://schemas.microsoft.com/office/drawing/2014/main" id="{FF38203F-2525-4A6C-ABA3-3B4ACAE298F8}"/>
              </a:ext>
            </a:extLst>
          </p:cNvPr>
          <p:cNvGrpSpPr/>
          <p:nvPr/>
        </p:nvGrpSpPr>
        <p:grpSpPr>
          <a:xfrm>
            <a:off x="95249" y="1968092"/>
            <a:ext cx="11687176" cy="1477328"/>
            <a:chOff x="285750" y="3028950"/>
            <a:chExt cx="11687176" cy="1477328"/>
          </a:xfrm>
        </p:grpSpPr>
        <p:sp>
          <p:nvSpPr>
            <p:cNvPr id="2" name="TextBox 1">
              <a:extLst>
                <a:ext uri="{FF2B5EF4-FFF2-40B4-BE49-F238E27FC236}">
                  <a16:creationId xmlns:a16="http://schemas.microsoft.com/office/drawing/2014/main" id="{4E417E5D-5065-45F8-8BED-B14A6201148A}"/>
                </a:ext>
              </a:extLst>
            </p:cNvPr>
            <p:cNvSpPr txBox="1"/>
            <p:nvPr/>
          </p:nvSpPr>
          <p:spPr>
            <a:xfrm>
              <a:off x="285750" y="3028950"/>
              <a:ext cx="11687176" cy="1477328"/>
            </a:xfrm>
            <a:prstGeom prst="rect">
              <a:avLst/>
            </a:prstGeom>
            <a:noFill/>
          </p:spPr>
          <p:txBody>
            <a:bodyPr wrap="square" rtlCol="0">
              <a:spAutoFit/>
            </a:bodyPr>
            <a:lstStyle/>
            <a:p>
              <a:r>
                <a:rPr lang="en-US" b="1" u="sng" dirty="0">
                  <a:solidFill>
                    <a:schemeClr val="accent4">
                      <a:lumMod val="75000"/>
                    </a:schemeClr>
                  </a:solidFill>
                </a:rPr>
                <a:t>SOLUTION:</a:t>
              </a:r>
            </a:p>
            <a:p>
              <a:endParaRPr lang="en-US" dirty="0"/>
            </a:p>
            <a:p>
              <a:r>
                <a:rPr lang="en-US" b="1" dirty="0"/>
                <a:t>STEP 1</a:t>
              </a:r>
              <a:r>
                <a:rPr lang="en-US" dirty="0"/>
                <a:t>: </a:t>
              </a:r>
              <a:r>
                <a:rPr lang="en-US" b="1" dirty="0">
                  <a:solidFill>
                    <a:srgbClr val="00B050"/>
                  </a:solidFill>
                </a:rPr>
                <a:t>Formulate the hypothesis</a:t>
              </a:r>
              <a:r>
                <a:rPr lang="en-US" dirty="0"/>
                <a:t>. This is a two tailed test, hence Null and Alternate hypothesis are:</a:t>
              </a:r>
            </a:p>
            <a:p>
              <a:r>
                <a:rPr lang="en-US" dirty="0"/>
                <a:t>Ho :   = 36 months, Ha :           36 months</a:t>
              </a:r>
            </a:p>
            <a:p>
              <a:endParaRPr lang="en-US" dirty="0"/>
            </a:p>
          </p:txBody>
        </p:sp>
        <p:pic>
          <p:nvPicPr>
            <p:cNvPr id="7" name="Picture 6">
              <a:extLst>
                <a:ext uri="{FF2B5EF4-FFF2-40B4-BE49-F238E27FC236}">
                  <a16:creationId xmlns:a16="http://schemas.microsoft.com/office/drawing/2014/main" id="{8FCBEC34-84C5-4331-8560-8E554EEC0C45}"/>
                </a:ext>
              </a:extLst>
            </p:cNvPr>
            <p:cNvPicPr>
              <a:picLocks noChangeAspect="1"/>
            </p:cNvPicPr>
            <p:nvPr/>
          </p:nvPicPr>
          <p:blipFill>
            <a:blip r:embed="rId2"/>
            <a:stretch>
              <a:fillRect/>
            </a:stretch>
          </p:blipFill>
          <p:spPr>
            <a:xfrm>
              <a:off x="2838450" y="3929805"/>
              <a:ext cx="213505" cy="219075"/>
            </a:xfrm>
            <a:prstGeom prst="rect">
              <a:avLst/>
            </a:prstGeom>
          </p:spPr>
        </p:pic>
        <p:pic>
          <p:nvPicPr>
            <p:cNvPr id="1028" name="Picture 4" descr="μ - Wiktionary">
              <a:extLst>
                <a:ext uri="{FF2B5EF4-FFF2-40B4-BE49-F238E27FC236}">
                  <a16:creationId xmlns:a16="http://schemas.microsoft.com/office/drawing/2014/main" id="{E942EDDC-9AB9-424F-B505-F9155D08FF6B}"/>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2533650" y="3886943"/>
              <a:ext cx="3048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μ - Wiktionary">
              <a:extLst>
                <a:ext uri="{FF2B5EF4-FFF2-40B4-BE49-F238E27FC236}">
                  <a16:creationId xmlns:a16="http://schemas.microsoft.com/office/drawing/2014/main" id="{CD9F294F-329F-4310-A58F-D58E6E9B3EC3}"/>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695325" y="3886943"/>
              <a:ext cx="304800" cy="304800"/>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TextBox 3"/>
          <p:cNvSpPr txBox="1"/>
          <p:nvPr/>
        </p:nvSpPr>
        <p:spPr>
          <a:xfrm>
            <a:off x="171450" y="3488282"/>
            <a:ext cx="11699587" cy="1477328"/>
          </a:xfrm>
          <a:prstGeom prst="rect">
            <a:avLst/>
          </a:prstGeom>
          <a:noFill/>
        </p:spPr>
        <p:txBody>
          <a:bodyPr wrap="square" rtlCol="0">
            <a:spAutoFit/>
          </a:bodyPr>
          <a:lstStyle/>
          <a:p>
            <a:r>
              <a:rPr lang="en-US" b="1" dirty="0"/>
              <a:t>STEP 2</a:t>
            </a:r>
            <a:r>
              <a:rPr lang="en-US" dirty="0"/>
              <a:t>: </a:t>
            </a:r>
            <a:r>
              <a:rPr lang="en-US" b="1" dirty="0">
                <a:solidFill>
                  <a:srgbClr val="00B050"/>
                </a:solidFill>
              </a:rPr>
              <a:t>Calculate the Z critical </a:t>
            </a:r>
            <a:r>
              <a:rPr lang="en-US" dirty="0"/>
              <a:t>from the given value of alpha (significance level)</a:t>
            </a:r>
          </a:p>
          <a:p>
            <a:r>
              <a:rPr lang="en-US" dirty="0"/>
              <a:t>We have critical regions on both sides with total area of 0.03, hence area of the critical region on the right side is 0.015 i.e. area till UCV (the cumulative probability of that point) is 1-0.015 = 0.985.</a:t>
            </a:r>
          </a:p>
          <a:p>
            <a:r>
              <a:rPr lang="en-US" dirty="0"/>
              <a:t>The z score for 0.985 in the table is 2.17</a:t>
            </a:r>
          </a:p>
          <a:p>
            <a:r>
              <a:rPr lang="en-US" dirty="0"/>
              <a:t>Hence, The Z critical for two tailed test at 3% significance level is </a:t>
            </a:r>
            <a:r>
              <a:rPr lang="en-US" dirty="0" smtClean="0"/>
              <a:t>2.17</a:t>
            </a:r>
            <a:endParaRPr lang="en-US" dirty="0"/>
          </a:p>
        </p:txBody>
      </p:sp>
      <p:sp>
        <p:nvSpPr>
          <p:cNvPr id="6" name="TextBox 5"/>
          <p:cNvSpPr txBox="1"/>
          <p:nvPr/>
        </p:nvSpPr>
        <p:spPr>
          <a:xfrm>
            <a:off x="171450" y="5008472"/>
            <a:ext cx="11222181" cy="923330"/>
          </a:xfrm>
          <a:prstGeom prst="rect">
            <a:avLst/>
          </a:prstGeom>
          <a:noFill/>
        </p:spPr>
        <p:txBody>
          <a:bodyPr wrap="square" rtlCol="0">
            <a:spAutoFit/>
          </a:bodyPr>
          <a:lstStyle/>
          <a:p>
            <a:r>
              <a:rPr lang="en-US" b="1" dirty="0"/>
              <a:t>STEP 3</a:t>
            </a:r>
            <a:r>
              <a:rPr lang="en-US" dirty="0"/>
              <a:t>: </a:t>
            </a:r>
            <a:r>
              <a:rPr lang="en-US" b="1" dirty="0">
                <a:solidFill>
                  <a:srgbClr val="00B050"/>
                </a:solidFill>
              </a:rPr>
              <a:t>Calculate the UCV and LCV </a:t>
            </a:r>
            <a:r>
              <a:rPr lang="en-US" dirty="0"/>
              <a:t>from the value of Z critical.</a:t>
            </a:r>
          </a:p>
          <a:p>
            <a:r>
              <a:rPr lang="en-US" dirty="0"/>
              <a:t>Critical values can be calculated using the formula: </a:t>
            </a:r>
            <a:r>
              <a:rPr lang="el-GR" dirty="0">
                <a:solidFill>
                  <a:srgbClr val="091E42"/>
                </a:solidFill>
                <a:latin typeface="circular"/>
              </a:rPr>
              <a:t>μ ± Zc x (σ/</a:t>
            </a:r>
            <a:r>
              <a:rPr lang="el-GR" dirty="0">
                <a:solidFill>
                  <a:srgbClr val="091E42"/>
                </a:solidFill>
                <a:latin typeface="MJXc-TeX-main-R"/>
              </a:rPr>
              <a:t>√</a:t>
            </a:r>
            <a:r>
              <a:rPr lang="el-GR" dirty="0">
                <a:solidFill>
                  <a:srgbClr val="091E42"/>
                </a:solidFill>
                <a:latin typeface="MJXc-TeX-math-I"/>
              </a:rPr>
              <a:t>N</a:t>
            </a:r>
            <a:r>
              <a:rPr lang="el-GR" dirty="0">
                <a:solidFill>
                  <a:srgbClr val="091E42"/>
                </a:solidFill>
                <a:latin typeface="circular"/>
              </a:rPr>
              <a:t>) as 36 ± 2.17(4/</a:t>
            </a:r>
            <a:r>
              <a:rPr lang="el-GR" dirty="0">
                <a:solidFill>
                  <a:srgbClr val="091E42"/>
                </a:solidFill>
                <a:latin typeface="MJXc-TeX-main-R"/>
              </a:rPr>
              <a:t>√49</a:t>
            </a:r>
            <a:r>
              <a:rPr lang="el-GR" dirty="0">
                <a:solidFill>
                  <a:srgbClr val="091E42"/>
                </a:solidFill>
                <a:latin typeface="circular"/>
              </a:rPr>
              <a:t>) = 36 ± 1.24</a:t>
            </a:r>
            <a:endParaRPr lang="en-US" dirty="0"/>
          </a:p>
          <a:p>
            <a:r>
              <a:rPr lang="en-US" dirty="0"/>
              <a:t>Hence, UCV = 37.24 and LCV = </a:t>
            </a:r>
            <a:r>
              <a:rPr lang="en-US" dirty="0" smtClean="0"/>
              <a:t>34.76</a:t>
            </a:r>
            <a:endParaRPr lang="en-IN" dirty="0"/>
          </a:p>
        </p:txBody>
      </p:sp>
      <p:sp>
        <p:nvSpPr>
          <p:cNvPr id="9" name="TextBox 8"/>
          <p:cNvSpPr txBox="1"/>
          <p:nvPr/>
        </p:nvSpPr>
        <p:spPr>
          <a:xfrm>
            <a:off x="171450" y="5945692"/>
            <a:ext cx="11088831" cy="923330"/>
          </a:xfrm>
          <a:prstGeom prst="rect">
            <a:avLst/>
          </a:prstGeom>
          <a:noFill/>
        </p:spPr>
        <p:txBody>
          <a:bodyPr wrap="square" rtlCol="0">
            <a:spAutoFit/>
          </a:bodyPr>
          <a:lstStyle/>
          <a:p>
            <a:r>
              <a:rPr lang="en-US" dirty="0"/>
              <a:t>STEP 4: </a:t>
            </a:r>
            <a:r>
              <a:rPr lang="en-US" b="1" dirty="0">
                <a:solidFill>
                  <a:srgbClr val="00B050"/>
                </a:solidFill>
              </a:rPr>
              <a:t>Make the decision</a:t>
            </a:r>
            <a:r>
              <a:rPr lang="en-US" dirty="0"/>
              <a:t>:</a:t>
            </a:r>
          </a:p>
          <a:p>
            <a:r>
              <a:rPr lang="en-US" dirty="0"/>
              <a:t>Sample mean 34.5 is less than LCV, i.e. it lies in the rejection region(critical region), Hence you can reject the null hypothesis</a:t>
            </a:r>
            <a:endParaRPr lang="en-US" dirty="0"/>
          </a:p>
        </p:txBody>
      </p:sp>
    </p:spTree>
    <p:extLst>
      <p:ext uri="{BB962C8B-B14F-4D97-AF65-F5344CB8AC3E}">
        <p14:creationId xmlns:p14="http://schemas.microsoft.com/office/powerpoint/2010/main" val="15338043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128FB0-EE01-4B74-8A5F-FDFD3C578681}"/>
              </a:ext>
            </a:extLst>
          </p:cNvPr>
          <p:cNvSpPr>
            <a:spLocks noGrp="1"/>
          </p:cNvSpPr>
          <p:nvPr>
            <p:ph type="title"/>
          </p:nvPr>
        </p:nvSpPr>
        <p:spPr>
          <a:xfrm>
            <a:off x="95250" y="162621"/>
            <a:ext cx="7429500" cy="510000"/>
          </a:xfrm>
        </p:spPr>
        <p:txBody>
          <a:bodyPr/>
          <a:lstStyle/>
          <a:p>
            <a:r>
              <a:rPr lang="en-US" dirty="0"/>
              <a:t>Recap – p value Method</a:t>
            </a:r>
            <a:endParaRPr lang="en-IN" dirty="0"/>
          </a:p>
        </p:txBody>
      </p:sp>
      <p:sp>
        <p:nvSpPr>
          <p:cNvPr id="5" name="TextBox 4">
            <a:extLst>
              <a:ext uri="{FF2B5EF4-FFF2-40B4-BE49-F238E27FC236}">
                <a16:creationId xmlns:a16="http://schemas.microsoft.com/office/drawing/2014/main" id="{34C90300-42E7-4117-B468-8B1A18C51966}"/>
              </a:ext>
            </a:extLst>
          </p:cNvPr>
          <p:cNvSpPr txBox="1"/>
          <p:nvPr/>
        </p:nvSpPr>
        <p:spPr>
          <a:xfrm>
            <a:off x="95249" y="952429"/>
            <a:ext cx="12001501" cy="1015663"/>
          </a:xfrm>
          <a:prstGeom prst="rect">
            <a:avLst/>
          </a:prstGeom>
          <a:solidFill>
            <a:schemeClr val="accent4">
              <a:lumMod val="40000"/>
              <a:lumOff val="60000"/>
            </a:schemeClr>
          </a:solidFill>
        </p:spPr>
        <p:txBody>
          <a:bodyPr wrap="square">
            <a:spAutoFit/>
          </a:bodyPr>
          <a:lstStyle/>
          <a:p>
            <a:r>
              <a:rPr lang="en-US" sz="2000" b="0" i="0" dirty="0">
                <a:effectLst/>
              </a:rPr>
              <a:t>A manufacturer claims that the average life of his products is 36 months. An auditor selects a sample of 49 units of the product and after calculating finds the average life to be 34.5 months. Given th</a:t>
            </a:r>
            <a:r>
              <a:rPr lang="en-US" sz="2000" dirty="0"/>
              <a:t>e population Standard deviation is 4 months. Test the manufacturer’s claim at 3% significance level using the critical value method</a:t>
            </a:r>
            <a:endParaRPr lang="en-IN" sz="2000" dirty="0"/>
          </a:p>
        </p:txBody>
      </p:sp>
      <p:grpSp>
        <p:nvGrpSpPr>
          <p:cNvPr id="8" name="Group 7">
            <a:extLst>
              <a:ext uri="{FF2B5EF4-FFF2-40B4-BE49-F238E27FC236}">
                <a16:creationId xmlns:a16="http://schemas.microsoft.com/office/drawing/2014/main" id="{FF38203F-2525-4A6C-ABA3-3B4ACAE298F8}"/>
              </a:ext>
            </a:extLst>
          </p:cNvPr>
          <p:cNvGrpSpPr/>
          <p:nvPr/>
        </p:nvGrpSpPr>
        <p:grpSpPr>
          <a:xfrm>
            <a:off x="95250" y="1968092"/>
            <a:ext cx="11687176" cy="1477328"/>
            <a:chOff x="285750" y="3028950"/>
            <a:chExt cx="11687176" cy="1477328"/>
          </a:xfrm>
        </p:grpSpPr>
        <p:sp>
          <p:nvSpPr>
            <p:cNvPr id="2" name="TextBox 1">
              <a:extLst>
                <a:ext uri="{FF2B5EF4-FFF2-40B4-BE49-F238E27FC236}">
                  <a16:creationId xmlns:a16="http://schemas.microsoft.com/office/drawing/2014/main" id="{4E417E5D-5065-45F8-8BED-B14A6201148A}"/>
                </a:ext>
              </a:extLst>
            </p:cNvPr>
            <p:cNvSpPr txBox="1"/>
            <p:nvPr/>
          </p:nvSpPr>
          <p:spPr>
            <a:xfrm>
              <a:off x="285750" y="3028950"/>
              <a:ext cx="11687176" cy="1477328"/>
            </a:xfrm>
            <a:prstGeom prst="rect">
              <a:avLst/>
            </a:prstGeom>
            <a:noFill/>
          </p:spPr>
          <p:txBody>
            <a:bodyPr wrap="square" rtlCol="0">
              <a:spAutoFit/>
            </a:bodyPr>
            <a:lstStyle/>
            <a:p>
              <a:r>
                <a:rPr lang="en-US" b="1" u="sng" dirty="0">
                  <a:solidFill>
                    <a:srgbClr val="0070C0"/>
                  </a:solidFill>
                </a:rPr>
                <a:t>SOLUTION:</a:t>
              </a:r>
            </a:p>
            <a:p>
              <a:endParaRPr lang="en-US" dirty="0"/>
            </a:p>
            <a:p>
              <a:r>
                <a:rPr lang="en-US" b="1" dirty="0"/>
                <a:t>STEP 1</a:t>
              </a:r>
              <a:r>
                <a:rPr lang="en-US" dirty="0"/>
                <a:t>: </a:t>
              </a:r>
              <a:r>
                <a:rPr lang="en-US" b="1" dirty="0">
                  <a:solidFill>
                    <a:srgbClr val="00B050"/>
                  </a:solidFill>
                </a:rPr>
                <a:t>Formulate the hypothesis</a:t>
              </a:r>
              <a:r>
                <a:rPr lang="en-US" dirty="0"/>
                <a:t>. This is a two tailed test, hence Null and Alternate hypothesis are:</a:t>
              </a:r>
            </a:p>
            <a:p>
              <a:r>
                <a:rPr lang="en-US" dirty="0"/>
                <a:t>Ho :   = 36 months, Ha :           36 months</a:t>
              </a:r>
            </a:p>
            <a:p>
              <a:endParaRPr lang="en-US" dirty="0"/>
            </a:p>
          </p:txBody>
        </p:sp>
        <p:pic>
          <p:nvPicPr>
            <p:cNvPr id="7" name="Picture 6">
              <a:extLst>
                <a:ext uri="{FF2B5EF4-FFF2-40B4-BE49-F238E27FC236}">
                  <a16:creationId xmlns:a16="http://schemas.microsoft.com/office/drawing/2014/main" id="{8FCBEC34-84C5-4331-8560-8E554EEC0C45}"/>
                </a:ext>
              </a:extLst>
            </p:cNvPr>
            <p:cNvPicPr>
              <a:picLocks noChangeAspect="1"/>
            </p:cNvPicPr>
            <p:nvPr/>
          </p:nvPicPr>
          <p:blipFill>
            <a:blip r:embed="rId2"/>
            <a:stretch>
              <a:fillRect/>
            </a:stretch>
          </p:blipFill>
          <p:spPr>
            <a:xfrm>
              <a:off x="2838450" y="3929805"/>
              <a:ext cx="213505" cy="219075"/>
            </a:xfrm>
            <a:prstGeom prst="rect">
              <a:avLst/>
            </a:prstGeom>
          </p:spPr>
        </p:pic>
        <p:pic>
          <p:nvPicPr>
            <p:cNvPr id="1028" name="Picture 4" descr="μ - Wiktionary">
              <a:extLst>
                <a:ext uri="{FF2B5EF4-FFF2-40B4-BE49-F238E27FC236}">
                  <a16:creationId xmlns:a16="http://schemas.microsoft.com/office/drawing/2014/main" id="{E942EDDC-9AB9-424F-B505-F9155D08FF6B}"/>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2533650" y="3886943"/>
              <a:ext cx="3048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μ - Wiktionary">
              <a:extLst>
                <a:ext uri="{FF2B5EF4-FFF2-40B4-BE49-F238E27FC236}">
                  <a16:creationId xmlns:a16="http://schemas.microsoft.com/office/drawing/2014/main" id="{CD9F294F-329F-4310-A58F-D58E6E9B3EC3}"/>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695325" y="3886943"/>
              <a:ext cx="304800" cy="304800"/>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TextBox 3"/>
          <p:cNvSpPr txBox="1"/>
          <p:nvPr/>
        </p:nvSpPr>
        <p:spPr>
          <a:xfrm>
            <a:off x="95249" y="3343563"/>
            <a:ext cx="11314545" cy="1200329"/>
          </a:xfrm>
          <a:prstGeom prst="rect">
            <a:avLst/>
          </a:prstGeom>
          <a:noFill/>
        </p:spPr>
        <p:txBody>
          <a:bodyPr wrap="square" rtlCol="0">
            <a:spAutoFit/>
          </a:bodyPr>
          <a:lstStyle/>
          <a:p>
            <a:r>
              <a:rPr lang="en-US" b="1" dirty="0"/>
              <a:t>STEP 2</a:t>
            </a:r>
            <a:r>
              <a:rPr lang="en-US" dirty="0"/>
              <a:t>: </a:t>
            </a:r>
            <a:r>
              <a:rPr lang="en-US" b="1" dirty="0">
                <a:solidFill>
                  <a:srgbClr val="00B050"/>
                </a:solidFill>
              </a:rPr>
              <a:t>Calculate the Z score of the sample mean point </a:t>
            </a:r>
            <a:r>
              <a:rPr lang="en-US" dirty="0">
                <a:solidFill>
                  <a:srgbClr val="091E42"/>
                </a:solidFill>
                <a:latin typeface="circular"/>
              </a:rPr>
              <a:t>, calculate the z-score for the sample mean of 34.5 months using the formula: (</a:t>
            </a:r>
            <a:r>
              <a:rPr lang="en-US" dirty="0">
                <a:solidFill>
                  <a:srgbClr val="091E42"/>
                </a:solidFill>
                <a:latin typeface="MJXc-TeX-main-R"/>
              </a:rPr>
              <a:t>¯</a:t>
            </a:r>
            <a:r>
              <a:rPr lang="en-US" dirty="0">
                <a:solidFill>
                  <a:srgbClr val="091E42"/>
                </a:solidFill>
                <a:latin typeface="MJXc-TeX-math-I"/>
              </a:rPr>
              <a:t>x</a:t>
            </a:r>
            <a:r>
              <a:rPr lang="en-US" dirty="0">
                <a:solidFill>
                  <a:srgbClr val="091E42"/>
                </a:solidFill>
                <a:latin typeface="circular"/>
              </a:rPr>
              <a:t> - μ)/(σ/</a:t>
            </a:r>
            <a:r>
              <a:rPr lang="en-US" dirty="0">
                <a:solidFill>
                  <a:srgbClr val="091E42"/>
                </a:solidFill>
                <a:latin typeface="MJXc-TeX-main-R"/>
              </a:rPr>
              <a:t>√</a:t>
            </a:r>
            <a:r>
              <a:rPr lang="en-US" dirty="0">
                <a:solidFill>
                  <a:srgbClr val="091E42"/>
                </a:solidFill>
                <a:latin typeface="MJXc-TeX-math-I"/>
              </a:rPr>
              <a:t>n</a:t>
            </a:r>
            <a:r>
              <a:rPr lang="en-US" dirty="0">
                <a:solidFill>
                  <a:srgbClr val="091E42"/>
                </a:solidFill>
                <a:latin typeface="circular"/>
              </a:rPr>
              <a:t>). This gives you (34.5 - 36)/(4/</a:t>
            </a:r>
            <a:r>
              <a:rPr lang="en-US" dirty="0">
                <a:solidFill>
                  <a:srgbClr val="091E42"/>
                </a:solidFill>
                <a:latin typeface="MJXc-TeX-main-R"/>
              </a:rPr>
              <a:t>√49</a:t>
            </a:r>
            <a:r>
              <a:rPr lang="en-US" dirty="0">
                <a:solidFill>
                  <a:srgbClr val="091E42"/>
                </a:solidFill>
                <a:latin typeface="circular"/>
              </a:rPr>
              <a:t>) = (-1.5) * 7/4 = -2.62. Notice that since the sample mean lies on the left side of the hypothesized mean of 36 months, the z-score comes out to be </a:t>
            </a:r>
            <a:r>
              <a:rPr lang="en-US" dirty="0" smtClean="0">
                <a:solidFill>
                  <a:srgbClr val="091E42"/>
                </a:solidFill>
                <a:latin typeface="circular"/>
              </a:rPr>
              <a:t>negative</a:t>
            </a:r>
            <a:endParaRPr lang="en-US" dirty="0">
              <a:solidFill>
                <a:srgbClr val="091E42"/>
              </a:solidFill>
              <a:latin typeface="circular"/>
            </a:endParaRPr>
          </a:p>
        </p:txBody>
      </p:sp>
      <p:sp>
        <p:nvSpPr>
          <p:cNvPr id="6" name="TextBox 5"/>
          <p:cNvSpPr txBox="1"/>
          <p:nvPr/>
        </p:nvSpPr>
        <p:spPr>
          <a:xfrm>
            <a:off x="95249" y="4562207"/>
            <a:ext cx="10714182" cy="923330"/>
          </a:xfrm>
          <a:prstGeom prst="rect">
            <a:avLst/>
          </a:prstGeom>
          <a:noFill/>
        </p:spPr>
        <p:txBody>
          <a:bodyPr wrap="square" rtlCol="0">
            <a:spAutoFit/>
          </a:bodyPr>
          <a:lstStyle/>
          <a:p>
            <a:r>
              <a:rPr lang="en-US" b="1" dirty="0"/>
              <a:t>STEP 3</a:t>
            </a:r>
            <a:r>
              <a:rPr lang="en-US" dirty="0"/>
              <a:t>: </a:t>
            </a:r>
            <a:r>
              <a:rPr lang="en-US" b="1" dirty="0">
                <a:solidFill>
                  <a:srgbClr val="00B050"/>
                </a:solidFill>
              </a:rPr>
              <a:t>Calculate the p value from z score : </a:t>
            </a:r>
            <a:r>
              <a:rPr lang="en-US" dirty="0"/>
              <a:t>Calculate the p value from the cumulative probability for the given z score using z table. The value in the z table corresponding to -2.6 is 0.0044. Since it is a two tailed test, the p value will be 2*0.0044 =</a:t>
            </a:r>
            <a:r>
              <a:rPr lang="en-US" dirty="0" smtClean="0"/>
              <a:t>0.0088</a:t>
            </a:r>
            <a:endParaRPr lang="en-US" dirty="0"/>
          </a:p>
        </p:txBody>
      </p:sp>
      <p:sp>
        <p:nvSpPr>
          <p:cNvPr id="9" name="TextBox 8"/>
          <p:cNvSpPr txBox="1"/>
          <p:nvPr/>
        </p:nvSpPr>
        <p:spPr>
          <a:xfrm>
            <a:off x="95249" y="5680364"/>
            <a:ext cx="10917382" cy="646331"/>
          </a:xfrm>
          <a:prstGeom prst="rect">
            <a:avLst/>
          </a:prstGeom>
          <a:noFill/>
        </p:spPr>
        <p:txBody>
          <a:bodyPr wrap="square" rtlCol="0">
            <a:spAutoFit/>
          </a:bodyPr>
          <a:lstStyle/>
          <a:p>
            <a:r>
              <a:rPr lang="en-US"/>
              <a:t>STEP 4: </a:t>
            </a:r>
            <a:r>
              <a:rPr lang="en-US" b="1">
                <a:solidFill>
                  <a:srgbClr val="00B050"/>
                </a:solidFill>
              </a:rPr>
              <a:t>Make the decision based on p value with respect to alpha</a:t>
            </a:r>
            <a:r>
              <a:rPr lang="en-US"/>
              <a:t>:</a:t>
            </a:r>
          </a:p>
          <a:p>
            <a:r>
              <a:rPr lang="en-IN"/>
              <a:t>p-value is 0.0088 which is less than 0.03, hence we reject the null hypothesis</a:t>
            </a:r>
            <a:endParaRPr lang="en-IN" dirty="0"/>
          </a:p>
        </p:txBody>
      </p:sp>
    </p:spTree>
    <p:extLst>
      <p:ext uri="{BB962C8B-B14F-4D97-AF65-F5344CB8AC3E}">
        <p14:creationId xmlns:p14="http://schemas.microsoft.com/office/powerpoint/2010/main" val="1257906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rrow: Pentagon 1">
            <a:extLst>
              <a:ext uri="{FF2B5EF4-FFF2-40B4-BE49-F238E27FC236}">
                <a16:creationId xmlns:a16="http://schemas.microsoft.com/office/drawing/2014/main" id="{EFFBEFD7-C716-482C-8FA4-1E503B7848AA}"/>
              </a:ext>
            </a:extLst>
          </p:cNvPr>
          <p:cNvSpPr/>
          <p:nvPr/>
        </p:nvSpPr>
        <p:spPr>
          <a:xfrm>
            <a:off x="0" y="1276350"/>
            <a:ext cx="10801350" cy="5133975"/>
          </a:xfrm>
          <a:prstGeom prst="homePlat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80128FB0-EE01-4B74-8A5F-FDFD3C578681}"/>
              </a:ext>
            </a:extLst>
          </p:cNvPr>
          <p:cNvSpPr>
            <a:spLocks noGrp="1"/>
          </p:cNvSpPr>
          <p:nvPr>
            <p:ph type="title"/>
          </p:nvPr>
        </p:nvSpPr>
        <p:spPr>
          <a:xfrm>
            <a:off x="422238" y="162621"/>
            <a:ext cx="8550312" cy="510000"/>
          </a:xfrm>
        </p:spPr>
        <p:txBody>
          <a:bodyPr/>
          <a:lstStyle/>
          <a:p>
            <a:r>
              <a:rPr lang="en-US" sz="2800" dirty="0"/>
              <a:t>Overview/Summary of Different Hypothesis Tests</a:t>
            </a:r>
            <a:endParaRPr lang="en-IN" sz="2800" dirty="0"/>
          </a:p>
        </p:txBody>
      </p:sp>
      <p:sp>
        <p:nvSpPr>
          <p:cNvPr id="4" name="TextBox 3">
            <a:extLst>
              <a:ext uri="{FF2B5EF4-FFF2-40B4-BE49-F238E27FC236}">
                <a16:creationId xmlns:a16="http://schemas.microsoft.com/office/drawing/2014/main" id="{87A5CFCD-3DB9-474D-A8C8-B9F64ECAE98F}"/>
              </a:ext>
            </a:extLst>
          </p:cNvPr>
          <p:cNvSpPr txBox="1"/>
          <p:nvPr/>
        </p:nvSpPr>
        <p:spPr>
          <a:xfrm>
            <a:off x="666750" y="1528350"/>
            <a:ext cx="10696575" cy="4420890"/>
          </a:xfrm>
          <a:prstGeom prst="rect">
            <a:avLst/>
          </a:prstGeom>
          <a:noFill/>
        </p:spPr>
        <p:txBody>
          <a:bodyPr wrap="square" rtlCol="0">
            <a:spAutoFit/>
          </a:bodyPr>
          <a:lstStyle/>
          <a:p>
            <a:pPr>
              <a:lnSpc>
                <a:spcPct val="200000"/>
              </a:lnSpc>
            </a:pPr>
            <a:r>
              <a:rPr lang="en-US" sz="2400" b="1" dirty="0"/>
              <a:t>Further Discussion Points:</a:t>
            </a:r>
          </a:p>
          <a:p>
            <a:pPr marL="457200" indent="-457200">
              <a:lnSpc>
                <a:spcPct val="200000"/>
              </a:lnSpc>
              <a:buFont typeface="Arial" panose="020B0604020202020204" pitchFamily="34" charset="0"/>
              <a:buChar char="•"/>
            </a:pPr>
            <a:r>
              <a:rPr lang="en-US" sz="2400" dirty="0"/>
              <a:t>When to use which test?</a:t>
            </a:r>
          </a:p>
          <a:p>
            <a:pPr marL="457200" indent="-457200">
              <a:lnSpc>
                <a:spcPct val="200000"/>
              </a:lnSpc>
              <a:buFont typeface="Arial" panose="020B0604020202020204" pitchFamily="34" charset="0"/>
              <a:buChar char="•"/>
            </a:pPr>
            <a:r>
              <a:rPr lang="en-US" sz="2400" dirty="0"/>
              <a:t>T-Test</a:t>
            </a:r>
          </a:p>
          <a:p>
            <a:pPr marL="457200" indent="-457200">
              <a:lnSpc>
                <a:spcPct val="200000"/>
              </a:lnSpc>
              <a:buFont typeface="Arial" panose="020B0604020202020204" pitchFamily="34" charset="0"/>
              <a:buChar char="•"/>
            </a:pPr>
            <a:r>
              <a:rPr lang="en-US" sz="2400" dirty="0"/>
              <a:t>Z-Test</a:t>
            </a:r>
          </a:p>
          <a:p>
            <a:pPr marL="457200" indent="-457200">
              <a:lnSpc>
                <a:spcPct val="200000"/>
              </a:lnSpc>
              <a:buFont typeface="Arial" panose="020B0604020202020204" pitchFamily="34" charset="0"/>
              <a:buChar char="•"/>
            </a:pPr>
            <a:r>
              <a:rPr lang="en-US" sz="2400" dirty="0" err="1"/>
              <a:t>Anova</a:t>
            </a:r>
            <a:endParaRPr lang="en-US" sz="2400" dirty="0"/>
          </a:p>
          <a:p>
            <a:pPr marL="457200" indent="-457200">
              <a:lnSpc>
                <a:spcPct val="200000"/>
              </a:lnSpc>
              <a:buFont typeface="Arial" panose="020B0604020202020204" pitchFamily="34" charset="0"/>
              <a:buChar char="•"/>
            </a:pPr>
            <a:r>
              <a:rPr lang="en-US" sz="2400" dirty="0"/>
              <a:t>Chi square Test</a:t>
            </a:r>
            <a:endParaRPr lang="en-IN" sz="2400" dirty="0"/>
          </a:p>
        </p:txBody>
      </p:sp>
    </p:spTree>
    <p:extLst>
      <p:ext uri="{BB962C8B-B14F-4D97-AF65-F5344CB8AC3E}">
        <p14:creationId xmlns:p14="http://schemas.microsoft.com/office/powerpoint/2010/main" val="36953270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body" idx="1"/>
          </p:nvPr>
        </p:nvSpPr>
        <p:spPr>
          <a:xfrm>
            <a:off x="2242910" y="3011018"/>
            <a:ext cx="6055847" cy="1199833"/>
          </a:xfrm>
          <a:prstGeom prst="rect">
            <a:avLst/>
          </a:prstGeom>
          <a:noFill/>
          <a:ln>
            <a:noFill/>
          </a:ln>
        </p:spPr>
        <p:txBody>
          <a:bodyPr spcFirstLastPara="1" wrap="square" lIns="121900" tIns="60925" rIns="121900" bIns="60925" anchor="t" anchorCtr="0">
            <a:noAutofit/>
          </a:bodyPr>
          <a:lstStyle/>
          <a:p>
            <a:pPr marL="609585" lvl="0" indent="0" algn="l" rtl="0">
              <a:lnSpc>
                <a:spcPct val="90000"/>
              </a:lnSpc>
              <a:spcBef>
                <a:spcPts val="1000"/>
              </a:spcBef>
              <a:spcAft>
                <a:spcPts val="2133"/>
              </a:spcAft>
              <a:buSzPts val="1800"/>
              <a:buNone/>
            </a:pPr>
            <a:r>
              <a:rPr lang="en-US" sz="5867" u="sng">
                <a:solidFill>
                  <a:srgbClr val="000000"/>
                </a:solidFill>
                <a:latin typeface="Arial"/>
                <a:ea typeface="Arial"/>
                <a:cs typeface="Arial"/>
                <a:sym typeface="Arial"/>
              </a:rPr>
              <a:t>Questions?</a:t>
            </a:r>
            <a:endParaRPr sz="5867" b="1">
              <a:solidFill>
                <a:srgbClr val="000000"/>
              </a:solidFill>
              <a:latin typeface="Arial"/>
              <a:ea typeface="Arial"/>
              <a:cs typeface="Arial"/>
              <a:sym typeface="Arial"/>
            </a:endParaRPr>
          </a:p>
        </p:txBody>
      </p:sp>
      <p:pic>
        <p:nvPicPr>
          <p:cNvPr id="344" name="Google Shape;344;p13" descr="Chat"/>
          <p:cNvPicPr preferRelativeResize="0"/>
          <p:nvPr/>
        </p:nvPicPr>
        <p:blipFill rotWithShape="1">
          <a:blip r:embed="rId3">
            <a:alphaModFix/>
          </a:blip>
          <a:srcRect/>
          <a:stretch/>
        </p:blipFill>
        <p:spPr>
          <a:xfrm>
            <a:off x="7943681" y="2280145"/>
            <a:ext cx="3209841" cy="3209841"/>
          </a:xfrm>
          <a:prstGeom prst="rect">
            <a:avLst/>
          </a:prstGeom>
          <a:noFill/>
          <a:ln>
            <a:noFill/>
          </a:ln>
        </p:spPr>
      </p:pic>
      <p:sp>
        <p:nvSpPr>
          <p:cNvPr id="345" name="Google Shape;345;p13"/>
          <p:cNvSpPr txBox="1">
            <a:spLocks noGrp="1"/>
          </p:cNvSpPr>
          <p:nvPr>
            <p:ph type="title"/>
          </p:nvPr>
        </p:nvSpPr>
        <p:spPr>
          <a:xfrm>
            <a:off x="422239" y="162621"/>
            <a:ext cx="4981200" cy="510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US"/>
              <a:t>Ask your Questions !</a:t>
            </a: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p:nvPr/>
        </p:nvSpPr>
        <p:spPr>
          <a:xfrm>
            <a:off x="916227" y="2352675"/>
            <a:ext cx="9193600" cy="2639125"/>
          </a:xfrm>
          <a:prstGeom prst="rect">
            <a:avLst/>
          </a:prstGeom>
          <a:noFill/>
          <a:ln>
            <a:noFill/>
          </a:ln>
        </p:spPr>
        <p:txBody>
          <a:bodyPr spcFirstLastPara="1" wrap="square" lIns="121900" tIns="60933" rIns="121900" bIns="60933" anchor="b" anchorCtr="0">
            <a:noAutofit/>
          </a:bodyPr>
          <a:lstStyle/>
          <a:p>
            <a:pPr marL="0" marR="0" lvl="0" indent="0" algn="l" defTabSz="914400" rtl="0" eaLnBrk="1" fontAlgn="auto" latinLnBrk="0" hangingPunct="1">
              <a:lnSpc>
                <a:spcPct val="100000"/>
              </a:lnSpc>
              <a:spcBef>
                <a:spcPts val="0"/>
              </a:spcBef>
              <a:spcAft>
                <a:spcPts val="0"/>
              </a:spcAft>
              <a:buClr>
                <a:prstClr val="black"/>
              </a:buClr>
              <a:buSzPts val="1100"/>
              <a:buFontTx/>
              <a:buNone/>
              <a:tabLst/>
              <a:defRPr/>
            </a:pPr>
            <a:r>
              <a:rPr kumimoji="0" lang="en-IN" sz="5867" b="0" i="0" u="none" strike="noStrike" kern="1200" cap="none" spc="0" normalizeH="0" baseline="0" noProof="0" dirty="0">
                <a:ln>
                  <a:noFill/>
                </a:ln>
                <a:solidFill>
                  <a:prstClr val="black"/>
                </a:solidFill>
                <a:effectLst/>
                <a:uLnTx/>
                <a:uFillTx/>
                <a:latin typeface="Calibri" panose="020F0502020204030204"/>
                <a:ea typeface="+mn-ea"/>
                <a:cs typeface="+mn-cs"/>
              </a:rPr>
              <a:t>SGC Coaching Session </a:t>
            </a:r>
            <a:r>
              <a:rPr lang="en-IN" sz="5867" dirty="0">
                <a:solidFill>
                  <a:prstClr val="black"/>
                </a:solidFill>
                <a:latin typeface="Calibri" panose="020F0502020204030204"/>
              </a:rPr>
              <a:t>9</a:t>
            </a:r>
            <a:r>
              <a:rPr kumimoji="0" lang="en-IN" sz="6933" b="0" i="0" u="none" strike="noStrike" kern="1200" cap="none" spc="0" normalizeH="0" baseline="0" noProof="0" dirty="0">
                <a:ln>
                  <a:noFill/>
                </a:ln>
                <a:solidFill>
                  <a:prstClr val="black"/>
                </a:solidFill>
                <a:effectLst/>
                <a:uLnTx/>
                <a:uFillTx/>
                <a:latin typeface="Calibri" panose="020F0502020204030204"/>
                <a:ea typeface="+mn-ea"/>
                <a:cs typeface="+mn-cs"/>
              </a:rPr>
              <a:t>:</a:t>
            </a:r>
          </a:p>
          <a:p>
            <a:pPr lvl="0">
              <a:buClr>
                <a:schemeClr val="dk1"/>
              </a:buClr>
              <a:buSzPts val="1100"/>
            </a:pPr>
            <a:r>
              <a:rPr lang="en-IN" sz="4000" dirty="0">
                <a:solidFill>
                  <a:srgbClr val="FF0000"/>
                </a:solidFill>
              </a:rPr>
              <a:t>STATISTICS RECALL</a:t>
            </a:r>
          </a:p>
          <a:p>
            <a:pPr marL="0" marR="0" lvl="0" indent="0" algn="l" defTabSz="914400" rtl="0" eaLnBrk="1" fontAlgn="auto" latinLnBrk="0" hangingPunct="1">
              <a:lnSpc>
                <a:spcPct val="100000"/>
              </a:lnSpc>
              <a:spcBef>
                <a:spcPts val="0"/>
              </a:spcBef>
              <a:spcAft>
                <a:spcPts val="0"/>
              </a:spcAft>
              <a:buClr>
                <a:prstClr val="black"/>
              </a:buClr>
              <a:buSzPts val="1100"/>
              <a:buFontTx/>
              <a:buNone/>
              <a:tabLst/>
              <a:defRPr/>
            </a:pPr>
            <a:r>
              <a:rPr kumimoji="0" lang="en-IN" sz="3733" b="0" i="0" u="none" strike="noStrike" kern="1200" cap="none" spc="0" normalizeH="0" baseline="0" noProof="0" dirty="0">
                <a:ln>
                  <a:noFill/>
                </a:ln>
                <a:solidFill>
                  <a:prstClr val="black"/>
                </a:solidFill>
                <a:effectLst/>
                <a:uLnTx/>
                <a:uFillTx/>
                <a:latin typeface="Calibri" panose="020F0502020204030204"/>
                <a:ea typeface="+mn-ea"/>
                <a:cs typeface="+mn-cs"/>
              </a:rPr>
              <a:t>Session </a:t>
            </a:r>
            <a:r>
              <a:rPr kumimoji="0" lang="en-IN" sz="3733" b="0" i="0" u="none" strike="noStrike" kern="1200" cap="none" spc="0" normalizeH="0" baseline="0" noProof="0" dirty="0" smtClean="0">
                <a:ln>
                  <a:noFill/>
                </a:ln>
                <a:solidFill>
                  <a:prstClr val="black"/>
                </a:solidFill>
                <a:effectLst/>
                <a:uLnTx/>
                <a:uFillTx/>
                <a:latin typeface="Calibri" panose="020F0502020204030204"/>
                <a:ea typeface="+mn-ea"/>
                <a:cs typeface="+mn-cs"/>
              </a:rPr>
              <a:t>By: Mahendra </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80" name="Google Shape;80;p17"/>
          <p:cNvPicPr preferRelativeResize="0"/>
          <p:nvPr/>
        </p:nvPicPr>
        <p:blipFill rotWithShape="1">
          <a:blip r:embed="rId3">
            <a:alphaModFix/>
          </a:blip>
          <a:srcRect/>
          <a:stretch/>
        </p:blipFill>
        <p:spPr>
          <a:xfrm>
            <a:off x="10109827" y="0"/>
            <a:ext cx="1808723" cy="2103309"/>
          </a:xfrm>
          <a:prstGeom prst="rect">
            <a:avLst/>
          </a:prstGeom>
          <a:noFill/>
          <a:ln>
            <a:noFill/>
          </a:ln>
        </p:spPr>
      </p:pic>
      <p:sp>
        <p:nvSpPr>
          <p:cNvPr id="81" name="Google Shape;81;p17"/>
          <p:cNvSpPr txBox="1"/>
          <p:nvPr/>
        </p:nvSpPr>
        <p:spPr>
          <a:xfrm>
            <a:off x="1542815" y="954716"/>
            <a:ext cx="2207600" cy="1748000"/>
          </a:xfrm>
          <a:prstGeom prst="rect">
            <a:avLst/>
          </a:prstGeom>
          <a:noFill/>
          <a:ln>
            <a:noFill/>
          </a:ln>
        </p:spPr>
        <p:txBody>
          <a:bodyPr spcFirstLastPara="1" wrap="square" lIns="121900" tIns="60933" rIns="121900" bIns="60933" anchor="t" anchorCtr="0">
            <a:noAutofit/>
          </a:bodyPr>
          <a:lstStyle/>
          <a:p>
            <a:pPr marL="0" marR="0" lvl="0" indent="0" algn="l" defTabSz="914400" rtl="0" eaLnBrk="1" fontAlgn="auto" latinLnBrk="0" hangingPunct="1">
              <a:lnSpc>
                <a:spcPct val="90000"/>
              </a:lnSpc>
              <a:spcBef>
                <a:spcPts val="0"/>
              </a:spcBef>
              <a:spcAft>
                <a:spcPts val="0"/>
              </a:spcAft>
              <a:buClr>
                <a:prstClr val="black"/>
              </a:buClr>
              <a:buSzPts val="1400"/>
              <a:buFontTx/>
              <a:buNone/>
              <a:tabLst/>
              <a:defRPr/>
            </a:pPr>
            <a:endParaRPr kumimoji="0" sz="1867" b="0" i="0" u="none" strike="noStrike" kern="1200" cap="none" spc="0" normalizeH="0" baseline="0" noProof="0" dirty="0">
              <a:ln>
                <a:noFill/>
              </a:ln>
              <a:solidFill>
                <a:prstClr val="white"/>
              </a:solidFill>
              <a:effectLst/>
              <a:uLnTx/>
              <a:uFillTx/>
              <a:latin typeface="Proxima Nova"/>
              <a:ea typeface="Proxima Nova"/>
              <a:cs typeface="Proxima Nova"/>
              <a:sym typeface="Proxima Nova"/>
            </a:endParaRPr>
          </a:p>
          <a:p>
            <a:pPr marL="0" marR="0" lvl="0" indent="0" algn="l" defTabSz="914400" rtl="0" eaLnBrk="1" fontAlgn="auto" latinLnBrk="0" hangingPunct="1">
              <a:lnSpc>
                <a:spcPct val="90000"/>
              </a:lnSpc>
              <a:spcBef>
                <a:spcPts val="1333"/>
              </a:spcBef>
              <a:spcAft>
                <a:spcPts val="0"/>
              </a:spcAft>
              <a:buClr>
                <a:prstClr val="black"/>
              </a:buClr>
              <a:buSzPts val="1400"/>
              <a:buFontTx/>
              <a:buNone/>
              <a:tabLst/>
              <a:defRPr/>
            </a:pPr>
            <a:r>
              <a:rPr kumimoji="0" lang="en" sz="1867" b="0" i="1" u="none" strike="noStrike" kern="1200" cap="none" spc="0" normalizeH="0" baseline="0" noProof="0">
                <a:ln>
                  <a:noFill/>
                </a:ln>
                <a:solidFill>
                  <a:prstClr val="black"/>
                </a:solidFill>
                <a:effectLst/>
                <a:uLnTx/>
                <a:uFillTx/>
                <a:latin typeface="Proxima Nova"/>
                <a:ea typeface="Proxima Nova"/>
                <a:cs typeface="Proxima Nova"/>
                <a:sym typeface="Proxima Nova"/>
              </a:rPr>
              <a:t>    #LifeKoKaroLift</a:t>
            </a:r>
            <a:endParaRPr kumimoji="0"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
          <p:cNvSpPr txBox="1">
            <a:spLocks noGrp="1"/>
          </p:cNvSpPr>
          <p:nvPr>
            <p:ph type="title"/>
          </p:nvPr>
        </p:nvSpPr>
        <p:spPr>
          <a:xfrm>
            <a:off x="422239" y="162621"/>
            <a:ext cx="4981200" cy="510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US" dirty="0"/>
              <a:t>Agenda:</a:t>
            </a:r>
            <a:endParaRPr dirty="0"/>
          </a:p>
        </p:txBody>
      </p:sp>
      <p:grpSp>
        <p:nvGrpSpPr>
          <p:cNvPr id="250" name="Google Shape;250;p3"/>
          <p:cNvGrpSpPr/>
          <p:nvPr/>
        </p:nvGrpSpPr>
        <p:grpSpPr>
          <a:xfrm>
            <a:off x="1255164" y="1108085"/>
            <a:ext cx="9307637" cy="5418665"/>
            <a:chOff x="941373" y="831063"/>
            <a:chExt cx="6980728" cy="4063999"/>
          </a:xfrm>
        </p:grpSpPr>
        <p:sp>
          <p:nvSpPr>
            <p:cNvPr id="251" name="Google Shape;251;p3"/>
            <p:cNvSpPr/>
            <p:nvPr/>
          </p:nvSpPr>
          <p:spPr>
            <a:xfrm>
              <a:off x="941373" y="831063"/>
              <a:ext cx="5933619" cy="1219200"/>
            </a:xfrm>
            <a:custGeom>
              <a:avLst/>
              <a:gdLst/>
              <a:ahLst/>
              <a:cxnLst/>
              <a:rect l="l" t="t" r="r" b="b"/>
              <a:pathLst>
                <a:path w="5933619" h="1219200" extrusionOk="0">
                  <a:moveTo>
                    <a:pt x="0" y="121920"/>
                  </a:moveTo>
                  <a:cubicBezTo>
                    <a:pt x="0" y="54585"/>
                    <a:pt x="54585" y="0"/>
                    <a:pt x="121920" y="0"/>
                  </a:cubicBezTo>
                  <a:lnTo>
                    <a:pt x="5811699" y="0"/>
                  </a:lnTo>
                  <a:cubicBezTo>
                    <a:pt x="5879034" y="0"/>
                    <a:pt x="5933619" y="54585"/>
                    <a:pt x="5933619" y="121920"/>
                  </a:cubicBezTo>
                  <a:lnTo>
                    <a:pt x="5933619" y="1097280"/>
                  </a:lnTo>
                  <a:cubicBezTo>
                    <a:pt x="5933619" y="1164615"/>
                    <a:pt x="5879034" y="1219200"/>
                    <a:pt x="5811699" y="1219200"/>
                  </a:cubicBezTo>
                  <a:lnTo>
                    <a:pt x="121920" y="1219200"/>
                  </a:lnTo>
                  <a:cubicBezTo>
                    <a:pt x="54585" y="1219200"/>
                    <a:pt x="0" y="1164615"/>
                    <a:pt x="0" y="1097280"/>
                  </a:cubicBezTo>
                  <a:lnTo>
                    <a:pt x="0" y="121920"/>
                  </a:lnTo>
                  <a:close/>
                </a:path>
              </a:pathLst>
            </a:custGeom>
            <a:solidFill>
              <a:srgbClr val="757070"/>
            </a:solidFill>
            <a:ln w="12700" cap="flat" cmpd="sng">
              <a:solidFill>
                <a:schemeClr val="lt1"/>
              </a:solidFill>
              <a:prstDash val="solid"/>
              <a:miter lim="800000"/>
              <a:headEnd type="none" w="sm" len="sm"/>
              <a:tailEnd type="none" w="sm" len="sm"/>
            </a:ln>
          </p:spPr>
          <p:txBody>
            <a:bodyPr spcFirstLastPara="1" wrap="square" lIns="164450" tIns="164450" rIns="1823375" bIns="164450" anchor="ctr" anchorCtr="0">
              <a:noAutofit/>
            </a:bodyPr>
            <a:lstStyle/>
            <a:p>
              <a:pPr marL="0" marR="0" lvl="0" indent="0" algn="l" rtl="0">
                <a:lnSpc>
                  <a:spcPct val="90000"/>
                </a:lnSpc>
                <a:spcBef>
                  <a:spcPts val="0"/>
                </a:spcBef>
                <a:spcAft>
                  <a:spcPts val="0"/>
                </a:spcAft>
                <a:buClr>
                  <a:srgbClr val="000000"/>
                </a:buClr>
                <a:buSzPts val="2667"/>
                <a:buFont typeface="Arial"/>
                <a:buNone/>
              </a:pPr>
              <a:r>
                <a:rPr lang="en-US" sz="2667" dirty="0">
                  <a:solidFill>
                    <a:srgbClr val="FFFFFF"/>
                  </a:solidFill>
                </a:rPr>
                <a:t>Recap of Inferential and Hypothesis Testing</a:t>
              </a:r>
              <a:endParaRPr dirty="0"/>
            </a:p>
            <a:p>
              <a:pPr marL="0" marR="0" lvl="0" indent="0" algn="l" rtl="0">
                <a:lnSpc>
                  <a:spcPct val="90000"/>
                </a:lnSpc>
                <a:spcBef>
                  <a:spcPts val="933"/>
                </a:spcBef>
                <a:spcAft>
                  <a:spcPts val="0"/>
                </a:spcAft>
                <a:buClr>
                  <a:srgbClr val="000000"/>
                </a:buClr>
                <a:buSzPts val="2133"/>
                <a:buFont typeface="Arial"/>
                <a:buNone/>
              </a:pPr>
              <a:r>
                <a:rPr lang="en-US" sz="2133" dirty="0">
                  <a:solidFill>
                    <a:srgbClr val="FFFFFF"/>
                  </a:solidFill>
                </a:rPr>
                <a:t>Interpretation focused Understanding</a:t>
              </a:r>
              <a:endParaRPr dirty="0"/>
            </a:p>
          </p:txBody>
        </p:sp>
        <p:sp>
          <p:nvSpPr>
            <p:cNvPr id="252" name="Google Shape;252;p3"/>
            <p:cNvSpPr/>
            <p:nvPr/>
          </p:nvSpPr>
          <p:spPr>
            <a:xfrm>
              <a:off x="1464927" y="2253462"/>
              <a:ext cx="5933619" cy="1219200"/>
            </a:xfrm>
            <a:custGeom>
              <a:avLst/>
              <a:gdLst/>
              <a:ahLst/>
              <a:cxnLst/>
              <a:rect l="l" t="t" r="r" b="b"/>
              <a:pathLst>
                <a:path w="5933619" h="1219200" extrusionOk="0">
                  <a:moveTo>
                    <a:pt x="0" y="121920"/>
                  </a:moveTo>
                  <a:cubicBezTo>
                    <a:pt x="0" y="54585"/>
                    <a:pt x="54585" y="0"/>
                    <a:pt x="121920" y="0"/>
                  </a:cubicBezTo>
                  <a:lnTo>
                    <a:pt x="5811699" y="0"/>
                  </a:lnTo>
                  <a:cubicBezTo>
                    <a:pt x="5879034" y="0"/>
                    <a:pt x="5933619" y="54585"/>
                    <a:pt x="5933619" y="121920"/>
                  </a:cubicBezTo>
                  <a:lnTo>
                    <a:pt x="5933619" y="1097280"/>
                  </a:lnTo>
                  <a:cubicBezTo>
                    <a:pt x="5933619" y="1164615"/>
                    <a:pt x="5879034" y="1219200"/>
                    <a:pt x="5811699" y="1219200"/>
                  </a:cubicBezTo>
                  <a:lnTo>
                    <a:pt x="121920" y="1219200"/>
                  </a:lnTo>
                  <a:cubicBezTo>
                    <a:pt x="54585" y="1219200"/>
                    <a:pt x="0" y="1164615"/>
                    <a:pt x="0" y="1097280"/>
                  </a:cubicBezTo>
                  <a:lnTo>
                    <a:pt x="0" y="121920"/>
                  </a:lnTo>
                  <a:close/>
                </a:path>
              </a:pathLst>
            </a:custGeom>
            <a:solidFill>
              <a:srgbClr val="323F4F"/>
            </a:solidFill>
            <a:ln w="12700" cap="flat" cmpd="sng">
              <a:solidFill>
                <a:schemeClr val="lt1"/>
              </a:solidFill>
              <a:prstDash val="solid"/>
              <a:miter lim="800000"/>
              <a:headEnd type="none" w="sm" len="sm"/>
              <a:tailEnd type="none" w="sm" len="sm"/>
            </a:ln>
          </p:spPr>
          <p:txBody>
            <a:bodyPr spcFirstLastPara="1" wrap="square" lIns="159350" tIns="159350" rIns="1914075" bIns="159350" anchor="ctr" anchorCtr="0">
              <a:noAutofit/>
            </a:bodyPr>
            <a:lstStyle/>
            <a:p>
              <a:pPr marL="0" marR="0" lvl="0" indent="0" algn="l" rtl="0">
                <a:lnSpc>
                  <a:spcPct val="90000"/>
                </a:lnSpc>
                <a:spcBef>
                  <a:spcPts val="0"/>
                </a:spcBef>
                <a:spcAft>
                  <a:spcPts val="0"/>
                </a:spcAft>
                <a:buClr>
                  <a:srgbClr val="000000"/>
                </a:buClr>
                <a:buSzPts val="2667"/>
                <a:buFont typeface="Arial"/>
                <a:buNone/>
              </a:pPr>
              <a:r>
                <a:rPr lang="en-US" sz="2667" dirty="0">
                  <a:solidFill>
                    <a:srgbClr val="FFFFFF"/>
                  </a:solidFill>
                </a:rPr>
                <a:t>Problem Solving in Hypothesis Testing</a:t>
              </a:r>
            </a:p>
            <a:p>
              <a:pPr marL="0" marR="0" lvl="0" indent="0" algn="l" rtl="0">
                <a:lnSpc>
                  <a:spcPct val="90000"/>
                </a:lnSpc>
                <a:spcBef>
                  <a:spcPts val="0"/>
                </a:spcBef>
                <a:spcAft>
                  <a:spcPts val="0"/>
                </a:spcAft>
                <a:buClr>
                  <a:srgbClr val="000000"/>
                </a:buClr>
                <a:buSzPts val="2667"/>
                <a:buFont typeface="Arial"/>
                <a:buNone/>
              </a:pPr>
              <a:r>
                <a:rPr lang="en-US" sz="2400" dirty="0">
                  <a:solidFill>
                    <a:srgbClr val="FFFFFF"/>
                  </a:solidFill>
                </a:rPr>
                <a:t>Examples</a:t>
              </a:r>
              <a:endParaRPr sz="1200" dirty="0"/>
            </a:p>
          </p:txBody>
        </p:sp>
        <p:sp>
          <p:nvSpPr>
            <p:cNvPr id="253" name="Google Shape;253;p3"/>
            <p:cNvSpPr/>
            <p:nvPr/>
          </p:nvSpPr>
          <p:spPr>
            <a:xfrm>
              <a:off x="1988482" y="3675862"/>
              <a:ext cx="5933619" cy="1219200"/>
            </a:xfrm>
            <a:custGeom>
              <a:avLst/>
              <a:gdLst/>
              <a:ahLst/>
              <a:cxnLst/>
              <a:rect l="l" t="t" r="r" b="b"/>
              <a:pathLst>
                <a:path w="5933619" h="1219200" extrusionOk="0">
                  <a:moveTo>
                    <a:pt x="0" y="121920"/>
                  </a:moveTo>
                  <a:cubicBezTo>
                    <a:pt x="0" y="54585"/>
                    <a:pt x="54585" y="0"/>
                    <a:pt x="121920" y="0"/>
                  </a:cubicBezTo>
                  <a:lnTo>
                    <a:pt x="5811699" y="0"/>
                  </a:lnTo>
                  <a:cubicBezTo>
                    <a:pt x="5879034" y="0"/>
                    <a:pt x="5933619" y="54585"/>
                    <a:pt x="5933619" y="121920"/>
                  </a:cubicBezTo>
                  <a:lnTo>
                    <a:pt x="5933619" y="1097280"/>
                  </a:lnTo>
                  <a:cubicBezTo>
                    <a:pt x="5933619" y="1164615"/>
                    <a:pt x="5879034" y="1219200"/>
                    <a:pt x="5811699" y="1219200"/>
                  </a:cubicBezTo>
                  <a:lnTo>
                    <a:pt x="121920" y="1219200"/>
                  </a:lnTo>
                  <a:cubicBezTo>
                    <a:pt x="54585" y="1219200"/>
                    <a:pt x="0" y="1164615"/>
                    <a:pt x="0" y="1097280"/>
                  </a:cubicBezTo>
                  <a:lnTo>
                    <a:pt x="0" y="121920"/>
                  </a:lnTo>
                  <a:close/>
                </a:path>
              </a:pathLst>
            </a:custGeom>
            <a:solidFill>
              <a:srgbClr val="C55A11"/>
            </a:solidFill>
            <a:ln w="12700" cap="flat" cmpd="sng">
              <a:solidFill>
                <a:schemeClr val="lt1"/>
              </a:solidFill>
              <a:prstDash val="solid"/>
              <a:miter lim="800000"/>
              <a:headEnd type="none" w="sm" len="sm"/>
              <a:tailEnd type="none" w="sm" len="sm"/>
            </a:ln>
          </p:spPr>
          <p:txBody>
            <a:bodyPr spcFirstLastPara="1" wrap="square" lIns="159350" tIns="159350" rIns="1914075" bIns="159350" anchor="ctr" anchorCtr="0">
              <a:noAutofit/>
            </a:bodyPr>
            <a:lstStyle/>
            <a:p>
              <a:pPr marL="0" marR="0" lvl="0" indent="0" algn="l" rtl="0">
                <a:lnSpc>
                  <a:spcPct val="90000"/>
                </a:lnSpc>
                <a:spcBef>
                  <a:spcPts val="0"/>
                </a:spcBef>
                <a:spcAft>
                  <a:spcPts val="0"/>
                </a:spcAft>
                <a:buClr>
                  <a:srgbClr val="000000"/>
                </a:buClr>
                <a:buSzPts val="2667"/>
                <a:buFont typeface="Arial"/>
                <a:buNone/>
              </a:pPr>
              <a:r>
                <a:rPr lang="en-US" sz="2667" b="0" i="0" u="none" strike="noStrike" cap="none" dirty="0">
                  <a:solidFill>
                    <a:srgbClr val="FFFFFF"/>
                  </a:solidFill>
                  <a:ea typeface="Arial"/>
                  <a:cs typeface="Arial"/>
                  <a:sym typeface="Arial"/>
                </a:rPr>
                <a:t>Personalized Feedback and Doubt Resolution</a:t>
              </a:r>
              <a:endParaRPr dirty="0"/>
            </a:p>
          </p:txBody>
        </p:sp>
        <p:sp>
          <p:nvSpPr>
            <p:cNvPr id="254" name="Google Shape;254;p3"/>
            <p:cNvSpPr/>
            <p:nvPr/>
          </p:nvSpPr>
          <p:spPr>
            <a:xfrm>
              <a:off x="6082512" y="1755623"/>
              <a:ext cx="792480" cy="792480"/>
            </a:xfrm>
            <a:custGeom>
              <a:avLst/>
              <a:gdLst/>
              <a:ahLst/>
              <a:cxnLst/>
              <a:rect l="l" t="t" r="r" b="b"/>
              <a:pathLst>
                <a:path w="792480" h="792480" extrusionOk="0">
                  <a:moveTo>
                    <a:pt x="0" y="435864"/>
                  </a:moveTo>
                  <a:lnTo>
                    <a:pt x="178308" y="435864"/>
                  </a:lnTo>
                  <a:lnTo>
                    <a:pt x="178308" y="0"/>
                  </a:lnTo>
                  <a:lnTo>
                    <a:pt x="614172" y="0"/>
                  </a:lnTo>
                  <a:lnTo>
                    <a:pt x="614172" y="435864"/>
                  </a:lnTo>
                  <a:lnTo>
                    <a:pt x="792480" y="435864"/>
                  </a:lnTo>
                  <a:lnTo>
                    <a:pt x="396240" y="792480"/>
                  </a:lnTo>
                  <a:lnTo>
                    <a:pt x="0" y="435864"/>
                  </a:lnTo>
                  <a:close/>
                </a:path>
              </a:pathLst>
            </a:custGeom>
            <a:solidFill>
              <a:srgbClr val="E0E0E0">
                <a:alpha val="89803"/>
              </a:srgbClr>
            </a:solidFill>
            <a:ln w="12700" cap="flat" cmpd="sng">
              <a:solidFill>
                <a:srgbClr val="E0E0E0">
                  <a:alpha val="89803"/>
                </a:srgbClr>
              </a:solidFill>
              <a:prstDash val="solid"/>
              <a:miter lim="800000"/>
              <a:headEnd type="none" w="sm" len="sm"/>
              <a:tailEnd type="none" w="sm" len="sm"/>
            </a:ln>
          </p:spPr>
          <p:txBody>
            <a:bodyPr spcFirstLastPara="1" wrap="square" lIns="298700" tIns="60950" rIns="298700" bIns="322475" anchor="ctr" anchorCtr="0">
              <a:noAutofit/>
            </a:bodyPr>
            <a:lstStyle/>
            <a:p>
              <a:pPr marL="0" marR="0" lvl="0" indent="0" algn="ctr" rtl="0">
                <a:lnSpc>
                  <a:spcPct val="90000"/>
                </a:lnSpc>
                <a:spcBef>
                  <a:spcPts val="0"/>
                </a:spcBef>
                <a:spcAft>
                  <a:spcPts val="0"/>
                </a:spcAft>
                <a:buClr>
                  <a:srgbClr val="000000"/>
                </a:buClr>
                <a:buSzPts val="4800"/>
                <a:buFont typeface="Calibri"/>
                <a:buNone/>
              </a:pPr>
              <a:endParaRPr sz="4800" b="0" i="0" u="none" strike="noStrike" cap="none" dirty="0">
                <a:solidFill>
                  <a:srgbClr val="000000"/>
                </a:solidFill>
                <a:latin typeface="Arial"/>
                <a:ea typeface="Arial"/>
                <a:cs typeface="Arial"/>
                <a:sym typeface="Arial"/>
              </a:endParaRPr>
            </a:p>
          </p:txBody>
        </p:sp>
        <p:sp>
          <p:nvSpPr>
            <p:cNvPr id="255" name="Google Shape;255;p3"/>
            <p:cNvSpPr/>
            <p:nvPr/>
          </p:nvSpPr>
          <p:spPr>
            <a:xfrm>
              <a:off x="6606067" y="3169895"/>
              <a:ext cx="792480" cy="792480"/>
            </a:xfrm>
            <a:custGeom>
              <a:avLst/>
              <a:gdLst/>
              <a:ahLst/>
              <a:cxnLst/>
              <a:rect l="l" t="t" r="r" b="b"/>
              <a:pathLst>
                <a:path w="792480" h="792480" extrusionOk="0">
                  <a:moveTo>
                    <a:pt x="0" y="435864"/>
                  </a:moveTo>
                  <a:lnTo>
                    <a:pt x="178308" y="435864"/>
                  </a:lnTo>
                  <a:lnTo>
                    <a:pt x="178308" y="0"/>
                  </a:lnTo>
                  <a:lnTo>
                    <a:pt x="614172" y="0"/>
                  </a:lnTo>
                  <a:lnTo>
                    <a:pt x="614172" y="435864"/>
                  </a:lnTo>
                  <a:lnTo>
                    <a:pt x="792480" y="435864"/>
                  </a:lnTo>
                  <a:lnTo>
                    <a:pt x="396240" y="792480"/>
                  </a:lnTo>
                  <a:lnTo>
                    <a:pt x="0" y="435864"/>
                  </a:lnTo>
                  <a:close/>
                </a:path>
              </a:pathLst>
            </a:custGeom>
            <a:solidFill>
              <a:srgbClr val="FCDBDB">
                <a:alpha val="89803"/>
              </a:srgbClr>
            </a:solidFill>
            <a:ln w="12700" cap="flat" cmpd="sng">
              <a:solidFill>
                <a:srgbClr val="FCDBDB">
                  <a:alpha val="89803"/>
                </a:srgbClr>
              </a:solidFill>
              <a:prstDash val="solid"/>
              <a:miter lim="800000"/>
              <a:headEnd type="none" w="sm" len="sm"/>
              <a:tailEnd type="none" w="sm" len="sm"/>
            </a:ln>
          </p:spPr>
          <p:txBody>
            <a:bodyPr spcFirstLastPara="1" wrap="square" lIns="298700" tIns="60950" rIns="298700" bIns="322475" anchor="ctr" anchorCtr="0">
              <a:noAutofit/>
            </a:bodyPr>
            <a:lstStyle/>
            <a:p>
              <a:pPr marL="0" marR="0" lvl="0" indent="0" algn="ctr" rtl="0">
                <a:lnSpc>
                  <a:spcPct val="90000"/>
                </a:lnSpc>
                <a:spcBef>
                  <a:spcPts val="0"/>
                </a:spcBef>
                <a:spcAft>
                  <a:spcPts val="0"/>
                </a:spcAft>
                <a:buClr>
                  <a:srgbClr val="000000"/>
                </a:buClr>
                <a:buSzPts val="4800"/>
                <a:buFont typeface="Calibri"/>
                <a:buNone/>
              </a:pPr>
              <a:endParaRPr sz="4800" b="0" i="0" u="none" strike="noStrike" cap="none" dirty="0">
                <a:solidFill>
                  <a:srgbClr val="000000"/>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128FB0-EE01-4B74-8A5F-FDFD3C578681}"/>
              </a:ext>
            </a:extLst>
          </p:cNvPr>
          <p:cNvSpPr>
            <a:spLocks noGrp="1"/>
          </p:cNvSpPr>
          <p:nvPr>
            <p:ph type="title"/>
          </p:nvPr>
        </p:nvSpPr>
        <p:spPr>
          <a:xfrm>
            <a:off x="422238" y="162621"/>
            <a:ext cx="7102511" cy="510000"/>
          </a:xfrm>
        </p:spPr>
        <p:txBody>
          <a:bodyPr/>
          <a:lstStyle/>
          <a:p>
            <a:r>
              <a:rPr lang="en-US" dirty="0"/>
              <a:t>Quiz Time</a:t>
            </a:r>
            <a:endParaRPr lang="en-IN" dirty="0"/>
          </a:p>
        </p:txBody>
      </p:sp>
      <p:sp>
        <p:nvSpPr>
          <p:cNvPr id="4" name="TextBox 3">
            <a:extLst>
              <a:ext uri="{FF2B5EF4-FFF2-40B4-BE49-F238E27FC236}">
                <a16:creationId xmlns:a16="http://schemas.microsoft.com/office/drawing/2014/main" id="{87A5CFCD-3DB9-474D-A8C8-B9F64ECAE98F}"/>
              </a:ext>
            </a:extLst>
          </p:cNvPr>
          <p:cNvSpPr txBox="1"/>
          <p:nvPr/>
        </p:nvSpPr>
        <p:spPr>
          <a:xfrm>
            <a:off x="485776" y="1918875"/>
            <a:ext cx="11706224" cy="646331"/>
          </a:xfrm>
          <a:prstGeom prst="rect">
            <a:avLst/>
          </a:prstGeom>
          <a:noFill/>
        </p:spPr>
        <p:txBody>
          <a:bodyPr wrap="square" rtlCol="0">
            <a:spAutoFit/>
          </a:bodyPr>
          <a:lstStyle/>
          <a:p>
            <a:r>
              <a:rPr lang="en-US" sz="3600" b="1" dirty="0"/>
              <a:t>When to use Permutation and when to use Combination?</a:t>
            </a:r>
            <a:endParaRPr lang="en-IN" sz="3600" b="1" dirty="0"/>
          </a:p>
        </p:txBody>
      </p:sp>
      <p:sp>
        <p:nvSpPr>
          <p:cNvPr id="10" name="TextBox 9">
            <a:extLst>
              <a:ext uri="{FF2B5EF4-FFF2-40B4-BE49-F238E27FC236}">
                <a16:creationId xmlns:a16="http://schemas.microsoft.com/office/drawing/2014/main" id="{9A610ACF-3B65-4AF6-999D-2043024D1F22}"/>
              </a:ext>
            </a:extLst>
          </p:cNvPr>
          <p:cNvSpPr txBox="1"/>
          <p:nvPr/>
        </p:nvSpPr>
        <p:spPr>
          <a:xfrm>
            <a:off x="809625" y="3395961"/>
            <a:ext cx="10401300" cy="830997"/>
          </a:xfrm>
          <a:prstGeom prst="rect">
            <a:avLst/>
          </a:prstGeom>
          <a:solidFill>
            <a:schemeClr val="tx2">
              <a:lumMod val="20000"/>
              <a:lumOff val="80000"/>
            </a:schemeClr>
          </a:solidFill>
        </p:spPr>
        <p:txBody>
          <a:bodyPr wrap="square">
            <a:spAutoFit/>
          </a:bodyPr>
          <a:lstStyle/>
          <a:p>
            <a:r>
              <a:rPr lang="en-US" sz="2400" b="1" dirty="0">
                <a:solidFill>
                  <a:srgbClr val="091E42"/>
                </a:solidFill>
              </a:rPr>
              <a:t>Expected Answer: </a:t>
            </a:r>
            <a:r>
              <a:rPr lang="en-US" sz="2400" dirty="0">
                <a:solidFill>
                  <a:srgbClr val="091E42"/>
                </a:solidFill>
              </a:rPr>
              <a:t>Check</a:t>
            </a:r>
            <a:r>
              <a:rPr lang="en-US" sz="2400" b="0" i="0" dirty="0">
                <a:solidFill>
                  <a:srgbClr val="091E42"/>
                </a:solidFill>
                <a:effectLst/>
              </a:rPr>
              <a:t> if the order matters or not. If it does, then use the permutations formula, and if does not, then use combinations!</a:t>
            </a:r>
            <a:endParaRPr lang="en-IN" sz="2400" dirty="0"/>
          </a:p>
        </p:txBody>
      </p:sp>
    </p:spTree>
    <p:extLst>
      <p:ext uri="{BB962C8B-B14F-4D97-AF65-F5344CB8AC3E}">
        <p14:creationId xmlns:p14="http://schemas.microsoft.com/office/powerpoint/2010/main" val="4010257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128FB0-EE01-4B74-8A5F-FDFD3C578681}"/>
              </a:ext>
            </a:extLst>
          </p:cNvPr>
          <p:cNvSpPr>
            <a:spLocks noGrp="1"/>
          </p:cNvSpPr>
          <p:nvPr>
            <p:ph type="title"/>
          </p:nvPr>
        </p:nvSpPr>
        <p:spPr>
          <a:xfrm>
            <a:off x="422238" y="162621"/>
            <a:ext cx="7102511" cy="510000"/>
          </a:xfrm>
        </p:spPr>
        <p:txBody>
          <a:bodyPr/>
          <a:lstStyle/>
          <a:p>
            <a:r>
              <a:rPr lang="en-US" dirty="0"/>
              <a:t>Quiz Time</a:t>
            </a:r>
            <a:endParaRPr lang="en-IN" dirty="0"/>
          </a:p>
        </p:txBody>
      </p:sp>
      <p:sp>
        <p:nvSpPr>
          <p:cNvPr id="4" name="TextBox 3">
            <a:extLst>
              <a:ext uri="{FF2B5EF4-FFF2-40B4-BE49-F238E27FC236}">
                <a16:creationId xmlns:a16="http://schemas.microsoft.com/office/drawing/2014/main" id="{87A5CFCD-3DB9-474D-A8C8-B9F64ECAE98F}"/>
              </a:ext>
            </a:extLst>
          </p:cNvPr>
          <p:cNvSpPr txBox="1"/>
          <p:nvPr/>
        </p:nvSpPr>
        <p:spPr>
          <a:xfrm>
            <a:off x="1752601" y="1505516"/>
            <a:ext cx="8886824" cy="646331"/>
          </a:xfrm>
          <a:prstGeom prst="rect">
            <a:avLst/>
          </a:prstGeom>
          <a:noFill/>
        </p:spPr>
        <p:txBody>
          <a:bodyPr wrap="square" rtlCol="0">
            <a:spAutoFit/>
          </a:bodyPr>
          <a:lstStyle/>
          <a:p>
            <a:r>
              <a:rPr lang="en-US" sz="3600" b="1" dirty="0"/>
              <a:t>Formula for Permutation and Combination?</a:t>
            </a:r>
            <a:endParaRPr lang="en-IN" sz="3600" b="1" dirty="0"/>
          </a:p>
        </p:txBody>
      </p:sp>
      <p:sp>
        <p:nvSpPr>
          <p:cNvPr id="8" name="TextBox 7">
            <a:extLst>
              <a:ext uri="{FF2B5EF4-FFF2-40B4-BE49-F238E27FC236}">
                <a16:creationId xmlns:a16="http://schemas.microsoft.com/office/drawing/2014/main" id="{88E5BDB4-5B9F-4361-9783-375E7ADCE322}"/>
              </a:ext>
            </a:extLst>
          </p:cNvPr>
          <p:cNvSpPr txBox="1"/>
          <p:nvPr/>
        </p:nvSpPr>
        <p:spPr>
          <a:xfrm>
            <a:off x="1071562" y="3219595"/>
            <a:ext cx="10048875" cy="1323439"/>
          </a:xfrm>
          <a:prstGeom prst="rect">
            <a:avLst/>
          </a:prstGeom>
          <a:solidFill>
            <a:schemeClr val="tx2">
              <a:lumMod val="40000"/>
              <a:lumOff val="60000"/>
            </a:schemeClr>
          </a:solidFill>
        </p:spPr>
        <p:txBody>
          <a:bodyPr wrap="square">
            <a:spAutoFit/>
          </a:bodyPr>
          <a:lstStyle/>
          <a:p>
            <a:r>
              <a:rPr lang="en-US" sz="2000" b="0" i="0" dirty="0">
                <a:solidFill>
                  <a:srgbClr val="091E42"/>
                </a:solidFill>
                <a:effectLst/>
              </a:rPr>
              <a:t>The formula for counting the number of ways to choose r objects out of a set of n objects is as follows: </a:t>
            </a:r>
            <a:r>
              <a:rPr lang="en-US" sz="2000" dirty="0"/>
              <a:t/>
            </a:r>
            <a:br>
              <a:rPr lang="en-US" sz="2000" dirty="0"/>
            </a:br>
            <a:r>
              <a:rPr lang="en-US" sz="2000" b="0" i="0" dirty="0">
                <a:solidFill>
                  <a:srgbClr val="091E42"/>
                </a:solidFill>
                <a:effectLst/>
              </a:rPr>
              <a:t>                                                                          </a:t>
            </a:r>
            <a:r>
              <a:rPr lang="en-US" sz="2000" b="0" i="0" dirty="0" err="1">
                <a:solidFill>
                  <a:srgbClr val="091E42"/>
                </a:solidFill>
                <a:effectLst/>
              </a:rPr>
              <a:t>nCr</a:t>
            </a:r>
            <a:r>
              <a:rPr lang="en-US" sz="2000" b="0" i="0" dirty="0">
                <a:solidFill>
                  <a:srgbClr val="091E42"/>
                </a:solidFill>
                <a:effectLst/>
              </a:rPr>
              <a:t>=n!/r!(n−r)!</a:t>
            </a:r>
            <a:r>
              <a:rPr lang="en-US" sz="2000" dirty="0"/>
              <a:t/>
            </a:r>
            <a:br>
              <a:rPr lang="en-US" sz="2000" dirty="0"/>
            </a:br>
            <a:endParaRPr lang="en-IN" sz="2000" dirty="0"/>
          </a:p>
        </p:txBody>
      </p:sp>
      <p:sp>
        <p:nvSpPr>
          <p:cNvPr id="13" name="TextBox 12">
            <a:extLst>
              <a:ext uri="{FF2B5EF4-FFF2-40B4-BE49-F238E27FC236}">
                <a16:creationId xmlns:a16="http://schemas.microsoft.com/office/drawing/2014/main" id="{EE2157D1-E4DE-485A-83DF-B2BB18F2F8B8}"/>
              </a:ext>
            </a:extLst>
          </p:cNvPr>
          <p:cNvSpPr txBox="1"/>
          <p:nvPr/>
        </p:nvSpPr>
        <p:spPr>
          <a:xfrm>
            <a:off x="1071562" y="4564112"/>
            <a:ext cx="10048875" cy="1015663"/>
          </a:xfrm>
          <a:prstGeom prst="rect">
            <a:avLst/>
          </a:prstGeom>
          <a:solidFill>
            <a:schemeClr val="accent2">
              <a:lumMod val="60000"/>
              <a:lumOff val="40000"/>
            </a:schemeClr>
          </a:solidFill>
        </p:spPr>
        <p:txBody>
          <a:bodyPr wrap="square">
            <a:spAutoFit/>
          </a:bodyPr>
          <a:lstStyle/>
          <a:p>
            <a:r>
              <a:rPr lang="en-US" sz="2000" b="0" i="0" dirty="0">
                <a:solidFill>
                  <a:srgbClr val="091E42"/>
                </a:solidFill>
                <a:effectLst/>
              </a:rPr>
              <a:t>if there are n 'objects' that are to be arranged among r available 'spaces', then the number of ways in which this task can be completed is:</a:t>
            </a:r>
          </a:p>
          <a:p>
            <a:pPr algn="ctr"/>
            <a:r>
              <a:rPr lang="en-US" sz="2000" b="0" i="0" dirty="0">
                <a:solidFill>
                  <a:srgbClr val="091E42"/>
                </a:solidFill>
                <a:effectLst/>
              </a:rPr>
              <a:t> </a:t>
            </a:r>
            <a:r>
              <a:rPr lang="en-US" sz="2000" b="1" i="0" dirty="0">
                <a:solidFill>
                  <a:srgbClr val="091E42"/>
                </a:solidFill>
                <a:effectLst/>
              </a:rPr>
              <a:t>n!/(n-r)!</a:t>
            </a:r>
            <a:endParaRPr lang="en-IN" sz="2000" dirty="0"/>
          </a:p>
        </p:txBody>
      </p:sp>
      <p:sp>
        <p:nvSpPr>
          <p:cNvPr id="9" name="TextBox 8">
            <a:extLst>
              <a:ext uri="{FF2B5EF4-FFF2-40B4-BE49-F238E27FC236}">
                <a16:creationId xmlns:a16="http://schemas.microsoft.com/office/drawing/2014/main" id="{EE829D04-F053-4D9D-860E-78452A1C62E2}"/>
              </a:ext>
            </a:extLst>
          </p:cNvPr>
          <p:cNvSpPr txBox="1"/>
          <p:nvPr/>
        </p:nvSpPr>
        <p:spPr>
          <a:xfrm>
            <a:off x="1071562" y="2815445"/>
            <a:ext cx="2752725" cy="369332"/>
          </a:xfrm>
          <a:prstGeom prst="rect">
            <a:avLst/>
          </a:prstGeom>
          <a:noFill/>
        </p:spPr>
        <p:txBody>
          <a:bodyPr wrap="square" rtlCol="0">
            <a:spAutoFit/>
          </a:bodyPr>
          <a:lstStyle/>
          <a:p>
            <a:r>
              <a:rPr lang="en-US" b="1" dirty="0"/>
              <a:t>Expected Answer:</a:t>
            </a:r>
            <a:endParaRPr lang="en-IN" b="1" dirty="0"/>
          </a:p>
        </p:txBody>
      </p:sp>
    </p:spTree>
    <p:extLst>
      <p:ext uri="{BB962C8B-B14F-4D97-AF65-F5344CB8AC3E}">
        <p14:creationId xmlns:p14="http://schemas.microsoft.com/office/powerpoint/2010/main" val="1251944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128FB0-EE01-4B74-8A5F-FDFD3C578681}"/>
              </a:ext>
            </a:extLst>
          </p:cNvPr>
          <p:cNvSpPr>
            <a:spLocks noGrp="1"/>
          </p:cNvSpPr>
          <p:nvPr>
            <p:ph type="title"/>
          </p:nvPr>
        </p:nvSpPr>
        <p:spPr>
          <a:xfrm>
            <a:off x="422238" y="162621"/>
            <a:ext cx="7102511" cy="510000"/>
          </a:xfrm>
        </p:spPr>
        <p:txBody>
          <a:bodyPr/>
          <a:lstStyle/>
          <a:p>
            <a:r>
              <a:rPr lang="en-US" dirty="0"/>
              <a:t>Quiz Time</a:t>
            </a:r>
            <a:endParaRPr lang="en-IN" dirty="0"/>
          </a:p>
        </p:txBody>
      </p:sp>
      <p:sp>
        <p:nvSpPr>
          <p:cNvPr id="4" name="TextBox 3">
            <a:extLst>
              <a:ext uri="{FF2B5EF4-FFF2-40B4-BE49-F238E27FC236}">
                <a16:creationId xmlns:a16="http://schemas.microsoft.com/office/drawing/2014/main" id="{87A5CFCD-3DB9-474D-A8C8-B9F64ECAE98F}"/>
              </a:ext>
            </a:extLst>
          </p:cNvPr>
          <p:cNvSpPr txBox="1"/>
          <p:nvPr/>
        </p:nvSpPr>
        <p:spPr>
          <a:xfrm>
            <a:off x="3276599" y="1347375"/>
            <a:ext cx="6657975" cy="646331"/>
          </a:xfrm>
          <a:prstGeom prst="rect">
            <a:avLst/>
          </a:prstGeom>
          <a:noFill/>
        </p:spPr>
        <p:txBody>
          <a:bodyPr wrap="square" rtlCol="0">
            <a:spAutoFit/>
          </a:bodyPr>
          <a:lstStyle/>
          <a:p>
            <a:r>
              <a:rPr lang="en-US" sz="3600" b="1" dirty="0"/>
              <a:t>What is Confidence Interval?</a:t>
            </a:r>
            <a:endParaRPr lang="en-IN" sz="3600" b="1" dirty="0"/>
          </a:p>
        </p:txBody>
      </p:sp>
      <p:sp>
        <p:nvSpPr>
          <p:cNvPr id="5" name="TextBox 4">
            <a:extLst>
              <a:ext uri="{FF2B5EF4-FFF2-40B4-BE49-F238E27FC236}">
                <a16:creationId xmlns:a16="http://schemas.microsoft.com/office/drawing/2014/main" id="{CD09F703-28CD-4A7D-8E3A-D8AF39E8616F}"/>
              </a:ext>
            </a:extLst>
          </p:cNvPr>
          <p:cNvSpPr txBox="1"/>
          <p:nvPr/>
        </p:nvSpPr>
        <p:spPr>
          <a:xfrm>
            <a:off x="925493" y="2505670"/>
            <a:ext cx="9561532" cy="646331"/>
          </a:xfrm>
          <a:prstGeom prst="rect">
            <a:avLst/>
          </a:prstGeom>
          <a:solidFill>
            <a:srgbClr val="FFC000"/>
          </a:solidFill>
          <a:ln>
            <a:solidFill>
              <a:schemeClr val="tx1"/>
            </a:solidFill>
          </a:ln>
        </p:spPr>
        <p:txBody>
          <a:bodyPr wrap="square">
            <a:spAutoFit/>
          </a:bodyPr>
          <a:lstStyle/>
          <a:p>
            <a:r>
              <a:rPr lang="en-US" b="0" i="0" dirty="0">
                <a:solidFill>
                  <a:srgbClr val="3B444F"/>
                </a:solidFill>
                <a:effectLst/>
              </a:rPr>
              <a:t>The correct interpretation of a 95% confidence interval is that "we are 95% confident that the population parameter is between LCV and UCV."</a:t>
            </a:r>
            <a:endParaRPr lang="en-IN" dirty="0"/>
          </a:p>
        </p:txBody>
      </p:sp>
      <p:sp>
        <p:nvSpPr>
          <p:cNvPr id="7" name="TextBox 6">
            <a:extLst>
              <a:ext uri="{FF2B5EF4-FFF2-40B4-BE49-F238E27FC236}">
                <a16:creationId xmlns:a16="http://schemas.microsoft.com/office/drawing/2014/main" id="{E5EEDA3E-10EB-482A-8E9E-B787E8C78849}"/>
              </a:ext>
            </a:extLst>
          </p:cNvPr>
          <p:cNvSpPr txBox="1"/>
          <p:nvPr/>
        </p:nvSpPr>
        <p:spPr>
          <a:xfrm>
            <a:off x="847724" y="3804699"/>
            <a:ext cx="10010775" cy="1754326"/>
          </a:xfrm>
          <a:prstGeom prst="rect">
            <a:avLst/>
          </a:prstGeom>
          <a:noFill/>
        </p:spPr>
        <p:txBody>
          <a:bodyPr wrap="square">
            <a:spAutoFit/>
          </a:bodyPr>
          <a:lstStyle/>
          <a:p>
            <a:pPr algn="l"/>
            <a:r>
              <a:rPr lang="en-US" b="1" i="0" dirty="0">
                <a:solidFill>
                  <a:srgbClr val="3B444F"/>
                </a:solidFill>
                <a:effectLst/>
                <a:latin typeface="-apple-system"/>
              </a:rPr>
              <a:t>Example: </a:t>
            </a:r>
            <a:r>
              <a:rPr lang="en-US" b="1" dirty="0">
                <a:solidFill>
                  <a:srgbClr val="3B444F"/>
                </a:solidFill>
                <a:latin typeface="-apple-system"/>
              </a:rPr>
              <a:t>Laptop</a:t>
            </a:r>
            <a:r>
              <a:rPr lang="en-US" b="1" i="0" dirty="0">
                <a:solidFill>
                  <a:srgbClr val="3B444F"/>
                </a:solidFill>
                <a:effectLst/>
                <a:latin typeface="-apple-system"/>
              </a:rPr>
              <a:t> Usage</a:t>
            </a:r>
          </a:p>
          <a:p>
            <a:pPr algn="l"/>
            <a:r>
              <a:rPr lang="en-US" b="0" i="0" dirty="0">
                <a:solidFill>
                  <a:srgbClr val="3B444F"/>
                </a:solidFill>
                <a:effectLst/>
                <a:latin typeface="-apple-system"/>
              </a:rPr>
              <a:t>A sample of 12th grade females was surveyed about their </a:t>
            </a:r>
            <a:r>
              <a:rPr lang="en-US" dirty="0">
                <a:solidFill>
                  <a:srgbClr val="3B444F"/>
                </a:solidFill>
                <a:latin typeface="-apple-system"/>
              </a:rPr>
              <a:t>laptop</a:t>
            </a:r>
            <a:r>
              <a:rPr lang="en-US" b="0" i="0" dirty="0">
                <a:solidFill>
                  <a:srgbClr val="3B444F"/>
                </a:solidFill>
                <a:effectLst/>
                <a:latin typeface="-apple-system"/>
              </a:rPr>
              <a:t> usage. A 95% confidence interval for the proportion of all 12th grade females who use laptop between 3-5 hours a </a:t>
            </a:r>
            <a:r>
              <a:rPr lang="en-US" dirty="0">
                <a:solidFill>
                  <a:srgbClr val="3B444F"/>
                </a:solidFill>
                <a:latin typeface="-apple-system"/>
              </a:rPr>
              <a:t>day </a:t>
            </a:r>
            <a:r>
              <a:rPr lang="en-US" b="0" i="0" dirty="0">
                <a:solidFill>
                  <a:srgbClr val="3B444F"/>
                </a:solidFill>
                <a:effectLst/>
                <a:latin typeface="-apple-system"/>
              </a:rPr>
              <a:t>was computed to be [0.612, 0.668].</a:t>
            </a:r>
          </a:p>
          <a:p>
            <a:pPr algn="l"/>
            <a:r>
              <a:rPr lang="en-US" b="0" i="0" dirty="0">
                <a:solidFill>
                  <a:srgbClr val="3B444F"/>
                </a:solidFill>
                <a:effectLst/>
                <a:latin typeface="-apple-system"/>
              </a:rPr>
              <a:t>The correct interpretation of this confidence interval is that we are 95% confident that the proportion of all 12th grade females who </a:t>
            </a:r>
            <a:r>
              <a:rPr lang="en-US" dirty="0">
                <a:solidFill>
                  <a:srgbClr val="3B444F"/>
                </a:solidFill>
                <a:latin typeface="-apple-system"/>
              </a:rPr>
              <a:t>use laptop for 3-5 hours/day </a:t>
            </a:r>
            <a:r>
              <a:rPr lang="en-US" b="0" i="0" dirty="0">
                <a:solidFill>
                  <a:srgbClr val="3B444F"/>
                </a:solidFill>
                <a:effectLst/>
                <a:latin typeface="-apple-system"/>
              </a:rPr>
              <a:t>in the population is between 0.612 and 0.668.</a:t>
            </a:r>
          </a:p>
        </p:txBody>
      </p:sp>
    </p:spTree>
    <p:extLst>
      <p:ext uri="{BB962C8B-B14F-4D97-AF65-F5344CB8AC3E}">
        <p14:creationId xmlns:p14="http://schemas.microsoft.com/office/powerpoint/2010/main" val="717010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7AEB0EEF-81CC-4569-AF9B-99D31B039DC4}"/>
              </a:ext>
            </a:extLst>
          </p:cNvPr>
          <p:cNvSpPr/>
          <p:nvPr/>
        </p:nvSpPr>
        <p:spPr>
          <a:xfrm>
            <a:off x="161925" y="2724150"/>
            <a:ext cx="11868150" cy="324921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3" name="Title 2">
            <a:extLst>
              <a:ext uri="{FF2B5EF4-FFF2-40B4-BE49-F238E27FC236}">
                <a16:creationId xmlns:a16="http://schemas.microsoft.com/office/drawing/2014/main" id="{80128FB0-EE01-4B74-8A5F-FDFD3C578681}"/>
              </a:ext>
            </a:extLst>
          </p:cNvPr>
          <p:cNvSpPr>
            <a:spLocks noGrp="1"/>
          </p:cNvSpPr>
          <p:nvPr>
            <p:ph type="title"/>
          </p:nvPr>
        </p:nvSpPr>
        <p:spPr>
          <a:xfrm>
            <a:off x="422238" y="162621"/>
            <a:ext cx="9731412" cy="510000"/>
          </a:xfrm>
        </p:spPr>
        <p:txBody>
          <a:bodyPr/>
          <a:lstStyle/>
          <a:p>
            <a:r>
              <a:rPr lang="en-US" sz="2800" b="1" dirty="0"/>
              <a:t>Confidence Interval Examples and Interpretation</a:t>
            </a:r>
            <a:endParaRPr lang="en-IN" sz="2800" b="1" dirty="0"/>
          </a:p>
        </p:txBody>
      </p:sp>
      <p:sp>
        <p:nvSpPr>
          <p:cNvPr id="8" name="TextBox 7">
            <a:extLst>
              <a:ext uri="{FF2B5EF4-FFF2-40B4-BE49-F238E27FC236}">
                <a16:creationId xmlns:a16="http://schemas.microsoft.com/office/drawing/2014/main" id="{C4F57201-7E65-456E-A918-BB30FA1D5391}"/>
              </a:ext>
            </a:extLst>
          </p:cNvPr>
          <p:cNvSpPr txBox="1"/>
          <p:nvPr/>
        </p:nvSpPr>
        <p:spPr>
          <a:xfrm>
            <a:off x="627052" y="1316567"/>
            <a:ext cx="11071245" cy="1015663"/>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285750" indent="-285750" algn="l" fontAlgn="base">
              <a:buFont typeface="Arial" panose="020B0604020202020204" pitchFamily="34" charset="0"/>
              <a:buChar char="•"/>
            </a:pPr>
            <a:r>
              <a:rPr lang="en-US" sz="2000" b="0" dirty="0">
                <a:solidFill>
                  <a:srgbClr val="21242C"/>
                </a:solidFill>
                <a:effectLst/>
              </a:rPr>
              <a:t>The confidence level refers to the long-term success rate of the method</a:t>
            </a:r>
            <a:r>
              <a:rPr lang="en-US" sz="2000" dirty="0">
                <a:solidFill>
                  <a:srgbClr val="21242C"/>
                </a:solidFill>
              </a:rPr>
              <a:t> -</a:t>
            </a:r>
            <a:r>
              <a:rPr lang="en-US" sz="2000" b="0" dirty="0">
                <a:solidFill>
                  <a:srgbClr val="21242C"/>
                </a:solidFill>
                <a:effectLst/>
              </a:rPr>
              <a:t> how often this type of interval will capture the parameter of interest?</a:t>
            </a:r>
            <a:endParaRPr lang="en-US" sz="2000" dirty="0">
              <a:solidFill>
                <a:srgbClr val="21242C"/>
              </a:solidFill>
            </a:endParaRPr>
          </a:p>
          <a:p>
            <a:pPr marL="285750" indent="-285750" algn="l" fontAlgn="base">
              <a:buFont typeface="Arial" panose="020B0604020202020204" pitchFamily="34" charset="0"/>
              <a:buChar char="•"/>
            </a:pPr>
            <a:r>
              <a:rPr lang="en-US" sz="2000" b="0" dirty="0">
                <a:solidFill>
                  <a:srgbClr val="21242C"/>
                </a:solidFill>
                <a:effectLst/>
              </a:rPr>
              <a:t>A specific confidence interval gives a range of possible values for the parameter of interest.</a:t>
            </a:r>
          </a:p>
        </p:txBody>
      </p:sp>
      <p:sp>
        <p:nvSpPr>
          <p:cNvPr id="9" name="TextBox 8">
            <a:extLst>
              <a:ext uri="{FF2B5EF4-FFF2-40B4-BE49-F238E27FC236}">
                <a16:creationId xmlns:a16="http://schemas.microsoft.com/office/drawing/2014/main" id="{A74913FF-3440-490B-85BF-B1E5C11A1564}"/>
              </a:ext>
            </a:extLst>
          </p:cNvPr>
          <p:cNvSpPr txBox="1"/>
          <p:nvPr/>
        </p:nvSpPr>
        <p:spPr>
          <a:xfrm>
            <a:off x="560377" y="2895600"/>
            <a:ext cx="6096000" cy="3077766"/>
          </a:xfrm>
          <a:prstGeom prst="rect">
            <a:avLst/>
          </a:prstGeom>
          <a:noFill/>
        </p:spPr>
        <p:txBody>
          <a:bodyPr wrap="square">
            <a:spAutoFit/>
          </a:bodyPr>
          <a:lstStyle/>
          <a:p>
            <a:pPr algn="l" fontAlgn="base"/>
            <a:r>
              <a:rPr lang="en-US" sz="1600" b="1" i="0" dirty="0">
                <a:solidFill>
                  <a:srgbClr val="21242C"/>
                </a:solidFill>
                <a:effectLst/>
              </a:rPr>
              <a:t>Example 1: Interpreting a confidence level</a:t>
            </a:r>
          </a:p>
          <a:p>
            <a:pPr algn="l" fontAlgn="base"/>
            <a:r>
              <a:rPr lang="en-US" sz="1600" dirty="0">
                <a:solidFill>
                  <a:srgbClr val="21242C"/>
                </a:solidFill>
              </a:rPr>
              <a:t>A media compony takes </a:t>
            </a:r>
            <a:r>
              <a:rPr lang="en-US" sz="1600" b="0" i="0" dirty="0">
                <a:solidFill>
                  <a:srgbClr val="21242C"/>
                </a:solidFill>
                <a:effectLst/>
              </a:rPr>
              <a:t>a random sample of 500 voters whether or not they support the incoming PM candidate. </a:t>
            </a:r>
            <a:r>
              <a:rPr lang="en-US" sz="1600" dirty="0">
                <a:solidFill>
                  <a:srgbClr val="21242C"/>
                </a:solidFill>
              </a:rPr>
              <a:t>They are supposed to</a:t>
            </a:r>
            <a:r>
              <a:rPr lang="en-US" sz="1600" b="0" i="0" dirty="0">
                <a:solidFill>
                  <a:srgbClr val="21242C"/>
                </a:solidFill>
                <a:effectLst/>
              </a:rPr>
              <a:t> take the results of the sample and construct a 90</a:t>
            </a:r>
            <a:r>
              <a:rPr lang="en-US" sz="1600" dirty="0">
                <a:solidFill>
                  <a:srgbClr val="21242C"/>
                </a:solidFill>
              </a:rPr>
              <a:t>%</a:t>
            </a:r>
            <a:r>
              <a:rPr lang="en-US" sz="1600" b="0" i="0" dirty="0">
                <a:solidFill>
                  <a:srgbClr val="21242C"/>
                </a:solidFill>
                <a:effectLst/>
              </a:rPr>
              <a:t> confidence interval for the true proportion of all voters who support the candidate.</a:t>
            </a:r>
          </a:p>
          <a:p>
            <a:pPr algn="l" fontAlgn="base"/>
            <a:endParaRPr lang="en-US" sz="1600" b="0" i="0" dirty="0">
              <a:solidFill>
                <a:srgbClr val="21242C"/>
              </a:solidFill>
              <a:effectLst/>
            </a:endParaRPr>
          </a:p>
          <a:p>
            <a:pPr algn="l" fontAlgn="base"/>
            <a:r>
              <a:rPr lang="en-US" sz="1600" b="1" i="0" dirty="0">
                <a:solidFill>
                  <a:srgbClr val="21242C"/>
                </a:solidFill>
                <a:effectLst/>
              </a:rPr>
              <a:t>What is </a:t>
            </a:r>
            <a:r>
              <a:rPr lang="en-US" sz="1600" b="1" dirty="0">
                <a:solidFill>
                  <a:srgbClr val="21242C"/>
                </a:solidFill>
              </a:rPr>
              <a:t>the</a:t>
            </a:r>
            <a:r>
              <a:rPr lang="en-US" sz="1600" b="1" i="0" dirty="0">
                <a:solidFill>
                  <a:srgbClr val="21242C"/>
                </a:solidFill>
                <a:effectLst/>
              </a:rPr>
              <a:t> correct interpretation of the percent confidence level?</a:t>
            </a:r>
          </a:p>
          <a:p>
            <a:pPr algn="l" fontAlgn="base"/>
            <a:endParaRPr lang="en-US" sz="1600" b="1" dirty="0">
              <a:solidFill>
                <a:srgbClr val="21242C"/>
              </a:solidFill>
            </a:endParaRPr>
          </a:p>
          <a:p>
            <a:pPr algn="l" fontAlgn="base"/>
            <a:r>
              <a:rPr lang="en-US" sz="1600" b="1" i="0" dirty="0">
                <a:solidFill>
                  <a:srgbClr val="21242C"/>
                </a:solidFill>
                <a:effectLst/>
              </a:rPr>
              <a:t>SAMPLE ANSWER 1: </a:t>
            </a:r>
            <a:r>
              <a:rPr lang="en-US" sz="1600" b="0" i="0" dirty="0">
                <a:solidFill>
                  <a:srgbClr val="21242C"/>
                </a:solidFill>
                <a:effectLst/>
              </a:rPr>
              <a:t>If the company repeats this process many times, then about 90% of the intervals produced will capture the true proportion of voters who support the candidate</a:t>
            </a:r>
            <a:endParaRPr lang="en-US" sz="1600" b="1" i="0" dirty="0">
              <a:solidFill>
                <a:srgbClr val="21242C"/>
              </a:solidFill>
              <a:effectLst/>
            </a:endParaRPr>
          </a:p>
          <a:p>
            <a:pPr algn="l" fontAlgn="base"/>
            <a:endParaRPr lang="en-US" sz="1600" b="1" dirty="0">
              <a:solidFill>
                <a:srgbClr val="21242C"/>
              </a:solidFill>
            </a:endParaRPr>
          </a:p>
        </p:txBody>
      </p:sp>
      <p:sp>
        <p:nvSpPr>
          <p:cNvPr id="11" name="TextBox 10">
            <a:extLst>
              <a:ext uri="{FF2B5EF4-FFF2-40B4-BE49-F238E27FC236}">
                <a16:creationId xmlns:a16="http://schemas.microsoft.com/office/drawing/2014/main" id="{A06E9C9F-2C53-40D7-8124-407C3D3A714E}"/>
              </a:ext>
            </a:extLst>
          </p:cNvPr>
          <p:cNvSpPr txBox="1"/>
          <p:nvPr/>
        </p:nvSpPr>
        <p:spPr>
          <a:xfrm>
            <a:off x="6884977" y="3157210"/>
            <a:ext cx="4975245" cy="2554545"/>
          </a:xfrm>
          <a:prstGeom prst="rect">
            <a:avLst/>
          </a:prstGeom>
          <a:noFill/>
        </p:spPr>
        <p:txBody>
          <a:bodyPr wrap="square">
            <a:spAutoFit/>
          </a:bodyPr>
          <a:lstStyle/>
          <a:p>
            <a:pPr algn="l" fontAlgn="base"/>
            <a:r>
              <a:rPr lang="en-US" sz="1600" b="1" i="0" cap="all" dirty="0">
                <a:effectLst/>
              </a:rPr>
              <a:t>Sample answer 2:</a:t>
            </a:r>
            <a:r>
              <a:rPr lang="en-US" sz="1600" b="0" i="0" cap="all" dirty="0">
                <a:solidFill>
                  <a:srgbClr val="71B307"/>
                </a:solidFill>
                <a:effectLst/>
              </a:rPr>
              <a:t/>
            </a:r>
            <a:br>
              <a:rPr lang="en-US" sz="1600" b="0" i="0" cap="all" dirty="0">
                <a:solidFill>
                  <a:srgbClr val="71B307"/>
                </a:solidFill>
                <a:effectLst/>
              </a:rPr>
            </a:br>
            <a:r>
              <a:rPr lang="en-US" sz="1600" b="0" i="0" dirty="0">
                <a:solidFill>
                  <a:srgbClr val="21242C"/>
                </a:solidFill>
                <a:effectLst/>
              </a:rPr>
              <a:t>If the agency repeats this process and constructs 20 intervals from separate independent samples, we can expect about 18 of those intervals to contain the true proportion of voters who support the candidate.</a:t>
            </a:r>
          </a:p>
          <a:p>
            <a:pPr algn="l" fontAlgn="base"/>
            <a:endParaRPr lang="en-US" sz="1600" b="0" i="0" dirty="0">
              <a:solidFill>
                <a:srgbClr val="21242C"/>
              </a:solidFill>
              <a:effectLst/>
            </a:endParaRPr>
          </a:p>
          <a:p>
            <a:pPr algn="l" fontAlgn="base"/>
            <a:r>
              <a:rPr lang="en-US" sz="1600" b="0" i="0" dirty="0">
                <a:solidFill>
                  <a:srgbClr val="21242C"/>
                </a:solidFill>
                <a:effectLst/>
              </a:rPr>
              <a:t>The stated confidence level means that we can expect 90 percent of these intervals to contain the parameter of interest, and 18 of 20 is 90</a:t>
            </a:r>
            <a:r>
              <a:rPr lang="en-US" sz="1600" dirty="0">
                <a:solidFill>
                  <a:srgbClr val="21242C"/>
                </a:solidFill>
              </a:rPr>
              <a:t>%</a:t>
            </a:r>
            <a:endParaRPr lang="en-US" sz="1600" b="0" i="0" dirty="0">
              <a:solidFill>
                <a:srgbClr val="21242C"/>
              </a:solidFill>
              <a:effectLst/>
            </a:endParaRPr>
          </a:p>
        </p:txBody>
      </p:sp>
    </p:spTree>
    <p:extLst>
      <p:ext uri="{BB962C8B-B14F-4D97-AF65-F5344CB8AC3E}">
        <p14:creationId xmlns:p14="http://schemas.microsoft.com/office/powerpoint/2010/main" val="3995865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128FB0-EE01-4B74-8A5F-FDFD3C578681}"/>
              </a:ext>
            </a:extLst>
          </p:cNvPr>
          <p:cNvSpPr>
            <a:spLocks noGrp="1"/>
          </p:cNvSpPr>
          <p:nvPr>
            <p:ph type="title"/>
          </p:nvPr>
        </p:nvSpPr>
        <p:spPr>
          <a:xfrm>
            <a:off x="422238" y="162621"/>
            <a:ext cx="7102511" cy="510000"/>
          </a:xfrm>
        </p:spPr>
        <p:txBody>
          <a:bodyPr/>
          <a:lstStyle/>
          <a:p>
            <a:r>
              <a:rPr lang="en-US" dirty="0"/>
              <a:t>Quiz Time</a:t>
            </a:r>
            <a:endParaRPr lang="en-IN" dirty="0"/>
          </a:p>
        </p:txBody>
      </p:sp>
      <p:sp>
        <p:nvSpPr>
          <p:cNvPr id="4" name="TextBox 3">
            <a:extLst>
              <a:ext uri="{FF2B5EF4-FFF2-40B4-BE49-F238E27FC236}">
                <a16:creationId xmlns:a16="http://schemas.microsoft.com/office/drawing/2014/main" id="{87A5CFCD-3DB9-474D-A8C8-B9F64ECAE98F}"/>
              </a:ext>
            </a:extLst>
          </p:cNvPr>
          <p:cNvSpPr txBox="1"/>
          <p:nvPr/>
        </p:nvSpPr>
        <p:spPr>
          <a:xfrm>
            <a:off x="1595438" y="1804575"/>
            <a:ext cx="8686800" cy="584775"/>
          </a:xfrm>
          <a:prstGeom prst="rect">
            <a:avLst/>
          </a:prstGeom>
          <a:noFill/>
        </p:spPr>
        <p:txBody>
          <a:bodyPr wrap="square" rtlCol="0">
            <a:spAutoFit/>
          </a:bodyPr>
          <a:lstStyle/>
          <a:p>
            <a:r>
              <a:rPr lang="en-US" sz="3200" b="1" dirty="0"/>
              <a:t>What is Probability and how do you calculate it?</a:t>
            </a:r>
            <a:endParaRPr lang="en-IN" sz="3200" b="1" dirty="0"/>
          </a:p>
        </p:txBody>
      </p:sp>
      <p:sp>
        <p:nvSpPr>
          <p:cNvPr id="5" name="TextBox 4">
            <a:extLst>
              <a:ext uri="{FF2B5EF4-FFF2-40B4-BE49-F238E27FC236}">
                <a16:creationId xmlns:a16="http://schemas.microsoft.com/office/drawing/2014/main" id="{35117835-9A67-4574-9882-A47E369C69C4}"/>
              </a:ext>
            </a:extLst>
          </p:cNvPr>
          <p:cNvSpPr txBox="1"/>
          <p:nvPr/>
        </p:nvSpPr>
        <p:spPr>
          <a:xfrm>
            <a:off x="1752600" y="4110420"/>
            <a:ext cx="8686800" cy="400110"/>
          </a:xfrm>
          <a:prstGeom prst="rect">
            <a:avLst/>
          </a:prstGeom>
          <a:solidFill>
            <a:schemeClr val="tx2">
              <a:lumMod val="20000"/>
              <a:lumOff val="80000"/>
            </a:schemeClr>
          </a:solidFill>
        </p:spPr>
        <p:txBody>
          <a:bodyPr wrap="square">
            <a:spAutoFit/>
          </a:bodyPr>
          <a:lstStyle/>
          <a:p>
            <a:r>
              <a:rPr lang="en-IN" sz="2000" b="1" i="0" dirty="0">
                <a:solidFill>
                  <a:srgbClr val="091E42"/>
                </a:solidFill>
                <a:effectLst/>
              </a:rPr>
              <a:t>Probability</a:t>
            </a:r>
            <a:r>
              <a:rPr lang="en-IN" sz="2000" b="0" i="0" dirty="0">
                <a:solidFill>
                  <a:srgbClr val="091E42"/>
                </a:solidFill>
                <a:effectLst/>
              </a:rPr>
              <a:t>=No. of desired outcomes/ Total number of possible outcomes.</a:t>
            </a:r>
            <a:endParaRPr lang="en-IN" sz="2000" dirty="0"/>
          </a:p>
        </p:txBody>
      </p:sp>
      <p:sp>
        <p:nvSpPr>
          <p:cNvPr id="6" name="TextBox 5">
            <a:extLst>
              <a:ext uri="{FF2B5EF4-FFF2-40B4-BE49-F238E27FC236}">
                <a16:creationId xmlns:a16="http://schemas.microsoft.com/office/drawing/2014/main" id="{B8EB40FD-4F09-4C44-8AB6-4D6664738E75}"/>
              </a:ext>
            </a:extLst>
          </p:cNvPr>
          <p:cNvSpPr txBox="1"/>
          <p:nvPr/>
        </p:nvSpPr>
        <p:spPr>
          <a:xfrm>
            <a:off x="895350" y="3070559"/>
            <a:ext cx="10401300" cy="707886"/>
          </a:xfrm>
          <a:prstGeom prst="rect">
            <a:avLst/>
          </a:prstGeom>
          <a:solidFill>
            <a:schemeClr val="tx2">
              <a:lumMod val="20000"/>
              <a:lumOff val="80000"/>
            </a:schemeClr>
          </a:solidFill>
        </p:spPr>
        <p:txBody>
          <a:bodyPr wrap="square">
            <a:spAutoFit/>
          </a:bodyPr>
          <a:lstStyle/>
          <a:p>
            <a:r>
              <a:rPr lang="en-US" sz="2000" b="1" dirty="0">
                <a:solidFill>
                  <a:srgbClr val="091E42"/>
                </a:solidFill>
              </a:rPr>
              <a:t>Expected Answer: </a:t>
            </a:r>
            <a:r>
              <a:rPr lang="en-US" sz="2000" dirty="0">
                <a:solidFill>
                  <a:srgbClr val="091E42"/>
                </a:solidFill>
              </a:rPr>
              <a:t>It means how likely is something to happen? It deals with calculating the likelihood of a given event’s occurrence.</a:t>
            </a:r>
            <a:endParaRPr lang="en-IN" sz="2000" dirty="0"/>
          </a:p>
        </p:txBody>
      </p:sp>
    </p:spTree>
    <p:extLst>
      <p:ext uri="{BB962C8B-B14F-4D97-AF65-F5344CB8AC3E}">
        <p14:creationId xmlns:p14="http://schemas.microsoft.com/office/powerpoint/2010/main" val="2959348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71BD94A-70AE-4C04-97B3-6E28DBC15B90}"/>
              </a:ext>
            </a:extLst>
          </p:cNvPr>
          <p:cNvSpPr/>
          <p:nvPr/>
        </p:nvSpPr>
        <p:spPr>
          <a:xfrm>
            <a:off x="714375" y="2447925"/>
            <a:ext cx="10944225" cy="3143250"/>
          </a:xfrm>
          <a:prstGeom prst="rect">
            <a:avLst/>
          </a:prstGeom>
          <a:solidFill>
            <a:schemeClr val="accent3">
              <a:lumMod val="20000"/>
              <a:lumOff val="8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endParaRPr lang="en-IN"/>
          </a:p>
        </p:txBody>
      </p:sp>
      <p:sp>
        <p:nvSpPr>
          <p:cNvPr id="3" name="Title 2">
            <a:extLst>
              <a:ext uri="{FF2B5EF4-FFF2-40B4-BE49-F238E27FC236}">
                <a16:creationId xmlns:a16="http://schemas.microsoft.com/office/drawing/2014/main" id="{80128FB0-EE01-4B74-8A5F-FDFD3C578681}"/>
              </a:ext>
            </a:extLst>
          </p:cNvPr>
          <p:cNvSpPr>
            <a:spLocks noGrp="1"/>
          </p:cNvSpPr>
          <p:nvPr>
            <p:ph type="title"/>
          </p:nvPr>
        </p:nvSpPr>
        <p:spPr>
          <a:xfrm>
            <a:off x="422238" y="162621"/>
            <a:ext cx="7102511" cy="510000"/>
          </a:xfrm>
        </p:spPr>
        <p:txBody>
          <a:bodyPr/>
          <a:lstStyle/>
          <a:p>
            <a:r>
              <a:rPr lang="en-US" dirty="0"/>
              <a:t>Quiz Time</a:t>
            </a:r>
            <a:endParaRPr lang="en-IN" dirty="0"/>
          </a:p>
        </p:txBody>
      </p:sp>
      <p:sp>
        <p:nvSpPr>
          <p:cNvPr id="4" name="TextBox 3">
            <a:extLst>
              <a:ext uri="{FF2B5EF4-FFF2-40B4-BE49-F238E27FC236}">
                <a16:creationId xmlns:a16="http://schemas.microsoft.com/office/drawing/2014/main" id="{87A5CFCD-3DB9-474D-A8C8-B9F64ECAE98F}"/>
              </a:ext>
            </a:extLst>
          </p:cNvPr>
          <p:cNvSpPr txBox="1"/>
          <p:nvPr/>
        </p:nvSpPr>
        <p:spPr>
          <a:xfrm>
            <a:off x="2619374" y="1390490"/>
            <a:ext cx="6657975" cy="646331"/>
          </a:xfrm>
          <a:prstGeom prst="rect">
            <a:avLst/>
          </a:prstGeom>
          <a:noFill/>
        </p:spPr>
        <p:txBody>
          <a:bodyPr wrap="square" rtlCol="0">
            <a:spAutoFit/>
          </a:bodyPr>
          <a:lstStyle/>
          <a:p>
            <a:r>
              <a:rPr lang="en-US" sz="3600" b="1" dirty="0"/>
              <a:t>Properties of Probability Values?</a:t>
            </a:r>
            <a:endParaRPr lang="en-IN" sz="3600" b="1" dirty="0"/>
          </a:p>
        </p:txBody>
      </p:sp>
      <p:sp>
        <p:nvSpPr>
          <p:cNvPr id="5" name="TextBox 4">
            <a:extLst>
              <a:ext uri="{FF2B5EF4-FFF2-40B4-BE49-F238E27FC236}">
                <a16:creationId xmlns:a16="http://schemas.microsoft.com/office/drawing/2014/main" id="{7324BAEB-15B2-4C48-A82F-9B351C433210}"/>
              </a:ext>
            </a:extLst>
          </p:cNvPr>
          <p:cNvSpPr txBox="1"/>
          <p:nvPr/>
        </p:nvSpPr>
        <p:spPr>
          <a:xfrm>
            <a:off x="1104898" y="2754690"/>
            <a:ext cx="10296525" cy="2554545"/>
          </a:xfrm>
          <a:prstGeom prst="rect">
            <a:avLst/>
          </a:prstGeom>
          <a:noFill/>
        </p:spPr>
        <p:txBody>
          <a:bodyPr wrap="square">
            <a:spAutoFit/>
          </a:bodyPr>
          <a:lstStyle/>
          <a:p>
            <a:pPr algn="l"/>
            <a:r>
              <a:rPr lang="en-US" sz="2000" dirty="0">
                <a:solidFill>
                  <a:srgbClr val="091E42"/>
                </a:solidFill>
              </a:rPr>
              <a:t>P</a:t>
            </a:r>
            <a:r>
              <a:rPr lang="en-US" sz="2000" b="0" i="0" dirty="0">
                <a:solidFill>
                  <a:srgbClr val="091E42"/>
                </a:solidFill>
                <a:effectLst/>
              </a:rPr>
              <a:t>robability values have the following two major properties:</a:t>
            </a:r>
          </a:p>
          <a:p>
            <a:pPr algn="l"/>
            <a:endParaRPr lang="en-US" sz="2000" b="0" i="0" dirty="0">
              <a:solidFill>
                <a:srgbClr val="091E42"/>
              </a:solidFill>
              <a:effectLst/>
            </a:endParaRPr>
          </a:p>
          <a:p>
            <a:pPr algn="l">
              <a:buFont typeface="Arial" panose="020B0604020202020204" pitchFamily="34" charset="0"/>
              <a:buChar char="•"/>
            </a:pPr>
            <a:r>
              <a:rPr lang="en-US" sz="2000" b="1" i="0" dirty="0">
                <a:solidFill>
                  <a:srgbClr val="091E42"/>
                </a:solidFill>
                <a:effectLst/>
              </a:rPr>
              <a:t>Probability values always lie in the range of 0 to 1</a:t>
            </a:r>
            <a:r>
              <a:rPr lang="en-US" sz="2000" b="0" i="0" dirty="0">
                <a:solidFill>
                  <a:srgbClr val="091E42"/>
                </a:solidFill>
                <a:effectLst/>
              </a:rPr>
              <a:t>. The value is 0 in the case of an impossible event and 1 in the case of a sure event </a:t>
            </a:r>
          </a:p>
          <a:p>
            <a:pPr algn="l">
              <a:buFont typeface="Arial" panose="020B0604020202020204" pitchFamily="34" charset="0"/>
              <a:buChar char="•"/>
            </a:pPr>
            <a:endParaRPr lang="en-US" sz="2000" b="0" i="0" dirty="0">
              <a:solidFill>
                <a:srgbClr val="091E42"/>
              </a:solidFill>
              <a:effectLst/>
            </a:endParaRPr>
          </a:p>
          <a:p>
            <a:pPr algn="l">
              <a:buFont typeface="Arial" panose="020B0604020202020204" pitchFamily="34" charset="0"/>
              <a:buChar char="•"/>
            </a:pPr>
            <a:r>
              <a:rPr lang="en-US" sz="2000" b="1" i="0" dirty="0">
                <a:solidFill>
                  <a:srgbClr val="091E42"/>
                </a:solidFill>
                <a:effectLst/>
              </a:rPr>
              <a:t>The probabilities of all outcomes for an experiment always sum up to 1</a:t>
            </a:r>
            <a:r>
              <a:rPr lang="en-US" sz="2000" b="0" i="0" dirty="0">
                <a:solidFill>
                  <a:srgbClr val="091E42"/>
                </a:solidFill>
                <a:effectLst/>
              </a:rPr>
              <a:t>. For example, in a coin toss, there can be two outcomes, heads or tails. The probability of both of the outcomes is 0.5 each. Hence, the sum of the probabilities turns out to be 0.5 + 0.5 = 1</a:t>
            </a:r>
          </a:p>
        </p:txBody>
      </p:sp>
    </p:spTree>
    <p:extLst>
      <p:ext uri="{BB962C8B-B14F-4D97-AF65-F5344CB8AC3E}">
        <p14:creationId xmlns:p14="http://schemas.microsoft.com/office/powerpoint/2010/main" val="3296982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TotalTime>
  <Words>1067</Words>
  <Application>Microsoft Office PowerPoint</Application>
  <PresentationFormat>Widescreen</PresentationFormat>
  <Paragraphs>102</Paragraphs>
  <Slides>16</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-apple-system</vt:lpstr>
      <vt:lpstr>Arial</vt:lpstr>
      <vt:lpstr>Calibri</vt:lpstr>
      <vt:lpstr>Calibri Light</vt:lpstr>
      <vt:lpstr>circular</vt:lpstr>
      <vt:lpstr>MJXc-TeX-main-R</vt:lpstr>
      <vt:lpstr>MJXc-TeX-math-I</vt:lpstr>
      <vt:lpstr>Proxima Nova</vt:lpstr>
      <vt:lpstr>Wingdings</vt:lpstr>
      <vt:lpstr>1_Office Theme</vt:lpstr>
      <vt:lpstr>PowerPoint Presentation</vt:lpstr>
      <vt:lpstr>PowerPoint Presentation</vt:lpstr>
      <vt:lpstr>Agenda:</vt:lpstr>
      <vt:lpstr>Quiz Time</vt:lpstr>
      <vt:lpstr>Quiz Time</vt:lpstr>
      <vt:lpstr>Quiz Time</vt:lpstr>
      <vt:lpstr>Confidence Interval Examples and Interpretation</vt:lpstr>
      <vt:lpstr>Quiz Time</vt:lpstr>
      <vt:lpstr>Quiz Time</vt:lpstr>
      <vt:lpstr>Quiz Time</vt:lpstr>
      <vt:lpstr>Recap and Summary : Hypothesis Testing</vt:lpstr>
      <vt:lpstr>Quiz Time</vt:lpstr>
      <vt:lpstr>Recap – Critical Value Method</vt:lpstr>
      <vt:lpstr>Recap – p value Method</vt:lpstr>
      <vt:lpstr>Overview/Summary of Different Hypothesis Tests</vt:lpstr>
      <vt:lpstr>Ask your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Alka Pandey</dc:creator>
  <cp:lastModifiedBy>Mahendra Singh Chouhan</cp:lastModifiedBy>
  <cp:revision>81</cp:revision>
  <dcterms:created xsi:type="dcterms:W3CDTF">2021-04-28T11:09:26Z</dcterms:created>
  <dcterms:modified xsi:type="dcterms:W3CDTF">2021-11-19T16:53:38Z</dcterms:modified>
</cp:coreProperties>
</file>