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68" r:id="rId4"/>
    <p:sldId id="259" r:id="rId5"/>
    <p:sldId id="263" r:id="rId6"/>
    <p:sldId id="269" r:id="rId7"/>
    <p:sldId id="270" r:id="rId8"/>
    <p:sldId id="271" r:id="rId9"/>
    <p:sldId id="272" r:id="rId10"/>
    <p:sldId id="273" r:id="rId11"/>
    <p:sldId id="274" r:id="rId12"/>
    <p:sldId id="267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Medium" panose="020B0604020202020204" charset="0"/>
      <p:regular r:id="rId23"/>
      <p:bold r:id="rId24"/>
      <p:italic r:id="rId25"/>
      <p:boldItalic r:id="rId26"/>
    </p:embeddedFont>
    <p:embeddedFont>
      <p:font typeface="Roboto Thin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Sheet1!$A$3:$A$4</c:f>
              <c:strCache>
                <c:ptCount val="2"/>
                <c:pt idx="0">
                  <c:v>Experimentations </c:v>
                </c:pt>
                <c:pt idx="1">
                  <c:v>AI in production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1-4F27-AEC7-0A8AD00B58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US" b="0" i="0" u="none" strike="noStrike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Job Search Strategy–(40 </a:t>
          </a:r>
          <a:r>
            <a:rPr lang="en-US" b="0" i="0" u="none" strike="noStrike" cap="none" dirty="0" err="1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mins</a:t>
          </a:r>
          <a:r>
            <a:rPr lang="en-US" b="0" i="0" u="none" strike="noStrike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b="0" i="0" u="none" strike="noStrike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Personalized Feedback–(30 </a:t>
          </a:r>
          <a:r>
            <a:rPr lang="en-IN" b="0" i="0" u="none" strike="noStrike" cap="none" dirty="0" err="1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mins</a:t>
          </a:r>
          <a:r>
            <a:rPr lang="en-IN" b="0" i="0" u="none" strike="noStrike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DDD2E113-0E39-4C4C-8DDE-903C871688D1}">
      <dgm:prSet/>
      <dgm:spPr/>
      <dgm:t>
        <a:bodyPr/>
        <a:lstStyle/>
        <a:p>
          <a:pPr rtl="0"/>
          <a:r>
            <a:rPr lang="en-US" b="0" i="0" u="none" strike="noStrike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How to hunt better opportunities</a:t>
          </a:r>
          <a:endParaRPr lang="en-US" dirty="0"/>
        </a:p>
      </dgm:t>
    </dgm:pt>
    <dgm:pt modelId="{685FC90C-C33E-41DA-8256-F08BF5C3D673}" type="parTrans" cxnId="{9F1E5C12-7199-4EBA-BFAA-67091AAAB154}">
      <dgm:prSet/>
      <dgm:spPr/>
      <dgm:t>
        <a:bodyPr/>
        <a:lstStyle/>
        <a:p>
          <a:endParaRPr lang="en-US"/>
        </a:p>
      </dgm:t>
    </dgm:pt>
    <dgm:pt modelId="{DDD26949-44D4-4D92-BBA2-88C37CE674B5}" type="sibTrans" cxnId="{9F1E5C12-7199-4EBA-BFAA-67091AAAB154}">
      <dgm:prSet/>
      <dgm:spPr/>
      <dgm:t>
        <a:bodyPr/>
        <a:lstStyle/>
        <a:p>
          <a:endParaRPr lang="en-US"/>
        </a:p>
      </dgm:t>
    </dgm:pt>
    <dgm:pt modelId="{3C2FE5A6-CFC2-4827-AD0D-F5B96E1D5FB6}">
      <dgm:prSet phldrT="[Text]"/>
      <dgm:spPr/>
      <dgm:t>
        <a:bodyPr/>
        <a:lstStyle/>
        <a:p>
          <a:r>
            <a:rPr lang="en-IN" b="0" i="0" u="none" strike="noStrike" cap="none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Attract the target recruiters </a:t>
          </a:r>
          <a:endParaRPr lang="en-US" dirty="0"/>
        </a:p>
      </dgm:t>
    </dgm:pt>
    <dgm:pt modelId="{F7D737BF-883C-4925-9A4A-A15D145A70F5}" type="parTrans" cxnId="{B593A587-D73B-4BF1-B973-51D2048E6F81}">
      <dgm:prSet/>
      <dgm:spPr/>
    </dgm:pt>
    <dgm:pt modelId="{E02A1820-0960-4BCC-8DFA-12D7AF8C5D12}" type="sibTrans" cxnId="{B593A587-D73B-4BF1-B973-51D2048E6F81}">
      <dgm:prSet/>
      <dgm:spPr/>
      <dgm:t>
        <a:bodyPr/>
        <a:lstStyle/>
        <a:p>
          <a:endParaRPr lang="en-US"/>
        </a:p>
      </dgm:t>
    </dgm:pt>
    <dgm:pt modelId="{7143CABB-2387-49CE-A67F-72AAF45F90A6}">
      <dgm:prSet phldrT="[Text]"/>
      <dgm:spPr/>
      <dgm:t>
        <a:bodyPr/>
        <a:lstStyle/>
        <a:p>
          <a:r>
            <a:rPr lang="en-US" b="0" i="0" u="none" strike="noStrike" cap="none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Proof Of Concept (POC) Guidance </a:t>
          </a:r>
          <a:endParaRPr lang="en-US" dirty="0"/>
        </a:p>
      </dgm:t>
    </dgm:pt>
    <dgm:pt modelId="{A216CDFD-0273-4A97-B73F-29C25E64BDD6}" type="parTrans" cxnId="{5B611A9A-D607-48F8-9BA3-12E9CC7AB047}">
      <dgm:prSet/>
      <dgm:spPr/>
    </dgm:pt>
    <dgm:pt modelId="{6FA9B57D-34D1-4230-908E-278A6CF7D648}" type="sibTrans" cxnId="{5B611A9A-D607-48F8-9BA3-12E9CC7AB047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US" b="0" i="0" u="none" strike="noStrike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Action Plan Review : (20 </a:t>
          </a:r>
          <a:r>
            <a:rPr lang="en-US" b="0" i="0" u="none" strike="noStrike" cap="none" dirty="0" err="1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mins</a:t>
          </a:r>
          <a:r>
            <a:rPr lang="en-US" b="0" i="0" u="none" strike="noStrike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)</a:t>
          </a:r>
          <a:endParaRPr lang="en-US" dirty="0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0D7A7509-38CA-40BB-9765-05B11D155540}">
      <dgm:prSet phldrT="[Text]"/>
      <dgm:spPr/>
      <dgm:t>
        <a:bodyPr/>
        <a:lstStyle/>
        <a:p>
          <a:r>
            <a:rPr lang="en-US" b="0" i="0" u="none" strike="noStrike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Status update on action plan and help needed</a:t>
          </a:r>
          <a:endParaRPr lang="en-US" dirty="0"/>
        </a:p>
      </dgm:t>
    </dgm:pt>
    <dgm:pt modelId="{BD7CE202-4E36-4AD4-AB18-A5A8FA1F90DB}" type="parTrans" cxnId="{6503446E-3CA2-4CE2-BC09-0E7FC97C4D1F}">
      <dgm:prSet/>
      <dgm:spPr/>
    </dgm:pt>
    <dgm:pt modelId="{40AD4DF5-E872-4DCF-AC83-432E4B065ED1}" type="sibTrans" cxnId="{6503446E-3CA2-4CE2-BC09-0E7FC97C4D1F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6A88E-7742-49E9-8290-876C516FD231}" type="presOf" srcId="{0628B173-C0E7-43E4-9CB0-7E90F6258F7A}" destId="{C109B9BD-C2D8-407E-9ECB-EA65E487F50A}" srcOrd="0" destOrd="0" presId="urn:microsoft.com/office/officeart/2005/8/layout/vProcess5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5B611A9A-D607-48F8-9BA3-12E9CC7AB047}" srcId="{0628B173-C0E7-43E4-9CB0-7E90F6258F7A}" destId="{7143CABB-2387-49CE-A67F-72AAF45F90A6}" srcOrd="0" destOrd="0" parTransId="{A216CDFD-0273-4A97-B73F-29C25E64BDD6}" sibTransId="{6FA9B57D-34D1-4230-908E-278A6CF7D648}"/>
    <dgm:cxn modelId="{19F8C61D-BD72-479B-A9B5-549920A99482}" type="presOf" srcId="{0D7A7509-38CA-40BB-9765-05B11D155540}" destId="{FA4F4CBD-301B-49CA-B240-B048B145DE09}" srcOrd="1" destOrd="1" presId="urn:microsoft.com/office/officeart/2005/8/layout/vProcess5"/>
    <dgm:cxn modelId="{A2404B79-1504-4D8B-8F51-D38335D25C76}" type="presOf" srcId="{7143CABB-2387-49CE-A67F-72AAF45F90A6}" destId="{FDA9B388-AC0B-45B0-8426-9E8E45530C5B}" srcOrd="1" destOrd="1" presId="urn:microsoft.com/office/officeart/2005/8/layout/vProcess5"/>
    <dgm:cxn modelId="{04E107F0-389A-45A3-988C-1214854DBC62}" type="presOf" srcId="{02868782-A37E-40A6-964A-F6B880BD7787}" destId="{04FC34A5-6965-4BB4-A07E-A46E80475946}" srcOrd="1" destOrd="0" presId="urn:microsoft.com/office/officeart/2005/8/layout/vProcess5"/>
    <dgm:cxn modelId="{E8D301D8-9D17-438F-91A5-B31391732AF3}" type="presOf" srcId="{7143CABB-2387-49CE-A67F-72AAF45F90A6}" destId="{C109B9BD-C2D8-407E-9ECB-EA65E487F50A}" srcOrd="0" destOrd="1" presId="urn:microsoft.com/office/officeart/2005/8/layout/vProcess5"/>
    <dgm:cxn modelId="{776E572A-A533-4BD1-A60D-8FE867FC5EBE}" type="presOf" srcId="{1DA3BD06-A4FF-4C8A-9614-4EC4783ECF74}" destId="{9BA526AF-6B00-48BA-A86C-544E99505CA0}" srcOrd="0" destOrd="0" presId="urn:microsoft.com/office/officeart/2005/8/layout/vProcess5"/>
    <dgm:cxn modelId="{4B715EE0-A321-4E61-B056-EA97B8DEDADD}" type="presOf" srcId="{0D7A7509-38CA-40BB-9765-05B11D155540}" destId="{95FDD71E-3DE6-4042-A5E4-8A11EA388189}" srcOrd="0" destOrd="1" presId="urn:microsoft.com/office/officeart/2005/8/layout/vProcess5"/>
    <dgm:cxn modelId="{541EDDF0-08EB-4F4E-9E70-B707DA061208}" type="presOf" srcId="{02868782-A37E-40A6-964A-F6B880BD7787}" destId="{C32C0D88-79C1-4549-A049-C99A7904B1D4}" srcOrd="0" destOrd="0" presId="urn:microsoft.com/office/officeart/2005/8/layout/vProcess5"/>
    <dgm:cxn modelId="{771FB5C3-B39D-416B-B8E5-D111C4AB6BD4}" type="presOf" srcId="{B45449FC-2067-4809-A8D2-FDBA47BCC54A}" destId="{95FDD71E-3DE6-4042-A5E4-8A11EA388189}" srcOrd="0" destOrd="0" presId="urn:microsoft.com/office/officeart/2005/8/layout/vProcess5"/>
    <dgm:cxn modelId="{22983C39-FF8B-4D1E-B8DA-12CED4332EF3}" type="presOf" srcId="{3C2FE5A6-CFC2-4827-AD0D-F5B96E1D5FB6}" destId="{C32C0D88-79C1-4549-A049-C99A7904B1D4}" srcOrd="0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9F1E5C12-7199-4EBA-BFAA-67091AAAB154}" srcId="{02868782-A37E-40A6-964A-F6B880BD7787}" destId="{DDD2E113-0E39-4C4C-8DDE-903C871688D1}" srcOrd="1" destOrd="0" parTransId="{685FC90C-C33E-41DA-8256-F08BF5C3D673}" sibTransId="{DDD26949-44D4-4D92-BBA2-88C37CE674B5}"/>
    <dgm:cxn modelId="{B593A587-D73B-4BF1-B973-51D2048E6F81}" srcId="{02868782-A37E-40A6-964A-F6B880BD7787}" destId="{3C2FE5A6-CFC2-4827-AD0D-F5B96E1D5FB6}" srcOrd="0" destOrd="0" parTransId="{F7D737BF-883C-4925-9A4A-A15D145A70F5}" sibTransId="{E02A1820-0960-4BCC-8DFA-12D7AF8C5D12}"/>
    <dgm:cxn modelId="{CACE2E36-E187-4CA9-910F-CC63690AEEBF}" type="presOf" srcId="{DDD2E113-0E39-4C4C-8DDE-903C871688D1}" destId="{C32C0D88-79C1-4549-A049-C99A7904B1D4}" srcOrd="0" destOrd="2" presId="urn:microsoft.com/office/officeart/2005/8/layout/vProcess5"/>
    <dgm:cxn modelId="{8F7A3E5B-52C3-4735-93FD-B437ED169D88}" type="presOf" srcId="{32F1659A-899C-4925-BE1A-FFA2F14FFE23}" destId="{98E5FDA8-7D6D-4EEF-B6FA-1C0CEB1764BA}" srcOrd="0" destOrd="0" presId="urn:microsoft.com/office/officeart/2005/8/layout/vProcess5"/>
    <dgm:cxn modelId="{14EB4C8A-739B-4BFE-BE48-633F8870F7C3}" type="presOf" srcId="{0628B173-C0E7-43E4-9CB0-7E90F6258F7A}" destId="{FDA9B388-AC0B-45B0-8426-9E8E45530C5B}" srcOrd="1" destOrd="0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6503446E-3CA2-4CE2-BC09-0E7FC97C4D1F}" srcId="{B45449FC-2067-4809-A8D2-FDBA47BCC54A}" destId="{0D7A7509-38CA-40BB-9765-05B11D155540}" srcOrd="0" destOrd="0" parTransId="{BD7CE202-4E36-4AD4-AB18-A5A8FA1F90DB}" sibTransId="{40AD4DF5-E872-4DCF-AC83-432E4B065ED1}"/>
    <dgm:cxn modelId="{413C7DEE-362F-4B53-BB8C-0C17D34BE600}" type="presOf" srcId="{B45449FC-2067-4809-A8D2-FDBA47BCC54A}" destId="{FA4F4CBD-301B-49CA-B240-B048B145DE09}" srcOrd="1" destOrd="0" presId="urn:microsoft.com/office/officeart/2005/8/layout/vProcess5"/>
    <dgm:cxn modelId="{6D3F228E-8D48-4FD5-9DE3-74A6F298C5A9}" type="presOf" srcId="{DDD2E113-0E39-4C4C-8DDE-903C871688D1}" destId="{04FC34A5-6965-4BB4-A07E-A46E80475946}" srcOrd="1" destOrd="2" presId="urn:microsoft.com/office/officeart/2005/8/layout/vProcess5"/>
    <dgm:cxn modelId="{F7CF51FC-390A-492F-8231-89A9DE61155A}" type="presOf" srcId="{3C2FE5A6-CFC2-4827-AD0D-F5B96E1D5FB6}" destId="{04FC34A5-6965-4BB4-A07E-A46E80475946}" srcOrd="1" destOrd="1" presId="urn:microsoft.com/office/officeart/2005/8/layout/vProcess5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4E1C994E-D7AA-4282-AAC2-F0B716CD37DC}" type="presParOf" srcId="{568BE6C4-ADC9-4F86-8A10-CD17090B3464}" destId="{C32C0D88-79C1-4549-A049-C99A7904B1D4}" srcOrd="1" destOrd="0" presId="urn:microsoft.com/office/officeart/2005/8/layout/vProcess5"/>
    <dgm:cxn modelId="{F125AB73-4C5C-4081-B4DD-3EEFB2C75020}" type="presParOf" srcId="{568BE6C4-ADC9-4F86-8A10-CD17090B3464}" destId="{C109B9BD-C2D8-407E-9ECB-EA65E487F50A}" srcOrd="2" destOrd="0" presId="urn:microsoft.com/office/officeart/2005/8/layout/vProcess5"/>
    <dgm:cxn modelId="{B24780E5-91BF-4F01-80C6-628755199AA7}" type="presParOf" srcId="{568BE6C4-ADC9-4F86-8A10-CD17090B3464}" destId="{95FDD71E-3DE6-4042-A5E4-8A11EA388189}" srcOrd="3" destOrd="0" presId="urn:microsoft.com/office/officeart/2005/8/layout/vProcess5"/>
    <dgm:cxn modelId="{5F931DC5-9016-45EC-95B8-2083C66CC865}" type="presParOf" srcId="{568BE6C4-ADC9-4F86-8A10-CD17090B3464}" destId="{98E5FDA8-7D6D-4EEF-B6FA-1C0CEB1764BA}" srcOrd="4" destOrd="0" presId="urn:microsoft.com/office/officeart/2005/8/layout/vProcess5"/>
    <dgm:cxn modelId="{291BE53E-2ED7-42F0-82CB-308E70CF63E9}" type="presParOf" srcId="{568BE6C4-ADC9-4F86-8A10-CD17090B3464}" destId="{9BA526AF-6B00-48BA-A86C-544E99505CA0}" srcOrd="5" destOrd="0" presId="urn:microsoft.com/office/officeart/2005/8/layout/vProcess5"/>
    <dgm:cxn modelId="{99ADB67D-E4AF-4010-A6AD-8BD17B6AEF68}" type="presParOf" srcId="{568BE6C4-ADC9-4F86-8A10-CD17090B3464}" destId="{04FC34A5-6965-4BB4-A07E-A46E80475946}" srcOrd="6" destOrd="0" presId="urn:microsoft.com/office/officeart/2005/8/layout/vProcess5"/>
    <dgm:cxn modelId="{A9E6AFC5-41EE-402F-9533-3C51E7A8286E}" type="presParOf" srcId="{568BE6C4-ADC9-4F86-8A10-CD17090B3464}" destId="{FDA9B388-AC0B-45B0-8426-9E8E45530C5B}" srcOrd="7" destOrd="0" presId="urn:microsoft.com/office/officeart/2005/8/layout/vProcess5"/>
    <dgm:cxn modelId="{6B90576A-CFE5-4114-8DBA-DB7ACB68E577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5DA908-1AB4-48B3-9D3A-B666277A3CCA}" type="doc">
      <dgm:prSet loTypeId="urn:microsoft.com/office/officeart/2005/8/layout/process1" loCatId="process" qsTypeId="urn:microsoft.com/office/officeart/2005/8/quickstyle/simple2" qsCatId="simple" csTypeId="urn:microsoft.com/office/officeart/2005/8/colors/colorful3" csCatId="colorful" phldr="1"/>
      <dgm:spPr/>
    </dgm:pt>
    <dgm:pt modelId="{9C7DAE1B-50F0-4F06-9D61-5B946EB68FA9}">
      <dgm:prSet phldrT="[Text]"/>
      <dgm:spPr/>
      <dgm:t>
        <a:bodyPr/>
        <a:lstStyle/>
        <a:p>
          <a:r>
            <a:rPr lang="en-US" dirty="0" smtClean="0"/>
            <a:t>80% did not process beyond experimental stage</a:t>
          </a:r>
          <a:endParaRPr lang="en-US" dirty="0"/>
        </a:p>
      </dgm:t>
    </dgm:pt>
    <dgm:pt modelId="{4A27C271-A252-48ED-8FFD-24A855061288}" type="parTrans" cxnId="{40EF05D2-496A-448B-812D-37FE568043ED}">
      <dgm:prSet/>
      <dgm:spPr/>
      <dgm:t>
        <a:bodyPr/>
        <a:lstStyle/>
        <a:p>
          <a:endParaRPr lang="en-US"/>
        </a:p>
      </dgm:t>
    </dgm:pt>
    <dgm:pt modelId="{F7D67533-3B33-4023-9A25-42E41C7CCCE6}" type="sibTrans" cxnId="{40EF05D2-496A-448B-812D-37FE568043ED}">
      <dgm:prSet/>
      <dgm:spPr/>
      <dgm:t>
        <a:bodyPr/>
        <a:lstStyle/>
        <a:p>
          <a:endParaRPr lang="en-US"/>
        </a:p>
      </dgm:t>
    </dgm:pt>
    <dgm:pt modelId="{930873E4-0056-44EA-9108-2657DE65354C}">
      <dgm:prSet phldrT="[Text]"/>
      <dgm:spPr/>
      <dgm:t>
        <a:bodyPr/>
        <a:lstStyle/>
        <a:p>
          <a:r>
            <a:rPr lang="en-US" dirty="0" smtClean="0"/>
            <a:t>Profit margin 3-15 higher than industry average </a:t>
          </a:r>
          <a:endParaRPr lang="en-US" dirty="0"/>
        </a:p>
      </dgm:t>
    </dgm:pt>
    <dgm:pt modelId="{14CDA81C-F1D8-4999-8131-5CA46BFB0DBA}" type="parTrans" cxnId="{8BAA885D-4858-4472-B93D-668B985F23B7}">
      <dgm:prSet/>
      <dgm:spPr/>
      <dgm:t>
        <a:bodyPr/>
        <a:lstStyle/>
        <a:p>
          <a:endParaRPr lang="en-US"/>
        </a:p>
      </dgm:t>
    </dgm:pt>
    <dgm:pt modelId="{8A8F6245-A100-4BCC-B5B6-BC4FA9363722}" type="sibTrans" cxnId="{8BAA885D-4858-4472-B93D-668B985F23B7}">
      <dgm:prSet/>
      <dgm:spPr/>
      <dgm:t>
        <a:bodyPr/>
        <a:lstStyle/>
        <a:p>
          <a:endParaRPr lang="en-US"/>
        </a:p>
      </dgm:t>
    </dgm:pt>
    <dgm:pt modelId="{145A339D-96F9-46F6-BE51-A1CD3218CFE1}" type="pres">
      <dgm:prSet presAssocID="{EB5DA908-1AB4-48B3-9D3A-B666277A3CCA}" presName="Name0" presStyleCnt="0">
        <dgm:presLayoutVars>
          <dgm:dir/>
          <dgm:resizeHandles val="exact"/>
        </dgm:presLayoutVars>
      </dgm:prSet>
      <dgm:spPr/>
    </dgm:pt>
    <dgm:pt modelId="{7CD07654-D6BD-463F-AE0D-58011BEF102A}" type="pres">
      <dgm:prSet presAssocID="{9C7DAE1B-50F0-4F06-9D61-5B946EB68FA9}" presName="node" presStyleLbl="node1" presStyleIdx="0" presStyleCnt="2" custScaleY="209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0DF6B-F50A-4FCC-A872-5100029DF8D8}" type="pres">
      <dgm:prSet presAssocID="{F7D67533-3B33-4023-9A25-42E41C7CCCE6}" presName="sibTrans" presStyleLbl="sibTrans2D1" presStyleIdx="0" presStyleCnt="1"/>
      <dgm:spPr/>
    </dgm:pt>
    <dgm:pt modelId="{95A43D29-C8FB-41E3-B748-F7A00CFAEA53}" type="pres">
      <dgm:prSet presAssocID="{F7D67533-3B33-4023-9A25-42E41C7CCCE6}" presName="connectorText" presStyleLbl="sibTrans2D1" presStyleIdx="0" presStyleCnt="1"/>
      <dgm:spPr/>
    </dgm:pt>
    <dgm:pt modelId="{FB70A1B4-5DD7-4ED2-9190-73581FB731DF}" type="pres">
      <dgm:prSet presAssocID="{930873E4-0056-44EA-9108-2657DE65354C}" presName="node" presStyleLbl="node1" presStyleIdx="1" presStyleCnt="2" custScaleY="196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A9C85C-FF55-4A6A-A941-E3EA071FFDB6}" type="presOf" srcId="{EB5DA908-1AB4-48B3-9D3A-B666277A3CCA}" destId="{145A339D-96F9-46F6-BE51-A1CD3218CFE1}" srcOrd="0" destOrd="0" presId="urn:microsoft.com/office/officeart/2005/8/layout/process1"/>
    <dgm:cxn modelId="{5105FE7D-3C3D-458D-B77B-BADCB11008BE}" type="presOf" srcId="{930873E4-0056-44EA-9108-2657DE65354C}" destId="{FB70A1B4-5DD7-4ED2-9190-73581FB731DF}" srcOrd="0" destOrd="0" presId="urn:microsoft.com/office/officeart/2005/8/layout/process1"/>
    <dgm:cxn modelId="{739665FD-E5FB-4B4A-9981-1665AC71A6A0}" type="presOf" srcId="{F7D67533-3B33-4023-9A25-42E41C7CCCE6}" destId="{95A43D29-C8FB-41E3-B748-F7A00CFAEA53}" srcOrd="1" destOrd="0" presId="urn:microsoft.com/office/officeart/2005/8/layout/process1"/>
    <dgm:cxn modelId="{40EF05D2-496A-448B-812D-37FE568043ED}" srcId="{EB5DA908-1AB4-48B3-9D3A-B666277A3CCA}" destId="{9C7DAE1B-50F0-4F06-9D61-5B946EB68FA9}" srcOrd="0" destOrd="0" parTransId="{4A27C271-A252-48ED-8FFD-24A855061288}" sibTransId="{F7D67533-3B33-4023-9A25-42E41C7CCCE6}"/>
    <dgm:cxn modelId="{77493611-61C5-493D-94DE-A146FBAF9BFD}" type="presOf" srcId="{F7D67533-3B33-4023-9A25-42E41C7CCCE6}" destId="{19A0DF6B-F50A-4FCC-A872-5100029DF8D8}" srcOrd="0" destOrd="0" presId="urn:microsoft.com/office/officeart/2005/8/layout/process1"/>
    <dgm:cxn modelId="{02D8AFF5-8522-475D-95EC-FB0BC29DAB02}" type="presOf" srcId="{9C7DAE1B-50F0-4F06-9D61-5B946EB68FA9}" destId="{7CD07654-D6BD-463F-AE0D-58011BEF102A}" srcOrd="0" destOrd="0" presId="urn:microsoft.com/office/officeart/2005/8/layout/process1"/>
    <dgm:cxn modelId="{8BAA885D-4858-4472-B93D-668B985F23B7}" srcId="{EB5DA908-1AB4-48B3-9D3A-B666277A3CCA}" destId="{930873E4-0056-44EA-9108-2657DE65354C}" srcOrd="1" destOrd="0" parTransId="{14CDA81C-F1D8-4999-8131-5CA46BFB0DBA}" sibTransId="{8A8F6245-A100-4BCC-B5B6-BC4FA9363722}"/>
    <dgm:cxn modelId="{B4F83150-F48C-4A18-932D-42C5C7A23783}" type="presParOf" srcId="{145A339D-96F9-46F6-BE51-A1CD3218CFE1}" destId="{7CD07654-D6BD-463F-AE0D-58011BEF102A}" srcOrd="0" destOrd="0" presId="urn:microsoft.com/office/officeart/2005/8/layout/process1"/>
    <dgm:cxn modelId="{E8E5F07F-AE8F-427D-8B0B-8FD99D97895B}" type="presParOf" srcId="{145A339D-96F9-46F6-BE51-A1CD3218CFE1}" destId="{19A0DF6B-F50A-4FCC-A872-5100029DF8D8}" srcOrd="1" destOrd="0" presId="urn:microsoft.com/office/officeart/2005/8/layout/process1"/>
    <dgm:cxn modelId="{623A835B-01EE-401D-9508-CCC988A949DC}" type="presParOf" srcId="{19A0DF6B-F50A-4FCC-A872-5100029DF8D8}" destId="{95A43D29-C8FB-41E3-B748-F7A00CFAEA53}" srcOrd="0" destOrd="0" presId="urn:microsoft.com/office/officeart/2005/8/layout/process1"/>
    <dgm:cxn modelId="{53F42287-28E0-4C6D-AB7D-803704E00EA4}" type="presParOf" srcId="{145A339D-96F9-46F6-BE51-A1CD3218CFE1}" destId="{FB70A1B4-5DD7-4ED2-9190-73581FB731D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strike="noStrike" kern="1200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Job Search Strategy–(40 </a:t>
          </a:r>
          <a:r>
            <a:rPr lang="en-US" sz="2200" b="0" i="0" u="none" strike="noStrike" kern="1200" cap="none" dirty="0" err="1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mins</a:t>
          </a:r>
          <a:r>
            <a:rPr lang="en-US" sz="2200" b="0" i="0" u="none" strike="noStrike" kern="1200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)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i="0" u="none" strike="noStrike" kern="1200" cap="none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Attract the target recruiters 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How to hunt better opportunities</a:t>
          </a:r>
          <a:endParaRPr lang="en-US" sz="17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0" i="0" u="none" strike="noStrike" kern="1200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Personalized Feedback–(30 </a:t>
          </a:r>
          <a:r>
            <a:rPr lang="en-IN" sz="2200" b="0" i="0" u="none" strike="noStrike" kern="1200" cap="none" dirty="0" err="1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mins</a:t>
          </a:r>
          <a:r>
            <a:rPr lang="en-IN" sz="2200" b="0" i="0" u="none" strike="noStrike" kern="1200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)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Proof Of Concept (POC) Guidance </a:t>
          </a:r>
          <a:endParaRPr lang="en-US" sz="17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u="none" strike="noStrike" kern="1200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Action Plan Review : (20 </a:t>
          </a:r>
          <a:r>
            <a:rPr lang="en-US" sz="2200" b="0" i="0" u="none" strike="noStrike" kern="1200" cap="none" dirty="0" err="1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mins</a:t>
          </a:r>
          <a:r>
            <a:rPr lang="en-US" sz="2200" b="0" i="0" u="none" strike="noStrike" kern="1200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)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u="none" strike="noStrike" kern="1200" cap="none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rPr>
            <a:t>Status update on action plan and help needed</a:t>
          </a:r>
          <a:endParaRPr lang="en-US" sz="17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07654-D6BD-463F-AE0D-58011BEF102A}">
      <dsp:nvSpPr>
        <dsp:cNvPr id="0" name=""/>
        <dsp:cNvSpPr/>
      </dsp:nvSpPr>
      <dsp:spPr>
        <a:xfrm>
          <a:off x="1030" y="554162"/>
          <a:ext cx="2198409" cy="2767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80% did not process beyond experimental stage</a:t>
          </a:r>
          <a:endParaRPr lang="en-US" sz="2100" kern="1200" dirty="0"/>
        </a:p>
      </dsp:txBody>
      <dsp:txXfrm>
        <a:off x="65419" y="618551"/>
        <a:ext cx="2069631" cy="2639028"/>
      </dsp:txXfrm>
    </dsp:sp>
    <dsp:sp modelId="{19A0DF6B-F50A-4FCC-A872-5100029DF8D8}">
      <dsp:nvSpPr>
        <dsp:cNvPr id="0" name=""/>
        <dsp:cNvSpPr/>
      </dsp:nvSpPr>
      <dsp:spPr>
        <a:xfrm>
          <a:off x="2419281" y="1665463"/>
          <a:ext cx="466062" cy="545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419281" y="1774504"/>
        <a:ext cx="326243" cy="327123"/>
      </dsp:txXfrm>
    </dsp:sp>
    <dsp:sp modelId="{FB70A1B4-5DD7-4ED2-9190-73581FB731DF}">
      <dsp:nvSpPr>
        <dsp:cNvPr id="0" name=""/>
        <dsp:cNvSpPr/>
      </dsp:nvSpPr>
      <dsp:spPr>
        <a:xfrm>
          <a:off x="3078803" y="640956"/>
          <a:ext cx="2198409" cy="2594219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Profit margin 3-15 higher than industry average </a:t>
          </a:r>
          <a:endParaRPr lang="en-US" sz="2000" kern="1200" dirty="0"/>
        </a:p>
      </dsp:txBody>
      <dsp:txXfrm>
        <a:off x="3143192" y="705345"/>
        <a:ext cx="2069631" cy="2465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06e01be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a06e01be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6e01be8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a06e01be8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51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6e01be8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a06e01be8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19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6e01be8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a06e01be8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3900" lvl="2" indent="0" algn="just" rtl="0">
              <a:lnSpc>
                <a:spcPct val="100000"/>
              </a:lnSpc>
              <a:spcBef>
                <a:spcPts val="750"/>
              </a:spcBef>
              <a:spcAft>
                <a:spcPts val="1600"/>
              </a:spcAft>
              <a:buSzPts val="1100"/>
              <a:buNone/>
            </a:pP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6e01be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a06e01be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3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56f118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56f118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6e01be8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a06e01be8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6e01be8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a06e01be8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83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6e01be8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a06e01be8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6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6e01be8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a06e01be8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8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6e01be8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a06e01be8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73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231501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ML </a:t>
            </a:r>
            <a:r>
              <a:rPr lang="en-IN" dirty="0" err="1" smtClean="0"/>
              <a:t>Challanges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8" y="758282"/>
            <a:ext cx="840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/>
              <a:t>What makes ML Uniquely challenging in production?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6678" y="1358366"/>
            <a:ext cx="79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Part IV: </a:t>
            </a:r>
            <a:r>
              <a:rPr lang="en-IN" sz="2800" b="1" dirty="0" smtClean="0">
                <a:solidFill>
                  <a:schemeClr val="accent5"/>
                </a:solidFill>
              </a:rPr>
              <a:t>Compliance, Regulations</a:t>
            </a:r>
            <a:endParaRPr lang="en-IN" sz="28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8" y="2081561"/>
            <a:ext cx="8155258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Established: Example: Model Risk Management in Financial </a:t>
            </a:r>
            <a:r>
              <a:rPr lang="en-US" sz="2000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Emerging</a:t>
            </a:r>
            <a:r>
              <a:rPr lang="en-US" sz="2000" dirty="0"/>
              <a:t>: Example GDPR on Reproducing and Explaining </a:t>
            </a:r>
            <a:r>
              <a:rPr lang="en-US" sz="2000" dirty="0" smtClean="0"/>
              <a:t>ML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Emerging</a:t>
            </a:r>
            <a:r>
              <a:rPr lang="en-US" sz="2000" dirty="0"/>
              <a:t>: New York City Algorithm Fairness Monitoring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92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231501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ML </a:t>
            </a:r>
            <a:r>
              <a:rPr lang="en-IN" dirty="0" err="1" smtClean="0"/>
              <a:t>Challanges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8" y="758282"/>
            <a:ext cx="840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/>
              <a:t>What makes ML Uniquely challenging in production?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6678" y="1228269"/>
            <a:ext cx="79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Part V: </a:t>
            </a:r>
            <a:r>
              <a:rPr lang="en-IN" sz="2800" b="1" dirty="0" smtClean="0">
                <a:solidFill>
                  <a:schemeClr val="accent5"/>
                </a:solidFill>
              </a:rPr>
              <a:t>Collaboration, Process</a:t>
            </a:r>
            <a:endParaRPr lang="en-IN" sz="28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678" y="1888273"/>
            <a:ext cx="8155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COLLABORATION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Expertise </a:t>
            </a:r>
            <a:r>
              <a:rPr lang="en-US" dirty="0"/>
              <a:t>mismatch between Data Science &amp; Ops complicates</a:t>
            </a:r>
          </a:p>
          <a:p>
            <a:r>
              <a:rPr lang="en-US" dirty="0"/>
              <a:t>handoff and continuous management and </a:t>
            </a:r>
            <a:r>
              <a:rPr lang="en-US" dirty="0" smtClean="0"/>
              <a:t>optimization.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PROCESS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</a:t>
            </a:r>
            <a:r>
              <a:rPr lang="en-US" dirty="0"/>
              <a:t>objects to be tracked and managed (algorithms, </a:t>
            </a:r>
            <a:r>
              <a:rPr lang="en-US" dirty="0" smtClean="0"/>
              <a:t>models, pipelines</a:t>
            </a:r>
            <a:r>
              <a:rPr lang="en-US" dirty="0"/>
              <a:t>, versions etc</a:t>
            </a:r>
            <a:r>
              <a:rPr lang="en-US" dirty="0" smtClean="0"/>
              <a:t>.) ML pipelines </a:t>
            </a:r>
            <a:r>
              <a:rPr lang="en-US" dirty="0"/>
              <a:t>are code.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approach them as code, some </a:t>
            </a:r>
            <a:r>
              <a:rPr lang="en-US" dirty="0" smtClean="0"/>
              <a:t>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ML objects (like Models and Human approvals) are not </a:t>
            </a:r>
            <a:r>
              <a:rPr lang="en-US" dirty="0" smtClean="0"/>
              <a:t>best handled </a:t>
            </a:r>
            <a:r>
              <a:rPr lang="en-US" dirty="0"/>
              <a:t>in source control repositories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142106" y="873913"/>
            <a:ext cx="7006800" cy="4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9262" lvl="1" indent="-182562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Doubts: </a:t>
            </a:r>
            <a:endParaRPr dirty="0"/>
          </a:p>
          <a:p>
            <a:pPr marL="906462" lvl="2" indent="-182562" algn="just" rtl="0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SzPts val="1500"/>
              <a:buChar char="•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 plan related issues</a:t>
            </a:r>
            <a:endParaRPr dirty="0"/>
          </a:p>
          <a:p>
            <a:pPr marL="906462" lvl="2" indent="-182562" algn="just" rtl="0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SzPts val="1500"/>
              <a:buChar char="•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Job Hunt related concerns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23850" algn="just" rtl="0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identify right network in line with expected role?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06462" lvl="2" indent="-182562" algn="just" rtl="0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SzPts val="1500"/>
              <a:buChar char="•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 review</a:t>
            </a:r>
            <a:endParaRPr dirty="0"/>
          </a:p>
          <a:p>
            <a:pPr marL="906462" lvl="2" indent="-182562" algn="just" rtl="0">
              <a:lnSpc>
                <a:spcPct val="90000"/>
              </a:lnSpc>
              <a:spcBef>
                <a:spcPts val="2350"/>
              </a:spcBef>
              <a:spcAft>
                <a:spcPts val="1600"/>
              </a:spcAft>
              <a:buSzPts val="1500"/>
              <a:buChar char="•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Any individual concern?</a:t>
            </a:r>
            <a:endParaRPr dirty="0"/>
          </a:p>
        </p:txBody>
      </p:sp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316675" y="72099"/>
            <a:ext cx="6459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Common Questions?</a:t>
            </a:r>
            <a:endParaRPr/>
          </a:p>
        </p:txBody>
      </p:sp>
      <p:pic>
        <p:nvPicPr>
          <p:cNvPr id="228" name="Google Shape;228;p27" descr="Ques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7426" y="990291"/>
            <a:ext cx="2247600" cy="22476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0" i="1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lang="en" sz="2800" b="0" i="1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 smtClean="0">
                <a:solidFill>
                  <a:schemeClr val="dk1"/>
                </a:solidFill>
              </a:rPr>
              <a:t>Mentoship call </a:t>
            </a:r>
            <a:r>
              <a:rPr lang="en" sz="2800" i="1" dirty="0" smtClean="0">
                <a:solidFill>
                  <a:schemeClr val="dk1"/>
                </a:solidFill>
              </a:rPr>
              <a:t>discussion - 1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18937718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1420793" y="951933"/>
            <a:ext cx="5265600" cy="254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6674" y="121975"/>
            <a:ext cx="45420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from the mentorship</a:t>
            </a:r>
            <a:endParaRPr/>
          </a:p>
        </p:txBody>
      </p:sp>
      <p:grpSp>
        <p:nvGrpSpPr>
          <p:cNvPr id="99" name="Google Shape;99;p19"/>
          <p:cNvGrpSpPr/>
          <p:nvPr/>
        </p:nvGrpSpPr>
        <p:grpSpPr>
          <a:xfrm>
            <a:off x="477793" y="3174393"/>
            <a:ext cx="8282777" cy="888094"/>
            <a:chOff x="1593000" y="2322568"/>
            <a:chExt cx="5957975" cy="643500"/>
          </a:xfrm>
        </p:grpSpPr>
        <p:sp>
          <p:nvSpPr>
            <p:cNvPr id="100" name="Google Shape;100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Hands on Experience 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449791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257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50"/>
                <a:buFont typeface="Roboto"/>
                <a:buChar char="●"/>
              </a:pPr>
              <a:r>
                <a:rPr lang="en" sz="85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Take up a Program Related Project in your organisation and try increasing the Project portfolio for hands on learning!</a:t>
              </a:r>
              <a:endParaRPr sz="85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8257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50"/>
                <a:buFont typeface="Roboto"/>
                <a:buChar char="●"/>
              </a:pPr>
              <a:r>
                <a:rPr lang="en" sz="85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Discussing the Business Problem and breaking it down into a solvable technical problem.</a:t>
              </a:r>
              <a:endParaRPr sz="85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9"/>
          <p:cNvGrpSpPr/>
          <p:nvPr/>
        </p:nvGrpSpPr>
        <p:grpSpPr>
          <a:xfrm>
            <a:off x="477874" y="2356293"/>
            <a:ext cx="8250289" cy="794916"/>
            <a:chOff x="1593000" y="2322568"/>
            <a:chExt cx="5958178" cy="643500"/>
          </a:xfrm>
        </p:grpSpPr>
        <p:sp>
          <p:nvSpPr>
            <p:cNvPr id="108" name="Google Shape;108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342631" y="2399946"/>
              <a:ext cx="1811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Bridging the gap</a:t>
              </a:r>
              <a:endParaRPr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4489378" y="2323752"/>
              <a:ext cx="30618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Identify the gap in skills required to crack the interview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How to move forward and bridge these gaps ?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9"/>
          <p:cNvGrpSpPr/>
          <p:nvPr/>
        </p:nvGrpSpPr>
        <p:grpSpPr>
          <a:xfrm>
            <a:off x="477777" y="1588212"/>
            <a:ext cx="8240475" cy="806961"/>
            <a:chOff x="1593000" y="2322568"/>
            <a:chExt cx="5957975" cy="695716"/>
          </a:xfrm>
        </p:grpSpPr>
        <p:sp>
          <p:nvSpPr>
            <p:cNvPr id="116" name="Google Shape;116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Let’s strategise !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507212" y="2375984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Identify 4-5 companies to target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Derive your Job Search strategy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Customize your resume to the profile you are targeting, leverage Linkedin and your network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477815" y="865639"/>
            <a:ext cx="8258945" cy="706949"/>
            <a:chOff x="1593000" y="2322568"/>
            <a:chExt cx="5957975" cy="643500"/>
          </a:xfrm>
        </p:grpSpPr>
        <p:sp>
          <p:nvSpPr>
            <p:cNvPr id="124" name="Google Shape;124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Status of Action Items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4497791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Action Items discussed till now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What efforts have you taken?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9"/>
          <p:cNvGrpSpPr/>
          <p:nvPr/>
        </p:nvGrpSpPr>
        <p:grpSpPr>
          <a:xfrm>
            <a:off x="482282" y="4081380"/>
            <a:ext cx="8250008" cy="650836"/>
            <a:chOff x="1593000" y="2322568"/>
            <a:chExt cx="5957975" cy="643500"/>
          </a:xfrm>
        </p:grpSpPr>
        <p:sp>
          <p:nvSpPr>
            <p:cNvPr id="132" name="Google Shape;132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Summary </a:t>
              </a:r>
              <a:endParaRPr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49791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Summarising the next steps to achieve the best outcomes !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1772317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AI in Reality</a:t>
            </a:r>
            <a:endParaRPr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17628728"/>
              </p:ext>
            </p:extLst>
          </p:nvPr>
        </p:nvGraphicFramePr>
        <p:xfrm>
          <a:off x="-81776" y="851985"/>
          <a:ext cx="370963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94476597"/>
              </p:ext>
            </p:extLst>
          </p:nvPr>
        </p:nvGraphicFramePr>
        <p:xfrm>
          <a:off x="3717073" y="851985"/>
          <a:ext cx="5278244" cy="3876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4478346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Development v/s Deployment 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5" y="687426"/>
            <a:ext cx="8058073" cy="2836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678" y="3706745"/>
            <a:ext cx="8058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Bulk of Effort today is in the left side of this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Many tools, libraries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Democratization of Data Science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Auto-ML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43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231501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ML </a:t>
            </a:r>
            <a:r>
              <a:rPr lang="en-IN" dirty="0" err="1" smtClean="0"/>
              <a:t>Challanges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8" y="758282"/>
            <a:ext cx="840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/>
              <a:t>What makes ML Uniquely challenging in production?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6678" y="1228269"/>
            <a:ext cx="79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Part I: </a:t>
            </a:r>
            <a:r>
              <a:rPr lang="en-IN" sz="2800" b="1" dirty="0" smtClean="0">
                <a:solidFill>
                  <a:schemeClr val="accent5"/>
                </a:solidFill>
              </a:rPr>
              <a:t>Data Dependency</a:t>
            </a:r>
            <a:endParaRPr lang="en-IN" sz="28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678" y="2051825"/>
            <a:ext cx="8155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ML ‘black box’ into which many inputs (algorithmic, human, dataset</a:t>
            </a:r>
          </a:p>
          <a:p>
            <a:r>
              <a:rPr lang="en-US" sz="2000" dirty="0"/>
              <a:t>etc.) go to provide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Difficult </a:t>
            </a:r>
            <a:r>
              <a:rPr lang="en-US" sz="2000" dirty="0"/>
              <a:t>to have reproducible, deterministically ‘correct’ result as </a:t>
            </a:r>
            <a:r>
              <a:rPr lang="en-US" sz="2000" dirty="0" smtClean="0"/>
              <a:t>input </a:t>
            </a:r>
            <a:r>
              <a:rPr lang="en-IN" sz="2000" dirty="0" smtClean="0"/>
              <a:t>data </a:t>
            </a:r>
            <a:r>
              <a:rPr lang="en-IN" sz="2000" dirty="0"/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ML </a:t>
            </a:r>
            <a:r>
              <a:rPr lang="en-US" sz="2000" dirty="0"/>
              <a:t>in production may behave differently than in developer sandbox</a:t>
            </a:r>
          </a:p>
          <a:p>
            <a:r>
              <a:rPr lang="en-US" sz="2000" dirty="0"/>
              <a:t>because </a:t>
            </a:r>
            <a:endParaRPr lang="en-US" sz="2000" dirty="0" smtClean="0"/>
          </a:p>
          <a:p>
            <a:endParaRPr lang="en-US" sz="2000" dirty="0"/>
          </a:p>
          <a:p>
            <a:pPr algn="ctr"/>
            <a:r>
              <a:rPr lang="en-US" sz="2000" dirty="0" smtClean="0"/>
              <a:t>Live data </a:t>
            </a:r>
            <a:r>
              <a:rPr lang="en-US" sz="2000" dirty="0"/>
              <a:t>≠ </a:t>
            </a:r>
            <a:r>
              <a:rPr lang="en-US" sz="2000" dirty="0" smtClean="0"/>
              <a:t>Training Data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17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231501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ML </a:t>
            </a:r>
            <a:r>
              <a:rPr lang="en-IN" dirty="0" err="1" smtClean="0"/>
              <a:t>Challanges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8" y="758282"/>
            <a:ext cx="840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/>
              <a:t>What makes ML Uniquely challenging in production?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6678" y="1228269"/>
            <a:ext cx="79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Part II: </a:t>
            </a:r>
            <a:r>
              <a:rPr lang="en-IN" sz="2800" b="1" dirty="0" smtClean="0">
                <a:solidFill>
                  <a:schemeClr val="accent5"/>
                </a:solidFill>
              </a:rPr>
              <a:t>Simple to Complex topologies</a:t>
            </a:r>
            <a:endParaRPr lang="en-IN" sz="28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678" y="2133601"/>
            <a:ext cx="81552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Multiple loosely coupled pipelines running possibly in parallel, </a:t>
            </a:r>
            <a:r>
              <a:rPr lang="en-US" sz="2200" dirty="0" smtClean="0"/>
              <a:t>with dependencies </a:t>
            </a:r>
            <a:r>
              <a:rPr lang="en-US" sz="2200" dirty="0"/>
              <a:t>and human </a:t>
            </a:r>
            <a:r>
              <a:rPr lang="en-US" sz="2200" dirty="0" smtClean="0"/>
              <a:t>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Feature </a:t>
            </a:r>
            <a:r>
              <a:rPr lang="en-US" sz="2200" dirty="0"/>
              <a:t>engineering pipelines must match for Training and </a:t>
            </a:r>
            <a:r>
              <a:rPr lang="en-US" sz="2200" dirty="0" smtClean="0"/>
              <a:t>Inference.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Control </a:t>
            </a:r>
            <a:r>
              <a:rPr lang="en-US" sz="2200" dirty="0"/>
              <a:t>pipelines, Canaries, A/B Tests </a:t>
            </a:r>
            <a:r>
              <a:rPr lang="en-US" sz="2200" dirty="0" smtClean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Further </a:t>
            </a:r>
            <a:r>
              <a:rPr lang="en-US" sz="2200" dirty="0"/>
              <a:t>complexity if ensembles, federated learning </a:t>
            </a:r>
            <a:r>
              <a:rPr lang="en-US" sz="2200" dirty="0" err="1"/>
              <a:t>etc</a:t>
            </a:r>
            <a:r>
              <a:rPr lang="en-US" sz="2200" dirty="0"/>
              <a:t> are used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847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231501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ML </a:t>
            </a:r>
            <a:r>
              <a:rPr lang="en-IN" dirty="0" err="1" smtClean="0"/>
              <a:t>Challanges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8" y="758282"/>
            <a:ext cx="840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/>
              <a:t>What makes ML Uniquely challenging in production?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6678" y="1228269"/>
            <a:ext cx="79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Part III: </a:t>
            </a:r>
            <a:r>
              <a:rPr lang="en-IN" sz="2800" b="1" dirty="0" smtClean="0">
                <a:solidFill>
                  <a:schemeClr val="accent5"/>
                </a:solidFill>
              </a:rPr>
              <a:t>Heterogeneity and Scale</a:t>
            </a:r>
            <a:endParaRPr lang="en-IN" sz="28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678" y="1932878"/>
            <a:ext cx="8155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Possibly differing engines (Spark, TensorFlow, Caffe, PyTorch, </a:t>
            </a:r>
            <a:r>
              <a:rPr lang="en-US" sz="1800" dirty="0" err="1"/>
              <a:t>Sci</a:t>
            </a:r>
            <a:r>
              <a:rPr lang="en-US" sz="1800" dirty="0"/>
              <a:t>-kit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Learn, etc. </a:t>
            </a:r>
            <a:r>
              <a:rPr lang="en-US" sz="18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Different </a:t>
            </a:r>
            <a:r>
              <a:rPr lang="en-US" sz="1800" dirty="0"/>
              <a:t>languages (Python, Java, Scala, R </a:t>
            </a:r>
            <a:r>
              <a:rPr lang="en-US" sz="1800" dirty="0" smtClean="0"/>
              <a:t>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Inference </a:t>
            </a:r>
            <a:r>
              <a:rPr lang="en-US" sz="1800" dirty="0"/>
              <a:t>vs Training </a:t>
            </a:r>
            <a:r>
              <a:rPr lang="en-US" sz="1800" dirty="0" smtClean="0"/>
              <a:t>engines</a:t>
            </a:r>
          </a:p>
          <a:p>
            <a:pPr marL="285750" lvl="6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Training can be frequently batch</a:t>
            </a:r>
          </a:p>
          <a:p>
            <a:pPr marL="285750" lvl="7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Inference (Prediction, Model Serving) can be REST endpoint/custom code, streaming engine, micro-batch, etc.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Feature manipulation done at training needs to be replicated (or factored in) at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Each </a:t>
            </a:r>
            <a:r>
              <a:rPr lang="en-US" sz="1800" dirty="0"/>
              <a:t>engine presents its own scale opportunities/issues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125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605</Words>
  <Application>Microsoft Office PowerPoint</Application>
  <PresentationFormat>On-screen Show (16:9)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Proxima Nova</vt:lpstr>
      <vt:lpstr>Calibri</vt:lpstr>
      <vt:lpstr>Roboto Medium</vt:lpstr>
      <vt:lpstr>Roboto Thin</vt:lpstr>
      <vt:lpstr>Roboto</vt:lpstr>
      <vt:lpstr>Arial</vt:lpstr>
      <vt:lpstr>Courier New</vt:lpstr>
      <vt:lpstr>Simple Light</vt:lpstr>
      <vt:lpstr>PowerPoint Presentation</vt:lpstr>
      <vt:lpstr>PowerPoint Presentation</vt:lpstr>
      <vt:lpstr>Agenda</vt:lpstr>
      <vt:lpstr>Takeaways from the mentorship</vt:lpstr>
      <vt:lpstr>AI in Reality</vt:lpstr>
      <vt:lpstr>Development v/s Deployment </vt:lpstr>
      <vt:lpstr>ML Challanges</vt:lpstr>
      <vt:lpstr>ML Challanges</vt:lpstr>
      <vt:lpstr>ML Challanges</vt:lpstr>
      <vt:lpstr>ML Challanges</vt:lpstr>
      <vt:lpstr>ML Challanges</vt:lpstr>
      <vt:lpstr>Common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Mahendra Singh Chouhan</cp:lastModifiedBy>
  <cp:revision>13</cp:revision>
  <dcterms:modified xsi:type="dcterms:W3CDTF">2021-12-02T18:12:49Z</dcterms:modified>
</cp:coreProperties>
</file>