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Proxima Nova" panose="020B0604020202020204" charset="0"/>
      <p:regular r:id="rId22"/>
      <p:bold r:id="rId23"/>
      <p:italic r:id="rId24"/>
      <p:boldItalic r:id="rId25"/>
    </p:embeddedFont>
    <p:embeddedFont>
      <p:font typeface="Lato"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061a358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a061a358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377ca5d04_0_29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a377ca5d04_0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377ca5d04_0_3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377ca5d04_0_36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a377ca5d04_0_3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377ca5d04_0_3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a377ca5d04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a061a3581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ga061a35818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a061a35818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ga061a35818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You can use examples from the dataset and assignment</a:t>
            </a:r>
            <a:endParaRPr/>
          </a:p>
          <a:p>
            <a:pPr marL="457200" lvl="0" indent="-298450" algn="l" rtl="0">
              <a:lnSpc>
                <a:spcPct val="100000"/>
              </a:lnSpc>
              <a:spcBef>
                <a:spcPts val="0"/>
              </a:spcBef>
              <a:spcAft>
                <a:spcPts val="0"/>
              </a:spcAft>
              <a:buSzPts val="1100"/>
              <a:buChar char="●"/>
            </a:pPr>
            <a:r>
              <a:rPr lang="en"/>
              <a:t>Also explain about the recommendation engine.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a1870316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a1870316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3e9a6f76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3e9a6f7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61a35818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ga061a35818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000">
                <a:latin typeface="Proxima Nova"/>
                <a:ea typeface="Proxima Nova"/>
                <a:cs typeface="Proxima Nova"/>
                <a:sym typeface="Proxima Nova"/>
              </a:rPr>
              <a:t>For the last one, if they are not yet employed, they can think of areas of contribution in public domain (blogs/ Kaggle/ freelancing)</a:t>
            </a:r>
            <a:endParaRPr sz="1000">
              <a:latin typeface="Proxima Nova"/>
              <a:ea typeface="Proxima Nova"/>
              <a:cs typeface="Proxima Nova"/>
              <a:sym typeface="Proxima Nova"/>
            </a:endParaRPr>
          </a:p>
          <a:p>
            <a:pPr marL="0" lvl="0" indent="0" algn="l" rtl="0">
              <a:lnSpc>
                <a:spcPct val="115000"/>
              </a:lnSpc>
              <a:spcBef>
                <a:spcPts val="0"/>
              </a:spcBef>
              <a:spcAft>
                <a:spcPts val="0"/>
              </a:spcAft>
              <a:buNone/>
            </a:pPr>
            <a:r>
              <a:rPr lang="en" sz="1000">
                <a:latin typeface="Proxima Nova"/>
                <a:ea typeface="Proxima Nova"/>
                <a:cs typeface="Proxima Nova"/>
                <a:sym typeface="Proxima Nova"/>
              </a:rPr>
              <a:t>How to use the doc:</a:t>
            </a:r>
            <a:endParaRPr sz="1000">
              <a:latin typeface="Proxima Nova"/>
              <a:ea typeface="Proxima Nova"/>
              <a:cs typeface="Proxima Nova"/>
              <a:sym typeface="Proxima Nova"/>
            </a:endParaRPr>
          </a:p>
          <a:p>
            <a:pPr marL="457200" lvl="0" indent="-292100" algn="l" rtl="0">
              <a:lnSpc>
                <a:spcPct val="115000"/>
              </a:lnSpc>
              <a:spcBef>
                <a:spcPts val="0"/>
              </a:spcBef>
              <a:spcAft>
                <a:spcPts val="0"/>
              </a:spcAft>
              <a:buSzPts val="1000"/>
              <a:buFont typeface="Proxima Nova"/>
              <a:buAutoNum type="arabicPeriod"/>
            </a:pPr>
            <a:r>
              <a:rPr lang="en" sz="1000">
                <a:latin typeface="Proxima Nova"/>
                <a:ea typeface="Proxima Nova"/>
                <a:cs typeface="Proxima Nova"/>
                <a:sym typeface="Proxima Nova"/>
              </a:rPr>
              <a:t>Choose the industries that the learners come from</a:t>
            </a:r>
            <a:endParaRPr sz="1000">
              <a:latin typeface="Proxima Nova"/>
              <a:ea typeface="Proxima Nova"/>
              <a:cs typeface="Proxima Nova"/>
              <a:sym typeface="Proxima Nova"/>
            </a:endParaRPr>
          </a:p>
          <a:p>
            <a:pPr marL="457200" lvl="0" indent="-292100" algn="l" rtl="0">
              <a:lnSpc>
                <a:spcPct val="115000"/>
              </a:lnSpc>
              <a:spcBef>
                <a:spcPts val="0"/>
              </a:spcBef>
              <a:spcAft>
                <a:spcPts val="0"/>
              </a:spcAft>
              <a:buSzPts val="1000"/>
              <a:buFont typeface="Proxima Nova"/>
              <a:buAutoNum type="arabicPeriod"/>
            </a:pPr>
            <a:r>
              <a:rPr lang="en" sz="1000">
                <a:latin typeface="Proxima Nova"/>
                <a:ea typeface="Proxima Nova"/>
                <a:cs typeface="Proxima Nova"/>
                <a:sym typeface="Proxima Nova"/>
              </a:rPr>
              <a:t>Pick up the use cases that has the most number of roles open</a:t>
            </a:r>
            <a:endParaRPr sz="1000">
              <a:latin typeface="Proxima Nova"/>
              <a:ea typeface="Proxima Nova"/>
              <a:cs typeface="Proxima Nova"/>
              <a:sym typeface="Proxima Nova"/>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a18703149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a18703149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061a3581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ga061a35818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061a35818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ga061a3581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061a3581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a061a3581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061a3581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a061a3581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Discuss  if they have thought about their own aspirations in this field vs. where they are and their strengths.</a:t>
            </a:r>
            <a:endParaRPr/>
          </a:p>
          <a:p>
            <a:pPr marL="0" lvl="0" indent="0" algn="l" rtl="0">
              <a:lnSpc>
                <a:spcPct val="100000"/>
              </a:lnSpc>
              <a:spcBef>
                <a:spcPts val="0"/>
              </a:spcBef>
              <a:spcAft>
                <a:spcPts val="0"/>
              </a:spcAft>
              <a:buSzPts val="1100"/>
              <a:buNone/>
            </a:pPr>
            <a:r>
              <a:rPr lang="en"/>
              <a:t>How benchmarking with industry practitioners in these fields helps set eyes on your vision more clearly.</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377ca5d0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377ca5d04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a377ca5d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377ca5d04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a377ca5d0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377ca5d04_0_7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a377ca5d04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377ca5d04_0_14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a377ca5d04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a377ca5d04_0_2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ga377ca5d04_0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9841" y="600075"/>
            <a:ext cx="4072800" cy="416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5333F"/>
              </a:buClr>
              <a:buSzPts val="3600"/>
              <a:buFont typeface="Arial"/>
              <a:buNone/>
              <a:defRPr sz="3600">
                <a:solidFill>
                  <a:srgbClr val="F5333F"/>
                </a:solidFil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3"/>
          <p:cNvSpPr>
            <a:spLocks noGrp="1"/>
          </p:cNvSpPr>
          <p:nvPr>
            <p:ph type="pic" idx="2"/>
          </p:nvPr>
        </p:nvSpPr>
        <p:spPr>
          <a:xfrm>
            <a:off x="629842" y="1681163"/>
            <a:ext cx="4535400" cy="2825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body" idx="1"/>
          </p:nvPr>
        </p:nvSpPr>
        <p:spPr>
          <a:xfrm>
            <a:off x="5381625" y="1681163"/>
            <a:ext cx="3140100" cy="2825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Arial"/>
              <a:buNone/>
              <a:defRPr sz="45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E72D4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a:off x="0" y="0"/>
            <a:ext cx="9144000" cy="465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62" name="Google Shape;62;p14"/>
          <p:cNvPicPr preferRelativeResize="0"/>
          <p:nvPr/>
        </p:nvPicPr>
        <p:blipFill rotWithShape="1">
          <a:blip r:embed="rId2">
            <a:alphaModFix/>
          </a:blip>
          <a:srcRect/>
          <a:stretch/>
        </p:blipFill>
        <p:spPr>
          <a:xfrm>
            <a:off x="663922" y="571887"/>
            <a:ext cx="2057399"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63"/>
        <p:cNvGrpSpPr/>
        <p:nvPr/>
      </p:nvGrpSpPr>
      <p:grpSpPr>
        <a:xfrm>
          <a:off x="0" y="0"/>
          <a:ext cx="0" cy="0"/>
          <a:chOff x="0" y="0"/>
          <a:chExt cx="0" cy="0"/>
        </a:xfrm>
      </p:grpSpPr>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body" idx="1"/>
          </p:nvPr>
        </p:nvSpPr>
        <p:spPr>
          <a:xfrm>
            <a:off x="3303588" y="1816100"/>
            <a:ext cx="5265600" cy="2619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15"/>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8" name="Google Shape;68;p1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pic>
        <p:nvPicPr>
          <p:cNvPr id="69" name="Google Shape;69;p15"/>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70"/>
        <p:cNvGrpSpPr/>
        <p:nvPr/>
      </p:nvGrpSpPr>
      <p:grpSpPr>
        <a:xfrm>
          <a:off x="0" y="0"/>
          <a:ext cx="0" cy="0"/>
          <a:chOff x="0" y="0"/>
          <a:chExt cx="0" cy="0"/>
        </a:xfrm>
      </p:grpSpPr>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2" name="Google Shape;72;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6"/>
          <p:cNvSpPr/>
          <p:nvPr/>
        </p:nvSpPr>
        <p:spPr>
          <a:xfrm>
            <a:off x="0" y="0"/>
            <a:ext cx="9144000" cy="636600"/>
          </a:xfrm>
          <a:prstGeom prst="rect">
            <a:avLst/>
          </a:prstGeom>
          <a:solidFill>
            <a:srgbClr val="F533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74" name="Google Shape;74;p16"/>
          <p:cNvSpPr txBox="1">
            <a:spLocks noGrp="1"/>
          </p:cNvSpPr>
          <p:nvPr>
            <p:ph type="title"/>
          </p:nvPr>
        </p:nvSpPr>
        <p:spPr>
          <a:xfrm>
            <a:off x="316679" y="121966"/>
            <a:ext cx="3735900" cy="382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5" name="Google Shape;75;p1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9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79" name="Google Shape;79;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80" name="Google Shape;80;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1" name="Google Shape;8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2" name="Google Shape;82;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medium.com/activewizards-machine-learning-company/top-9-data-science-use-cases-in-media-and-entertainment-a5705231e228" TargetMode="External"/><Relationship Id="rId5" Type="http://schemas.openxmlformats.org/officeDocument/2006/relationships/hyperlink" Target="https://www.kaggle.com/thoughtvector/customer-support-on-twitter" TargetMode="External"/><Relationship Id="rId4" Type="http://schemas.openxmlformats.org/officeDocument/2006/relationships/hyperlink" Target="https://www.kaggle.com/tags/recommender-system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imdevskp/covid-19-analysis-visualization-comparisons" TargetMode="External"/><Relationship Id="rId7" Type="http://schemas.openxmlformats.org/officeDocument/2006/relationships/hyperlink" Target="https://www.linkedin.com/jobs/view/2179140426"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hyperlink" Target="https://www.linkedin.com/jobs/view/2019046154" TargetMode="External"/><Relationship Id="rId5" Type="http://schemas.openxmlformats.org/officeDocument/2006/relationships/hyperlink" Target="https://www.linkedin.com/jobs/view/2006689655" TargetMode="External"/><Relationship Id="rId4" Type="http://schemas.openxmlformats.org/officeDocument/2006/relationships/hyperlink" Target="https://www.linkedin.com/jobs/search/?currentJobId=1937330190&amp;keywords=data%20analy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27"/>
          <p:cNvPicPr preferRelativeResize="0"/>
          <p:nvPr/>
        </p:nvPicPr>
        <p:blipFill rotWithShape="1">
          <a:blip r:embed="rId3">
            <a:alphaModFix/>
          </a:blip>
          <a:srcRect/>
          <a:stretch/>
        </p:blipFill>
        <p:spPr>
          <a:xfrm>
            <a:off x="0" y="1"/>
            <a:ext cx="9143998" cy="5142586"/>
          </a:xfrm>
          <a:prstGeom prst="rect">
            <a:avLst/>
          </a:prstGeom>
          <a:noFill/>
          <a:ln>
            <a:noFill/>
          </a:ln>
        </p:spPr>
      </p:pic>
      <p:sp>
        <p:nvSpPr>
          <p:cNvPr id="416" name="Google Shape;416;p27"/>
          <p:cNvSpPr/>
          <p:nvPr/>
        </p:nvSpPr>
        <p:spPr>
          <a:xfrm>
            <a:off x="0" y="0"/>
            <a:ext cx="9144000" cy="5143500"/>
          </a:xfrm>
          <a:prstGeom prst="rect">
            <a:avLst/>
          </a:prstGeom>
          <a:solidFill>
            <a:schemeClr val="lt2">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121543"/>
              </a:solidFill>
              <a:latin typeface="Calibri"/>
              <a:ea typeface="Calibri"/>
              <a:cs typeface="Calibri"/>
              <a:sym typeface="Calibri"/>
            </a:endParaRPr>
          </a:p>
        </p:txBody>
      </p:sp>
      <p:sp>
        <p:nvSpPr>
          <p:cNvPr id="417" name="Google Shape;417;p27"/>
          <p:cNvSpPr/>
          <p:nvPr/>
        </p:nvSpPr>
        <p:spPr>
          <a:xfrm>
            <a:off x="5650530" y="865598"/>
            <a:ext cx="465000" cy="4650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8" name="Google Shape;418;p27"/>
          <p:cNvSpPr/>
          <p:nvPr/>
        </p:nvSpPr>
        <p:spPr>
          <a:xfrm>
            <a:off x="6115283" y="865598"/>
            <a:ext cx="2977800" cy="4650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CTC</a:t>
            </a:r>
            <a:endParaRPr sz="1100"/>
          </a:p>
        </p:txBody>
      </p:sp>
      <p:sp>
        <p:nvSpPr>
          <p:cNvPr id="419" name="Google Shape;419;p27"/>
          <p:cNvSpPr/>
          <p:nvPr/>
        </p:nvSpPr>
        <p:spPr>
          <a:xfrm flipH="1">
            <a:off x="374175" y="1390876"/>
            <a:ext cx="2909100" cy="1243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Business Analysts are people who are  responsible for liaising between business users and technologists to exchange information in a concise, logical and understandable way in coordination with the Technology team.This doesn’t necessarily involve the use of data science skills but  having data skills would likely make someone  a more compelling candidate for almost any business analyst role.</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100">
              <a:latin typeface="Calibri"/>
              <a:ea typeface="Calibri"/>
              <a:cs typeface="Calibri"/>
              <a:sym typeface="Calibri"/>
            </a:endParaRPr>
          </a:p>
        </p:txBody>
      </p:sp>
      <p:sp>
        <p:nvSpPr>
          <p:cNvPr id="420" name="Google Shape;420;p27"/>
          <p:cNvSpPr/>
          <p:nvPr/>
        </p:nvSpPr>
        <p:spPr>
          <a:xfrm flipH="1">
            <a:off x="5953267" y="1390884"/>
            <a:ext cx="2909100" cy="6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900">
                <a:solidFill>
                  <a:srgbClr val="121543"/>
                </a:solidFill>
              </a:rPr>
              <a:t>The national average salary for a Business Analyst is ₹6,00,000 in India.</a:t>
            </a:r>
            <a:endParaRPr sz="1100">
              <a:solidFill>
                <a:schemeClr val="dk1"/>
              </a:solidFill>
            </a:endParaRPr>
          </a:p>
          <a:p>
            <a:pPr marL="0" marR="0" lvl="0" indent="0" algn="l" rtl="0">
              <a:spcBef>
                <a:spcPts val="0"/>
              </a:spcBef>
              <a:spcAft>
                <a:spcPts val="0"/>
              </a:spcAft>
              <a:buNone/>
            </a:pPr>
            <a:endParaRPr sz="1100">
              <a:solidFill>
                <a:srgbClr val="121543"/>
              </a:solidFill>
              <a:latin typeface="Calibri"/>
              <a:ea typeface="Calibri"/>
              <a:cs typeface="Calibri"/>
              <a:sym typeface="Calibri"/>
            </a:endParaRPr>
          </a:p>
        </p:txBody>
      </p:sp>
      <p:sp>
        <p:nvSpPr>
          <p:cNvPr id="421" name="Google Shape;421;p27"/>
          <p:cNvSpPr/>
          <p:nvPr/>
        </p:nvSpPr>
        <p:spPr>
          <a:xfrm flipH="1">
            <a:off x="443831" y="3342637"/>
            <a:ext cx="2909100" cy="6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900"/>
              <a:t>Domain understanding, Requirement Gathering, Requirement Elicitation, Process Excellence, Wireframing, Prototyping, User Acceptance Testing, Documentation Prowess, Basic Data Analysis Skills</a:t>
            </a:r>
            <a:endParaRPr sz="1100"/>
          </a:p>
          <a:p>
            <a:pPr marL="0" marR="0" lvl="0" indent="0" algn="l" rtl="0">
              <a:spcBef>
                <a:spcPts val="0"/>
              </a:spcBef>
              <a:spcAft>
                <a:spcPts val="0"/>
              </a:spcAft>
              <a:buNone/>
            </a:pPr>
            <a:endParaRPr sz="1100">
              <a:latin typeface="Calibri"/>
              <a:ea typeface="Calibri"/>
              <a:cs typeface="Calibri"/>
              <a:sym typeface="Calibri"/>
            </a:endParaRPr>
          </a:p>
        </p:txBody>
      </p:sp>
      <p:sp>
        <p:nvSpPr>
          <p:cNvPr id="422" name="Google Shape;422;p27"/>
          <p:cNvSpPr/>
          <p:nvPr/>
        </p:nvSpPr>
        <p:spPr>
          <a:xfrm flipH="1">
            <a:off x="6032063" y="3007387"/>
            <a:ext cx="2909100" cy="335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900">
                <a:solidFill>
                  <a:srgbClr val="121543"/>
                </a:solidFill>
              </a:rPr>
              <a:t>Excel, Visio, SQL,Tableau,Wireframing tools like Axure RP/Visio</a:t>
            </a:r>
            <a:endParaRPr sz="1100">
              <a:solidFill>
                <a:schemeClr val="dk1"/>
              </a:solidFill>
            </a:endParaRPr>
          </a:p>
          <a:p>
            <a:pPr marL="0" marR="0" lvl="0" indent="0" algn="l" rtl="0">
              <a:spcBef>
                <a:spcPts val="0"/>
              </a:spcBef>
              <a:spcAft>
                <a:spcPts val="0"/>
              </a:spcAft>
              <a:buNone/>
            </a:pPr>
            <a:endParaRPr sz="900">
              <a:solidFill>
                <a:srgbClr val="121543"/>
              </a:solidFill>
            </a:endParaRPr>
          </a:p>
        </p:txBody>
      </p:sp>
      <p:grpSp>
        <p:nvGrpSpPr>
          <p:cNvPr id="423" name="Google Shape;423;p27"/>
          <p:cNvGrpSpPr/>
          <p:nvPr/>
        </p:nvGrpSpPr>
        <p:grpSpPr>
          <a:xfrm>
            <a:off x="178100" y="865588"/>
            <a:ext cx="3440633" cy="464850"/>
            <a:chOff x="433154" y="1082493"/>
            <a:chExt cx="4587510" cy="619800"/>
          </a:xfrm>
        </p:grpSpPr>
        <p:sp>
          <p:nvSpPr>
            <p:cNvPr id="424" name="Google Shape;424;p27"/>
            <p:cNvSpPr/>
            <p:nvPr/>
          </p:nvSpPr>
          <p:spPr>
            <a:xfrm>
              <a:off x="4400864" y="1082493"/>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5" name="Google Shape;425;p27"/>
            <p:cNvSpPr/>
            <p:nvPr/>
          </p:nvSpPr>
          <p:spPr>
            <a:xfrm>
              <a:off x="433154" y="1082493"/>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ROLE</a:t>
              </a:r>
              <a:endParaRPr sz="1400"/>
            </a:p>
          </p:txBody>
        </p:sp>
        <p:grpSp>
          <p:nvGrpSpPr>
            <p:cNvPr id="426" name="Google Shape;426;p27"/>
            <p:cNvGrpSpPr/>
            <p:nvPr/>
          </p:nvGrpSpPr>
          <p:grpSpPr>
            <a:xfrm>
              <a:off x="4547022" y="1233578"/>
              <a:ext cx="330263" cy="317362"/>
              <a:chOff x="2678113" y="3297239"/>
              <a:chExt cx="330263" cy="317362"/>
            </a:xfrm>
          </p:grpSpPr>
          <p:sp>
            <p:nvSpPr>
              <p:cNvPr id="427" name="Google Shape;427;p27"/>
              <p:cNvSpPr/>
              <p:nvPr/>
            </p:nvSpPr>
            <p:spPr>
              <a:xfrm>
                <a:off x="2678113" y="3297239"/>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28" name="Google Shape;428;p27"/>
              <p:cNvCxnSpPr/>
              <p:nvPr/>
            </p:nvCxnSpPr>
            <p:spPr>
              <a:xfrm>
                <a:off x="2782888" y="3297239"/>
                <a:ext cx="0" cy="44400"/>
              </a:xfrm>
              <a:prstGeom prst="straightConnector1">
                <a:avLst/>
              </a:prstGeom>
              <a:noFill/>
              <a:ln w="12700" cap="rnd" cmpd="sng">
                <a:solidFill>
                  <a:schemeClr val="lt1"/>
                </a:solidFill>
                <a:prstDash val="solid"/>
                <a:round/>
                <a:headEnd type="none" w="med" len="med"/>
                <a:tailEnd type="none" w="med" len="med"/>
              </a:ln>
            </p:spPr>
          </p:cxnSp>
          <p:cxnSp>
            <p:nvCxnSpPr>
              <p:cNvPr id="429" name="Google Shape;429;p27"/>
              <p:cNvCxnSpPr/>
              <p:nvPr/>
            </p:nvCxnSpPr>
            <p:spPr>
              <a:xfrm>
                <a:off x="2708276" y="3297239"/>
                <a:ext cx="0" cy="44400"/>
              </a:xfrm>
              <a:prstGeom prst="straightConnector1">
                <a:avLst/>
              </a:prstGeom>
              <a:noFill/>
              <a:ln w="12700" cap="rnd" cmpd="sng">
                <a:solidFill>
                  <a:schemeClr val="lt1"/>
                </a:solidFill>
                <a:prstDash val="solid"/>
                <a:round/>
                <a:headEnd type="none" w="med" len="med"/>
                <a:tailEnd type="none" w="med" len="med"/>
              </a:ln>
            </p:spPr>
          </p:cxnSp>
          <p:sp>
            <p:nvSpPr>
              <p:cNvPr id="430" name="Google Shape;430;p27"/>
              <p:cNvSpPr/>
              <p:nvPr/>
            </p:nvSpPr>
            <p:spPr>
              <a:xfrm>
                <a:off x="2708276" y="3341689"/>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31" name="Google Shape;431;p27"/>
              <p:cNvCxnSpPr/>
              <p:nvPr/>
            </p:nvCxnSpPr>
            <p:spPr>
              <a:xfrm>
                <a:off x="2813051" y="3341689"/>
                <a:ext cx="0" cy="45900"/>
              </a:xfrm>
              <a:prstGeom prst="straightConnector1">
                <a:avLst/>
              </a:prstGeom>
              <a:noFill/>
              <a:ln w="12700" cap="rnd" cmpd="sng">
                <a:solidFill>
                  <a:schemeClr val="lt1"/>
                </a:solidFill>
                <a:prstDash val="solid"/>
                <a:round/>
                <a:headEnd type="none" w="med" len="med"/>
                <a:tailEnd type="none" w="med" len="med"/>
              </a:ln>
            </p:spPr>
          </p:cxnSp>
          <p:cxnSp>
            <p:nvCxnSpPr>
              <p:cNvPr id="432" name="Google Shape;432;p27"/>
              <p:cNvCxnSpPr/>
              <p:nvPr/>
            </p:nvCxnSpPr>
            <p:spPr>
              <a:xfrm>
                <a:off x="2738438" y="3341689"/>
                <a:ext cx="0" cy="45900"/>
              </a:xfrm>
              <a:prstGeom prst="straightConnector1">
                <a:avLst/>
              </a:prstGeom>
              <a:noFill/>
              <a:ln w="12700" cap="rnd" cmpd="sng">
                <a:solidFill>
                  <a:schemeClr val="lt1"/>
                </a:solidFill>
                <a:prstDash val="solid"/>
                <a:round/>
                <a:headEnd type="none" w="med" len="med"/>
                <a:tailEnd type="none" w="med" len="med"/>
              </a:ln>
            </p:spPr>
          </p:cxnSp>
          <p:sp>
            <p:nvSpPr>
              <p:cNvPr id="433" name="Google Shape;433;p27"/>
              <p:cNvSpPr/>
              <p:nvPr/>
            </p:nvSpPr>
            <p:spPr>
              <a:xfrm>
                <a:off x="2692401" y="3387726"/>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34" name="Google Shape;434;p27"/>
              <p:cNvCxnSpPr/>
              <p:nvPr/>
            </p:nvCxnSpPr>
            <p:spPr>
              <a:xfrm>
                <a:off x="2798763" y="3387726"/>
                <a:ext cx="0" cy="44400"/>
              </a:xfrm>
              <a:prstGeom prst="straightConnector1">
                <a:avLst/>
              </a:prstGeom>
              <a:noFill/>
              <a:ln w="12700" cap="rnd" cmpd="sng">
                <a:solidFill>
                  <a:schemeClr val="lt1"/>
                </a:solidFill>
                <a:prstDash val="solid"/>
                <a:round/>
                <a:headEnd type="none" w="med" len="med"/>
                <a:tailEnd type="none" w="med" len="med"/>
              </a:ln>
            </p:spPr>
          </p:cxnSp>
          <p:cxnSp>
            <p:nvCxnSpPr>
              <p:cNvPr id="435" name="Google Shape;435;p27"/>
              <p:cNvCxnSpPr/>
              <p:nvPr/>
            </p:nvCxnSpPr>
            <p:spPr>
              <a:xfrm>
                <a:off x="2722563" y="3387726"/>
                <a:ext cx="0" cy="44400"/>
              </a:xfrm>
              <a:prstGeom prst="straightConnector1">
                <a:avLst/>
              </a:prstGeom>
              <a:noFill/>
              <a:ln w="12700" cap="rnd" cmpd="sng">
                <a:solidFill>
                  <a:schemeClr val="lt1"/>
                </a:solidFill>
                <a:prstDash val="solid"/>
                <a:round/>
                <a:headEnd type="none" w="med" len="med"/>
                <a:tailEnd type="none" w="med" len="med"/>
              </a:ln>
            </p:spPr>
          </p:cxnSp>
          <p:sp>
            <p:nvSpPr>
              <p:cNvPr id="436" name="Google Shape;436;p27"/>
              <p:cNvSpPr/>
              <p:nvPr/>
            </p:nvSpPr>
            <p:spPr>
              <a:xfrm>
                <a:off x="2678113" y="3432176"/>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37" name="Google Shape;437;p27"/>
              <p:cNvCxnSpPr/>
              <p:nvPr/>
            </p:nvCxnSpPr>
            <p:spPr>
              <a:xfrm>
                <a:off x="2782888" y="3432176"/>
                <a:ext cx="0" cy="45900"/>
              </a:xfrm>
              <a:prstGeom prst="straightConnector1">
                <a:avLst/>
              </a:prstGeom>
              <a:noFill/>
              <a:ln w="12700" cap="rnd" cmpd="sng">
                <a:solidFill>
                  <a:schemeClr val="lt1"/>
                </a:solidFill>
                <a:prstDash val="solid"/>
                <a:round/>
                <a:headEnd type="none" w="med" len="med"/>
                <a:tailEnd type="none" w="med" len="med"/>
              </a:ln>
            </p:spPr>
          </p:cxnSp>
          <p:cxnSp>
            <p:nvCxnSpPr>
              <p:cNvPr id="438" name="Google Shape;438;p27"/>
              <p:cNvCxnSpPr/>
              <p:nvPr/>
            </p:nvCxnSpPr>
            <p:spPr>
              <a:xfrm>
                <a:off x="2708276" y="3432176"/>
                <a:ext cx="0" cy="45900"/>
              </a:xfrm>
              <a:prstGeom prst="straightConnector1">
                <a:avLst/>
              </a:prstGeom>
              <a:noFill/>
              <a:ln w="12700" cap="rnd" cmpd="sng">
                <a:solidFill>
                  <a:schemeClr val="lt1"/>
                </a:solidFill>
                <a:prstDash val="solid"/>
                <a:round/>
                <a:headEnd type="none" w="med" len="med"/>
                <a:tailEnd type="none" w="med" len="med"/>
              </a:ln>
            </p:spPr>
          </p:cxnSp>
          <p:sp>
            <p:nvSpPr>
              <p:cNvPr id="439" name="Google Shape;439;p27"/>
              <p:cNvSpPr/>
              <p:nvPr/>
            </p:nvSpPr>
            <p:spPr>
              <a:xfrm>
                <a:off x="2692401" y="3478214"/>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40" name="Google Shape;440;p27"/>
              <p:cNvCxnSpPr/>
              <p:nvPr/>
            </p:nvCxnSpPr>
            <p:spPr>
              <a:xfrm>
                <a:off x="27987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441" name="Google Shape;441;p27"/>
              <p:cNvCxnSpPr/>
              <p:nvPr/>
            </p:nvCxnSpPr>
            <p:spPr>
              <a:xfrm>
                <a:off x="27225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442" name="Google Shape;442;p27"/>
              <p:cNvSpPr/>
              <p:nvPr/>
            </p:nvSpPr>
            <p:spPr>
              <a:xfrm>
                <a:off x="2678113"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43" name="Google Shape;443;p27"/>
              <p:cNvCxnSpPr/>
              <p:nvPr/>
            </p:nvCxnSpPr>
            <p:spPr>
              <a:xfrm>
                <a:off x="278288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444" name="Google Shape;444;p27"/>
              <p:cNvCxnSpPr/>
              <p:nvPr/>
            </p:nvCxnSpPr>
            <p:spPr>
              <a:xfrm>
                <a:off x="2708276"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445" name="Google Shape;445;p27"/>
              <p:cNvSpPr/>
              <p:nvPr/>
            </p:nvSpPr>
            <p:spPr>
              <a:xfrm>
                <a:off x="2692401" y="3568701"/>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46" name="Google Shape;446;p27"/>
              <p:cNvCxnSpPr/>
              <p:nvPr/>
            </p:nvCxnSpPr>
            <p:spPr>
              <a:xfrm>
                <a:off x="27987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447" name="Google Shape;447;p27"/>
              <p:cNvCxnSpPr/>
              <p:nvPr/>
            </p:nvCxnSpPr>
            <p:spPr>
              <a:xfrm>
                <a:off x="2722563" y="3568701"/>
                <a:ext cx="0" cy="45900"/>
              </a:xfrm>
              <a:prstGeom prst="straightConnector1">
                <a:avLst/>
              </a:prstGeom>
              <a:noFill/>
              <a:ln w="12700" cap="rnd" cmpd="sng">
                <a:solidFill>
                  <a:schemeClr val="lt1"/>
                </a:solidFill>
                <a:prstDash val="solid"/>
                <a:round/>
                <a:headEnd type="none" w="med" len="med"/>
                <a:tailEnd type="none" w="med" len="med"/>
              </a:ln>
            </p:spPr>
          </p:cxnSp>
          <p:sp>
            <p:nvSpPr>
              <p:cNvPr id="448" name="Google Shape;448;p27"/>
              <p:cNvSpPr/>
              <p:nvPr/>
            </p:nvSpPr>
            <p:spPr>
              <a:xfrm>
                <a:off x="2857501" y="3478214"/>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49" name="Google Shape;449;p27"/>
              <p:cNvCxnSpPr/>
              <p:nvPr/>
            </p:nvCxnSpPr>
            <p:spPr>
              <a:xfrm>
                <a:off x="28876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450" name="Google Shape;450;p27"/>
              <p:cNvCxnSpPr/>
              <p:nvPr/>
            </p:nvCxnSpPr>
            <p:spPr>
              <a:xfrm>
                <a:off x="29638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451" name="Google Shape;451;p27"/>
              <p:cNvSpPr/>
              <p:nvPr/>
            </p:nvSpPr>
            <p:spPr>
              <a:xfrm>
                <a:off x="2873376"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2" name="Google Shape;452;p27"/>
              <p:cNvCxnSpPr/>
              <p:nvPr/>
            </p:nvCxnSpPr>
            <p:spPr>
              <a:xfrm>
                <a:off x="290353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453" name="Google Shape;453;p27"/>
              <p:cNvCxnSpPr/>
              <p:nvPr/>
            </p:nvCxnSpPr>
            <p:spPr>
              <a:xfrm>
                <a:off x="2978151"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454" name="Google Shape;454;p27"/>
              <p:cNvSpPr/>
              <p:nvPr/>
            </p:nvSpPr>
            <p:spPr>
              <a:xfrm>
                <a:off x="2857501" y="3568701"/>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27"/>
              <p:cNvCxnSpPr/>
              <p:nvPr/>
            </p:nvCxnSpPr>
            <p:spPr>
              <a:xfrm>
                <a:off x="28876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456" name="Google Shape;456;p27"/>
              <p:cNvCxnSpPr/>
              <p:nvPr/>
            </p:nvCxnSpPr>
            <p:spPr>
              <a:xfrm>
                <a:off x="2963863" y="3568701"/>
                <a:ext cx="0" cy="45900"/>
              </a:xfrm>
              <a:prstGeom prst="straightConnector1">
                <a:avLst/>
              </a:prstGeom>
              <a:noFill/>
              <a:ln w="12700" cap="rnd" cmpd="sng">
                <a:solidFill>
                  <a:schemeClr val="lt1"/>
                </a:solidFill>
                <a:prstDash val="solid"/>
                <a:round/>
                <a:headEnd type="none" w="med" len="med"/>
                <a:tailEnd type="none" w="med" len="med"/>
              </a:ln>
            </p:spPr>
          </p:cxnSp>
        </p:grpSp>
      </p:grpSp>
      <p:grpSp>
        <p:nvGrpSpPr>
          <p:cNvPr id="457" name="Google Shape;457;p27"/>
          <p:cNvGrpSpPr/>
          <p:nvPr/>
        </p:nvGrpSpPr>
        <p:grpSpPr>
          <a:xfrm>
            <a:off x="178100" y="2740106"/>
            <a:ext cx="3440633" cy="464851"/>
            <a:chOff x="237467" y="3196275"/>
            <a:chExt cx="4587510" cy="619802"/>
          </a:xfrm>
        </p:grpSpPr>
        <p:sp>
          <p:nvSpPr>
            <p:cNvPr id="458" name="Google Shape;458;p27"/>
            <p:cNvSpPr/>
            <p:nvPr/>
          </p:nvSpPr>
          <p:spPr>
            <a:xfrm>
              <a:off x="4205177" y="3196277"/>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27"/>
            <p:cNvSpPr/>
            <p:nvPr/>
          </p:nvSpPr>
          <p:spPr>
            <a:xfrm>
              <a:off x="237467" y="319627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SKILLS</a:t>
              </a:r>
              <a:endParaRPr sz="1100"/>
            </a:p>
          </p:txBody>
        </p:sp>
        <p:grpSp>
          <p:nvGrpSpPr>
            <p:cNvPr id="460" name="Google Shape;460;p27"/>
            <p:cNvGrpSpPr/>
            <p:nvPr/>
          </p:nvGrpSpPr>
          <p:grpSpPr>
            <a:xfrm>
              <a:off x="4341974" y="3315809"/>
              <a:ext cx="346075" cy="346075"/>
              <a:chOff x="7726363" y="2895601"/>
              <a:chExt cx="346075" cy="346075"/>
            </a:xfrm>
          </p:grpSpPr>
          <p:sp>
            <p:nvSpPr>
              <p:cNvPr id="461" name="Google Shape;461;p27"/>
              <p:cNvSpPr/>
              <p:nvPr/>
            </p:nvSpPr>
            <p:spPr>
              <a:xfrm>
                <a:off x="77485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27"/>
              <p:cNvSpPr/>
              <p:nvPr/>
            </p:nvSpPr>
            <p:spPr>
              <a:xfrm>
                <a:off x="7726363" y="3105151"/>
                <a:ext cx="104775"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3" name="Google Shape;463;p27"/>
              <p:cNvSpPr/>
              <p:nvPr/>
            </p:nvSpPr>
            <p:spPr>
              <a:xfrm>
                <a:off x="79898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4" name="Google Shape;464;p27"/>
              <p:cNvSpPr/>
              <p:nvPr/>
            </p:nvSpPr>
            <p:spPr>
              <a:xfrm>
                <a:off x="7966076" y="3105151"/>
                <a:ext cx="106363"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5" name="Google Shape;465;p27"/>
              <p:cNvSpPr/>
              <p:nvPr/>
            </p:nvSpPr>
            <p:spPr>
              <a:xfrm>
                <a:off x="7869238" y="2895601"/>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6" name="Google Shape;466;p27"/>
              <p:cNvSpPr/>
              <p:nvPr/>
            </p:nvSpPr>
            <p:spPr>
              <a:xfrm>
                <a:off x="7847013" y="2986089"/>
                <a:ext cx="104775" cy="134938"/>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467" name="Google Shape;467;p27"/>
          <p:cNvGrpSpPr/>
          <p:nvPr/>
        </p:nvGrpSpPr>
        <p:grpSpPr>
          <a:xfrm>
            <a:off x="5686549" y="2391000"/>
            <a:ext cx="3442628" cy="477270"/>
            <a:chOff x="7229240" y="5168825"/>
            <a:chExt cx="4590170" cy="636360"/>
          </a:xfrm>
        </p:grpSpPr>
        <p:sp>
          <p:nvSpPr>
            <p:cNvPr id="468" name="Google Shape;468;p27"/>
            <p:cNvSpPr/>
            <p:nvPr/>
          </p:nvSpPr>
          <p:spPr>
            <a:xfrm>
              <a:off x="7229240" y="5185385"/>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9" name="Google Shape;469;p27"/>
            <p:cNvSpPr/>
            <p:nvPr/>
          </p:nvSpPr>
          <p:spPr>
            <a:xfrm>
              <a:off x="7848910" y="516882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LANGUAGES/TOOLS</a:t>
              </a:r>
              <a:endParaRPr sz="1400"/>
            </a:p>
          </p:txBody>
        </p:sp>
        <p:grpSp>
          <p:nvGrpSpPr>
            <p:cNvPr id="470" name="Google Shape;470;p27"/>
            <p:cNvGrpSpPr/>
            <p:nvPr/>
          </p:nvGrpSpPr>
          <p:grpSpPr>
            <a:xfrm>
              <a:off x="7370006" y="5322182"/>
              <a:ext cx="338138" cy="346075"/>
              <a:chOff x="4845050" y="3979863"/>
              <a:chExt cx="338138" cy="346075"/>
            </a:xfrm>
          </p:grpSpPr>
          <p:sp>
            <p:nvSpPr>
              <p:cNvPr id="471" name="Google Shape;471;p27"/>
              <p:cNvSpPr/>
              <p:nvPr/>
            </p:nvSpPr>
            <p:spPr>
              <a:xfrm>
                <a:off x="4987925" y="3979863"/>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2" name="Google Shape;472;p27"/>
              <p:cNvSpPr/>
              <p:nvPr/>
            </p:nvSpPr>
            <p:spPr>
              <a:xfrm>
                <a:off x="5056188" y="4048125"/>
                <a:ext cx="588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3" name="Google Shape;473;p27"/>
              <p:cNvSpPr/>
              <p:nvPr/>
            </p:nvSpPr>
            <p:spPr>
              <a:xfrm>
                <a:off x="4845050" y="4130675"/>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4" name="Google Shape;474;p27"/>
              <p:cNvSpPr/>
              <p:nvPr/>
            </p:nvSpPr>
            <p:spPr>
              <a:xfrm>
                <a:off x="4913313" y="4198938"/>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475" name="Google Shape;475;p27"/>
          <p:cNvGrpSpPr/>
          <p:nvPr/>
        </p:nvGrpSpPr>
        <p:grpSpPr>
          <a:xfrm>
            <a:off x="5750152" y="1019392"/>
            <a:ext cx="259556" cy="146447"/>
            <a:chOff x="4119563" y="2970214"/>
            <a:chExt cx="346075" cy="195263"/>
          </a:xfrm>
        </p:grpSpPr>
        <p:sp>
          <p:nvSpPr>
            <p:cNvPr id="476" name="Google Shape;476;p27"/>
            <p:cNvSpPr/>
            <p:nvPr/>
          </p:nvSpPr>
          <p:spPr>
            <a:xfrm>
              <a:off x="4262438" y="3022601"/>
              <a:ext cx="46038" cy="90488"/>
            </a:xfrm>
            <a:custGeom>
              <a:avLst/>
              <a:gdLst/>
              <a:ahLst/>
              <a:cxnLst/>
              <a:rect l="l" t="t" r="r" b="b"/>
              <a:pathLst>
                <a:path w="12" h="24" extrusionOk="0">
                  <a:moveTo>
                    <a:pt x="0" y="18"/>
                  </a:moveTo>
                  <a:cubicBezTo>
                    <a:pt x="0" y="21"/>
                    <a:pt x="3" y="24"/>
                    <a:pt x="6" y="24"/>
                  </a:cubicBezTo>
                  <a:cubicBezTo>
                    <a:pt x="9" y="24"/>
                    <a:pt x="12" y="21"/>
                    <a:pt x="12" y="18"/>
                  </a:cubicBezTo>
                  <a:cubicBezTo>
                    <a:pt x="12" y="15"/>
                    <a:pt x="9" y="12"/>
                    <a:pt x="6" y="12"/>
                  </a:cubicBezTo>
                  <a:cubicBezTo>
                    <a:pt x="3" y="12"/>
                    <a:pt x="0" y="9"/>
                    <a:pt x="0" y="6"/>
                  </a:cubicBezTo>
                  <a:cubicBezTo>
                    <a:pt x="0" y="3"/>
                    <a:pt x="3" y="0"/>
                    <a:pt x="6" y="0"/>
                  </a:cubicBezTo>
                  <a:cubicBezTo>
                    <a:pt x="9" y="0"/>
                    <a:pt x="12" y="3"/>
                    <a:pt x="12" y="6"/>
                  </a:cubicBezTo>
                </a:path>
              </a:pathLst>
            </a:custGeom>
            <a:noFill/>
            <a:ln w="14275"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77" name="Google Shape;477;p27"/>
            <p:cNvCxnSpPr/>
            <p:nvPr/>
          </p:nvCxnSpPr>
          <p:spPr>
            <a:xfrm>
              <a:off x="4286251" y="3113089"/>
              <a:ext cx="0" cy="14400"/>
            </a:xfrm>
            <a:prstGeom prst="straightConnector1">
              <a:avLst/>
            </a:prstGeom>
            <a:noFill/>
            <a:ln w="14275" cap="rnd" cmpd="sng">
              <a:solidFill>
                <a:schemeClr val="lt1"/>
              </a:solidFill>
              <a:prstDash val="solid"/>
              <a:round/>
              <a:headEnd type="none" w="med" len="med"/>
              <a:tailEnd type="none" w="med" len="med"/>
            </a:ln>
          </p:spPr>
        </p:cxnSp>
        <p:cxnSp>
          <p:nvCxnSpPr>
            <p:cNvPr id="478" name="Google Shape;478;p27"/>
            <p:cNvCxnSpPr/>
            <p:nvPr/>
          </p:nvCxnSpPr>
          <p:spPr>
            <a:xfrm>
              <a:off x="4286251" y="3006726"/>
              <a:ext cx="0" cy="15900"/>
            </a:xfrm>
            <a:prstGeom prst="straightConnector1">
              <a:avLst/>
            </a:prstGeom>
            <a:noFill/>
            <a:ln w="14275" cap="rnd" cmpd="sng">
              <a:solidFill>
                <a:schemeClr val="lt1"/>
              </a:solidFill>
              <a:prstDash val="solid"/>
              <a:round/>
              <a:headEnd type="none" w="med" len="med"/>
              <a:tailEnd type="none" w="med" len="med"/>
            </a:ln>
          </p:spPr>
        </p:cxnSp>
        <p:sp>
          <p:nvSpPr>
            <p:cNvPr id="479" name="Google Shape;479;p27"/>
            <p:cNvSpPr/>
            <p:nvPr/>
          </p:nvSpPr>
          <p:spPr>
            <a:xfrm>
              <a:off x="4119563" y="2970214"/>
              <a:ext cx="346075" cy="195263"/>
            </a:xfrm>
            <a:custGeom>
              <a:avLst/>
              <a:gdLst/>
              <a:ahLst/>
              <a:cxnLst/>
              <a:rect l="l" t="t" r="r" b="b"/>
              <a:pathLst>
                <a:path w="92" h="52" extrusionOk="0">
                  <a:moveTo>
                    <a:pt x="92" y="26"/>
                  </a:moveTo>
                  <a:cubicBezTo>
                    <a:pt x="92" y="18"/>
                    <a:pt x="87" y="12"/>
                    <a:pt x="80" y="9"/>
                  </a:cubicBezTo>
                  <a:cubicBezTo>
                    <a:pt x="80" y="0"/>
                    <a:pt x="80" y="0"/>
                    <a:pt x="80" y="0"/>
                  </a:cubicBezTo>
                  <a:cubicBezTo>
                    <a:pt x="12" y="0"/>
                    <a:pt x="12" y="0"/>
                    <a:pt x="12" y="0"/>
                  </a:cubicBezTo>
                  <a:cubicBezTo>
                    <a:pt x="12" y="9"/>
                    <a:pt x="12" y="9"/>
                    <a:pt x="12" y="9"/>
                  </a:cubicBezTo>
                  <a:cubicBezTo>
                    <a:pt x="5" y="12"/>
                    <a:pt x="0" y="18"/>
                    <a:pt x="0" y="26"/>
                  </a:cubicBezTo>
                  <a:cubicBezTo>
                    <a:pt x="0" y="34"/>
                    <a:pt x="5" y="40"/>
                    <a:pt x="12" y="43"/>
                  </a:cubicBezTo>
                  <a:cubicBezTo>
                    <a:pt x="12" y="52"/>
                    <a:pt x="12" y="52"/>
                    <a:pt x="12" y="52"/>
                  </a:cubicBezTo>
                  <a:cubicBezTo>
                    <a:pt x="80" y="52"/>
                    <a:pt x="80" y="52"/>
                    <a:pt x="80" y="52"/>
                  </a:cubicBezTo>
                  <a:cubicBezTo>
                    <a:pt x="80" y="43"/>
                    <a:pt x="80" y="43"/>
                    <a:pt x="80" y="43"/>
                  </a:cubicBezTo>
                  <a:cubicBezTo>
                    <a:pt x="87" y="40"/>
                    <a:pt x="92" y="34"/>
                    <a:pt x="92" y="26"/>
                  </a:cubicBezTo>
                  <a:close/>
                </a:path>
              </a:pathLst>
            </a:custGeom>
            <a:noFill/>
            <a:ln w="1427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80" name="Google Shape;480;p27"/>
          <p:cNvSpPr txBox="1">
            <a:spLocks noGrp="1"/>
          </p:cNvSpPr>
          <p:nvPr>
            <p:ph type="title"/>
          </p:nvPr>
        </p:nvSpPr>
        <p:spPr>
          <a:xfrm>
            <a:off x="374231" y="50756"/>
            <a:ext cx="8490300" cy="514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rgbClr val="FFFFFF"/>
                </a:solidFill>
                <a:highlight>
                  <a:srgbClr val="41357A"/>
                </a:highlight>
              </a:rPr>
              <a:t>BUSINESS ANALYST</a:t>
            </a:r>
            <a:endParaRPr>
              <a:solidFill>
                <a:srgbClr val="FFFFFF"/>
              </a:solidFill>
              <a:highlight>
                <a:srgbClr val="41357A"/>
              </a:highlight>
            </a:endParaRPr>
          </a:p>
        </p:txBody>
      </p:sp>
      <p:sp>
        <p:nvSpPr>
          <p:cNvPr id="481" name="Google Shape;481;p27"/>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10</a:t>
            </a:fld>
            <a:endParaRPr/>
          </a:p>
        </p:txBody>
      </p:sp>
      <p:pic>
        <p:nvPicPr>
          <p:cNvPr id="482" name="Google Shape;482;p27"/>
          <p:cNvPicPr preferRelativeResize="0"/>
          <p:nvPr/>
        </p:nvPicPr>
        <p:blipFill>
          <a:blip r:embed="rId4">
            <a:alphaModFix/>
          </a:blip>
          <a:stretch>
            <a:fillRect/>
          </a:stretch>
        </p:blipFill>
        <p:spPr>
          <a:xfrm>
            <a:off x="3699384" y="1504875"/>
            <a:ext cx="1906524" cy="21328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7"/>
        <p:cNvGrpSpPr/>
        <p:nvPr/>
      </p:nvGrpSpPr>
      <p:grpSpPr>
        <a:xfrm>
          <a:off x="0" y="0"/>
          <a:ext cx="0" cy="0"/>
          <a:chOff x="0" y="0"/>
          <a:chExt cx="0" cy="0"/>
        </a:xfrm>
      </p:grpSpPr>
      <p:sp>
        <p:nvSpPr>
          <p:cNvPr id="488" name="Google Shape;488;p28"/>
          <p:cNvSpPr txBox="1">
            <a:spLocks noGrp="1"/>
          </p:cNvSpPr>
          <p:nvPr>
            <p:ph type="title"/>
          </p:nvPr>
        </p:nvSpPr>
        <p:spPr>
          <a:xfrm>
            <a:off x="316691" y="121969"/>
            <a:ext cx="5535300" cy="382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000" b="1">
                <a:latin typeface="Calibri"/>
                <a:ea typeface="Calibri"/>
                <a:cs typeface="Calibri"/>
                <a:sym typeface="Calibri"/>
              </a:rPr>
              <a:t>Data Analyst Vs Data Scientist Vs Data Engineer</a:t>
            </a:r>
            <a:endParaRPr sz="2000" b="1">
              <a:latin typeface="Calibri"/>
              <a:ea typeface="Calibri"/>
              <a:cs typeface="Calibri"/>
              <a:sym typeface="Calibri"/>
            </a:endParaRPr>
          </a:p>
        </p:txBody>
      </p:sp>
      <p:pic>
        <p:nvPicPr>
          <p:cNvPr id="489" name="Google Shape;489;p28"/>
          <p:cNvPicPr preferRelativeResize="0"/>
          <p:nvPr/>
        </p:nvPicPr>
        <p:blipFill>
          <a:blip r:embed="rId4">
            <a:alphaModFix/>
          </a:blip>
          <a:stretch>
            <a:fillRect/>
          </a:stretch>
        </p:blipFill>
        <p:spPr>
          <a:xfrm>
            <a:off x="316688" y="649575"/>
            <a:ext cx="8692145" cy="443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3"/>
        <p:cNvGrpSpPr/>
        <p:nvPr/>
      </p:nvGrpSpPr>
      <p:grpSpPr>
        <a:xfrm>
          <a:off x="0" y="0"/>
          <a:ext cx="0" cy="0"/>
          <a:chOff x="0" y="0"/>
          <a:chExt cx="0" cy="0"/>
        </a:xfrm>
      </p:grpSpPr>
      <p:sp>
        <p:nvSpPr>
          <p:cNvPr id="494" name="Google Shape;494;p29"/>
          <p:cNvSpPr txBox="1">
            <a:spLocks noGrp="1"/>
          </p:cNvSpPr>
          <p:nvPr>
            <p:ph type="sldNum" idx="12"/>
          </p:nvPr>
        </p:nvSpPr>
        <p:spPr>
          <a:xfrm>
            <a:off x="6354343" y="3497413"/>
            <a:ext cx="411600"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cxnSp>
        <p:nvCxnSpPr>
          <p:cNvPr id="495" name="Google Shape;495;p29"/>
          <p:cNvCxnSpPr>
            <a:stCxn id="496" idx="2"/>
            <a:endCxn id="497" idx="0"/>
          </p:cNvCxnSpPr>
          <p:nvPr/>
        </p:nvCxnSpPr>
        <p:spPr>
          <a:xfrm>
            <a:off x="2343193" y="2767630"/>
            <a:ext cx="0" cy="725100"/>
          </a:xfrm>
          <a:prstGeom prst="straightConnector1">
            <a:avLst/>
          </a:prstGeom>
          <a:noFill/>
          <a:ln w="9525" cap="flat" cmpd="sng">
            <a:solidFill>
              <a:srgbClr val="3F3F3F"/>
            </a:solidFill>
            <a:prstDash val="solid"/>
            <a:miter lim="800000"/>
            <a:headEnd type="none" w="sm" len="sm"/>
            <a:tailEnd type="none" w="sm" len="sm"/>
          </a:ln>
        </p:spPr>
      </p:cxnSp>
      <p:sp>
        <p:nvSpPr>
          <p:cNvPr id="498" name="Google Shape;498;p29"/>
          <p:cNvSpPr/>
          <p:nvPr/>
        </p:nvSpPr>
        <p:spPr>
          <a:xfrm>
            <a:off x="648043" y="2006230"/>
            <a:ext cx="761400" cy="761400"/>
          </a:xfrm>
          <a:prstGeom prst="rect">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dk1"/>
                </a:solidFill>
                <a:latin typeface="Calibri"/>
                <a:ea typeface="Calibri"/>
                <a:cs typeface="Calibri"/>
                <a:sym typeface="Calibri"/>
              </a:rPr>
              <a:t>Lorem Ipsum</a:t>
            </a:r>
            <a:endParaRPr sz="1100"/>
          </a:p>
        </p:txBody>
      </p:sp>
      <p:sp>
        <p:nvSpPr>
          <p:cNvPr id="496" name="Google Shape;496;p29"/>
          <p:cNvSpPr/>
          <p:nvPr/>
        </p:nvSpPr>
        <p:spPr>
          <a:xfrm>
            <a:off x="1962493" y="2006230"/>
            <a:ext cx="761400" cy="761400"/>
          </a:xfrm>
          <a:prstGeom prst="rect">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dk1"/>
                </a:solidFill>
                <a:latin typeface="Calibri"/>
                <a:ea typeface="Calibri"/>
                <a:cs typeface="Calibri"/>
                <a:sym typeface="Calibri"/>
              </a:rPr>
              <a:t>Lorem Ipsum</a:t>
            </a:r>
            <a:endParaRPr sz="1100">
              <a:solidFill>
                <a:schemeClr val="dk1"/>
              </a:solidFill>
              <a:latin typeface="Calibri"/>
              <a:ea typeface="Calibri"/>
              <a:cs typeface="Calibri"/>
              <a:sym typeface="Calibri"/>
            </a:endParaRPr>
          </a:p>
        </p:txBody>
      </p:sp>
      <p:sp>
        <p:nvSpPr>
          <p:cNvPr id="499" name="Google Shape;499;p29"/>
          <p:cNvSpPr/>
          <p:nvPr/>
        </p:nvSpPr>
        <p:spPr>
          <a:xfrm>
            <a:off x="6477343" y="2006230"/>
            <a:ext cx="761400" cy="7614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dk1"/>
                </a:solidFill>
                <a:latin typeface="Calibri"/>
                <a:ea typeface="Calibri"/>
                <a:cs typeface="Calibri"/>
                <a:sym typeface="Calibri"/>
              </a:rPr>
              <a:t>Lorem Ipsum</a:t>
            </a:r>
            <a:endParaRPr sz="1100">
              <a:solidFill>
                <a:schemeClr val="dk1"/>
              </a:solidFill>
              <a:latin typeface="Calibri"/>
              <a:ea typeface="Calibri"/>
              <a:cs typeface="Calibri"/>
              <a:sym typeface="Calibri"/>
            </a:endParaRPr>
          </a:p>
        </p:txBody>
      </p:sp>
      <p:sp>
        <p:nvSpPr>
          <p:cNvPr id="500" name="Google Shape;500;p29"/>
          <p:cNvSpPr/>
          <p:nvPr/>
        </p:nvSpPr>
        <p:spPr>
          <a:xfrm>
            <a:off x="3587098" y="1052385"/>
            <a:ext cx="1969800" cy="388500"/>
          </a:xfrm>
          <a:prstGeom prst="roundRect">
            <a:avLst>
              <a:gd name="adj" fmla="val 20614"/>
            </a:avLst>
          </a:prstGeom>
          <a:noFill/>
          <a:ln w="38100" cap="flat" cmpd="sng">
            <a:solidFill>
              <a:srgbClr val="9999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200" b="1">
                <a:solidFill>
                  <a:schemeClr val="dk1"/>
                </a:solidFill>
                <a:latin typeface="Calibri"/>
                <a:ea typeface="Calibri"/>
                <a:cs typeface="Calibri"/>
                <a:sym typeface="Calibri"/>
              </a:rPr>
              <a:t>CTO/CDO</a:t>
            </a:r>
            <a:endParaRPr sz="1100"/>
          </a:p>
        </p:txBody>
      </p:sp>
      <p:cxnSp>
        <p:nvCxnSpPr>
          <p:cNvPr id="501" name="Google Shape;501;p29"/>
          <p:cNvCxnSpPr>
            <a:stCxn id="500" idx="2"/>
            <a:endCxn id="502" idx="0"/>
          </p:cNvCxnSpPr>
          <p:nvPr/>
        </p:nvCxnSpPr>
        <p:spPr>
          <a:xfrm rot="5400000">
            <a:off x="2517598" y="-48015"/>
            <a:ext cx="565500" cy="3543300"/>
          </a:xfrm>
          <a:prstGeom prst="bentConnector3">
            <a:avLst>
              <a:gd name="adj1" fmla="val 50007"/>
            </a:avLst>
          </a:prstGeom>
          <a:noFill/>
          <a:ln w="9525" cap="flat" cmpd="sng">
            <a:solidFill>
              <a:srgbClr val="3F3F3F"/>
            </a:solidFill>
            <a:prstDash val="solid"/>
            <a:miter lim="800000"/>
            <a:headEnd type="oval" w="med" len="med"/>
            <a:tailEnd type="oval" w="med" len="med"/>
          </a:ln>
        </p:spPr>
      </p:cxnSp>
      <p:cxnSp>
        <p:nvCxnSpPr>
          <p:cNvPr id="503" name="Google Shape;503;p29"/>
          <p:cNvCxnSpPr>
            <a:stCxn id="500" idx="2"/>
            <a:endCxn id="504" idx="0"/>
          </p:cNvCxnSpPr>
          <p:nvPr/>
        </p:nvCxnSpPr>
        <p:spPr>
          <a:xfrm rot="-5400000" flipH="1">
            <a:off x="6203998" y="-191115"/>
            <a:ext cx="565200" cy="3829200"/>
          </a:xfrm>
          <a:prstGeom prst="bentConnector3">
            <a:avLst>
              <a:gd name="adj1" fmla="val 50006"/>
            </a:avLst>
          </a:prstGeom>
          <a:noFill/>
          <a:ln w="9525" cap="flat" cmpd="sng">
            <a:solidFill>
              <a:srgbClr val="3F3F3F"/>
            </a:solidFill>
            <a:prstDash val="solid"/>
            <a:miter lim="800000"/>
            <a:headEnd type="oval" w="med" len="med"/>
            <a:tailEnd type="oval" w="med" len="med"/>
          </a:ln>
        </p:spPr>
      </p:cxnSp>
      <p:sp>
        <p:nvSpPr>
          <p:cNvPr id="505" name="Google Shape;505;p29"/>
          <p:cNvSpPr/>
          <p:nvPr/>
        </p:nvSpPr>
        <p:spPr>
          <a:xfrm>
            <a:off x="1962491" y="3049502"/>
            <a:ext cx="761400" cy="273900"/>
          </a:xfrm>
          <a:prstGeom prst="rect">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dk1"/>
                </a:solidFill>
                <a:latin typeface="Calibri"/>
                <a:ea typeface="Calibri"/>
                <a:cs typeface="Calibri"/>
                <a:sym typeface="Calibri"/>
              </a:rPr>
              <a:t>Staff</a:t>
            </a:r>
            <a:endParaRPr sz="1100"/>
          </a:p>
        </p:txBody>
      </p:sp>
      <p:sp>
        <p:nvSpPr>
          <p:cNvPr id="497" name="Google Shape;497;p29"/>
          <p:cNvSpPr/>
          <p:nvPr/>
        </p:nvSpPr>
        <p:spPr>
          <a:xfrm>
            <a:off x="1962491" y="3492667"/>
            <a:ext cx="761400" cy="273900"/>
          </a:xfrm>
          <a:prstGeom prst="rect">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dk1"/>
                </a:solidFill>
                <a:latin typeface="Calibri"/>
                <a:ea typeface="Calibri"/>
                <a:cs typeface="Calibri"/>
                <a:sym typeface="Calibri"/>
              </a:rPr>
              <a:t>Staff</a:t>
            </a:r>
            <a:endParaRPr sz="1100"/>
          </a:p>
        </p:txBody>
      </p:sp>
      <p:grpSp>
        <p:nvGrpSpPr>
          <p:cNvPr id="506" name="Google Shape;506;p29"/>
          <p:cNvGrpSpPr/>
          <p:nvPr/>
        </p:nvGrpSpPr>
        <p:grpSpPr>
          <a:xfrm>
            <a:off x="4877143" y="2006230"/>
            <a:ext cx="761400" cy="2204245"/>
            <a:chOff x="6274257" y="2674973"/>
            <a:chExt cx="1015200" cy="2938993"/>
          </a:xfrm>
        </p:grpSpPr>
        <p:cxnSp>
          <p:nvCxnSpPr>
            <p:cNvPr id="507" name="Google Shape;507;p29"/>
            <p:cNvCxnSpPr>
              <a:stCxn id="508" idx="2"/>
              <a:endCxn id="509" idx="0"/>
            </p:cNvCxnSpPr>
            <p:nvPr/>
          </p:nvCxnSpPr>
          <p:spPr>
            <a:xfrm>
              <a:off x="6781857" y="3690173"/>
              <a:ext cx="0" cy="1558800"/>
            </a:xfrm>
            <a:prstGeom prst="straightConnector1">
              <a:avLst/>
            </a:prstGeom>
            <a:noFill/>
            <a:ln w="9525" cap="flat" cmpd="sng">
              <a:solidFill>
                <a:srgbClr val="3F3F3F"/>
              </a:solidFill>
              <a:prstDash val="solid"/>
              <a:miter lim="800000"/>
              <a:headEnd type="none" w="sm" len="sm"/>
              <a:tailEnd type="none" w="sm" len="sm"/>
            </a:ln>
          </p:spPr>
        </p:cxnSp>
        <p:sp>
          <p:nvSpPr>
            <p:cNvPr id="508" name="Google Shape;508;p29"/>
            <p:cNvSpPr/>
            <p:nvPr/>
          </p:nvSpPr>
          <p:spPr>
            <a:xfrm>
              <a:off x="6274257" y="2674973"/>
              <a:ext cx="1015200" cy="10152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dk1"/>
                  </a:solidFill>
                  <a:latin typeface="Calibri"/>
                  <a:ea typeface="Calibri"/>
                  <a:cs typeface="Calibri"/>
                  <a:sym typeface="Calibri"/>
                </a:rPr>
                <a:t>VP / President</a:t>
              </a:r>
              <a:endParaRPr sz="1000" b="1">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000" b="1">
                  <a:solidFill>
                    <a:schemeClr val="dk1"/>
                  </a:solidFill>
                  <a:latin typeface="Calibri"/>
                  <a:ea typeface="Calibri"/>
                  <a:cs typeface="Calibri"/>
                  <a:sym typeface="Calibri"/>
                </a:rPr>
                <a:t>Data Science</a:t>
              </a:r>
              <a:endParaRPr sz="800">
                <a:solidFill>
                  <a:schemeClr val="dk1"/>
                </a:solidFill>
                <a:latin typeface="Calibri"/>
                <a:ea typeface="Calibri"/>
                <a:cs typeface="Calibri"/>
                <a:sym typeface="Calibri"/>
              </a:endParaRPr>
            </a:p>
          </p:txBody>
        </p:sp>
        <p:sp>
          <p:nvSpPr>
            <p:cNvPr id="510" name="Google Shape;510;p29"/>
            <p:cNvSpPr/>
            <p:nvPr/>
          </p:nvSpPr>
          <p:spPr>
            <a:xfrm>
              <a:off x="6274257" y="4066003"/>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100" b="1">
                  <a:solidFill>
                    <a:schemeClr val="dk1"/>
                  </a:solidFill>
                  <a:latin typeface="Calibri"/>
                  <a:ea typeface="Calibri"/>
                  <a:cs typeface="Calibri"/>
                  <a:sym typeface="Calibri"/>
                </a:rPr>
                <a:t>DS</a:t>
              </a:r>
              <a:r>
                <a:rPr lang="en" sz="900" b="1">
                  <a:latin typeface="Calibri"/>
                  <a:ea typeface="Calibri"/>
                  <a:cs typeface="Calibri"/>
                  <a:sym typeface="Calibri"/>
                </a:rPr>
                <a:t> Manager</a:t>
              </a:r>
              <a:endParaRPr sz="900" b="1">
                <a:latin typeface="Calibri"/>
                <a:ea typeface="Calibri"/>
                <a:cs typeface="Calibri"/>
                <a:sym typeface="Calibri"/>
              </a:endParaRPr>
            </a:p>
          </p:txBody>
        </p:sp>
        <p:sp>
          <p:nvSpPr>
            <p:cNvPr id="511" name="Google Shape;511;p29"/>
            <p:cNvSpPr/>
            <p:nvPr/>
          </p:nvSpPr>
          <p:spPr>
            <a:xfrm>
              <a:off x="6274257" y="4656889"/>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latin typeface="Calibri"/>
                  <a:ea typeface="Calibri"/>
                  <a:cs typeface="Calibri"/>
                  <a:sym typeface="Calibri"/>
                </a:rPr>
                <a:t>Senior DS</a:t>
              </a:r>
              <a:endParaRPr sz="900">
                <a:latin typeface="Calibri"/>
                <a:ea typeface="Calibri"/>
                <a:cs typeface="Calibri"/>
                <a:sym typeface="Calibri"/>
              </a:endParaRPr>
            </a:p>
          </p:txBody>
        </p:sp>
        <p:sp>
          <p:nvSpPr>
            <p:cNvPr id="509" name="Google Shape;509;p29"/>
            <p:cNvSpPr/>
            <p:nvPr/>
          </p:nvSpPr>
          <p:spPr>
            <a:xfrm>
              <a:off x="6274257" y="5248866"/>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latin typeface="Calibri"/>
                  <a:ea typeface="Calibri"/>
                  <a:cs typeface="Calibri"/>
                  <a:sym typeface="Calibri"/>
                </a:rPr>
                <a:t>Data Scientist</a:t>
              </a:r>
              <a:endParaRPr sz="900">
                <a:latin typeface="Calibri"/>
                <a:ea typeface="Calibri"/>
                <a:cs typeface="Calibri"/>
                <a:sym typeface="Calibri"/>
              </a:endParaRPr>
            </a:p>
          </p:txBody>
        </p:sp>
      </p:grpSp>
      <p:cxnSp>
        <p:nvCxnSpPr>
          <p:cNvPr id="512" name="Google Shape;512;p29"/>
          <p:cNvCxnSpPr/>
          <p:nvPr/>
        </p:nvCxnSpPr>
        <p:spPr>
          <a:xfrm>
            <a:off x="1028743" y="2778495"/>
            <a:ext cx="0" cy="270900"/>
          </a:xfrm>
          <a:prstGeom prst="straightConnector1">
            <a:avLst/>
          </a:prstGeom>
          <a:noFill/>
          <a:ln w="9525" cap="flat" cmpd="sng">
            <a:solidFill>
              <a:srgbClr val="3F3F3F"/>
            </a:solidFill>
            <a:prstDash val="solid"/>
            <a:miter lim="800000"/>
            <a:headEnd type="none" w="sm" len="sm"/>
            <a:tailEnd type="none" w="sm" len="sm"/>
          </a:ln>
        </p:spPr>
      </p:cxnSp>
      <p:cxnSp>
        <p:nvCxnSpPr>
          <p:cNvPr id="513" name="Google Shape;513;p29"/>
          <p:cNvCxnSpPr/>
          <p:nvPr/>
        </p:nvCxnSpPr>
        <p:spPr>
          <a:xfrm>
            <a:off x="3714750" y="2767545"/>
            <a:ext cx="0" cy="282000"/>
          </a:xfrm>
          <a:prstGeom prst="straightConnector1">
            <a:avLst/>
          </a:prstGeom>
          <a:noFill/>
          <a:ln w="9525" cap="flat" cmpd="sng">
            <a:solidFill>
              <a:srgbClr val="3F3F3F"/>
            </a:solidFill>
            <a:prstDash val="solid"/>
            <a:miter lim="800000"/>
            <a:headEnd type="none" w="sm" len="sm"/>
            <a:tailEnd type="none" w="sm" len="sm"/>
          </a:ln>
        </p:spPr>
      </p:cxnSp>
      <p:sp>
        <p:nvSpPr>
          <p:cNvPr id="514" name="Google Shape;514;p29"/>
          <p:cNvSpPr txBox="1">
            <a:spLocks noGrp="1"/>
          </p:cNvSpPr>
          <p:nvPr>
            <p:ph type="ctrTitle"/>
          </p:nvPr>
        </p:nvSpPr>
        <p:spPr>
          <a:xfrm>
            <a:off x="256556" y="43388"/>
            <a:ext cx="84903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highlight>
                  <a:srgbClr val="41357A"/>
                </a:highlight>
              </a:rPr>
              <a:t>ROLE HIERARCHY</a:t>
            </a:r>
            <a:endParaRPr>
              <a:solidFill>
                <a:srgbClr val="FFFFFF"/>
              </a:solidFill>
              <a:highlight>
                <a:srgbClr val="41357A"/>
              </a:highlight>
            </a:endParaRPr>
          </a:p>
        </p:txBody>
      </p:sp>
      <p:grpSp>
        <p:nvGrpSpPr>
          <p:cNvPr id="515" name="Google Shape;515;p29"/>
          <p:cNvGrpSpPr/>
          <p:nvPr/>
        </p:nvGrpSpPr>
        <p:grpSpPr>
          <a:xfrm>
            <a:off x="3334093" y="2027999"/>
            <a:ext cx="761400" cy="2204245"/>
            <a:chOff x="6274257" y="2674973"/>
            <a:chExt cx="1015200" cy="2938993"/>
          </a:xfrm>
        </p:grpSpPr>
        <p:cxnSp>
          <p:nvCxnSpPr>
            <p:cNvPr id="516" name="Google Shape;516;p29"/>
            <p:cNvCxnSpPr>
              <a:stCxn id="517" idx="2"/>
              <a:endCxn id="518" idx="0"/>
            </p:cNvCxnSpPr>
            <p:nvPr/>
          </p:nvCxnSpPr>
          <p:spPr>
            <a:xfrm>
              <a:off x="6781857" y="3690173"/>
              <a:ext cx="0" cy="1558800"/>
            </a:xfrm>
            <a:prstGeom prst="straightConnector1">
              <a:avLst/>
            </a:prstGeom>
            <a:noFill/>
            <a:ln w="12700" cap="flat" cmpd="sng">
              <a:solidFill>
                <a:srgbClr val="000000"/>
              </a:solidFill>
              <a:prstDash val="solid"/>
              <a:miter lim="800000"/>
              <a:headEnd type="none" w="sm" len="sm"/>
              <a:tailEnd type="none" w="sm" len="sm"/>
            </a:ln>
          </p:spPr>
        </p:cxnSp>
        <p:sp>
          <p:nvSpPr>
            <p:cNvPr id="517" name="Google Shape;517;p29"/>
            <p:cNvSpPr/>
            <p:nvPr/>
          </p:nvSpPr>
          <p:spPr>
            <a:xfrm>
              <a:off x="6274257" y="2674973"/>
              <a:ext cx="1015200" cy="10152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dk1"/>
                  </a:solidFill>
                  <a:latin typeface="Calibri"/>
                  <a:ea typeface="Calibri"/>
                  <a:cs typeface="Calibri"/>
                  <a:sym typeface="Calibri"/>
                </a:rPr>
                <a:t>VP / President</a:t>
              </a:r>
              <a:endParaRPr sz="1000" b="1">
                <a:solidFill>
                  <a:schemeClr val="dk1"/>
                </a:solidFill>
                <a:latin typeface="Calibri"/>
                <a:ea typeface="Calibri"/>
                <a:cs typeface="Calibri"/>
                <a:sym typeface="Calibri"/>
              </a:endParaRPr>
            </a:p>
            <a:p>
              <a:pPr marL="0" marR="0" lvl="0" indent="0" algn="ctr" rtl="0">
                <a:spcBef>
                  <a:spcPts val="0"/>
                </a:spcBef>
                <a:spcAft>
                  <a:spcPts val="0"/>
                </a:spcAft>
                <a:buNone/>
              </a:pPr>
              <a:r>
                <a:rPr lang="en" sz="1000" b="1">
                  <a:solidFill>
                    <a:schemeClr val="dk1"/>
                  </a:solidFill>
                  <a:latin typeface="Calibri"/>
                  <a:ea typeface="Calibri"/>
                  <a:cs typeface="Calibri"/>
                  <a:sym typeface="Calibri"/>
                </a:rPr>
                <a:t>Analytics</a:t>
              </a:r>
              <a:endParaRPr sz="1000" b="1">
                <a:solidFill>
                  <a:schemeClr val="dk1"/>
                </a:solidFill>
                <a:latin typeface="Calibri"/>
                <a:ea typeface="Calibri"/>
                <a:cs typeface="Calibri"/>
                <a:sym typeface="Calibri"/>
              </a:endParaRPr>
            </a:p>
          </p:txBody>
        </p:sp>
        <p:sp>
          <p:nvSpPr>
            <p:cNvPr id="519" name="Google Shape;519;p29"/>
            <p:cNvSpPr/>
            <p:nvPr/>
          </p:nvSpPr>
          <p:spPr>
            <a:xfrm>
              <a:off x="6274257" y="4066003"/>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DA Manager</a:t>
              </a:r>
              <a:endParaRPr sz="900" b="1"/>
            </a:p>
          </p:txBody>
        </p:sp>
        <p:sp>
          <p:nvSpPr>
            <p:cNvPr id="520" name="Google Shape;520;p29"/>
            <p:cNvSpPr/>
            <p:nvPr/>
          </p:nvSpPr>
          <p:spPr>
            <a:xfrm>
              <a:off x="6274257" y="4656889"/>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Senior DA</a:t>
              </a:r>
              <a:endParaRPr sz="900" b="1"/>
            </a:p>
          </p:txBody>
        </p:sp>
        <p:sp>
          <p:nvSpPr>
            <p:cNvPr id="518" name="Google Shape;518;p29"/>
            <p:cNvSpPr/>
            <p:nvPr/>
          </p:nvSpPr>
          <p:spPr>
            <a:xfrm>
              <a:off x="6274257" y="5248866"/>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Data Analyst</a:t>
              </a:r>
              <a:endParaRPr sz="900" b="1"/>
            </a:p>
          </p:txBody>
        </p:sp>
      </p:grpSp>
      <p:grpSp>
        <p:nvGrpSpPr>
          <p:cNvPr id="521" name="Google Shape;521;p29"/>
          <p:cNvGrpSpPr/>
          <p:nvPr/>
        </p:nvGrpSpPr>
        <p:grpSpPr>
          <a:xfrm>
            <a:off x="1962455" y="2006239"/>
            <a:ext cx="761400" cy="2204245"/>
            <a:chOff x="6274257" y="2674973"/>
            <a:chExt cx="1015200" cy="2938993"/>
          </a:xfrm>
        </p:grpSpPr>
        <p:cxnSp>
          <p:nvCxnSpPr>
            <p:cNvPr id="522" name="Google Shape;522;p29"/>
            <p:cNvCxnSpPr>
              <a:stCxn id="523" idx="2"/>
              <a:endCxn id="524" idx="0"/>
            </p:cNvCxnSpPr>
            <p:nvPr/>
          </p:nvCxnSpPr>
          <p:spPr>
            <a:xfrm>
              <a:off x="6781857" y="3690173"/>
              <a:ext cx="0" cy="1558800"/>
            </a:xfrm>
            <a:prstGeom prst="straightConnector1">
              <a:avLst/>
            </a:prstGeom>
            <a:noFill/>
            <a:ln w="12700" cap="flat" cmpd="sng">
              <a:solidFill>
                <a:srgbClr val="000000"/>
              </a:solidFill>
              <a:prstDash val="solid"/>
              <a:miter lim="800000"/>
              <a:headEnd type="none" w="sm" len="sm"/>
              <a:tailEnd type="none" w="sm" len="sm"/>
            </a:ln>
          </p:spPr>
        </p:cxnSp>
        <p:sp>
          <p:nvSpPr>
            <p:cNvPr id="523" name="Google Shape;523;p29"/>
            <p:cNvSpPr/>
            <p:nvPr/>
          </p:nvSpPr>
          <p:spPr>
            <a:xfrm>
              <a:off x="6274257" y="2674973"/>
              <a:ext cx="1015200" cy="10152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000" b="1">
                  <a:solidFill>
                    <a:schemeClr val="dk1"/>
                  </a:solidFill>
                  <a:latin typeface="Calibri"/>
                  <a:ea typeface="Calibri"/>
                  <a:cs typeface="Calibri"/>
                  <a:sym typeface="Calibri"/>
                </a:rPr>
                <a:t>VP / President</a:t>
              </a:r>
              <a:endParaRPr sz="1000" b="1">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000" b="1">
                  <a:solidFill>
                    <a:schemeClr val="dk1"/>
                  </a:solidFill>
                  <a:latin typeface="Calibri"/>
                  <a:ea typeface="Calibri"/>
                  <a:cs typeface="Calibri"/>
                  <a:sym typeface="Calibri"/>
                </a:rPr>
                <a:t>Analytics</a:t>
              </a:r>
              <a:endParaRPr sz="1000">
                <a:solidFill>
                  <a:schemeClr val="dk1"/>
                </a:solidFill>
                <a:latin typeface="Calibri"/>
                <a:ea typeface="Calibri"/>
                <a:cs typeface="Calibri"/>
                <a:sym typeface="Calibri"/>
              </a:endParaRPr>
            </a:p>
          </p:txBody>
        </p:sp>
        <p:sp>
          <p:nvSpPr>
            <p:cNvPr id="525" name="Google Shape;525;p29"/>
            <p:cNvSpPr/>
            <p:nvPr/>
          </p:nvSpPr>
          <p:spPr>
            <a:xfrm>
              <a:off x="6274257" y="4066003"/>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BA Manager</a:t>
              </a:r>
              <a:endParaRPr sz="900" b="1"/>
            </a:p>
          </p:txBody>
        </p:sp>
        <p:sp>
          <p:nvSpPr>
            <p:cNvPr id="526" name="Google Shape;526;p29"/>
            <p:cNvSpPr/>
            <p:nvPr/>
          </p:nvSpPr>
          <p:spPr>
            <a:xfrm>
              <a:off x="6274257" y="4656889"/>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solidFill>
                    <a:schemeClr val="dk1"/>
                  </a:solidFill>
                  <a:latin typeface="Calibri"/>
                  <a:ea typeface="Calibri"/>
                  <a:cs typeface="Calibri"/>
                  <a:sym typeface="Calibri"/>
                </a:rPr>
                <a:t>Senior BA</a:t>
              </a:r>
              <a:endParaRPr sz="900" b="1"/>
            </a:p>
          </p:txBody>
        </p:sp>
        <p:sp>
          <p:nvSpPr>
            <p:cNvPr id="524" name="Google Shape;524;p29"/>
            <p:cNvSpPr/>
            <p:nvPr/>
          </p:nvSpPr>
          <p:spPr>
            <a:xfrm>
              <a:off x="6274257" y="5248866"/>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BA</a:t>
              </a:r>
              <a:endParaRPr sz="900" b="1"/>
            </a:p>
          </p:txBody>
        </p:sp>
      </p:grpSp>
      <p:grpSp>
        <p:nvGrpSpPr>
          <p:cNvPr id="527" name="Google Shape;527;p29"/>
          <p:cNvGrpSpPr/>
          <p:nvPr/>
        </p:nvGrpSpPr>
        <p:grpSpPr>
          <a:xfrm>
            <a:off x="6477305" y="2006230"/>
            <a:ext cx="761400" cy="2204245"/>
            <a:chOff x="6274257" y="2674973"/>
            <a:chExt cx="1015200" cy="2938993"/>
          </a:xfrm>
        </p:grpSpPr>
        <p:cxnSp>
          <p:nvCxnSpPr>
            <p:cNvPr id="528" name="Google Shape;528;p29"/>
            <p:cNvCxnSpPr>
              <a:stCxn id="529" idx="2"/>
              <a:endCxn id="530" idx="0"/>
            </p:cNvCxnSpPr>
            <p:nvPr/>
          </p:nvCxnSpPr>
          <p:spPr>
            <a:xfrm>
              <a:off x="6781857" y="3690173"/>
              <a:ext cx="0" cy="1558800"/>
            </a:xfrm>
            <a:prstGeom prst="straightConnector1">
              <a:avLst/>
            </a:prstGeom>
            <a:noFill/>
            <a:ln w="12700" cap="flat" cmpd="sng">
              <a:solidFill>
                <a:srgbClr val="000000"/>
              </a:solidFill>
              <a:prstDash val="solid"/>
              <a:miter lim="800000"/>
              <a:headEnd type="none" w="sm" len="sm"/>
              <a:tailEnd type="none" w="sm" len="sm"/>
            </a:ln>
          </p:spPr>
        </p:cxnSp>
        <p:sp>
          <p:nvSpPr>
            <p:cNvPr id="529" name="Google Shape;529;p29"/>
            <p:cNvSpPr/>
            <p:nvPr/>
          </p:nvSpPr>
          <p:spPr>
            <a:xfrm>
              <a:off x="6274257" y="2674973"/>
              <a:ext cx="1015200" cy="10152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l" rtl="0">
                <a:spcBef>
                  <a:spcPts val="0"/>
                </a:spcBef>
                <a:spcAft>
                  <a:spcPts val="0"/>
                </a:spcAft>
                <a:buClr>
                  <a:schemeClr val="dk1"/>
                </a:buClr>
                <a:buFont typeface="Arial"/>
                <a:buNone/>
              </a:pPr>
              <a:r>
                <a:rPr lang="en" sz="1000" b="1">
                  <a:solidFill>
                    <a:schemeClr val="dk1"/>
                  </a:solidFill>
                  <a:latin typeface="Calibri"/>
                  <a:ea typeface="Calibri"/>
                  <a:cs typeface="Calibri"/>
                  <a:sym typeface="Calibri"/>
                </a:rPr>
                <a:t>VP/President Engineering</a:t>
              </a:r>
              <a:endParaRPr sz="1000">
                <a:solidFill>
                  <a:schemeClr val="dk1"/>
                </a:solidFill>
                <a:latin typeface="Calibri"/>
                <a:ea typeface="Calibri"/>
                <a:cs typeface="Calibri"/>
                <a:sym typeface="Calibri"/>
              </a:endParaRPr>
            </a:p>
          </p:txBody>
        </p:sp>
        <p:sp>
          <p:nvSpPr>
            <p:cNvPr id="531" name="Google Shape;531;p29"/>
            <p:cNvSpPr/>
            <p:nvPr/>
          </p:nvSpPr>
          <p:spPr>
            <a:xfrm>
              <a:off x="6274257" y="4066003"/>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DE Manager</a:t>
              </a:r>
              <a:endParaRPr sz="900" b="1"/>
            </a:p>
          </p:txBody>
        </p:sp>
        <p:sp>
          <p:nvSpPr>
            <p:cNvPr id="532" name="Google Shape;532;p29"/>
            <p:cNvSpPr/>
            <p:nvPr/>
          </p:nvSpPr>
          <p:spPr>
            <a:xfrm>
              <a:off x="6274257" y="4656889"/>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Senior  DE</a:t>
              </a:r>
              <a:endParaRPr sz="900" b="1"/>
            </a:p>
          </p:txBody>
        </p:sp>
        <p:sp>
          <p:nvSpPr>
            <p:cNvPr id="530" name="Google Shape;530;p29"/>
            <p:cNvSpPr/>
            <p:nvPr/>
          </p:nvSpPr>
          <p:spPr>
            <a:xfrm>
              <a:off x="6274257" y="5248866"/>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DE</a:t>
              </a:r>
              <a:endParaRPr sz="900" b="1"/>
            </a:p>
          </p:txBody>
        </p:sp>
      </p:grpSp>
      <p:grpSp>
        <p:nvGrpSpPr>
          <p:cNvPr id="533" name="Google Shape;533;p29"/>
          <p:cNvGrpSpPr/>
          <p:nvPr/>
        </p:nvGrpSpPr>
        <p:grpSpPr>
          <a:xfrm>
            <a:off x="648005" y="2006239"/>
            <a:ext cx="761400" cy="2204245"/>
            <a:chOff x="6274257" y="2674973"/>
            <a:chExt cx="1015200" cy="2938993"/>
          </a:xfrm>
        </p:grpSpPr>
        <p:cxnSp>
          <p:nvCxnSpPr>
            <p:cNvPr id="534" name="Google Shape;534;p29"/>
            <p:cNvCxnSpPr>
              <a:stCxn id="502" idx="2"/>
              <a:endCxn id="535" idx="0"/>
            </p:cNvCxnSpPr>
            <p:nvPr/>
          </p:nvCxnSpPr>
          <p:spPr>
            <a:xfrm>
              <a:off x="6781857" y="3690173"/>
              <a:ext cx="0" cy="1558800"/>
            </a:xfrm>
            <a:prstGeom prst="straightConnector1">
              <a:avLst/>
            </a:prstGeom>
            <a:noFill/>
            <a:ln w="12700" cap="flat" cmpd="sng">
              <a:solidFill>
                <a:srgbClr val="000000"/>
              </a:solidFill>
              <a:prstDash val="solid"/>
              <a:miter lim="800000"/>
              <a:headEnd type="none" w="sm" len="sm"/>
              <a:tailEnd type="none" w="sm" len="sm"/>
            </a:ln>
          </p:spPr>
        </p:cxnSp>
        <p:sp>
          <p:nvSpPr>
            <p:cNvPr id="502" name="Google Shape;502;p29"/>
            <p:cNvSpPr/>
            <p:nvPr/>
          </p:nvSpPr>
          <p:spPr>
            <a:xfrm>
              <a:off x="6274257" y="2674973"/>
              <a:ext cx="1015200" cy="10152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000" b="1">
                  <a:solidFill>
                    <a:schemeClr val="dk1"/>
                  </a:solidFill>
                  <a:latin typeface="Calibri"/>
                  <a:ea typeface="Calibri"/>
                  <a:cs typeface="Calibri"/>
                  <a:sym typeface="Calibri"/>
                </a:rPr>
                <a:t>Director-VP / President</a:t>
              </a:r>
              <a:endParaRPr sz="1000" b="1">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000" b="1">
                  <a:solidFill>
                    <a:schemeClr val="dk1"/>
                  </a:solidFill>
                  <a:latin typeface="Calibri"/>
                  <a:ea typeface="Calibri"/>
                  <a:cs typeface="Calibri"/>
                  <a:sym typeface="Calibri"/>
                </a:rPr>
                <a:t>Analytics</a:t>
              </a:r>
              <a:endParaRPr sz="1000">
                <a:solidFill>
                  <a:schemeClr val="dk1"/>
                </a:solidFill>
                <a:latin typeface="Calibri"/>
                <a:ea typeface="Calibri"/>
                <a:cs typeface="Calibri"/>
                <a:sym typeface="Calibri"/>
              </a:endParaRPr>
            </a:p>
            <a:p>
              <a:pPr marL="0" marR="0" lvl="0" indent="0" algn="ctr" rtl="0">
                <a:spcBef>
                  <a:spcPts val="0"/>
                </a:spcBef>
                <a:spcAft>
                  <a:spcPts val="0"/>
                </a:spcAft>
                <a:buNone/>
              </a:pPr>
              <a:endParaRPr sz="1100">
                <a:solidFill>
                  <a:schemeClr val="dk1"/>
                </a:solidFill>
                <a:latin typeface="Calibri"/>
                <a:ea typeface="Calibri"/>
                <a:cs typeface="Calibri"/>
                <a:sym typeface="Calibri"/>
              </a:endParaRPr>
            </a:p>
          </p:txBody>
        </p:sp>
        <p:sp>
          <p:nvSpPr>
            <p:cNvPr id="536" name="Google Shape;536;p29"/>
            <p:cNvSpPr/>
            <p:nvPr/>
          </p:nvSpPr>
          <p:spPr>
            <a:xfrm>
              <a:off x="6274257" y="4066003"/>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solidFill>
                    <a:schemeClr val="dk1"/>
                  </a:solidFill>
                  <a:latin typeface="Calibri"/>
                  <a:ea typeface="Calibri"/>
                  <a:cs typeface="Calibri"/>
                  <a:sym typeface="Calibri"/>
                </a:rPr>
                <a:t>BI Manager</a:t>
              </a:r>
              <a:endParaRPr sz="900" b="1"/>
            </a:p>
          </p:txBody>
        </p:sp>
        <p:sp>
          <p:nvSpPr>
            <p:cNvPr id="537" name="Google Shape;537;p29"/>
            <p:cNvSpPr/>
            <p:nvPr/>
          </p:nvSpPr>
          <p:spPr>
            <a:xfrm>
              <a:off x="6274257" y="4656889"/>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latin typeface="Calibri"/>
                  <a:ea typeface="Calibri"/>
                  <a:cs typeface="Calibri"/>
                  <a:sym typeface="Calibri"/>
                </a:rPr>
                <a:t>Senior BI Analyst</a:t>
              </a:r>
              <a:endParaRPr sz="900" b="1"/>
            </a:p>
          </p:txBody>
        </p:sp>
        <p:sp>
          <p:nvSpPr>
            <p:cNvPr id="535" name="Google Shape;535;p29"/>
            <p:cNvSpPr/>
            <p:nvPr/>
          </p:nvSpPr>
          <p:spPr>
            <a:xfrm>
              <a:off x="6274257" y="5248866"/>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a:solidFill>
                    <a:schemeClr val="dk1"/>
                  </a:solidFill>
                  <a:latin typeface="Calibri"/>
                  <a:ea typeface="Calibri"/>
                  <a:cs typeface="Calibri"/>
                  <a:sym typeface="Calibri"/>
                </a:rPr>
                <a:t>BI Analyst</a:t>
              </a:r>
              <a:endParaRPr sz="900" b="1"/>
            </a:p>
          </p:txBody>
        </p:sp>
      </p:grpSp>
      <p:grpSp>
        <p:nvGrpSpPr>
          <p:cNvPr id="538" name="Google Shape;538;p29"/>
          <p:cNvGrpSpPr/>
          <p:nvPr/>
        </p:nvGrpSpPr>
        <p:grpSpPr>
          <a:xfrm>
            <a:off x="8020393" y="2006230"/>
            <a:ext cx="761400" cy="2204245"/>
            <a:chOff x="6274257" y="2674973"/>
            <a:chExt cx="1015200" cy="2938993"/>
          </a:xfrm>
        </p:grpSpPr>
        <p:cxnSp>
          <p:nvCxnSpPr>
            <p:cNvPr id="539" name="Google Shape;539;p29"/>
            <p:cNvCxnSpPr>
              <a:stCxn id="504" idx="2"/>
              <a:endCxn id="540" idx="0"/>
            </p:cNvCxnSpPr>
            <p:nvPr/>
          </p:nvCxnSpPr>
          <p:spPr>
            <a:xfrm>
              <a:off x="6781857" y="3690173"/>
              <a:ext cx="0" cy="1558800"/>
            </a:xfrm>
            <a:prstGeom prst="straightConnector1">
              <a:avLst/>
            </a:prstGeom>
            <a:noFill/>
            <a:ln w="9525" cap="flat" cmpd="sng">
              <a:solidFill>
                <a:srgbClr val="3F3F3F"/>
              </a:solidFill>
              <a:prstDash val="solid"/>
              <a:miter lim="800000"/>
              <a:headEnd type="none" w="sm" len="sm"/>
              <a:tailEnd type="none" w="sm" len="sm"/>
            </a:ln>
          </p:spPr>
        </p:cxnSp>
        <p:sp>
          <p:nvSpPr>
            <p:cNvPr id="504" name="Google Shape;504;p29"/>
            <p:cNvSpPr/>
            <p:nvPr/>
          </p:nvSpPr>
          <p:spPr>
            <a:xfrm>
              <a:off x="6274257" y="2674973"/>
              <a:ext cx="1015200" cy="10152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dk1"/>
                  </a:solidFill>
                  <a:latin typeface="Calibri"/>
                  <a:ea typeface="Calibri"/>
                  <a:cs typeface="Calibri"/>
                  <a:sym typeface="Calibri"/>
                </a:rPr>
                <a:t>VP / President</a:t>
              </a:r>
              <a:endParaRPr sz="1000" b="1">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000" b="1">
                  <a:solidFill>
                    <a:schemeClr val="dk1"/>
                  </a:solidFill>
                  <a:latin typeface="Calibri"/>
                  <a:ea typeface="Calibri"/>
                  <a:cs typeface="Calibri"/>
                  <a:sym typeface="Calibri"/>
                </a:rPr>
                <a:t>Engineering</a:t>
              </a:r>
              <a:endParaRPr sz="800">
                <a:solidFill>
                  <a:schemeClr val="dk1"/>
                </a:solidFill>
                <a:latin typeface="Calibri"/>
                <a:ea typeface="Calibri"/>
                <a:cs typeface="Calibri"/>
                <a:sym typeface="Calibri"/>
              </a:endParaRPr>
            </a:p>
          </p:txBody>
        </p:sp>
        <p:sp>
          <p:nvSpPr>
            <p:cNvPr id="541" name="Google Shape;541;p29"/>
            <p:cNvSpPr/>
            <p:nvPr/>
          </p:nvSpPr>
          <p:spPr>
            <a:xfrm>
              <a:off x="6274257" y="4066003"/>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100" b="1">
                  <a:solidFill>
                    <a:schemeClr val="dk1"/>
                  </a:solidFill>
                  <a:latin typeface="Calibri"/>
                  <a:ea typeface="Calibri"/>
                  <a:cs typeface="Calibri"/>
                  <a:sym typeface="Calibri"/>
                </a:rPr>
                <a:t>ML</a:t>
              </a:r>
              <a:r>
                <a:rPr lang="en" sz="900" b="1">
                  <a:latin typeface="Calibri"/>
                  <a:ea typeface="Calibri"/>
                  <a:cs typeface="Calibri"/>
                  <a:sym typeface="Calibri"/>
                </a:rPr>
                <a:t> Manager</a:t>
              </a:r>
              <a:endParaRPr sz="900" b="1">
                <a:latin typeface="Calibri"/>
                <a:ea typeface="Calibri"/>
                <a:cs typeface="Calibri"/>
                <a:sym typeface="Calibri"/>
              </a:endParaRPr>
            </a:p>
          </p:txBody>
        </p:sp>
        <p:sp>
          <p:nvSpPr>
            <p:cNvPr id="542" name="Google Shape;542;p29"/>
            <p:cNvSpPr/>
            <p:nvPr/>
          </p:nvSpPr>
          <p:spPr>
            <a:xfrm>
              <a:off x="6274257" y="4656889"/>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latin typeface="Calibri"/>
                  <a:ea typeface="Calibri"/>
                  <a:cs typeface="Calibri"/>
                  <a:sym typeface="Calibri"/>
                </a:rPr>
                <a:t>Senior MLE</a:t>
              </a:r>
              <a:endParaRPr sz="900">
                <a:latin typeface="Calibri"/>
                <a:ea typeface="Calibri"/>
                <a:cs typeface="Calibri"/>
                <a:sym typeface="Calibri"/>
              </a:endParaRPr>
            </a:p>
          </p:txBody>
        </p:sp>
        <p:sp>
          <p:nvSpPr>
            <p:cNvPr id="540" name="Google Shape;540;p29"/>
            <p:cNvSpPr/>
            <p:nvPr/>
          </p:nvSpPr>
          <p:spPr>
            <a:xfrm>
              <a:off x="6274257" y="5248866"/>
              <a:ext cx="1015200" cy="365100"/>
            </a:xfrm>
            <a:prstGeom prst="rect">
              <a:avLst/>
            </a:prstGeom>
            <a:solidFill>
              <a:schemeClr val="lt1"/>
            </a:solidFill>
            <a:ln w="12700" cap="flat" cmpd="sng">
              <a:solidFill>
                <a:srgbClr val="0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latin typeface="Calibri"/>
                  <a:ea typeface="Calibri"/>
                  <a:cs typeface="Calibri"/>
                  <a:sym typeface="Calibri"/>
                </a:rPr>
                <a:t>MLE</a:t>
              </a:r>
              <a:endParaRPr sz="900">
                <a:latin typeface="Calibri"/>
                <a:ea typeface="Calibri"/>
                <a:cs typeface="Calibri"/>
                <a:sym typeface="Calibri"/>
              </a:endParaRPr>
            </a:p>
          </p:txBody>
        </p:sp>
      </p:grpSp>
      <p:cxnSp>
        <p:nvCxnSpPr>
          <p:cNvPr id="543" name="Google Shape;543;p29"/>
          <p:cNvCxnSpPr/>
          <p:nvPr/>
        </p:nvCxnSpPr>
        <p:spPr>
          <a:xfrm rot="10800000">
            <a:off x="505575" y="3060609"/>
            <a:ext cx="0" cy="1137900"/>
          </a:xfrm>
          <a:prstGeom prst="straightConnector1">
            <a:avLst/>
          </a:prstGeom>
          <a:noFill/>
          <a:ln w="9525" cap="flat" cmpd="sng">
            <a:solidFill>
              <a:schemeClr val="dk2"/>
            </a:solidFill>
            <a:prstDash val="solid"/>
            <a:round/>
            <a:headEnd type="none" w="med" len="med"/>
            <a:tailEnd type="triangle" w="med" len="med"/>
          </a:ln>
        </p:spPr>
      </p:cxnSp>
      <p:sp>
        <p:nvSpPr>
          <p:cNvPr id="544" name="Google Shape;544;p29"/>
          <p:cNvSpPr txBox="1"/>
          <p:nvPr/>
        </p:nvSpPr>
        <p:spPr>
          <a:xfrm rot="-5400000">
            <a:off x="-304725" y="3524888"/>
            <a:ext cx="1351200" cy="248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a:latin typeface="Calibri"/>
                <a:ea typeface="Calibri"/>
                <a:cs typeface="Calibri"/>
                <a:sym typeface="Calibri"/>
              </a:rPr>
              <a:t>2-16 Yrs | 4-20 Lakhs</a:t>
            </a:r>
            <a:endParaRPr sz="1100">
              <a:latin typeface="Calibri"/>
              <a:ea typeface="Calibri"/>
              <a:cs typeface="Calibri"/>
              <a:sym typeface="Calibri"/>
            </a:endParaRPr>
          </a:p>
        </p:txBody>
      </p:sp>
      <p:cxnSp>
        <p:nvCxnSpPr>
          <p:cNvPr id="545" name="Google Shape;545;p29"/>
          <p:cNvCxnSpPr/>
          <p:nvPr/>
        </p:nvCxnSpPr>
        <p:spPr>
          <a:xfrm rot="10800000">
            <a:off x="1877175" y="3060609"/>
            <a:ext cx="0" cy="1137900"/>
          </a:xfrm>
          <a:prstGeom prst="straightConnector1">
            <a:avLst/>
          </a:prstGeom>
          <a:noFill/>
          <a:ln w="9525" cap="flat" cmpd="sng">
            <a:solidFill>
              <a:schemeClr val="dk2"/>
            </a:solidFill>
            <a:prstDash val="solid"/>
            <a:round/>
            <a:headEnd type="none" w="med" len="med"/>
            <a:tailEnd type="triangle" w="med" len="med"/>
          </a:ln>
        </p:spPr>
      </p:cxnSp>
      <p:sp>
        <p:nvSpPr>
          <p:cNvPr id="546" name="Google Shape;546;p29"/>
          <p:cNvSpPr txBox="1"/>
          <p:nvPr/>
        </p:nvSpPr>
        <p:spPr>
          <a:xfrm rot="-5400000">
            <a:off x="1066875" y="3467738"/>
            <a:ext cx="1351200" cy="248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a:latin typeface="Calibri"/>
                <a:ea typeface="Calibri"/>
                <a:cs typeface="Calibri"/>
                <a:sym typeface="Calibri"/>
              </a:rPr>
              <a:t>0-20 Yrs | 3-24 Lakhs</a:t>
            </a:r>
            <a:endParaRPr sz="1100">
              <a:latin typeface="Calibri"/>
              <a:ea typeface="Calibri"/>
              <a:cs typeface="Calibri"/>
              <a:sym typeface="Calibri"/>
            </a:endParaRPr>
          </a:p>
        </p:txBody>
      </p:sp>
      <p:cxnSp>
        <p:nvCxnSpPr>
          <p:cNvPr id="547" name="Google Shape;547;p29"/>
          <p:cNvCxnSpPr/>
          <p:nvPr/>
        </p:nvCxnSpPr>
        <p:spPr>
          <a:xfrm rot="10800000">
            <a:off x="3248775" y="3060609"/>
            <a:ext cx="0" cy="1137900"/>
          </a:xfrm>
          <a:prstGeom prst="straightConnector1">
            <a:avLst/>
          </a:prstGeom>
          <a:noFill/>
          <a:ln w="9525" cap="flat" cmpd="sng">
            <a:solidFill>
              <a:schemeClr val="dk2"/>
            </a:solidFill>
            <a:prstDash val="solid"/>
            <a:round/>
            <a:headEnd type="none" w="med" len="med"/>
            <a:tailEnd type="triangle" w="med" len="med"/>
          </a:ln>
        </p:spPr>
      </p:cxnSp>
      <p:sp>
        <p:nvSpPr>
          <p:cNvPr id="548" name="Google Shape;548;p29"/>
          <p:cNvSpPr txBox="1"/>
          <p:nvPr/>
        </p:nvSpPr>
        <p:spPr>
          <a:xfrm rot="-5400000">
            <a:off x="2438475" y="3524888"/>
            <a:ext cx="1351200" cy="248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a:latin typeface="Calibri"/>
                <a:ea typeface="Calibri"/>
                <a:cs typeface="Calibri"/>
                <a:sym typeface="Calibri"/>
              </a:rPr>
              <a:t>0-16 Yrs | 3-24 Lakhs</a:t>
            </a:r>
            <a:endParaRPr sz="1100">
              <a:latin typeface="Calibri"/>
              <a:ea typeface="Calibri"/>
              <a:cs typeface="Calibri"/>
              <a:sym typeface="Calibri"/>
            </a:endParaRPr>
          </a:p>
        </p:txBody>
      </p:sp>
      <p:cxnSp>
        <p:nvCxnSpPr>
          <p:cNvPr id="549" name="Google Shape;549;p29"/>
          <p:cNvCxnSpPr>
            <a:stCxn id="500" idx="2"/>
            <a:endCxn id="523" idx="0"/>
          </p:cNvCxnSpPr>
          <p:nvPr/>
        </p:nvCxnSpPr>
        <p:spPr>
          <a:xfrm rot="5400000">
            <a:off x="3174898" y="609285"/>
            <a:ext cx="565500" cy="2228700"/>
          </a:xfrm>
          <a:prstGeom prst="bentConnector3">
            <a:avLst>
              <a:gd name="adj1" fmla="val 50007"/>
            </a:avLst>
          </a:prstGeom>
          <a:noFill/>
          <a:ln w="9525" cap="flat" cmpd="sng">
            <a:solidFill>
              <a:schemeClr val="dk2"/>
            </a:solidFill>
            <a:prstDash val="solid"/>
            <a:round/>
            <a:headEnd type="none" w="med" len="med"/>
            <a:tailEnd type="none" w="med" len="med"/>
          </a:ln>
        </p:spPr>
      </p:cxnSp>
      <p:cxnSp>
        <p:nvCxnSpPr>
          <p:cNvPr id="550" name="Google Shape;550;p29"/>
          <p:cNvCxnSpPr>
            <a:stCxn id="500" idx="2"/>
            <a:endCxn id="517" idx="0"/>
          </p:cNvCxnSpPr>
          <p:nvPr/>
        </p:nvCxnSpPr>
        <p:spPr>
          <a:xfrm rot="5400000">
            <a:off x="3849898" y="1305885"/>
            <a:ext cx="587100" cy="857100"/>
          </a:xfrm>
          <a:prstGeom prst="bentConnector3">
            <a:avLst>
              <a:gd name="adj1" fmla="val 50001"/>
            </a:avLst>
          </a:prstGeom>
          <a:noFill/>
          <a:ln w="9525" cap="flat" cmpd="sng">
            <a:solidFill>
              <a:schemeClr val="dk2"/>
            </a:solidFill>
            <a:prstDash val="solid"/>
            <a:round/>
            <a:headEnd type="none" w="med" len="med"/>
            <a:tailEnd type="none" w="med" len="med"/>
          </a:ln>
        </p:spPr>
      </p:cxnSp>
      <p:cxnSp>
        <p:nvCxnSpPr>
          <p:cNvPr id="551" name="Google Shape;551;p29"/>
          <p:cNvCxnSpPr>
            <a:stCxn id="500" idx="2"/>
            <a:endCxn id="508" idx="0"/>
          </p:cNvCxnSpPr>
          <p:nvPr/>
        </p:nvCxnSpPr>
        <p:spPr>
          <a:xfrm rot="-5400000" flipH="1">
            <a:off x="4632298" y="1380585"/>
            <a:ext cx="565200" cy="685800"/>
          </a:xfrm>
          <a:prstGeom prst="bentConnector3">
            <a:avLst>
              <a:gd name="adj1" fmla="val 50006"/>
            </a:avLst>
          </a:prstGeom>
          <a:noFill/>
          <a:ln w="9525" cap="flat" cmpd="sng">
            <a:solidFill>
              <a:schemeClr val="dk2"/>
            </a:solidFill>
            <a:prstDash val="solid"/>
            <a:round/>
            <a:headEnd type="none" w="med" len="med"/>
            <a:tailEnd type="none" w="med" len="med"/>
          </a:ln>
        </p:spPr>
      </p:cxnSp>
      <p:cxnSp>
        <p:nvCxnSpPr>
          <p:cNvPr id="552" name="Google Shape;552;p29"/>
          <p:cNvCxnSpPr>
            <a:stCxn id="500" idx="2"/>
            <a:endCxn id="529" idx="0"/>
          </p:cNvCxnSpPr>
          <p:nvPr/>
        </p:nvCxnSpPr>
        <p:spPr>
          <a:xfrm rot="-5400000" flipH="1">
            <a:off x="5432398" y="580485"/>
            <a:ext cx="565200" cy="2286000"/>
          </a:xfrm>
          <a:prstGeom prst="bentConnector3">
            <a:avLst>
              <a:gd name="adj1" fmla="val 50006"/>
            </a:avLst>
          </a:prstGeom>
          <a:noFill/>
          <a:ln w="9525" cap="flat" cmpd="sng">
            <a:solidFill>
              <a:schemeClr val="dk2"/>
            </a:solidFill>
            <a:prstDash val="solid"/>
            <a:round/>
            <a:headEnd type="none" w="med" len="med"/>
            <a:tailEnd type="none" w="med" len="med"/>
          </a:ln>
        </p:spPr>
      </p:cxnSp>
      <p:grpSp>
        <p:nvGrpSpPr>
          <p:cNvPr id="553" name="Google Shape;553;p29"/>
          <p:cNvGrpSpPr/>
          <p:nvPr/>
        </p:nvGrpSpPr>
        <p:grpSpPr>
          <a:xfrm>
            <a:off x="4418625" y="2916413"/>
            <a:ext cx="258900" cy="1351125"/>
            <a:chOff x="5891500" y="3888550"/>
            <a:chExt cx="345200" cy="1801500"/>
          </a:xfrm>
        </p:grpSpPr>
        <p:sp>
          <p:nvSpPr>
            <p:cNvPr id="554" name="Google Shape;554;p29"/>
            <p:cNvSpPr txBox="1"/>
            <p:nvPr/>
          </p:nvSpPr>
          <p:spPr>
            <a:xfrm rot="-5400000">
              <a:off x="5156350" y="4623700"/>
              <a:ext cx="1801500" cy="3312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a:latin typeface="Calibri"/>
                  <a:ea typeface="Calibri"/>
                  <a:cs typeface="Calibri"/>
                  <a:sym typeface="Calibri"/>
                </a:rPr>
                <a:t>0-20 Yrs | 6-40 Lakhs</a:t>
              </a:r>
              <a:endParaRPr sz="1100">
                <a:latin typeface="Calibri"/>
                <a:ea typeface="Calibri"/>
                <a:cs typeface="Calibri"/>
                <a:sym typeface="Calibri"/>
              </a:endParaRPr>
            </a:p>
          </p:txBody>
        </p:sp>
        <p:cxnSp>
          <p:nvCxnSpPr>
            <p:cNvPr id="555" name="Google Shape;555;p29"/>
            <p:cNvCxnSpPr/>
            <p:nvPr/>
          </p:nvCxnSpPr>
          <p:spPr>
            <a:xfrm rot="10800000">
              <a:off x="6236700" y="4004713"/>
              <a:ext cx="0" cy="1517100"/>
            </a:xfrm>
            <a:prstGeom prst="straightConnector1">
              <a:avLst/>
            </a:prstGeom>
            <a:noFill/>
            <a:ln w="9525" cap="flat" cmpd="sng">
              <a:solidFill>
                <a:schemeClr val="dk2"/>
              </a:solidFill>
              <a:prstDash val="solid"/>
              <a:round/>
              <a:headEnd type="none" w="med" len="med"/>
              <a:tailEnd type="triangle" w="med" len="med"/>
            </a:ln>
          </p:spPr>
        </p:cxnSp>
      </p:grpSp>
      <p:sp>
        <p:nvSpPr>
          <p:cNvPr id="556" name="Google Shape;556;p29"/>
          <p:cNvSpPr txBox="1"/>
          <p:nvPr/>
        </p:nvSpPr>
        <p:spPr>
          <a:xfrm rot="-5400000">
            <a:off x="5410275" y="3524888"/>
            <a:ext cx="1351200" cy="248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a:latin typeface="Calibri"/>
                <a:ea typeface="Calibri"/>
                <a:cs typeface="Calibri"/>
                <a:sym typeface="Calibri"/>
              </a:rPr>
              <a:t>2-16 Yrs | 5-30 Lakhs</a:t>
            </a:r>
            <a:endParaRPr sz="1100">
              <a:latin typeface="Calibri"/>
              <a:ea typeface="Calibri"/>
              <a:cs typeface="Calibri"/>
              <a:sym typeface="Calibri"/>
            </a:endParaRPr>
          </a:p>
        </p:txBody>
      </p:sp>
      <p:cxnSp>
        <p:nvCxnSpPr>
          <p:cNvPr id="557" name="Google Shape;557;p29"/>
          <p:cNvCxnSpPr/>
          <p:nvPr/>
        </p:nvCxnSpPr>
        <p:spPr>
          <a:xfrm rot="10800000">
            <a:off x="6220575" y="3060609"/>
            <a:ext cx="0" cy="1137900"/>
          </a:xfrm>
          <a:prstGeom prst="straightConnector1">
            <a:avLst/>
          </a:prstGeom>
          <a:noFill/>
          <a:ln w="9525" cap="flat" cmpd="sng">
            <a:solidFill>
              <a:schemeClr val="dk2"/>
            </a:solidFill>
            <a:prstDash val="solid"/>
            <a:round/>
            <a:headEnd type="none" w="med" len="med"/>
            <a:tailEnd type="triangle" w="med" len="med"/>
          </a:ln>
        </p:spPr>
      </p:cxnSp>
      <p:sp>
        <p:nvSpPr>
          <p:cNvPr id="558" name="Google Shape;558;p29"/>
          <p:cNvSpPr txBox="1"/>
          <p:nvPr/>
        </p:nvSpPr>
        <p:spPr>
          <a:xfrm rot="-5400000">
            <a:off x="7010475" y="3467738"/>
            <a:ext cx="1351200" cy="248400"/>
          </a:xfrm>
          <a:prstGeom prst="rect">
            <a:avLst/>
          </a:prstGeom>
          <a:no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100">
                <a:latin typeface="Calibri"/>
                <a:ea typeface="Calibri"/>
                <a:cs typeface="Calibri"/>
                <a:sym typeface="Calibri"/>
              </a:rPr>
              <a:t>2-16 Yrs | 6-30  Lakhs</a:t>
            </a:r>
            <a:endParaRPr sz="1100">
              <a:latin typeface="Calibri"/>
              <a:ea typeface="Calibri"/>
              <a:cs typeface="Calibri"/>
              <a:sym typeface="Calibri"/>
            </a:endParaRPr>
          </a:p>
        </p:txBody>
      </p:sp>
      <p:cxnSp>
        <p:nvCxnSpPr>
          <p:cNvPr id="559" name="Google Shape;559;p29"/>
          <p:cNvCxnSpPr/>
          <p:nvPr/>
        </p:nvCxnSpPr>
        <p:spPr>
          <a:xfrm rot="10800000">
            <a:off x="7820775" y="3003459"/>
            <a:ext cx="0" cy="1137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0"/>
          <p:cNvSpPr txBox="1">
            <a:spLocks noGrp="1"/>
          </p:cNvSpPr>
          <p:nvPr>
            <p:ph type="title"/>
          </p:nvPr>
        </p:nvSpPr>
        <p:spPr>
          <a:xfrm>
            <a:off x="316678" y="121966"/>
            <a:ext cx="51948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Competencies needed (Soft Skills)</a:t>
            </a:r>
            <a:endParaRPr/>
          </a:p>
        </p:txBody>
      </p:sp>
      <p:grpSp>
        <p:nvGrpSpPr>
          <p:cNvPr id="565" name="Google Shape;565;p30"/>
          <p:cNvGrpSpPr/>
          <p:nvPr/>
        </p:nvGrpSpPr>
        <p:grpSpPr>
          <a:xfrm>
            <a:off x="1363351" y="957525"/>
            <a:ext cx="7354061" cy="4063999"/>
            <a:chOff x="1363288" y="957534"/>
            <a:chExt cx="7099200" cy="4063999"/>
          </a:xfrm>
        </p:grpSpPr>
        <p:sp>
          <p:nvSpPr>
            <p:cNvPr id="566" name="Google Shape;566;p30"/>
            <p:cNvSpPr/>
            <p:nvPr/>
          </p:nvSpPr>
          <p:spPr>
            <a:xfrm>
              <a:off x="1363288" y="957534"/>
              <a:ext cx="7099200" cy="1828800"/>
            </a:xfrm>
            <a:prstGeom prst="roundRect">
              <a:avLst>
                <a:gd name="adj" fmla="val 10000"/>
              </a:avLst>
            </a:prstGeom>
            <a:solidFill>
              <a:srgbClr val="FFE2CD">
                <a:alpha val="89800"/>
              </a:srgbClr>
            </a:solidFill>
            <a:ln w="25400" cap="flat" cmpd="sng">
              <a:solidFill>
                <a:srgbClr val="FFE2CD">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1578215" y="1201374"/>
              <a:ext cx="1551000" cy="1341000"/>
            </a:xfrm>
            <a:prstGeom prst="roundRect">
              <a:avLst>
                <a:gd name="adj" fmla="val 10000"/>
              </a:avLst>
            </a:prstGeom>
            <a:solidFill>
              <a:srgbClr val="FFDAB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1578214" y="2786333"/>
              <a:ext cx="1550979" cy="2235200"/>
            </a:xfrm>
            <a:custGeom>
              <a:avLst/>
              <a:gdLst/>
              <a:ahLst/>
              <a:cxnLst/>
              <a:rect l="l" t="t" r="r" b="b"/>
              <a:pathLst>
                <a:path w="1550979" h="2235200" extrusionOk="0">
                  <a:moveTo>
                    <a:pt x="1388126" y="2235200"/>
                  </a:moveTo>
                  <a:lnTo>
                    <a:pt x="162853" y="2235200"/>
                  </a:lnTo>
                  <a:cubicBezTo>
                    <a:pt x="72912" y="2235200"/>
                    <a:pt x="0" y="2162288"/>
                    <a:pt x="0" y="2072347"/>
                  </a:cubicBezTo>
                  <a:lnTo>
                    <a:pt x="0" y="0"/>
                  </a:lnTo>
                  <a:lnTo>
                    <a:pt x="0" y="0"/>
                  </a:lnTo>
                  <a:lnTo>
                    <a:pt x="1550979" y="0"/>
                  </a:lnTo>
                  <a:lnTo>
                    <a:pt x="1550979" y="0"/>
                  </a:lnTo>
                  <a:lnTo>
                    <a:pt x="1550979" y="2072347"/>
                  </a:lnTo>
                  <a:cubicBezTo>
                    <a:pt x="1550979" y="2162288"/>
                    <a:pt x="1478067" y="2235200"/>
                    <a:pt x="1388126" y="2235200"/>
                  </a:cubicBezTo>
                  <a:close/>
                </a:path>
              </a:pathLst>
            </a:custGeom>
            <a:solidFill>
              <a:srgbClr val="9F5900"/>
            </a:solidFill>
            <a:ln w="25400" cap="flat" cmpd="sng">
              <a:solidFill>
                <a:schemeClr val="lt1"/>
              </a:solidFill>
              <a:prstDash val="solid"/>
              <a:round/>
              <a:headEnd type="none" w="sm" len="sm"/>
              <a:tailEnd type="none" w="sm" len="sm"/>
            </a:ln>
          </p:spPr>
          <p:txBody>
            <a:bodyPr spcFirstLastPara="1" wrap="square" lIns="168600" tIns="120900" rIns="168600" bIns="168600"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lt1"/>
                  </a:solidFill>
                  <a:latin typeface="Proxima Nova"/>
                  <a:ea typeface="Proxima Nova"/>
                  <a:cs typeface="Proxima Nova"/>
                  <a:sym typeface="Proxima Nova"/>
                </a:rPr>
                <a:t>Data Engineer</a:t>
              </a:r>
              <a:endParaRPr/>
            </a:p>
            <a:p>
              <a:pPr marL="92075" marR="0" lvl="0" indent="-92075" algn="l" rtl="0">
                <a:lnSpc>
                  <a:spcPct val="90000"/>
                </a:lnSpc>
                <a:spcBef>
                  <a:spcPts val="595"/>
                </a:spcBef>
                <a:spcAft>
                  <a:spcPts val="0"/>
                </a:spcAft>
                <a:buClr>
                  <a:srgbClr val="000000"/>
                </a:buClr>
                <a:buSzPts val="1400"/>
                <a:buFont typeface="Arial"/>
                <a:buChar char="•"/>
              </a:pPr>
              <a:r>
                <a:rPr lang="en" sz="1400" b="0" i="0" u="none" strike="noStrike" cap="none">
                  <a:solidFill>
                    <a:schemeClr val="lt1"/>
                  </a:solidFill>
                  <a:latin typeface="Proxima Nova"/>
                  <a:ea typeface="Proxima Nova"/>
                  <a:cs typeface="Proxima Nova"/>
                  <a:sym typeface="Proxima Nova"/>
                </a:rPr>
                <a:t>IT knowledge</a:t>
              </a:r>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chemeClr val="lt1"/>
                  </a:solidFill>
                  <a:latin typeface="Proxima Nova"/>
                  <a:ea typeface="Proxima Nova"/>
                  <a:cs typeface="Proxima Nova"/>
                  <a:sym typeface="Proxima Nova"/>
                </a:rPr>
                <a:t>Process Centric</a:t>
              </a:r>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chemeClr val="lt1"/>
                  </a:solidFill>
                  <a:latin typeface="Proxima Nova"/>
                  <a:ea typeface="Proxima Nova"/>
                  <a:cs typeface="Proxima Nova"/>
                  <a:sym typeface="Proxima Nova"/>
                </a:rPr>
                <a:t>Dealing with ambiguity</a:t>
              </a:r>
              <a:endParaRPr/>
            </a:p>
          </p:txBody>
        </p:sp>
        <p:sp>
          <p:nvSpPr>
            <p:cNvPr id="569" name="Google Shape;569;p30"/>
            <p:cNvSpPr/>
            <p:nvPr/>
          </p:nvSpPr>
          <p:spPr>
            <a:xfrm>
              <a:off x="3284293" y="1201374"/>
              <a:ext cx="1551000" cy="1341000"/>
            </a:xfrm>
            <a:prstGeom prst="roundRect">
              <a:avLst>
                <a:gd name="adj" fmla="val 10000"/>
              </a:avLst>
            </a:prstGeom>
            <a:solidFill>
              <a:srgbClr val="FFDAB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3284293" y="2786332"/>
              <a:ext cx="1550979" cy="2235200"/>
            </a:xfrm>
            <a:custGeom>
              <a:avLst/>
              <a:gdLst/>
              <a:ahLst/>
              <a:cxnLst/>
              <a:rect l="l" t="t" r="r" b="b"/>
              <a:pathLst>
                <a:path w="1550979" h="2235200" extrusionOk="0">
                  <a:moveTo>
                    <a:pt x="1388126" y="2235200"/>
                  </a:moveTo>
                  <a:lnTo>
                    <a:pt x="162853" y="2235200"/>
                  </a:lnTo>
                  <a:cubicBezTo>
                    <a:pt x="72912" y="2235200"/>
                    <a:pt x="0" y="2162288"/>
                    <a:pt x="0" y="2072347"/>
                  </a:cubicBezTo>
                  <a:lnTo>
                    <a:pt x="0" y="0"/>
                  </a:lnTo>
                  <a:lnTo>
                    <a:pt x="0" y="0"/>
                  </a:lnTo>
                  <a:lnTo>
                    <a:pt x="1550979" y="0"/>
                  </a:lnTo>
                  <a:lnTo>
                    <a:pt x="1550979" y="0"/>
                  </a:lnTo>
                  <a:lnTo>
                    <a:pt x="1550979" y="2072347"/>
                  </a:lnTo>
                  <a:cubicBezTo>
                    <a:pt x="1550979" y="2162288"/>
                    <a:pt x="1478067" y="2235200"/>
                    <a:pt x="1388126" y="2235200"/>
                  </a:cubicBezTo>
                  <a:close/>
                </a:path>
              </a:pathLst>
            </a:custGeom>
            <a:solidFill>
              <a:srgbClr val="9F5900"/>
            </a:solidFill>
            <a:ln w="25400" cap="flat" cmpd="sng">
              <a:solidFill>
                <a:schemeClr val="lt1"/>
              </a:solidFill>
              <a:prstDash val="solid"/>
              <a:round/>
              <a:headEnd type="none" w="sm" len="sm"/>
              <a:tailEnd type="none" w="sm" len="sm"/>
            </a:ln>
          </p:spPr>
          <p:txBody>
            <a:bodyPr spcFirstLastPara="1" wrap="square" lIns="168600" tIns="120900" rIns="168600" bIns="168600"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lt1"/>
                  </a:solidFill>
                  <a:latin typeface="Proxima Nova"/>
                  <a:ea typeface="Proxima Nova"/>
                  <a:cs typeface="Proxima Nova"/>
                  <a:sym typeface="Proxima Nova"/>
                </a:rPr>
                <a:t>Data Analy</a:t>
              </a:r>
              <a:r>
                <a:rPr lang="en" sz="1700">
                  <a:solidFill>
                    <a:schemeClr val="lt1"/>
                  </a:solidFill>
                  <a:latin typeface="Proxima Nova"/>
                  <a:ea typeface="Proxima Nova"/>
                  <a:cs typeface="Proxima Nova"/>
                  <a:sym typeface="Proxima Nova"/>
                </a:rPr>
                <a:t>st/ BI Analyst</a:t>
              </a:r>
              <a:endParaRPr/>
            </a:p>
            <a:p>
              <a:pPr marL="92075" marR="0" lvl="0" indent="-92075" algn="l" rtl="0">
                <a:lnSpc>
                  <a:spcPct val="90000"/>
                </a:lnSpc>
                <a:spcBef>
                  <a:spcPts val="595"/>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Eye for Detail</a:t>
              </a:r>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Process Centric</a:t>
              </a:r>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Analytical mindset</a:t>
              </a:r>
              <a:endParaRPr sz="1400" b="0" i="0" u="none" strike="noStrike" cap="none">
                <a:solidFill>
                  <a:srgbClr val="FFFFFF"/>
                </a:solidFill>
                <a:latin typeface="Proxima Nova"/>
                <a:ea typeface="Proxima Nova"/>
                <a:cs typeface="Proxima Nova"/>
                <a:sym typeface="Proxima Nova"/>
              </a:endParaRPr>
            </a:p>
          </p:txBody>
        </p:sp>
        <p:sp>
          <p:nvSpPr>
            <p:cNvPr id="571" name="Google Shape;571;p30"/>
            <p:cNvSpPr/>
            <p:nvPr/>
          </p:nvSpPr>
          <p:spPr>
            <a:xfrm>
              <a:off x="4990370" y="1201374"/>
              <a:ext cx="1551000" cy="1341000"/>
            </a:xfrm>
            <a:prstGeom prst="roundRect">
              <a:avLst>
                <a:gd name="adj" fmla="val 10000"/>
              </a:avLst>
            </a:prstGeom>
            <a:solidFill>
              <a:srgbClr val="FFDAB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4990370" y="2786332"/>
              <a:ext cx="1550979" cy="2235200"/>
            </a:xfrm>
            <a:custGeom>
              <a:avLst/>
              <a:gdLst/>
              <a:ahLst/>
              <a:cxnLst/>
              <a:rect l="l" t="t" r="r" b="b"/>
              <a:pathLst>
                <a:path w="1550979" h="2235200" extrusionOk="0">
                  <a:moveTo>
                    <a:pt x="1388126" y="2235200"/>
                  </a:moveTo>
                  <a:lnTo>
                    <a:pt x="162853" y="2235200"/>
                  </a:lnTo>
                  <a:cubicBezTo>
                    <a:pt x="72912" y="2235200"/>
                    <a:pt x="0" y="2162288"/>
                    <a:pt x="0" y="2072347"/>
                  </a:cubicBezTo>
                  <a:lnTo>
                    <a:pt x="0" y="0"/>
                  </a:lnTo>
                  <a:lnTo>
                    <a:pt x="0" y="0"/>
                  </a:lnTo>
                  <a:lnTo>
                    <a:pt x="1550979" y="0"/>
                  </a:lnTo>
                  <a:lnTo>
                    <a:pt x="1550979" y="0"/>
                  </a:lnTo>
                  <a:lnTo>
                    <a:pt x="1550979" y="2072347"/>
                  </a:lnTo>
                  <a:cubicBezTo>
                    <a:pt x="1550979" y="2162288"/>
                    <a:pt x="1478067" y="2235200"/>
                    <a:pt x="1388126" y="2235200"/>
                  </a:cubicBezTo>
                  <a:close/>
                </a:path>
              </a:pathLst>
            </a:custGeom>
            <a:solidFill>
              <a:srgbClr val="9F5900"/>
            </a:solidFill>
            <a:ln w="25400" cap="flat" cmpd="sng">
              <a:solidFill>
                <a:schemeClr val="lt1"/>
              </a:solidFill>
              <a:prstDash val="solid"/>
              <a:round/>
              <a:headEnd type="none" w="sm" len="sm"/>
              <a:tailEnd type="none" w="sm" len="sm"/>
            </a:ln>
          </p:spPr>
          <p:txBody>
            <a:bodyPr spcFirstLastPara="1" wrap="square" lIns="168600" tIns="120900" rIns="168600" bIns="168600"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lt1"/>
                  </a:solidFill>
                  <a:latin typeface="Proxima Nova"/>
                  <a:ea typeface="Proxima Nova"/>
                  <a:cs typeface="Proxima Nova"/>
                  <a:sym typeface="Proxima Nova"/>
                </a:rPr>
                <a:t>Business Analytics</a:t>
              </a:r>
              <a:endParaRPr/>
            </a:p>
            <a:p>
              <a:pPr marL="92075" marR="0" lvl="0" indent="-92075" algn="l" rtl="0">
                <a:lnSpc>
                  <a:spcPct val="90000"/>
                </a:lnSpc>
                <a:spcBef>
                  <a:spcPts val="595"/>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Business acumen</a:t>
              </a:r>
              <a:endParaRPr sz="1400" b="0" i="0" u="none" strike="noStrike" cap="none">
                <a:solidFill>
                  <a:srgbClr val="FFFFFF"/>
                </a:solidFill>
                <a:latin typeface="Proxima Nova"/>
                <a:ea typeface="Proxima Nova"/>
                <a:cs typeface="Proxima Nova"/>
                <a:sym typeface="Proxima Nova"/>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Problem solving skills</a:t>
              </a:r>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Stakeholder management</a:t>
              </a:r>
              <a:endParaRPr/>
            </a:p>
            <a:p>
              <a:pPr marL="0" marR="0" lvl="0" indent="0" algn="ctr" rtl="0">
                <a:lnSpc>
                  <a:spcPct val="90000"/>
                </a:lnSpc>
                <a:spcBef>
                  <a:spcPts val="490"/>
                </a:spcBef>
                <a:spcAft>
                  <a:spcPts val="0"/>
                </a:spcAft>
                <a:buClr>
                  <a:srgbClr val="000000"/>
                </a:buClr>
                <a:buSzPts val="1700"/>
                <a:buFont typeface="Arial"/>
                <a:buNone/>
              </a:pPr>
              <a:endParaRPr sz="1700" b="0" i="0" u="none" strike="noStrike" cap="none">
                <a:solidFill>
                  <a:schemeClr val="lt1"/>
                </a:solidFill>
                <a:latin typeface="Proxima Nova"/>
                <a:ea typeface="Proxima Nova"/>
                <a:cs typeface="Proxima Nova"/>
                <a:sym typeface="Proxima Nova"/>
              </a:endParaRPr>
            </a:p>
          </p:txBody>
        </p:sp>
        <p:sp>
          <p:nvSpPr>
            <p:cNvPr id="573" name="Google Shape;573;p30"/>
            <p:cNvSpPr/>
            <p:nvPr/>
          </p:nvSpPr>
          <p:spPr>
            <a:xfrm>
              <a:off x="6696448" y="1201374"/>
              <a:ext cx="1551000" cy="1341000"/>
            </a:xfrm>
            <a:prstGeom prst="roundRect">
              <a:avLst>
                <a:gd name="adj" fmla="val 10000"/>
              </a:avLst>
            </a:prstGeom>
            <a:solidFill>
              <a:srgbClr val="FFDAB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6696448" y="2786333"/>
              <a:ext cx="1675057" cy="2235200"/>
            </a:xfrm>
            <a:custGeom>
              <a:avLst/>
              <a:gdLst/>
              <a:ahLst/>
              <a:cxnLst/>
              <a:rect l="l" t="t" r="r" b="b"/>
              <a:pathLst>
                <a:path w="1550979" h="2235200" extrusionOk="0">
                  <a:moveTo>
                    <a:pt x="1388126" y="2235200"/>
                  </a:moveTo>
                  <a:lnTo>
                    <a:pt x="162853" y="2235200"/>
                  </a:lnTo>
                  <a:cubicBezTo>
                    <a:pt x="72912" y="2235200"/>
                    <a:pt x="0" y="2162288"/>
                    <a:pt x="0" y="2072347"/>
                  </a:cubicBezTo>
                  <a:lnTo>
                    <a:pt x="0" y="0"/>
                  </a:lnTo>
                  <a:lnTo>
                    <a:pt x="0" y="0"/>
                  </a:lnTo>
                  <a:lnTo>
                    <a:pt x="1550979" y="0"/>
                  </a:lnTo>
                  <a:lnTo>
                    <a:pt x="1550979" y="0"/>
                  </a:lnTo>
                  <a:lnTo>
                    <a:pt x="1550979" y="2072347"/>
                  </a:lnTo>
                  <a:cubicBezTo>
                    <a:pt x="1550979" y="2162288"/>
                    <a:pt x="1478067" y="2235200"/>
                    <a:pt x="1388126" y="2235200"/>
                  </a:cubicBezTo>
                  <a:close/>
                </a:path>
              </a:pathLst>
            </a:custGeom>
            <a:solidFill>
              <a:srgbClr val="9F5900"/>
            </a:solidFill>
            <a:ln w="25400" cap="flat" cmpd="sng">
              <a:solidFill>
                <a:schemeClr val="lt1"/>
              </a:solidFill>
              <a:prstDash val="solid"/>
              <a:round/>
              <a:headEnd type="none" w="sm" len="sm"/>
              <a:tailEnd type="none" w="sm" len="sm"/>
            </a:ln>
          </p:spPr>
          <p:txBody>
            <a:bodyPr spcFirstLastPara="1" wrap="square" lIns="168600" tIns="120900" rIns="168600" bIns="168600"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lt1"/>
                  </a:solidFill>
                  <a:latin typeface="Proxima Nova"/>
                  <a:ea typeface="Proxima Nova"/>
                  <a:cs typeface="Proxima Nova"/>
                  <a:sym typeface="Proxima Nova"/>
                </a:rPr>
                <a:t>M</a:t>
              </a:r>
              <a:r>
                <a:rPr lang="en" sz="1700">
                  <a:solidFill>
                    <a:schemeClr val="lt1"/>
                  </a:solidFill>
                  <a:latin typeface="Proxima Nova"/>
                  <a:ea typeface="Proxima Nova"/>
                  <a:cs typeface="Proxima Nova"/>
                  <a:sym typeface="Proxima Nova"/>
                </a:rPr>
                <a:t>L Engineer/ Data Scientist</a:t>
              </a:r>
              <a:endParaRPr/>
            </a:p>
            <a:p>
              <a:pPr marL="92075" marR="0" lvl="0" indent="-92075" algn="l" rtl="0">
                <a:lnSpc>
                  <a:spcPct val="90000"/>
                </a:lnSpc>
                <a:spcBef>
                  <a:spcPts val="595"/>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Sharp Analytical skills</a:t>
              </a:r>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Result orientation</a:t>
              </a:r>
              <a:endParaRPr/>
            </a:p>
            <a:p>
              <a:pPr marL="92075" marR="0" lvl="0" indent="-92075" algn="l" rtl="0">
                <a:lnSpc>
                  <a:spcPct val="90000"/>
                </a:lnSpc>
                <a:spcBef>
                  <a:spcPts val="490"/>
                </a:spcBef>
                <a:spcAft>
                  <a:spcPts val="0"/>
                </a:spcAft>
                <a:buClr>
                  <a:srgbClr val="000000"/>
                </a:buClr>
                <a:buSzPts val="1400"/>
                <a:buFont typeface="Arial"/>
                <a:buChar char="•"/>
              </a:pPr>
              <a:r>
                <a:rPr lang="en" sz="1400" b="0" i="0" u="none" strike="noStrike" cap="none">
                  <a:solidFill>
                    <a:srgbClr val="FFFFFF"/>
                  </a:solidFill>
                  <a:latin typeface="Proxima Nova"/>
                  <a:ea typeface="Proxima Nova"/>
                  <a:cs typeface="Proxima Nova"/>
                  <a:sym typeface="Proxima Nova"/>
                </a:rPr>
                <a:t>Research mindset</a:t>
              </a:r>
              <a:endParaRPr/>
            </a:p>
          </p:txBody>
        </p:sp>
      </p:grpSp>
      <p:pic>
        <p:nvPicPr>
          <p:cNvPr id="575" name="Google Shape;575;p30" descr="Metallic spheres connected in mesh"/>
          <p:cNvPicPr preferRelativeResize="0"/>
          <p:nvPr/>
        </p:nvPicPr>
        <p:blipFill rotWithShape="1">
          <a:blip r:embed="rId3">
            <a:alphaModFix/>
          </a:blip>
          <a:srcRect/>
          <a:stretch/>
        </p:blipFill>
        <p:spPr>
          <a:xfrm>
            <a:off x="1622321" y="1201373"/>
            <a:ext cx="1447045" cy="1341119"/>
          </a:xfrm>
          <a:prstGeom prst="rect">
            <a:avLst/>
          </a:prstGeom>
          <a:noFill/>
          <a:ln>
            <a:noFill/>
          </a:ln>
        </p:spPr>
      </p:pic>
      <p:pic>
        <p:nvPicPr>
          <p:cNvPr id="576" name="Google Shape;576;p30" descr="Pen pointing to a graph on a screen"/>
          <p:cNvPicPr preferRelativeResize="0"/>
          <p:nvPr/>
        </p:nvPicPr>
        <p:blipFill rotWithShape="1">
          <a:blip r:embed="rId4">
            <a:alphaModFix/>
          </a:blip>
          <a:srcRect/>
          <a:stretch/>
        </p:blipFill>
        <p:spPr>
          <a:xfrm>
            <a:off x="3328398" y="1276710"/>
            <a:ext cx="1475482" cy="1199071"/>
          </a:xfrm>
          <a:prstGeom prst="rect">
            <a:avLst/>
          </a:prstGeom>
          <a:noFill/>
          <a:ln>
            <a:noFill/>
          </a:ln>
        </p:spPr>
      </p:pic>
      <p:pic>
        <p:nvPicPr>
          <p:cNvPr id="577" name="Google Shape;577;p30" descr="One glowing light up arrow among other down arrows on green pastel color background"/>
          <p:cNvPicPr preferRelativeResize="0"/>
          <p:nvPr/>
        </p:nvPicPr>
        <p:blipFill rotWithShape="1">
          <a:blip r:embed="rId5">
            <a:alphaModFix/>
          </a:blip>
          <a:srcRect/>
          <a:stretch/>
        </p:blipFill>
        <p:spPr>
          <a:xfrm>
            <a:off x="4998683" y="1263073"/>
            <a:ext cx="1491149" cy="1118362"/>
          </a:xfrm>
          <a:prstGeom prst="rect">
            <a:avLst/>
          </a:prstGeom>
          <a:noFill/>
          <a:ln>
            <a:noFill/>
          </a:ln>
        </p:spPr>
      </p:pic>
      <p:pic>
        <p:nvPicPr>
          <p:cNvPr id="578" name="Google Shape;578;p30" descr="Abstract background with network pattern"/>
          <p:cNvPicPr preferRelativeResize="0"/>
          <p:nvPr/>
        </p:nvPicPr>
        <p:blipFill rotWithShape="1">
          <a:blip r:embed="rId6">
            <a:alphaModFix/>
          </a:blip>
          <a:srcRect/>
          <a:stretch/>
        </p:blipFill>
        <p:spPr>
          <a:xfrm>
            <a:off x="6718977" y="1263073"/>
            <a:ext cx="1462151" cy="12127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1"/>
          <p:cNvSpPr txBox="1">
            <a:spLocks noGrp="1"/>
          </p:cNvSpPr>
          <p:nvPr>
            <p:ph type="title"/>
          </p:nvPr>
        </p:nvSpPr>
        <p:spPr>
          <a:xfrm>
            <a:off x="316679" y="121966"/>
            <a:ext cx="71067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How to switch your role successfully</a:t>
            </a:r>
            <a:br>
              <a:rPr lang="en"/>
            </a:br>
            <a:r>
              <a:rPr lang="en" sz="2000"/>
              <a:t>Think of the steps mentioned below</a:t>
            </a:r>
            <a:endParaRPr/>
          </a:p>
        </p:txBody>
      </p:sp>
      <p:grpSp>
        <p:nvGrpSpPr>
          <p:cNvPr id="584" name="Google Shape;584;p31"/>
          <p:cNvGrpSpPr/>
          <p:nvPr/>
        </p:nvGrpSpPr>
        <p:grpSpPr>
          <a:xfrm>
            <a:off x="854473" y="762598"/>
            <a:ext cx="7596632" cy="3399601"/>
            <a:chOff x="603621" y="1948"/>
            <a:chExt cx="7596632" cy="3399601"/>
          </a:xfrm>
        </p:grpSpPr>
        <p:sp>
          <p:nvSpPr>
            <p:cNvPr id="585" name="Google Shape;585;p31"/>
            <p:cNvSpPr/>
            <p:nvPr/>
          </p:nvSpPr>
          <p:spPr>
            <a:xfrm rot="5400000">
              <a:off x="1075521" y="823500"/>
              <a:ext cx="1421100" cy="2364900"/>
            </a:xfrm>
            <a:prstGeom prst="corner">
              <a:avLst>
                <a:gd name="adj1" fmla="val 16120"/>
                <a:gd name="adj2" fmla="val 16110"/>
              </a:avLst>
            </a:prstGeom>
            <a:solidFill>
              <a:schemeClr val="accent2"/>
            </a:soli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838345" y="1530148"/>
              <a:ext cx="2134800" cy="18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txBox="1"/>
            <p:nvPr/>
          </p:nvSpPr>
          <p:spPr>
            <a:xfrm>
              <a:off x="838345" y="1530148"/>
              <a:ext cx="2134800" cy="18714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Which role do you prefer to opt for? (Aspiration?)</a:t>
              </a:r>
              <a:endParaRPr/>
            </a:p>
            <a:p>
              <a:pPr marL="0" marR="0" lvl="0" indent="0" algn="l" rtl="0">
                <a:lnSpc>
                  <a:spcPct val="90000"/>
                </a:lnSpc>
                <a:spcBef>
                  <a:spcPts val="49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Which factors have you considered while making this choice?</a:t>
              </a:r>
              <a:endParaRPr/>
            </a:p>
          </p:txBody>
        </p:sp>
        <p:sp>
          <p:nvSpPr>
            <p:cNvPr id="588" name="Google Shape;588;p31"/>
            <p:cNvSpPr/>
            <p:nvPr/>
          </p:nvSpPr>
          <p:spPr>
            <a:xfrm>
              <a:off x="2570447" y="649499"/>
              <a:ext cx="402900" cy="402900"/>
            </a:xfrm>
            <a:prstGeom prst="triangle">
              <a:avLst>
                <a:gd name="adj" fmla="val 100000"/>
              </a:avLst>
            </a:prstGeom>
            <a:solidFill>
              <a:schemeClr val="accent3"/>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rot="5400000">
              <a:off x="3689075" y="176773"/>
              <a:ext cx="1421100" cy="2364900"/>
            </a:xfrm>
            <a:prstGeom prst="corner">
              <a:avLst>
                <a:gd name="adj1" fmla="val 16120"/>
                <a:gd name="adj2" fmla="val 16110"/>
              </a:avLst>
            </a:prstGeom>
            <a:solidFill>
              <a:srgbClr val="FFAA3F"/>
            </a:solidFill>
            <a:ln w="25400" cap="flat" cmpd="sng">
              <a:solidFill>
                <a:srgbClr val="FFAA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451899" y="883421"/>
              <a:ext cx="2134800" cy="18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txBox="1"/>
            <p:nvPr/>
          </p:nvSpPr>
          <p:spPr>
            <a:xfrm>
              <a:off x="3451899" y="883421"/>
              <a:ext cx="2134800" cy="18714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Do you have a similar opportunity in your org/ plan to switch to leverage your skills?</a:t>
              </a:r>
              <a:endParaRPr/>
            </a:p>
          </p:txBody>
        </p:sp>
        <p:sp>
          <p:nvSpPr>
            <p:cNvPr id="592" name="Google Shape;592;p31"/>
            <p:cNvSpPr/>
            <p:nvPr/>
          </p:nvSpPr>
          <p:spPr>
            <a:xfrm>
              <a:off x="5184001" y="2772"/>
              <a:ext cx="402900" cy="402900"/>
            </a:xfrm>
            <a:prstGeom prst="triangle">
              <a:avLst>
                <a:gd name="adj" fmla="val 100000"/>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rot="5400000">
              <a:off x="6302630" y="-469952"/>
              <a:ext cx="1421100" cy="2364900"/>
            </a:xfrm>
            <a:prstGeom prst="corner">
              <a:avLst>
                <a:gd name="adj1" fmla="val 16120"/>
                <a:gd name="adj2" fmla="val 16110"/>
              </a:avLst>
            </a:prstGeom>
            <a:solidFill>
              <a:srgbClr val="EDFD40"/>
            </a:solidFill>
            <a:ln w="25400" cap="flat" cmpd="sng">
              <a:solidFill>
                <a:srgbClr val="EDFD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6065453" y="236694"/>
              <a:ext cx="2134800" cy="18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txBox="1"/>
            <p:nvPr/>
          </p:nvSpPr>
          <p:spPr>
            <a:xfrm>
              <a:off x="6065453" y="236694"/>
              <a:ext cx="2134800" cy="18714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What is the current skill gap which bars you to play these roles already?</a:t>
              </a:r>
              <a:endParaRPr/>
            </a:p>
            <a:p>
              <a:pPr marL="0" marR="0" lvl="0" indent="0" algn="l" rtl="0">
                <a:lnSpc>
                  <a:spcPct val="90000"/>
                </a:lnSpc>
                <a:spcBef>
                  <a:spcPts val="49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Which skills are most critical for you to stay relevant in chosen profiles across functions?</a:t>
              </a:r>
              <a:endParaRPr/>
            </a:p>
          </p:txBody>
        </p:sp>
      </p:grpSp>
      <p:pic>
        <p:nvPicPr>
          <p:cNvPr id="596" name="Google Shape;596;p31" descr="Business people in a meeting room pointing at a projection screen"/>
          <p:cNvPicPr preferRelativeResize="0"/>
          <p:nvPr/>
        </p:nvPicPr>
        <p:blipFill rotWithShape="1">
          <a:blip r:embed="rId3">
            <a:alphaModFix/>
          </a:blip>
          <a:srcRect/>
          <a:stretch/>
        </p:blipFill>
        <p:spPr>
          <a:xfrm>
            <a:off x="6944740" y="3677684"/>
            <a:ext cx="2199260" cy="1465815"/>
          </a:xfrm>
          <a:prstGeom prst="rect">
            <a:avLst/>
          </a:prstGeom>
          <a:noFill/>
          <a:ln>
            <a:noFill/>
          </a:ln>
        </p:spPr>
      </p:pic>
      <p:sp>
        <p:nvSpPr>
          <p:cNvPr id="597" name="Google Shape;597;p31"/>
          <p:cNvSpPr txBox="1"/>
          <p:nvPr/>
        </p:nvSpPr>
        <p:spPr>
          <a:xfrm>
            <a:off x="3059084" y="3978777"/>
            <a:ext cx="3885600" cy="116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Proxima Nova"/>
                <a:ea typeface="Proxima Nova"/>
                <a:cs typeface="Proxima Nova"/>
                <a:sym typeface="Proxima Nova"/>
              </a:rPr>
              <a:t>Applicable Use Case Examples:</a:t>
            </a:r>
            <a:endParaRPr/>
          </a:p>
          <a:p>
            <a:pPr marL="0" marR="0" lvl="0" indent="0" algn="l" rtl="0">
              <a:lnSpc>
                <a:spcPct val="100000"/>
              </a:lnSpc>
              <a:spcBef>
                <a:spcPts val="0"/>
              </a:spcBef>
              <a:spcAft>
                <a:spcPts val="0"/>
              </a:spcAft>
              <a:buNone/>
            </a:pPr>
            <a:r>
              <a:rPr lang="en" sz="1400" b="0" i="0" u="sng" strike="noStrike" cap="none">
                <a:solidFill>
                  <a:srgbClr val="1155CC"/>
                </a:solidFill>
                <a:latin typeface="Proxima Nova"/>
                <a:ea typeface="Proxima Nova"/>
                <a:cs typeface="Proxima Nova"/>
                <a:sym typeface="Proxima Nov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Recommender-systems</a:t>
            </a:r>
            <a:endParaRPr sz="1400" b="0" i="0" u="sng" strike="noStrike" cap="none">
              <a:solidFill>
                <a:srgbClr val="1155CC"/>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1400" b="0" i="0" u="sng" strike="noStrike" cap="none">
                <a:solidFill>
                  <a:srgbClr val="1155CC"/>
                </a:solidFill>
                <a:latin typeface="Proxima Nova"/>
                <a:ea typeface="Proxima Nova"/>
                <a:cs typeface="Proxima Nova"/>
                <a:sym typeface="Proxima Nova"/>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customer-support-on-twitter</a:t>
            </a:r>
            <a:endParaRPr sz="1400" b="0" i="0" u="sng" strike="noStrike" cap="none">
              <a:solidFill>
                <a:srgbClr val="1155CC"/>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1400" b="0" i="0" u="sng" strike="noStrike" cap="none">
                <a:solidFill>
                  <a:srgbClr val="000000"/>
                </a:solidFill>
                <a:latin typeface="Proxima Nova"/>
                <a:ea typeface="Proxima Nova"/>
                <a:cs typeface="Proxima Nova"/>
                <a:sym typeface="Proxima Nova"/>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Science Applications</a:t>
            </a:r>
            <a:endParaRPr sz="1400" b="0" i="0" u="sng" strike="noStrike" cap="none">
              <a:solidFill>
                <a:srgbClr val="1155CC"/>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14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2"/>
          <p:cNvSpPr/>
          <p:nvPr/>
        </p:nvSpPr>
        <p:spPr>
          <a:xfrm rot="-5400000">
            <a:off x="0" y="0"/>
            <a:ext cx="899400" cy="899400"/>
          </a:xfrm>
          <a:prstGeom prst="teardrop">
            <a:avLst>
              <a:gd name="adj" fmla="val 100000"/>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txBox="1"/>
          <p:nvPr/>
        </p:nvSpPr>
        <p:spPr>
          <a:xfrm>
            <a:off x="-35250" y="173250"/>
            <a:ext cx="899400" cy="5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T </a:t>
            </a:r>
            <a:endParaRPr b="1">
              <a:solidFill>
                <a:srgbClr val="FFFFFF"/>
              </a:solidFill>
            </a:endParaRPr>
          </a:p>
          <a:p>
            <a:pPr marL="0" lvl="0" indent="0" algn="ctr" rtl="0">
              <a:spcBef>
                <a:spcPts val="0"/>
              </a:spcBef>
              <a:spcAft>
                <a:spcPts val="0"/>
              </a:spcAft>
              <a:buNone/>
            </a:pPr>
            <a:r>
              <a:rPr lang="en" sz="800" b="1">
                <a:solidFill>
                  <a:srgbClr val="FFFFFF"/>
                </a:solidFill>
              </a:rPr>
              <a:t>Career Transition</a:t>
            </a:r>
            <a:endParaRPr sz="800" b="1">
              <a:solidFill>
                <a:srgbClr val="FFFFFF"/>
              </a:solidFill>
            </a:endParaRPr>
          </a:p>
        </p:txBody>
      </p:sp>
      <p:sp>
        <p:nvSpPr>
          <p:cNvPr id="604" name="Google Shape;604;p32"/>
          <p:cNvSpPr/>
          <p:nvPr/>
        </p:nvSpPr>
        <p:spPr>
          <a:xfrm>
            <a:off x="924000" y="917172"/>
            <a:ext cx="2283900" cy="3602100"/>
          </a:xfrm>
          <a:prstGeom prst="rect">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005082" y="834975"/>
            <a:ext cx="2283900" cy="36021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Clr>
                <a:schemeClr val="dk1"/>
              </a:buClr>
              <a:buSzPts val="1100"/>
              <a:buFont typeface="Arial"/>
              <a:buNone/>
            </a:pPr>
            <a:endParaRPr sz="1000"/>
          </a:p>
          <a:p>
            <a:pPr marL="0" lvl="0" indent="0" algn="just" rtl="0">
              <a:lnSpc>
                <a:spcPct val="115000"/>
              </a:lnSpc>
              <a:spcBef>
                <a:spcPts val="1800"/>
              </a:spcBef>
              <a:spcAft>
                <a:spcPts val="0"/>
              </a:spcAft>
              <a:buClr>
                <a:schemeClr val="dk1"/>
              </a:buClr>
              <a:buSzPts val="1100"/>
              <a:buFont typeface="Arial"/>
              <a:buNone/>
            </a:pPr>
            <a:endParaRPr sz="1000"/>
          </a:p>
          <a:p>
            <a:pPr marL="0" lvl="0" indent="0" algn="just" rtl="0">
              <a:lnSpc>
                <a:spcPct val="115000"/>
              </a:lnSpc>
              <a:spcBef>
                <a:spcPts val="1800"/>
              </a:spcBef>
              <a:spcAft>
                <a:spcPts val="600"/>
              </a:spcAft>
              <a:buClr>
                <a:schemeClr val="dk1"/>
              </a:buClr>
              <a:buSzPts val="1100"/>
              <a:buFont typeface="Arial"/>
              <a:buNone/>
            </a:pPr>
            <a:r>
              <a:rPr lang="en" sz="1000"/>
              <a:t>I had tried to do online courses before but could never complete them. I felt that online learning at upGrad was very engaging, with a platform to interact with other learners, dedicated student mentor and career support. I have been able to get a job in Quantzip as a fresher  because of upGrad.</a:t>
            </a:r>
            <a:endParaRPr sz="1300"/>
          </a:p>
        </p:txBody>
      </p:sp>
      <p:pic>
        <p:nvPicPr>
          <p:cNvPr id="606" name="Google Shape;606;p32"/>
          <p:cNvPicPr preferRelativeResize="0"/>
          <p:nvPr/>
        </p:nvPicPr>
        <p:blipFill>
          <a:blip r:embed="rId3">
            <a:alphaModFix/>
          </a:blip>
          <a:stretch>
            <a:fillRect/>
          </a:stretch>
        </p:blipFill>
        <p:spPr>
          <a:xfrm>
            <a:off x="2886796" y="4029270"/>
            <a:ext cx="402296" cy="407833"/>
          </a:xfrm>
          <a:prstGeom prst="rect">
            <a:avLst/>
          </a:prstGeom>
          <a:noFill/>
          <a:ln>
            <a:noFill/>
          </a:ln>
        </p:spPr>
      </p:pic>
      <p:sp>
        <p:nvSpPr>
          <p:cNvPr id="607" name="Google Shape;607;p32"/>
          <p:cNvSpPr/>
          <p:nvPr/>
        </p:nvSpPr>
        <p:spPr>
          <a:xfrm>
            <a:off x="3476829" y="917172"/>
            <a:ext cx="2283900" cy="3602100"/>
          </a:xfrm>
          <a:prstGeom prst="rect">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3557910" y="834975"/>
            <a:ext cx="2283900" cy="36021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r>
              <a:rPr lang="en" sz="1000"/>
              <a:t>I was on a maternity break and could bag a role of a facilitator at Google. This was possible because of upGrad’s disciplined approach towards deadline and the kind of learning I received. I also got nominated for top 50 tech leader award at Intercon Dubai and got invited to Google women techmakers to speak on entrepreneurship.</a:t>
            </a: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600"/>
              </a:spcAft>
              <a:buNone/>
            </a:pPr>
            <a:endParaRPr sz="1000"/>
          </a:p>
        </p:txBody>
      </p:sp>
      <p:pic>
        <p:nvPicPr>
          <p:cNvPr id="609" name="Google Shape;609;p32"/>
          <p:cNvPicPr preferRelativeResize="0"/>
          <p:nvPr/>
        </p:nvPicPr>
        <p:blipFill>
          <a:blip r:embed="rId3">
            <a:alphaModFix/>
          </a:blip>
          <a:stretch>
            <a:fillRect/>
          </a:stretch>
        </p:blipFill>
        <p:spPr>
          <a:xfrm>
            <a:off x="5439625" y="4029270"/>
            <a:ext cx="402296" cy="407833"/>
          </a:xfrm>
          <a:prstGeom prst="rect">
            <a:avLst/>
          </a:prstGeom>
          <a:noFill/>
          <a:ln>
            <a:noFill/>
          </a:ln>
        </p:spPr>
      </p:pic>
      <p:sp>
        <p:nvSpPr>
          <p:cNvPr id="610" name="Google Shape;610;p32"/>
          <p:cNvSpPr/>
          <p:nvPr/>
        </p:nvSpPr>
        <p:spPr>
          <a:xfrm>
            <a:off x="6029657" y="917172"/>
            <a:ext cx="2283900" cy="3602100"/>
          </a:xfrm>
          <a:prstGeom prst="rect">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10739" y="834975"/>
            <a:ext cx="2283900" cy="36021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1800"/>
              </a:spcBef>
              <a:spcAft>
                <a:spcPts val="0"/>
              </a:spcAft>
              <a:buClr>
                <a:schemeClr val="dk1"/>
              </a:buClr>
              <a:buSzPts val="1100"/>
              <a:buFont typeface="Arial"/>
              <a:buNone/>
            </a:pPr>
            <a:endParaRPr sz="1000">
              <a:solidFill>
                <a:schemeClr val="dk1"/>
              </a:solidFill>
            </a:endParaRPr>
          </a:p>
          <a:p>
            <a:pPr marL="0" lvl="0" indent="0" algn="just" rtl="0">
              <a:lnSpc>
                <a:spcPct val="115000"/>
              </a:lnSpc>
              <a:spcBef>
                <a:spcPts val="1800"/>
              </a:spcBef>
              <a:spcAft>
                <a:spcPts val="0"/>
              </a:spcAft>
              <a:buClr>
                <a:schemeClr val="dk1"/>
              </a:buClr>
              <a:buSzPts val="1100"/>
              <a:buFont typeface="Arial"/>
              <a:buNone/>
            </a:pPr>
            <a:endParaRPr sz="1000">
              <a:solidFill>
                <a:schemeClr val="dk1"/>
              </a:solidFill>
            </a:endParaRPr>
          </a:p>
          <a:p>
            <a:pPr marL="0" lvl="0" indent="0" algn="just" rtl="0">
              <a:lnSpc>
                <a:spcPct val="115000"/>
              </a:lnSpc>
              <a:spcBef>
                <a:spcPts val="1800"/>
              </a:spcBef>
              <a:spcAft>
                <a:spcPts val="600"/>
              </a:spcAft>
              <a:buClr>
                <a:schemeClr val="dk1"/>
              </a:buClr>
              <a:buSzPts val="1100"/>
              <a:buFont typeface="Arial"/>
              <a:buNone/>
            </a:pPr>
            <a:r>
              <a:rPr lang="en" sz="1000">
                <a:solidFill>
                  <a:srgbClr val="1D1C1D"/>
                </a:solidFill>
              </a:rPr>
              <a:t>I am extremely thankful to the upGrad team for conducting the Hackerrank sessions. During technical &amp; coding rounds I was asked to code in Python and was commended for the same.  from that Python crash course and the content has helped me majorly to clear the interview rounds</a:t>
            </a:r>
            <a:r>
              <a:rPr lang="en" sz="900">
                <a:solidFill>
                  <a:schemeClr val="dk1"/>
                </a:solidFill>
              </a:rPr>
              <a:t>. Eventually I received a 54% hike in my next job.</a:t>
            </a:r>
            <a:endParaRPr sz="1300"/>
          </a:p>
        </p:txBody>
      </p:sp>
      <p:pic>
        <p:nvPicPr>
          <p:cNvPr id="612" name="Google Shape;612;p32"/>
          <p:cNvPicPr preferRelativeResize="0"/>
          <p:nvPr/>
        </p:nvPicPr>
        <p:blipFill>
          <a:blip r:embed="rId3">
            <a:alphaModFix/>
          </a:blip>
          <a:stretch>
            <a:fillRect/>
          </a:stretch>
        </p:blipFill>
        <p:spPr>
          <a:xfrm>
            <a:off x="7992454" y="4029270"/>
            <a:ext cx="402296" cy="407833"/>
          </a:xfrm>
          <a:prstGeom prst="rect">
            <a:avLst/>
          </a:prstGeom>
          <a:noFill/>
          <a:ln>
            <a:noFill/>
          </a:ln>
        </p:spPr>
      </p:pic>
      <p:sp>
        <p:nvSpPr>
          <p:cNvPr id="613" name="Google Shape;613;p32"/>
          <p:cNvSpPr txBox="1"/>
          <p:nvPr/>
        </p:nvSpPr>
        <p:spPr>
          <a:xfrm>
            <a:off x="1127700" y="987975"/>
            <a:ext cx="977400" cy="9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t>From MA Economics fresher to Associate BI Consultant (Quantzig)</a:t>
            </a:r>
            <a:endParaRPr sz="700"/>
          </a:p>
          <a:p>
            <a:pPr marL="0" lvl="0" indent="0" algn="ctr" rtl="0">
              <a:lnSpc>
                <a:spcPct val="115000"/>
              </a:lnSpc>
              <a:spcBef>
                <a:spcPts val="0"/>
              </a:spcBef>
              <a:spcAft>
                <a:spcPts val="0"/>
              </a:spcAft>
              <a:buClr>
                <a:schemeClr val="dk1"/>
              </a:buClr>
              <a:buSzPts val="1100"/>
              <a:buFont typeface="Arial"/>
              <a:buNone/>
            </a:pPr>
            <a:r>
              <a:rPr lang="en" sz="700"/>
              <a:t>Fresher</a:t>
            </a:r>
            <a:endParaRPr sz="700"/>
          </a:p>
        </p:txBody>
      </p:sp>
      <p:sp>
        <p:nvSpPr>
          <p:cNvPr id="614" name="Google Shape;614;p32"/>
          <p:cNvSpPr txBox="1"/>
          <p:nvPr/>
        </p:nvSpPr>
        <p:spPr>
          <a:xfrm>
            <a:off x="2270525" y="1968975"/>
            <a:ext cx="8994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Ishan Savio Kerketta | DS C7</a:t>
            </a:r>
            <a:endParaRPr sz="700" b="1"/>
          </a:p>
        </p:txBody>
      </p:sp>
      <p:pic>
        <p:nvPicPr>
          <p:cNvPr id="615" name="Google Shape;615;p32"/>
          <p:cNvPicPr preferRelativeResize="0"/>
          <p:nvPr/>
        </p:nvPicPr>
        <p:blipFill>
          <a:blip r:embed="rId4">
            <a:alphaModFix/>
          </a:blip>
          <a:stretch>
            <a:fillRect/>
          </a:stretch>
        </p:blipFill>
        <p:spPr>
          <a:xfrm>
            <a:off x="8581375" y="0"/>
            <a:ext cx="562625" cy="717949"/>
          </a:xfrm>
          <a:prstGeom prst="rect">
            <a:avLst/>
          </a:prstGeom>
          <a:noFill/>
          <a:ln>
            <a:noFill/>
          </a:ln>
        </p:spPr>
      </p:pic>
      <p:sp>
        <p:nvSpPr>
          <p:cNvPr id="616" name="Google Shape;616;p32"/>
          <p:cNvSpPr txBox="1"/>
          <p:nvPr/>
        </p:nvSpPr>
        <p:spPr>
          <a:xfrm>
            <a:off x="3678750" y="987975"/>
            <a:ext cx="977400" cy="9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t>From Tableau Developer (Beyond Analytics) to Facilitator (Google)</a:t>
            </a:r>
            <a:endParaRPr sz="700"/>
          </a:p>
          <a:p>
            <a:pPr marL="0" lvl="0" indent="0" algn="ctr" rtl="0">
              <a:lnSpc>
                <a:spcPct val="115000"/>
              </a:lnSpc>
              <a:spcBef>
                <a:spcPts val="0"/>
              </a:spcBef>
              <a:spcAft>
                <a:spcPts val="0"/>
              </a:spcAft>
              <a:buClr>
                <a:schemeClr val="dk1"/>
              </a:buClr>
              <a:buSzPts val="1100"/>
              <a:buFont typeface="Arial"/>
              <a:buNone/>
            </a:pPr>
            <a:r>
              <a:rPr lang="en" sz="700"/>
              <a:t>4 years work ex</a:t>
            </a:r>
            <a:endParaRPr sz="700"/>
          </a:p>
        </p:txBody>
      </p:sp>
      <p:sp>
        <p:nvSpPr>
          <p:cNvPr id="617" name="Google Shape;617;p32"/>
          <p:cNvSpPr txBox="1"/>
          <p:nvPr/>
        </p:nvSpPr>
        <p:spPr>
          <a:xfrm>
            <a:off x="4732350" y="1968975"/>
            <a:ext cx="10647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Birupakshya | DS C7 </a:t>
            </a:r>
            <a:endParaRPr sz="700" b="1"/>
          </a:p>
        </p:txBody>
      </p:sp>
      <p:sp>
        <p:nvSpPr>
          <p:cNvPr id="618" name="Google Shape;618;p32"/>
          <p:cNvSpPr txBox="1"/>
          <p:nvPr/>
        </p:nvSpPr>
        <p:spPr>
          <a:xfrm>
            <a:off x="6229775" y="987975"/>
            <a:ext cx="977400" cy="9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t>From Associate Software Engineer (CGI Information technology) to Development and Testing Engineer (Hackerank)</a:t>
            </a:r>
            <a:endParaRPr sz="700"/>
          </a:p>
          <a:p>
            <a:pPr marL="0" lvl="0" indent="0" algn="ctr" rtl="0">
              <a:lnSpc>
                <a:spcPct val="115000"/>
              </a:lnSpc>
              <a:spcBef>
                <a:spcPts val="0"/>
              </a:spcBef>
              <a:spcAft>
                <a:spcPts val="0"/>
              </a:spcAft>
              <a:buClr>
                <a:schemeClr val="dk1"/>
              </a:buClr>
              <a:buSzPts val="1100"/>
              <a:buFont typeface="Arial"/>
              <a:buNone/>
            </a:pPr>
            <a:r>
              <a:rPr lang="en" sz="700"/>
              <a:t>2 years work ex</a:t>
            </a:r>
            <a:endParaRPr sz="700"/>
          </a:p>
        </p:txBody>
      </p:sp>
      <p:sp>
        <p:nvSpPr>
          <p:cNvPr id="619" name="Google Shape;619;p32"/>
          <p:cNvSpPr txBox="1"/>
          <p:nvPr/>
        </p:nvSpPr>
        <p:spPr>
          <a:xfrm>
            <a:off x="7316625" y="1968975"/>
            <a:ext cx="10317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Suryanidhi Dandala | DS C12</a:t>
            </a:r>
            <a:endParaRPr sz="700" b="1"/>
          </a:p>
        </p:txBody>
      </p:sp>
      <p:pic>
        <p:nvPicPr>
          <p:cNvPr id="620" name="Google Shape;620;p32"/>
          <p:cNvPicPr preferRelativeResize="0"/>
          <p:nvPr/>
        </p:nvPicPr>
        <p:blipFill>
          <a:blip r:embed="rId5">
            <a:alphaModFix/>
          </a:blip>
          <a:stretch>
            <a:fillRect/>
          </a:stretch>
        </p:blipFill>
        <p:spPr>
          <a:xfrm>
            <a:off x="7412600" y="989750"/>
            <a:ext cx="899400" cy="977400"/>
          </a:xfrm>
          <a:prstGeom prst="rect">
            <a:avLst/>
          </a:prstGeom>
          <a:noFill/>
          <a:ln>
            <a:noFill/>
          </a:ln>
        </p:spPr>
      </p:pic>
      <p:pic>
        <p:nvPicPr>
          <p:cNvPr id="621" name="Google Shape;621;p32"/>
          <p:cNvPicPr preferRelativeResize="0"/>
          <p:nvPr/>
        </p:nvPicPr>
        <p:blipFill>
          <a:blip r:embed="rId6">
            <a:alphaModFix/>
          </a:blip>
          <a:stretch>
            <a:fillRect/>
          </a:stretch>
        </p:blipFill>
        <p:spPr>
          <a:xfrm>
            <a:off x="4775100" y="993375"/>
            <a:ext cx="977400" cy="968938"/>
          </a:xfrm>
          <a:prstGeom prst="rect">
            <a:avLst/>
          </a:prstGeom>
          <a:noFill/>
          <a:ln>
            <a:noFill/>
          </a:ln>
        </p:spPr>
      </p:pic>
      <p:pic>
        <p:nvPicPr>
          <p:cNvPr id="622" name="Google Shape;622;p32"/>
          <p:cNvPicPr preferRelativeResize="0"/>
          <p:nvPr/>
        </p:nvPicPr>
        <p:blipFill>
          <a:blip r:embed="rId7">
            <a:alphaModFix/>
          </a:blip>
          <a:stretch>
            <a:fillRect/>
          </a:stretch>
        </p:blipFill>
        <p:spPr>
          <a:xfrm>
            <a:off x="2341262" y="1028750"/>
            <a:ext cx="899400" cy="89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3"/>
          <p:cNvSpPr/>
          <p:nvPr/>
        </p:nvSpPr>
        <p:spPr>
          <a:xfrm rot="-5400000">
            <a:off x="0" y="0"/>
            <a:ext cx="899400" cy="899400"/>
          </a:xfrm>
          <a:prstGeom prst="teardrop">
            <a:avLst>
              <a:gd name="adj" fmla="val 100000"/>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txBox="1"/>
          <p:nvPr/>
        </p:nvSpPr>
        <p:spPr>
          <a:xfrm>
            <a:off x="-35250" y="173250"/>
            <a:ext cx="899400" cy="5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T </a:t>
            </a:r>
            <a:endParaRPr b="1">
              <a:solidFill>
                <a:srgbClr val="FFFFFF"/>
              </a:solidFill>
            </a:endParaRPr>
          </a:p>
          <a:p>
            <a:pPr marL="0" lvl="0" indent="0" algn="ctr" rtl="0">
              <a:spcBef>
                <a:spcPts val="0"/>
              </a:spcBef>
              <a:spcAft>
                <a:spcPts val="0"/>
              </a:spcAft>
              <a:buNone/>
            </a:pPr>
            <a:r>
              <a:rPr lang="en" sz="800" b="1">
                <a:solidFill>
                  <a:srgbClr val="FFFFFF"/>
                </a:solidFill>
              </a:rPr>
              <a:t>Career Transition</a:t>
            </a:r>
            <a:endParaRPr sz="800" b="1">
              <a:solidFill>
                <a:srgbClr val="FFFFFF"/>
              </a:solidFill>
            </a:endParaRPr>
          </a:p>
        </p:txBody>
      </p:sp>
      <p:sp>
        <p:nvSpPr>
          <p:cNvPr id="629" name="Google Shape;629;p33"/>
          <p:cNvSpPr/>
          <p:nvPr/>
        </p:nvSpPr>
        <p:spPr>
          <a:xfrm>
            <a:off x="924000" y="917172"/>
            <a:ext cx="2283900" cy="3602100"/>
          </a:xfrm>
          <a:prstGeom prst="rect">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05082" y="834975"/>
            <a:ext cx="2283900" cy="36021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Clr>
                <a:schemeClr val="dk1"/>
              </a:buClr>
              <a:buSzPts val="1100"/>
              <a:buFont typeface="Arial"/>
              <a:buNone/>
            </a:pPr>
            <a:endParaRPr sz="1000"/>
          </a:p>
          <a:p>
            <a:pPr marL="0" lvl="0" indent="0" algn="just" rtl="0">
              <a:lnSpc>
                <a:spcPct val="115000"/>
              </a:lnSpc>
              <a:spcBef>
                <a:spcPts val="1800"/>
              </a:spcBef>
              <a:spcAft>
                <a:spcPts val="0"/>
              </a:spcAft>
              <a:buClr>
                <a:schemeClr val="dk1"/>
              </a:buClr>
              <a:buSzPts val="1100"/>
              <a:buFont typeface="Arial"/>
              <a:buNone/>
            </a:pPr>
            <a:endParaRPr sz="1000"/>
          </a:p>
          <a:p>
            <a:pPr marL="0" lvl="0" indent="0" algn="just" rtl="0">
              <a:lnSpc>
                <a:spcPct val="115000"/>
              </a:lnSpc>
              <a:spcBef>
                <a:spcPts val="1800"/>
              </a:spcBef>
              <a:spcAft>
                <a:spcPts val="0"/>
              </a:spcAft>
              <a:buClr>
                <a:schemeClr val="dk1"/>
              </a:buClr>
              <a:buSzPts val="1100"/>
              <a:buFont typeface="Arial"/>
              <a:buNone/>
            </a:pPr>
            <a:endParaRPr sz="1000"/>
          </a:p>
          <a:p>
            <a:pPr marL="0" lvl="0" indent="0" algn="just" rtl="0">
              <a:lnSpc>
                <a:spcPct val="115000"/>
              </a:lnSpc>
              <a:spcBef>
                <a:spcPts val="1800"/>
              </a:spcBef>
              <a:spcAft>
                <a:spcPts val="0"/>
              </a:spcAft>
              <a:buClr>
                <a:schemeClr val="dk1"/>
              </a:buClr>
              <a:buSzPts val="1100"/>
              <a:buFont typeface="Arial"/>
              <a:buNone/>
            </a:pPr>
            <a:r>
              <a:rPr lang="en" sz="1000"/>
              <a:t>I strongly believe if senior leaders intelligently pitch their newly acquired skill sets with their vast experience it is not difficult to transition to a new role.  </a:t>
            </a:r>
            <a:endParaRPr sz="1000"/>
          </a:p>
          <a:p>
            <a:pPr marL="0" lvl="0" indent="0" algn="just" rtl="0">
              <a:lnSpc>
                <a:spcPct val="115000"/>
              </a:lnSpc>
              <a:spcBef>
                <a:spcPts val="1800"/>
              </a:spcBef>
              <a:spcAft>
                <a:spcPts val="0"/>
              </a:spcAft>
              <a:buClr>
                <a:schemeClr val="dk1"/>
              </a:buClr>
              <a:buSzPts val="1100"/>
              <a:buFont typeface="Arial"/>
              <a:buNone/>
            </a:pPr>
            <a:endParaRPr sz="1000"/>
          </a:p>
          <a:p>
            <a:pPr marL="0" lvl="0" indent="0" algn="just" rtl="0">
              <a:lnSpc>
                <a:spcPct val="115000"/>
              </a:lnSpc>
              <a:spcBef>
                <a:spcPts val="1800"/>
              </a:spcBef>
              <a:spcAft>
                <a:spcPts val="0"/>
              </a:spcAft>
              <a:buClr>
                <a:schemeClr val="dk1"/>
              </a:buClr>
              <a:buSzPts val="1100"/>
              <a:buFont typeface="Arial"/>
              <a:buNone/>
            </a:pPr>
            <a:endParaRPr sz="1000"/>
          </a:p>
          <a:p>
            <a:pPr marL="0" lvl="0" indent="0" algn="just" rtl="0">
              <a:lnSpc>
                <a:spcPct val="115000"/>
              </a:lnSpc>
              <a:spcBef>
                <a:spcPts val="1800"/>
              </a:spcBef>
              <a:spcAft>
                <a:spcPts val="600"/>
              </a:spcAft>
              <a:buClr>
                <a:schemeClr val="dk1"/>
              </a:buClr>
              <a:buSzPts val="1100"/>
              <a:buFont typeface="Arial"/>
              <a:buNone/>
            </a:pPr>
            <a:endParaRPr sz="1000"/>
          </a:p>
        </p:txBody>
      </p:sp>
      <p:pic>
        <p:nvPicPr>
          <p:cNvPr id="631" name="Google Shape;631;p33"/>
          <p:cNvPicPr preferRelativeResize="0"/>
          <p:nvPr/>
        </p:nvPicPr>
        <p:blipFill>
          <a:blip r:embed="rId3">
            <a:alphaModFix/>
          </a:blip>
          <a:stretch>
            <a:fillRect/>
          </a:stretch>
        </p:blipFill>
        <p:spPr>
          <a:xfrm>
            <a:off x="2886796" y="4029270"/>
            <a:ext cx="402296" cy="407833"/>
          </a:xfrm>
          <a:prstGeom prst="rect">
            <a:avLst/>
          </a:prstGeom>
          <a:noFill/>
          <a:ln>
            <a:noFill/>
          </a:ln>
        </p:spPr>
      </p:pic>
      <p:sp>
        <p:nvSpPr>
          <p:cNvPr id="632" name="Google Shape;632;p33"/>
          <p:cNvSpPr/>
          <p:nvPr/>
        </p:nvSpPr>
        <p:spPr>
          <a:xfrm>
            <a:off x="3476829" y="917172"/>
            <a:ext cx="2283900" cy="3602100"/>
          </a:xfrm>
          <a:prstGeom prst="rect">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557910" y="834975"/>
            <a:ext cx="2283900" cy="36021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r>
              <a:rPr lang="en" sz="1000"/>
              <a:t>I found upgrad to be the best in the Data Science course as it provided adequate knowledge to the candidates whereas other platforms just provide a brief. I got 33% hike in my new role and strongly believe that it was because of the program from upGrad.</a:t>
            </a: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0"/>
              </a:spcAft>
              <a:buNone/>
            </a:pPr>
            <a:endParaRPr sz="1000"/>
          </a:p>
          <a:p>
            <a:pPr marL="0" lvl="0" indent="0" algn="just" rtl="0">
              <a:lnSpc>
                <a:spcPct val="115000"/>
              </a:lnSpc>
              <a:spcBef>
                <a:spcPts val="1800"/>
              </a:spcBef>
              <a:spcAft>
                <a:spcPts val="600"/>
              </a:spcAft>
              <a:buNone/>
            </a:pPr>
            <a:endParaRPr sz="1000"/>
          </a:p>
        </p:txBody>
      </p:sp>
      <p:pic>
        <p:nvPicPr>
          <p:cNvPr id="634" name="Google Shape;634;p33"/>
          <p:cNvPicPr preferRelativeResize="0"/>
          <p:nvPr/>
        </p:nvPicPr>
        <p:blipFill>
          <a:blip r:embed="rId3">
            <a:alphaModFix/>
          </a:blip>
          <a:stretch>
            <a:fillRect/>
          </a:stretch>
        </p:blipFill>
        <p:spPr>
          <a:xfrm>
            <a:off x="5439625" y="4029270"/>
            <a:ext cx="402296" cy="407833"/>
          </a:xfrm>
          <a:prstGeom prst="rect">
            <a:avLst/>
          </a:prstGeom>
          <a:noFill/>
          <a:ln>
            <a:noFill/>
          </a:ln>
        </p:spPr>
      </p:pic>
      <p:sp>
        <p:nvSpPr>
          <p:cNvPr id="635" name="Google Shape;635;p33"/>
          <p:cNvSpPr/>
          <p:nvPr/>
        </p:nvSpPr>
        <p:spPr>
          <a:xfrm>
            <a:off x="6029657" y="917172"/>
            <a:ext cx="2283900" cy="3602100"/>
          </a:xfrm>
          <a:prstGeom prst="rect">
            <a:avLst/>
          </a:prstGeom>
          <a:solidFill>
            <a:srgbClr val="F1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6110739" y="834975"/>
            <a:ext cx="2283900" cy="36021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1800"/>
              </a:spcBef>
              <a:spcAft>
                <a:spcPts val="0"/>
              </a:spcAft>
              <a:buClr>
                <a:schemeClr val="dk1"/>
              </a:buClr>
              <a:buSzPts val="1100"/>
              <a:buFont typeface="Arial"/>
              <a:buNone/>
            </a:pPr>
            <a:endParaRPr sz="1000">
              <a:solidFill>
                <a:schemeClr val="dk1"/>
              </a:solidFill>
            </a:endParaRPr>
          </a:p>
          <a:p>
            <a:pPr marL="0" lvl="0" indent="0" algn="just" rtl="0">
              <a:lnSpc>
                <a:spcPct val="115000"/>
              </a:lnSpc>
              <a:spcBef>
                <a:spcPts val="180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1000">
              <a:solidFill>
                <a:srgbClr val="333333"/>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000">
              <a:solidFill>
                <a:srgbClr val="333333"/>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000">
              <a:solidFill>
                <a:srgbClr val="333333"/>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00">
                <a:solidFill>
                  <a:srgbClr val="333333"/>
                </a:solidFill>
                <a:highlight>
                  <a:srgbClr val="FFFFFF"/>
                </a:highlight>
              </a:rPr>
              <a:t>I am really happy with upGrad’s course content. The way upGrad careers team has helped me in understanding the skills I needed to focus on was something I really liked. At Accelerate 3.0, I was able to realise that I needed to work on statistics, which in turn helped me to work on  other interviews and also helped me crack a brilliant salary package.</a:t>
            </a:r>
            <a:endParaRPr sz="1000"/>
          </a:p>
        </p:txBody>
      </p:sp>
      <p:pic>
        <p:nvPicPr>
          <p:cNvPr id="637" name="Google Shape;637;p33"/>
          <p:cNvPicPr preferRelativeResize="0"/>
          <p:nvPr/>
        </p:nvPicPr>
        <p:blipFill>
          <a:blip r:embed="rId3">
            <a:alphaModFix/>
          </a:blip>
          <a:stretch>
            <a:fillRect/>
          </a:stretch>
        </p:blipFill>
        <p:spPr>
          <a:xfrm>
            <a:off x="7992454" y="4029270"/>
            <a:ext cx="402296" cy="407833"/>
          </a:xfrm>
          <a:prstGeom prst="rect">
            <a:avLst/>
          </a:prstGeom>
          <a:noFill/>
          <a:ln>
            <a:noFill/>
          </a:ln>
        </p:spPr>
      </p:pic>
      <p:sp>
        <p:nvSpPr>
          <p:cNvPr id="638" name="Google Shape;638;p33"/>
          <p:cNvSpPr txBox="1"/>
          <p:nvPr/>
        </p:nvSpPr>
        <p:spPr>
          <a:xfrm>
            <a:off x="1127700" y="987975"/>
            <a:ext cx="977400" cy="9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t>From Associate Director (Cognizant) to Sr. Product Manager  Data (UST Global) </a:t>
            </a:r>
            <a:endParaRPr sz="700"/>
          </a:p>
          <a:p>
            <a:pPr marL="0" lvl="0" indent="0" algn="ctr" rtl="0">
              <a:lnSpc>
                <a:spcPct val="115000"/>
              </a:lnSpc>
              <a:spcBef>
                <a:spcPts val="0"/>
              </a:spcBef>
              <a:spcAft>
                <a:spcPts val="0"/>
              </a:spcAft>
              <a:buClr>
                <a:schemeClr val="dk1"/>
              </a:buClr>
              <a:buSzPts val="1100"/>
              <a:buFont typeface="Arial"/>
              <a:buNone/>
            </a:pPr>
            <a:r>
              <a:rPr lang="en" sz="700"/>
              <a:t>16+ years work ex</a:t>
            </a:r>
            <a:endParaRPr sz="700"/>
          </a:p>
        </p:txBody>
      </p:sp>
      <p:sp>
        <p:nvSpPr>
          <p:cNvPr id="639" name="Google Shape;639;p33"/>
          <p:cNvSpPr txBox="1"/>
          <p:nvPr/>
        </p:nvSpPr>
        <p:spPr>
          <a:xfrm>
            <a:off x="2270525" y="1968975"/>
            <a:ext cx="8994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Anand Govindam | DS C3</a:t>
            </a:r>
            <a:endParaRPr sz="700" b="1"/>
          </a:p>
        </p:txBody>
      </p:sp>
      <p:pic>
        <p:nvPicPr>
          <p:cNvPr id="640" name="Google Shape;640;p33"/>
          <p:cNvPicPr preferRelativeResize="0"/>
          <p:nvPr/>
        </p:nvPicPr>
        <p:blipFill>
          <a:blip r:embed="rId4">
            <a:alphaModFix/>
          </a:blip>
          <a:stretch>
            <a:fillRect/>
          </a:stretch>
        </p:blipFill>
        <p:spPr>
          <a:xfrm>
            <a:off x="8581375" y="0"/>
            <a:ext cx="562625" cy="717949"/>
          </a:xfrm>
          <a:prstGeom prst="rect">
            <a:avLst/>
          </a:prstGeom>
          <a:noFill/>
          <a:ln>
            <a:noFill/>
          </a:ln>
        </p:spPr>
      </p:pic>
      <p:sp>
        <p:nvSpPr>
          <p:cNvPr id="641" name="Google Shape;641;p33"/>
          <p:cNvSpPr txBox="1"/>
          <p:nvPr/>
        </p:nvSpPr>
        <p:spPr>
          <a:xfrm>
            <a:off x="3678750" y="987975"/>
            <a:ext cx="977400" cy="9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t>From Software engineer (Harman Connected services) to Data Analyst (TCS))</a:t>
            </a:r>
            <a:endParaRPr sz="700"/>
          </a:p>
          <a:p>
            <a:pPr marL="0" lvl="0" indent="0" algn="ctr" rtl="0">
              <a:lnSpc>
                <a:spcPct val="115000"/>
              </a:lnSpc>
              <a:spcBef>
                <a:spcPts val="0"/>
              </a:spcBef>
              <a:spcAft>
                <a:spcPts val="0"/>
              </a:spcAft>
              <a:buClr>
                <a:schemeClr val="dk1"/>
              </a:buClr>
              <a:buSzPts val="1100"/>
              <a:buFont typeface="Arial"/>
              <a:buNone/>
            </a:pPr>
            <a:r>
              <a:rPr lang="en" sz="700"/>
              <a:t>5+ years work ex</a:t>
            </a:r>
            <a:endParaRPr sz="700"/>
          </a:p>
        </p:txBody>
      </p:sp>
      <p:sp>
        <p:nvSpPr>
          <p:cNvPr id="642" name="Google Shape;642;p33"/>
          <p:cNvSpPr txBox="1"/>
          <p:nvPr/>
        </p:nvSpPr>
        <p:spPr>
          <a:xfrm>
            <a:off x="4732350" y="1968975"/>
            <a:ext cx="10647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Mungara Dileep kumar Reddy| DS C7 </a:t>
            </a:r>
            <a:endParaRPr sz="700" b="1"/>
          </a:p>
        </p:txBody>
      </p:sp>
      <p:sp>
        <p:nvSpPr>
          <p:cNvPr id="643" name="Google Shape;643;p33"/>
          <p:cNvSpPr txBox="1"/>
          <p:nvPr/>
        </p:nvSpPr>
        <p:spPr>
          <a:xfrm>
            <a:off x="6229775" y="987975"/>
            <a:ext cx="977400" cy="97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700"/>
              <a:t>From Data Scientist (Hashmap)  to Data Scientist (Radamatic Solutions)</a:t>
            </a:r>
            <a:endParaRPr sz="700"/>
          </a:p>
          <a:p>
            <a:pPr marL="0" lvl="0" indent="0" algn="ctr" rtl="0">
              <a:lnSpc>
                <a:spcPct val="115000"/>
              </a:lnSpc>
              <a:spcBef>
                <a:spcPts val="0"/>
              </a:spcBef>
              <a:spcAft>
                <a:spcPts val="0"/>
              </a:spcAft>
              <a:buClr>
                <a:schemeClr val="dk1"/>
              </a:buClr>
              <a:buSzPts val="1100"/>
              <a:buFont typeface="Arial"/>
              <a:buNone/>
            </a:pPr>
            <a:r>
              <a:rPr lang="en" sz="700"/>
              <a:t>9+ years of work ex</a:t>
            </a:r>
            <a:endParaRPr sz="700"/>
          </a:p>
        </p:txBody>
      </p:sp>
      <p:sp>
        <p:nvSpPr>
          <p:cNvPr id="644" name="Google Shape;644;p33"/>
          <p:cNvSpPr txBox="1"/>
          <p:nvPr/>
        </p:nvSpPr>
        <p:spPr>
          <a:xfrm>
            <a:off x="7316625" y="1968975"/>
            <a:ext cx="1031700" cy="2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Maxim Rohit | DS C6</a:t>
            </a:r>
            <a:endParaRPr sz="700" b="1"/>
          </a:p>
        </p:txBody>
      </p:sp>
      <p:pic>
        <p:nvPicPr>
          <p:cNvPr id="645" name="Google Shape;645;p33"/>
          <p:cNvPicPr preferRelativeResize="0"/>
          <p:nvPr/>
        </p:nvPicPr>
        <p:blipFill>
          <a:blip r:embed="rId5">
            <a:alphaModFix/>
          </a:blip>
          <a:stretch>
            <a:fillRect/>
          </a:stretch>
        </p:blipFill>
        <p:spPr>
          <a:xfrm>
            <a:off x="2227400" y="1023375"/>
            <a:ext cx="899400" cy="899400"/>
          </a:xfrm>
          <a:prstGeom prst="rect">
            <a:avLst/>
          </a:prstGeom>
          <a:noFill/>
          <a:ln>
            <a:noFill/>
          </a:ln>
        </p:spPr>
      </p:pic>
      <p:pic>
        <p:nvPicPr>
          <p:cNvPr id="646" name="Google Shape;646;p33"/>
          <p:cNvPicPr preferRelativeResize="0"/>
          <p:nvPr/>
        </p:nvPicPr>
        <p:blipFill rotWithShape="1">
          <a:blip r:embed="rId6">
            <a:alphaModFix/>
          </a:blip>
          <a:srcRect l="17738" r="11193" b="20025"/>
          <a:stretch/>
        </p:blipFill>
        <p:spPr>
          <a:xfrm>
            <a:off x="5010387" y="1023375"/>
            <a:ext cx="748738" cy="842501"/>
          </a:xfrm>
          <a:prstGeom prst="rect">
            <a:avLst/>
          </a:prstGeom>
          <a:noFill/>
          <a:ln w="9525" cap="flat" cmpd="sng">
            <a:solidFill>
              <a:srgbClr val="999999"/>
            </a:solidFill>
            <a:prstDash val="solid"/>
            <a:round/>
            <a:headEnd type="none" w="sm" len="sm"/>
            <a:tailEnd type="none" w="sm" len="sm"/>
          </a:ln>
        </p:spPr>
      </p:pic>
      <p:pic>
        <p:nvPicPr>
          <p:cNvPr id="647" name="Google Shape;647;p33"/>
          <p:cNvPicPr preferRelativeResize="0"/>
          <p:nvPr/>
        </p:nvPicPr>
        <p:blipFill>
          <a:blip r:embed="rId7">
            <a:alphaModFix/>
          </a:blip>
          <a:stretch>
            <a:fillRect/>
          </a:stretch>
        </p:blipFill>
        <p:spPr>
          <a:xfrm>
            <a:off x="7480525" y="994926"/>
            <a:ext cx="748750" cy="89940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4"/>
          <p:cNvSpPr txBox="1">
            <a:spLocks noGrp="1"/>
          </p:cNvSpPr>
          <p:nvPr>
            <p:ph type="body" idx="1"/>
          </p:nvPr>
        </p:nvSpPr>
        <p:spPr>
          <a:xfrm>
            <a:off x="142106" y="873913"/>
            <a:ext cx="7006800" cy="4147500"/>
          </a:xfrm>
          <a:prstGeom prst="rect">
            <a:avLst/>
          </a:prstGeom>
          <a:noFill/>
          <a:ln>
            <a:noFill/>
          </a:ln>
        </p:spPr>
        <p:txBody>
          <a:bodyPr spcFirstLastPara="1" wrap="square" lIns="91425" tIns="45700" rIns="91425" bIns="45700" anchor="t" anchorCtr="0">
            <a:noAutofit/>
          </a:bodyPr>
          <a:lstStyle/>
          <a:p>
            <a:pPr marL="449262" lvl="1" indent="-182562" algn="l" rtl="0">
              <a:lnSpc>
                <a:spcPct val="90000"/>
              </a:lnSpc>
              <a:spcBef>
                <a:spcPts val="750"/>
              </a:spcBef>
              <a:spcAft>
                <a:spcPts val="0"/>
              </a:spcAft>
              <a:buSzPts val="1800"/>
              <a:buNone/>
            </a:pPr>
            <a:r>
              <a:rPr lang="en" sz="1200" i="1">
                <a:solidFill>
                  <a:srgbClr val="000000"/>
                </a:solidFill>
                <a:latin typeface="Proxima Nova"/>
                <a:ea typeface="Proxima Nova"/>
                <a:cs typeface="Proxima Nova"/>
                <a:sym typeface="Proxima Nova"/>
              </a:rPr>
              <a:t>A Drop of Effort in right direction at the right time can bring transformation</a:t>
            </a:r>
            <a:endParaRPr sz="1200">
              <a:latin typeface="Proxima Nova"/>
              <a:ea typeface="Proxima Nova"/>
              <a:cs typeface="Proxima Nova"/>
              <a:sym typeface="Proxima Nova"/>
            </a:endParaRPr>
          </a:p>
          <a:p>
            <a:pPr marL="914400" lvl="1" indent="-304800" algn="l" rtl="0">
              <a:spcBef>
                <a:spcPts val="1200"/>
              </a:spcBef>
              <a:spcAft>
                <a:spcPts val="0"/>
              </a:spcAft>
              <a:buSzPts val="1200"/>
              <a:buFont typeface="Proxima Nova"/>
              <a:buAutoNum type="romanLcPeriod"/>
            </a:pPr>
            <a:r>
              <a:rPr lang="en" sz="1200">
                <a:latin typeface="Proxima Nova"/>
                <a:ea typeface="Proxima Nova"/>
                <a:cs typeface="Proxima Nova"/>
                <a:sym typeface="Proxima Nova"/>
              </a:rPr>
              <a:t>Identify at least 2 profiles from LinkedIn where you aspire to fit in and can enhance your skills suitably. Check example of LInkedIn Search and Job Descriptions(JD) available on subsequent slides.</a:t>
            </a:r>
            <a:endParaRPr sz="1200">
              <a:solidFill>
                <a:srgbClr val="000000"/>
              </a:solidFill>
              <a:latin typeface="Proxima Nova"/>
              <a:ea typeface="Proxima Nova"/>
              <a:cs typeface="Proxima Nova"/>
              <a:sym typeface="Proxima Nova"/>
            </a:endParaRPr>
          </a:p>
          <a:p>
            <a:pPr marL="666750" lvl="1" indent="-361950" algn="l" rtl="0">
              <a:lnSpc>
                <a:spcPct val="90000"/>
              </a:lnSpc>
              <a:spcBef>
                <a:spcPts val="1200"/>
              </a:spcBef>
              <a:spcAft>
                <a:spcPts val="0"/>
              </a:spcAft>
              <a:buSzPts val="1200"/>
              <a:buFont typeface="Proxima Nova"/>
              <a:buAutoNum type="romanLcPeriod"/>
            </a:pPr>
            <a:r>
              <a:rPr lang="en" sz="1200">
                <a:solidFill>
                  <a:srgbClr val="000000"/>
                </a:solidFill>
                <a:latin typeface="Proxima Nova"/>
                <a:ea typeface="Proxima Nova"/>
                <a:cs typeface="Proxima Nova"/>
                <a:sym typeface="Proxima Nova"/>
              </a:rPr>
              <a:t>Which will be the top 3 expected skills necessary for the roles you are keen on? ( Example: database, coding in SQL, python)</a:t>
            </a:r>
            <a:endParaRPr sz="1200">
              <a:solidFill>
                <a:srgbClr val="000000"/>
              </a:solidFill>
              <a:latin typeface="Proxima Nova"/>
              <a:ea typeface="Proxima Nova"/>
              <a:cs typeface="Proxima Nova"/>
              <a:sym typeface="Proxima Nova"/>
            </a:endParaRPr>
          </a:p>
          <a:p>
            <a:pPr marL="914400" lvl="1" indent="-304800" algn="l" rtl="0">
              <a:spcBef>
                <a:spcPts val="2200"/>
              </a:spcBef>
              <a:spcAft>
                <a:spcPts val="0"/>
              </a:spcAft>
              <a:buSzPts val="1200"/>
              <a:buFont typeface="Proxima Nova"/>
              <a:buAutoNum type="romanLcPeriod"/>
            </a:pPr>
            <a:r>
              <a:rPr lang="en" sz="1200">
                <a:latin typeface="Proxima Nova"/>
                <a:ea typeface="Proxima Nova"/>
                <a:cs typeface="Proxima Nova"/>
                <a:sym typeface="Proxima Nova"/>
              </a:rPr>
              <a:t>Check the details of your preferred recruiters through LinkedIn or any other public source/ personal references</a:t>
            </a:r>
            <a:endParaRPr sz="1200">
              <a:latin typeface="Proxima Nova"/>
              <a:ea typeface="Proxima Nova"/>
              <a:cs typeface="Proxima Nova"/>
              <a:sym typeface="Proxima Nova"/>
            </a:endParaRPr>
          </a:p>
          <a:p>
            <a:pPr marL="1371600" lvl="2" indent="-304800" algn="l" rtl="0">
              <a:spcBef>
                <a:spcPts val="1200"/>
              </a:spcBef>
              <a:spcAft>
                <a:spcPts val="0"/>
              </a:spcAft>
              <a:buSzPts val="1200"/>
              <a:buFont typeface="Proxima Nova"/>
              <a:buAutoNum type="alphaLcPeriod"/>
            </a:pPr>
            <a:r>
              <a:rPr lang="en" sz="1200">
                <a:latin typeface="Proxima Nova"/>
                <a:ea typeface="Proxima Nova"/>
                <a:cs typeface="Proxima Nova"/>
                <a:sym typeface="Proxima Nova"/>
              </a:rPr>
              <a:t>Domain, Unique positioning, products/services, roles and expected opportunities</a:t>
            </a:r>
            <a:endParaRPr sz="1200">
              <a:latin typeface="Proxima Nova"/>
              <a:ea typeface="Proxima Nova"/>
              <a:cs typeface="Proxima Nova"/>
              <a:sym typeface="Proxima Nova"/>
            </a:endParaRPr>
          </a:p>
          <a:p>
            <a:pPr marL="666750" lvl="1" indent="-361950" algn="l" rtl="0">
              <a:lnSpc>
                <a:spcPct val="90000"/>
              </a:lnSpc>
              <a:spcBef>
                <a:spcPts val="1200"/>
              </a:spcBef>
              <a:spcAft>
                <a:spcPts val="0"/>
              </a:spcAft>
              <a:buClr>
                <a:srgbClr val="000000"/>
              </a:buClr>
              <a:buSzPts val="1200"/>
              <a:buFont typeface="Proxima Nova"/>
              <a:buAutoNum type="romanLcPeriod"/>
            </a:pPr>
            <a:endParaRPr sz="1200">
              <a:solidFill>
                <a:srgbClr val="000000"/>
              </a:solidFill>
              <a:latin typeface="Proxima Nova"/>
              <a:ea typeface="Proxima Nova"/>
              <a:cs typeface="Proxima Nova"/>
              <a:sym typeface="Proxima Nova"/>
            </a:endParaRPr>
          </a:p>
          <a:p>
            <a:pPr marL="0" lvl="1" indent="457200" algn="l" rtl="0">
              <a:lnSpc>
                <a:spcPct val="90000"/>
              </a:lnSpc>
              <a:spcBef>
                <a:spcPts val="600"/>
              </a:spcBef>
              <a:spcAft>
                <a:spcPts val="0"/>
              </a:spcAft>
              <a:buSzPts val="1800"/>
              <a:buNone/>
            </a:pPr>
            <a:r>
              <a:rPr lang="en" sz="1200">
                <a:solidFill>
                  <a:srgbClr val="000000"/>
                </a:solidFill>
                <a:latin typeface="Proxima Nova"/>
                <a:ea typeface="Proxima Nova"/>
                <a:cs typeface="Proxima Nova"/>
                <a:sym typeface="Proxima Nova"/>
              </a:rPr>
              <a:t>Build your potential through proactive analysis on:</a:t>
            </a:r>
            <a:endParaRPr sz="1200">
              <a:latin typeface="Proxima Nova"/>
              <a:ea typeface="Proxima Nova"/>
              <a:cs typeface="Proxima Nova"/>
              <a:sym typeface="Proxima Nova"/>
            </a:endParaRPr>
          </a:p>
          <a:p>
            <a:pPr marL="449262" lvl="2" indent="-163512" algn="l" rtl="0">
              <a:lnSpc>
                <a:spcPct val="90000"/>
              </a:lnSpc>
              <a:spcBef>
                <a:spcPts val="1200"/>
              </a:spcBef>
              <a:spcAft>
                <a:spcPts val="0"/>
              </a:spcAft>
              <a:buSzPts val="1200"/>
              <a:buFont typeface="Proxima Nova"/>
              <a:buChar char="•"/>
            </a:pPr>
            <a:r>
              <a:rPr lang="en" sz="1200">
                <a:solidFill>
                  <a:srgbClr val="000000"/>
                </a:solidFill>
                <a:latin typeface="Proxima Nova"/>
                <a:ea typeface="Proxima Nova"/>
                <a:cs typeface="Proxima Nova"/>
                <a:sym typeface="Proxima Nova"/>
              </a:rPr>
              <a:t>2 areas of strength where you can start contributing NOW. eg: programming skills, domain knowledge</a:t>
            </a:r>
            <a:endParaRPr sz="1200">
              <a:latin typeface="Proxima Nova"/>
              <a:ea typeface="Proxima Nova"/>
              <a:cs typeface="Proxima Nova"/>
              <a:sym typeface="Proxima Nova"/>
            </a:endParaRPr>
          </a:p>
          <a:p>
            <a:pPr marL="449262" lvl="2" indent="-163512" algn="l" rtl="0">
              <a:lnSpc>
                <a:spcPct val="90000"/>
              </a:lnSpc>
              <a:spcBef>
                <a:spcPts val="1200"/>
              </a:spcBef>
              <a:spcAft>
                <a:spcPts val="600"/>
              </a:spcAft>
              <a:buSzPts val="1200"/>
              <a:buFont typeface="Proxima Nova"/>
              <a:buChar char="•"/>
            </a:pPr>
            <a:r>
              <a:rPr lang="en" sz="1200">
                <a:solidFill>
                  <a:srgbClr val="000000"/>
                </a:solidFill>
                <a:latin typeface="Proxima Nova"/>
                <a:ea typeface="Proxima Nova"/>
                <a:cs typeface="Proxima Nova"/>
                <a:sym typeface="Proxima Nova"/>
              </a:rPr>
              <a:t>2 areas where you need to pace further to showcase capabilities, e.g. statistical algorithms</a:t>
            </a:r>
            <a:endParaRPr sz="1200">
              <a:latin typeface="Proxima Nova"/>
              <a:ea typeface="Proxima Nova"/>
              <a:cs typeface="Proxima Nova"/>
              <a:sym typeface="Proxima Nova"/>
            </a:endParaRPr>
          </a:p>
        </p:txBody>
      </p:sp>
      <p:sp>
        <p:nvSpPr>
          <p:cNvPr id="653" name="Google Shape;653;p34"/>
          <p:cNvSpPr txBox="1">
            <a:spLocks noGrp="1"/>
          </p:cNvSpPr>
          <p:nvPr>
            <p:ph type="title"/>
          </p:nvPr>
        </p:nvSpPr>
        <p:spPr>
          <a:xfrm>
            <a:off x="316675" y="72099"/>
            <a:ext cx="6459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
              <a:t>Activity Time!</a:t>
            </a:r>
            <a:endParaRPr/>
          </a:p>
        </p:txBody>
      </p:sp>
      <p:pic>
        <p:nvPicPr>
          <p:cNvPr id="654" name="Google Shape;654;p34" descr="Ripple"/>
          <p:cNvPicPr preferRelativeResize="0"/>
          <p:nvPr/>
        </p:nvPicPr>
        <p:blipFill rotWithShape="1">
          <a:blip r:embed="rId3">
            <a:alphaModFix/>
          </a:blip>
          <a:srcRect/>
          <a:stretch/>
        </p:blipFill>
        <p:spPr>
          <a:xfrm>
            <a:off x="7148945" y="824038"/>
            <a:ext cx="1719942" cy="1719942"/>
          </a:xfrm>
          <a:prstGeom prst="rect">
            <a:avLst/>
          </a:prstGeom>
          <a:noFill/>
          <a:ln>
            <a:noFill/>
          </a:ln>
        </p:spPr>
      </p:pic>
      <p:pic>
        <p:nvPicPr>
          <p:cNvPr id="655" name="Google Shape;655;p34" descr="Yound man drawing on a clear whiteboard"/>
          <p:cNvPicPr preferRelativeResize="0"/>
          <p:nvPr/>
        </p:nvPicPr>
        <p:blipFill rotWithShape="1">
          <a:blip r:embed="rId4">
            <a:alphaModFix/>
          </a:blip>
          <a:srcRect/>
          <a:stretch/>
        </p:blipFill>
        <p:spPr>
          <a:xfrm>
            <a:off x="7148945" y="2793076"/>
            <a:ext cx="1917600" cy="1526400"/>
          </a:xfrm>
          <a:prstGeom prst="roundRect">
            <a:avLst>
              <a:gd name="adj" fmla="val 8594"/>
            </a:avLst>
          </a:prstGeom>
          <a:solidFill>
            <a:srgbClr val="ECECEC"/>
          </a:solidFill>
          <a:ln>
            <a:noFill/>
          </a:ln>
          <a:effectLst>
            <a:reflection stA="38000" endPos="28000" dist="5000" dir="5400000" fadeDir="5400012"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316673" y="121975"/>
            <a:ext cx="52656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LinkedIn Job Search Example</a:t>
            </a:r>
            <a:endParaRPr/>
          </a:p>
        </p:txBody>
      </p:sp>
      <p:sp>
        <p:nvSpPr>
          <p:cNvPr id="661" name="Google Shape;661;p35"/>
          <p:cNvSpPr txBox="1"/>
          <p:nvPr/>
        </p:nvSpPr>
        <p:spPr>
          <a:xfrm>
            <a:off x="6999150" y="1394850"/>
            <a:ext cx="2092200" cy="2528100"/>
          </a:xfrm>
          <a:prstGeom prst="rect">
            <a:avLst/>
          </a:prstGeom>
          <a:solidFill>
            <a:srgbClr val="38761D"/>
          </a:solid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EFEFEF"/>
              </a:buClr>
              <a:buSzPts val="1400"/>
              <a:buChar char="●"/>
            </a:pPr>
            <a:r>
              <a:rPr lang="en">
                <a:solidFill>
                  <a:srgbClr val="EFEFEF"/>
                </a:solidFill>
              </a:rPr>
              <a:t>Select your desired profile</a:t>
            </a:r>
            <a:endParaRPr>
              <a:solidFill>
                <a:srgbClr val="EFEFEF"/>
              </a:solidFill>
            </a:endParaRPr>
          </a:p>
          <a:p>
            <a:pPr marL="457200" lvl="0" indent="-317500" algn="l" rtl="0">
              <a:spcBef>
                <a:spcPts val="0"/>
              </a:spcBef>
              <a:spcAft>
                <a:spcPts val="0"/>
              </a:spcAft>
              <a:buClr>
                <a:srgbClr val="EFEFEF"/>
              </a:buClr>
              <a:buSzPts val="1400"/>
              <a:buChar char="●"/>
            </a:pPr>
            <a:r>
              <a:rPr lang="en">
                <a:solidFill>
                  <a:srgbClr val="EFEFEF"/>
                </a:solidFill>
              </a:rPr>
              <a:t>Select the location and  company (Amazon/ Fractal)</a:t>
            </a:r>
            <a:endParaRPr>
              <a:solidFill>
                <a:srgbClr val="EFEFEF"/>
              </a:solidFill>
            </a:endParaRPr>
          </a:p>
          <a:p>
            <a:pPr marL="457200" lvl="0" indent="-317500" algn="l" rtl="0">
              <a:spcBef>
                <a:spcPts val="0"/>
              </a:spcBef>
              <a:spcAft>
                <a:spcPts val="0"/>
              </a:spcAft>
              <a:buClr>
                <a:srgbClr val="EFEFEF"/>
              </a:buClr>
              <a:buSzPts val="1400"/>
              <a:buChar char="●"/>
            </a:pPr>
            <a:r>
              <a:rPr lang="en">
                <a:solidFill>
                  <a:srgbClr val="EFEFEF"/>
                </a:solidFill>
              </a:rPr>
              <a:t>Check the options below</a:t>
            </a:r>
            <a:endParaRPr>
              <a:solidFill>
                <a:srgbClr val="EFEFEF"/>
              </a:solidFill>
            </a:endParaRPr>
          </a:p>
          <a:p>
            <a:pPr marL="457200" lvl="0" indent="-317500" algn="l" rtl="0">
              <a:spcBef>
                <a:spcPts val="0"/>
              </a:spcBef>
              <a:spcAft>
                <a:spcPts val="0"/>
              </a:spcAft>
              <a:buClr>
                <a:srgbClr val="EFEFEF"/>
              </a:buClr>
              <a:buSzPts val="1400"/>
              <a:buChar char="●"/>
            </a:pPr>
            <a:r>
              <a:rPr lang="en">
                <a:solidFill>
                  <a:srgbClr val="EFEFEF"/>
                </a:solidFill>
              </a:rPr>
              <a:t>Go through the JDs for preferred options.</a:t>
            </a:r>
            <a:endParaRPr>
              <a:solidFill>
                <a:srgbClr val="EFEFEF"/>
              </a:solidFill>
            </a:endParaRPr>
          </a:p>
        </p:txBody>
      </p:sp>
      <p:pic>
        <p:nvPicPr>
          <p:cNvPr id="662" name="Google Shape;662;p35"/>
          <p:cNvPicPr preferRelativeResize="0"/>
          <p:nvPr/>
        </p:nvPicPr>
        <p:blipFill>
          <a:blip r:embed="rId3">
            <a:alphaModFix/>
          </a:blip>
          <a:stretch>
            <a:fillRect/>
          </a:stretch>
        </p:blipFill>
        <p:spPr>
          <a:xfrm>
            <a:off x="134487" y="841134"/>
            <a:ext cx="7339551" cy="363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36"/>
          <p:cNvSpPr txBox="1">
            <a:spLocks noGrp="1"/>
          </p:cNvSpPr>
          <p:nvPr>
            <p:ph type="body" idx="1"/>
          </p:nvPr>
        </p:nvSpPr>
        <p:spPr>
          <a:xfrm>
            <a:off x="316679" y="815406"/>
            <a:ext cx="7804500" cy="3512700"/>
          </a:xfrm>
          <a:prstGeom prst="rect">
            <a:avLst/>
          </a:prstGeom>
          <a:noFill/>
          <a:ln>
            <a:noFill/>
          </a:ln>
        </p:spPr>
        <p:txBody>
          <a:bodyPr spcFirstLastPara="1" wrap="square" lIns="91425" tIns="45700" rIns="91425" bIns="45700" anchor="t" anchorCtr="0">
            <a:noAutofit/>
          </a:bodyPr>
          <a:lstStyle/>
          <a:p>
            <a:pPr marL="514350" lvl="0" indent="-285750" algn="l" rtl="0">
              <a:lnSpc>
                <a:spcPct val="90000"/>
              </a:lnSpc>
              <a:spcBef>
                <a:spcPts val="750"/>
              </a:spcBef>
              <a:spcAft>
                <a:spcPts val="0"/>
              </a:spcAft>
              <a:buSzPts val="1800"/>
              <a:buFont typeface="Arial"/>
              <a:buChar char="•"/>
            </a:pPr>
            <a:r>
              <a:rPr lang="en" u="sng">
                <a:solidFill>
                  <a:schemeClr val="hlink"/>
                </a:solidFill>
                <a:hlinkClick r:id="rId3"/>
              </a:rPr>
              <a:t>Visualization use case- COVID</a:t>
            </a:r>
            <a:endParaRPr/>
          </a:p>
          <a:p>
            <a:pPr marL="0" lvl="0" indent="0" algn="l" rtl="0">
              <a:lnSpc>
                <a:spcPct val="90000"/>
              </a:lnSpc>
              <a:spcBef>
                <a:spcPts val="750"/>
              </a:spcBef>
              <a:spcAft>
                <a:spcPts val="0"/>
              </a:spcAft>
              <a:buSzPts val="1800"/>
              <a:buNone/>
            </a:pPr>
            <a:endParaRPr/>
          </a:p>
          <a:p>
            <a:pPr marL="228600" lvl="0" indent="0" algn="l" rtl="0">
              <a:lnSpc>
                <a:spcPct val="90000"/>
              </a:lnSpc>
              <a:spcBef>
                <a:spcPts val="750"/>
              </a:spcBef>
              <a:spcAft>
                <a:spcPts val="0"/>
              </a:spcAft>
              <a:buSzPts val="1800"/>
              <a:buNone/>
            </a:pPr>
            <a:r>
              <a:rPr lang="en"/>
              <a:t>Sample Job Descriptions (JDs)</a:t>
            </a:r>
            <a:endParaRPr/>
          </a:p>
          <a:p>
            <a:pPr marL="514350" lvl="0" indent="-285750" algn="l" rtl="0">
              <a:lnSpc>
                <a:spcPct val="90000"/>
              </a:lnSpc>
              <a:spcBef>
                <a:spcPts val="750"/>
              </a:spcBef>
              <a:spcAft>
                <a:spcPts val="0"/>
              </a:spcAft>
              <a:buSzPts val="1800"/>
              <a:buFont typeface="Arial"/>
              <a:buChar char="•"/>
            </a:pPr>
            <a:r>
              <a:rPr lang="en" u="sng">
                <a:solidFill>
                  <a:schemeClr val="hlink"/>
                </a:solidFill>
                <a:hlinkClick r:id="rId4"/>
              </a:rPr>
              <a:t>Data Analyst JD</a:t>
            </a:r>
            <a:endParaRPr/>
          </a:p>
          <a:p>
            <a:pPr marL="514350" lvl="0" indent="-285750" algn="l" rtl="0">
              <a:lnSpc>
                <a:spcPct val="90000"/>
              </a:lnSpc>
              <a:spcBef>
                <a:spcPts val="750"/>
              </a:spcBef>
              <a:spcAft>
                <a:spcPts val="0"/>
              </a:spcAft>
              <a:buSzPts val="1800"/>
              <a:buFont typeface="Arial"/>
              <a:buChar char="•"/>
            </a:pPr>
            <a:r>
              <a:rPr lang="en" u="sng">
                <a:solidFill>
                  <a:schemeClr val="hlink"/>
                </a:solidFill>
                <a:hlinkClick r:id="rId5"/>
              </a:rPr>
              <a:t>Business Analyst JD</a:t>
            </a:r>
            <a:endParaRPr/>
          </a:p>
          <a:p>
            <a:pPr marL="514350" lvl="0" indent="-285750" algn="l" rtl="0">
              <a:lnSpc>
                <a:spcPct val="90000"/>
              </a:lnSpc>
              <a:spcBef>
                <a:spcPts val="750"/>
              </a:spcBef>
              <a:spcAft>
                <a:spcPts val="0"/>
              </a:spcAft>
              <a:buSzPts val="1800"/>
              <a:buFont typeface="Arial"/>
              <a:buChar char="•"/>
            </a:pPr>
            <a:r>
              <a:rPr lang="en" u="sng">
                <a:solidFill>
                  <a:schemeClr val="hlink"/>
                </a:solidFill>
                <a:hlinkClick r:id="rId6"/>
              </a:rPr>
              <a:t>Data Engineer JD</a:t>
            </a:r>
            <a:endParaRPr/>
          </a:p>
          <a:p>
            <a:pPr marL="514350" lvl="0" indent="-285750" algn="l" rtl="0">
              <a:lnSpc>
                <a:spcPct val="90000"/>
              </a:lnSpc>
              <a:spcBef>
                <a:spcPts val="750"/>
              </a:spcBef>
              <a:spcAft>
                <a:spcPts val="0"/>
              </a:spcAft>
              <a:buSzPts val="1800"/>
              <a:buFont typeface="Arial"/>
              <a:buChar char="•"/>
            </a:pPr>
            <a:r>
              <a:rPr lang="en" u="sng">
                <a:solidFill>
                  <a:schemeClr val="hlink"/>
                </a:solidFill>
                <a:hlinkClick r:id="rId7"/>
              </a:rPr>
              <a:t>Data Scientist JD</a:t>
            </a:r>
            <a:endParaRPr/>
          </a:p>
          <a:p>
            <a:pPr marL="514350" lvl="0" indent="-171450" algn="l" rtl="0">
              <a:lnSpc>
                <a:spcPct val="90000"/>
              </a:lnSpc>
              <a:spcBef>
                <a:spcPts val="750"/>
              </a:spcBef>
              <a:spcAft>
                <a:spcPts val="0"/>
              </a:spcAft>
              <a:buSzPts val="1800"/>
              <a:buFont typeface="Arial"/>
              <a:buNone/>
            </a:pPr>
            <a:endParaRPr sz="1600"/>
          </a:p>
          <a:p>
            <a:pPr marL="514350" lvl="0" indent="-171450" algn="l" rtl="0">
              <a:lnSpc>
                <a:spcPct val="90000"/>
              </a:lnSpc>
              <a:spcBef>
                <a:spcPts val="750"/>
              </a:spcBef>
              <a:spcAft>
                <a:spcPts val="0"/>
              </a:spcAft>
              <a:buSzPts val="1800"/>
              <a:buFont typeface="Arial"/>
              <a:buNone/>
            </a:pPr>
            <a:endParaRPr sz="1600"/>
          </a:p>
          <a:p>
            <a:pPr marL="457200" marR="0" lvl="0" indent="-228600" algn="ctr" rtl="0">
              <a:lnSpc>
                <a:spcPct val="90000"/>
              </a:lnSpc>
              <a:spcBef>
                <a:spcPts val="750"/>
              </a:spcBef>
              <a:spcAft>
                <a:spcPts val="0"/>
              </a:spcAft>
              <a:buClr>
                <a:schemeClr val="dk1"/>
              </a:buClr>
              <a:buSzPts val="1800"/>
              <a:buFont typeface="Arial"/>
              <a:buNone/>
            </a:pPr>
            <a:endParaRPr sz="1600"/>
          </a:p>
          <a:p>
            <a:pPr marL="457200" marR="0" lvl="0" indent="-228600" algn="ctr" rtl="0">
              <a:lnSpc>
                <a:spcPct val="90000"/>
              </a:lnSpc>
              <a:spcBef>
                <a:spcPts val="750"/>
              </a:spcBef>
              <a:spcAft>
                <a:spcPts val="0"/>
              </a:spcAft>
              <a:buClr>
                <a:schemeClr val="dk1"/>
              </a:buClr>
              <a:buSzPts val="1800"/>
              <a:buFont typeface="Arial"/>
              <a:buNone/>
            </a:pPr>
            <a:endParaRPr sz="1600"/>
          </a:p>
          <a:p>
            <a:pPr marL="457200" marR="0" lvl="0" indent="-228600" algn="ctr" rtl="0">
              <a:lnSpc>
                <a:spcPct val="90000"/>
              </a:lnSpc>
              <a:spcBef>
                <a:spcPts val="750"/>
              </a:spcBef>
              <a:spcAft>
                <a:spcPts val="0"/>
              </a:spcAft>
              <a:buClr>
                <a:schemeClr val="dk1"/>
              </a:buClr>
              <a:buSzPts val="1800"/>
              <a:buFont typeface="Arial"/>
              <a:buNone/>
            </a:pPr>
            <a:endParaRPr sz="1400"/>
          </a:p>
        </p:txBody>
      </p:sp>
      <p:sp>
        <p:nvSpPr>
          <p:cNvPr id="668" name="Google Shape;668;p36"/>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p:nvPr/>
        </p:nvSpPr>
        <p:spPr>
          <a:xfrm>
            <a:off x="1067232" y="3040212"/>
            <a:ext cx="6895200" cy="1172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 sz="5200" b="0" i="1" u="none" strike="noStrike" cap="none" dirty="0">
                <a:solidFill>
                  <a:schemeClr val="dk1"/>
                </a:solidFill>
                <a:latin typeface="Arial"/>
                <a:ea typeface="Arial"/>
                <a:cs typeface="Arial"/>
                <a:sym typeface="Arial"/>
              </a:rPr>
              <a:t>SGC Coaching:</a:t>
            </a:r>
            <a:endParaRPr dirty="0"/>
          </a:p>
          <a:p>
            <a:pPr marL="0" marR="0" lvl="0" indent="0" algn="ctr" rtl="0">
              <a:lnSpc>
                <a:spcPct val="100000"/>
              </a:lnSpc>
              <a:spcBef>
                <a:spcPts val="0"/>
              </a:spcBef>
              <a:spcAft>
                <a:spcPts val="0"/>
              </a:spcAft>
              <a:buNone/>
            </a:pPr>
            <a:r>
              <a:rPr lang="en" sz="1400" b="0" i="1" u="none" strike="noStrike" cap="none" dirty="0">
                <a:solidFill>
                  <a:schemeClr val="dk1"/>
                </a:solidFill>
                <a:latin typeface="Arial"/>
                <a:ea typeface="Arial"/>
                <a:cs typeface="Arial"/>
                <a:sym typeface="Arial"/>
              </a:rPr>
              <a:t>Articulate your Journey | Activate Students’ Vigour| Accelerate Mutual Growth</a:t>
            </a:r>
            <a:endParaRPr dirty="0"/>
          </a:p>
          <a:p>
            <a:pPr marL="0" marR="0" lvl="0" indent="0" algn="ctr" rtl="0">
              <a:lnSpc>
                <a:spcPct val="100000"/>
              </a:lnSpc>
              <a:spcBef>
                <a:spcPts val="0"/>
              </a:spcBef>
              <a:spcAft>
                <a:spcPts val="0"/>
              </a:spcAft>
              <a:buNone/>
            </a:pPr>
            <a:endParaRPr lang="en-US" sz="2400" b="0" i="1" u="none" strike="noStrike" cap="none" smtClean="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24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 sz="2800" b="0" i="1" u="none" strike="noStrike" cap="none" dirty="0" smtClean="0">
                <a:solidFill>
                  <a:schemeClr val="dk1"/>
                </a:solidFill>
                <a:latin typeface="Arial"/>
                <a:ea typeface="Arial"/>
                <a:cs typeface="Arial"/>
                <a:sym typeface="Arial"/>
              </a:rPr>
              <a:t>Session 2</a:t>
            </a:r>
            <a:endParaRPr dirty="0"/>
          </a:p>
        </p:txBody>
      </p:sp>
      <p:pic>
        <p:nvPicPr>
          <p:cNvPr id="93" name="Google Shape;93;p19"/>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94" name="Google Shape;94;p19"/>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 sz="1400" b="0" i="1" u="none" strike="noStrike" cap="none">
                <a:solidFill>
                  <a:schemeClr val="dk1"/>
                </a:solidFill>
                <a:latin typeface="Proxima Nova"/>
                <a:ea typeface="Proxima Nova"/>
                <a:cs typeface="Proxima Nova"/>
                <a:sym typeface="Proxima Nova"/>
              </a:rPr>
              <a:t>    #LifeKoKaroLift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6679" y="121966"/>
            <a:ext cx="7605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Agenda: Career Landscape</a:t>
            </a:r>
            <a:endParaRPr/>
          </a:p>
        </p:txBody>
      </p:sp>
      <p:grpSp>
        <p:nvGrpSpPr>
          <p:cNvPr id="100" name="Google Shape;100;p20"/>
          <p:cNvGrpSpPr/>
          <p:nvPr/>
        </p:nvGrpSpPr>
        <p:grpSpPr>
          <a:xfrm>
            <a:off x="941373" y="831063"/>
            <a:ext cx="6980728" cy="4063999"/>
            <a:chOff x="941373" y="831063"/>
            <a:chExt cx="6980728" cy="4063999"/>
          </a:xfrm>
        </p:grpSpPr>
        <p:sp>
          <p:nvSpPr>
            <p:cNvPr id="101" name="Google Shape;101;p20"/>
            <p:cNvSpPr/>
            <p:nvPr/>
          </p:nvSpPr>
          <p:spPr>
            <a:xfrm>
              <a:off x="941373" y="831063"/>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chemeClr val="accent3"/>
            </a:solidFill>
            <a:ln w="25400" cap="flat" cmpd="sng">
              <a:solidFill>
                <a:schemeClr val="lt1"/>
              </a:solidFill>
              <a:prstDash val="solid"/>
              <a:round/>
              <a:headEnd type="none" w="sm" len="sm"/>
              <a:tailEnd type="none" w="sm" len="sm"/>
            </a:ln>
          </p:spPr>
          <p:txBody>
            <a:bodyPr spcFirstLastPara="1" wrap="square" lIns="123325" tIns="123325" rIns="1367525" bIns="12332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Key Roles overview–(45 mins)</a:t>
              </a:r>
              <a:endParaRPr/>
            </a:p>
            <a:p>
              <a:pPr marL="0" marR="0" lvl="0" indent="0" algn="l" rtl="0">
                <a:lnSpc>
                  <a:spcPct val="90000"/>
                </a:lnSpc>
                <a:spcBef>
                  <a:spcPts val="70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Know Career </a:t>
              </a:r>
              <a:r>
                <a:rPr lang="en" sz="1600">
                  <a:solidFill>
                    <a:schemeClr val="lt1"/>
                  </a:solidFill>
                </a:rPr>
                <a:t>Roles</a:t>
              </a:r>
              <a:r>
                <a:rPr lang="en" sz="1600" b="0" i="0" u="none" strike="noStrike" cap="none">
                  <a:solidFill>
                    <a:schemeClr val="lt1"/>
                  </a:solidFill>
                  <a:latin typeface="Arial"/>
                  <a:ea typeface="Arial"/>
                  <a:cs typeface="Arial"/>
                  <a:sym typeface="Arial"/>
                </a:rPr>
                <a:t> </a:t>
              </a:r>
              <a:endParaRPr/>
            </a:p>
            <a:p>
              <a:pPr marL="0" marR="0" lvl="0" indent="0" algn="l" rtl="0">
                <a:lnSpc>
                  <a:spcPct val="90000"/>
                </a:lnSpc>
                <a:spcBef>
                  <a:spcPts val="56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Skills and competencies needed</a:t>
              </a:r>
              <a:endParaRPr/>
            </a:p>
          </p:txBody>
        </p:sp>
        <p:sp>
          <p:nvSpPr>
            <p:cNvPr id="102" name="Google Shape;102;p20"/>
            <p:cNvSpPr/>
            <p:nvPr/>
          </p:nvSpPr>
          <p:spPr>
            <a:xfrm>
              <a:off x="1464927" y="22534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5AD156"/>
            </a:solidFill>
            <a:ln w="25400" cap="flat" cmpd="sng">
              <a:solidFill>
                <a:schemeClr val="lt1"/>
              </a:solidFill>
              <a:prstDash val="solid"/>
              <a:round/>
              <a:headEnd type="none" w="sm" len="sm"/>
              <a:tailEnd type="none" w="sm" len="sm"/>
            </a:ln>
          </p:spPr>
          <p:txBody>
            <a:bodyPr spcFirstLastPara="1" wrap="square" lIns="119525" tIns="119525" rIns="1435550" bIns="11952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Relevant Use cases–(25 mins)</a:t>
              </a:r>
              <a:endParaRPr/>
            </a:p>
            <a:p>
              <a:pPr marL="0" marR="0" lvl="0" indent="0" algn="l" rtl="0">
                <a:lnSpc>
                  <a:spcPct val="90000"/>
                </a:lnSpc>
                <a:spcBef>
                  <a:spcPts val="70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Guiding Towards Your Desired Outcome</a:t>
              </a:r>
              <a:endParaRPr/>
            </a:p>
          </p:txBody>
        </p:sp>
        <p:sp>
          <p:nvSpPr>
            <p:cNvPr id="103" name="Google Shape;103;p20"/>
            <p:cNvSpPr/>
            <p:nvPr/>
          </p:nvSpPr>
          <p:spPr>
            <a:xfrm>
              <a:off x="1988482" y="36758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FEA93F"/>
            </a:solidFill>
            <a:ln w="25400" cap="flat" cmpd="sng">
              <a:solidFill>
                <a:schemeClr val="lt1"/>
              </a:solidFill>
              <a:prstDash val="solid"/>
              <a:round/>
              <a:headEnd type="none" w="sm" len="sm"/>
              <a:tailEnd type="none" w="sm" len="sm"/>
            </a:ln>
          </p:spPr>
          <p:txBody>
            <a:bodyPr spcFirstLastPara="1" wrap="square" lIns="119525" tIns="119525" rIns="1435550" bIns="11952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Activity Time!–(20 mins)</a:t>
              </a:r>
              <a:endParaRPr/>
            </a:p>
            <a:p>
              <a:pPr marL="0" marR="0" lvl="0" indent="0" algn="l" rtl="0">
                <a:lnSpc>
                  <a:spcPct val="90000"/>
                </a:lnSpc>
                <a:spcBef>
                  <a:spcPts val="70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Set Individual Objective to accomplish outcomes</a:t>
              </a:r>
              <a:endParaRPr/>
            </a:p>
            <a:p>
              <a:pPr marL="0" marR="0" lvl="0" indent="0" algn="l" rtl="0">
                <a:lnSpc>
                  <a:spcPct val="90000"/>
                </a:lnSpc>
                <a:spcBef>
                  <a:spcPts val="560"/>
                </a:spcBef>
                <a:spcAft>
                  <a:spcPts val="0"/>
                </a:spcAft>
                <a:buNone/>
              </a:pPr>
              <a:r>
                <a:rPr lang="en" sz="1600" b="0" i="0" u="none" strike="noStrike" cap="none">
                  <a:solidFill>
                    <a:schemeClr val="lt1"/>
                  </a:solidFill>
                  <a:latin typeface="Arial"/>
                  <a:ea typeface="Arial"/>
                  <a:cs typeface="Arial"/>
                  <a:sym typeface="Arial"/>
                </a:rPr>
                <a:t>Identify opportunities of contribution</a:t>
              </a:r>
              <a:endParaRPr/>
            </a:p>
          </p:txBody>
        </p:sp>
        <p:sp>
          <p:nvSpPr>
            <p:cNvPr id="104" name="Google Shape;104;p20"/>
            <p:cNvSpPr/>
            <p:nvPr/>
          </p:nvSpPr>
          <p:spPr>
            <a:xfrm>
              <a:off x="6082512" y="1755623"/>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D5DBDD">
                <a:alpha val="89800"/>
              </a:srgbClr>
            </a:solidFill>
            <a:ln w="25400" cap="flat" cmpd="sng">
              <a:solidFill>
                <a:srgbClr val="D5DBDD">
                  <a:alpha val="89800"/>
                </a:srgbClr>
              </a:solidFill>
              <a:prstDash val="solid"/>
              <a:round/>
              <a:headEnd type="none" w="sm" len="sm"/>
              <a:tailEnd type="none" w="sm" len="sm"/>
            </a:ln>
          </p:spPr>
          <p:txBody>
            <a:bodyPr spcFirstLastPara="1" wrap="square" lIns="224025" tIns="45700" rIns="224025" bIns="241850"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05" name="Google Shape;105;p20"/>
            <p:cNvSpPr/>
            <p:nvPr/>
          </p:nvSpPr>
          <p:spPr>
            <a:xfrm>
              <a:off x="6606067" y="3169895"/>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FEDECB">
                <a:alpha val="89800"/>
              </a:srgbClr>
            </a:solidFill>
            <a:ln w="25400" cap="flat" cmpd="sng">
              <a:solidFill>
                <a:srgbClr val="FEDECB">
                  <a:alpha val="89800"/>
                </a:srgbClr>
              </a:solidFill>
              <a:prstDash val="solid"/>
              <a:round/>
              <a:headEnd type="none" w="sm" len="sm"/>
              <a:tailEnd type="none" w="sm" len="sm"/>
            </a:ln>
          </p:spPr>
          <p:txBody>
            <a:bodyPr spcFirstLastPara="1" wrap="square" lIns="224025" tIns="45700" rIns="224025" bIns="241850"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6675" y="121975"/>
            <a:ext cx="6804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
              <a:t>Recap: Learner Activity</a:t>
            </a:r>
            <a:endParaRPr/>
          </a:p>
        </p:txBody>
      </p:sp>
      <p:grpSp>
        <p:nvGrpSpPr>
          <p:cNvPr id="111" name="Google Shape;111;p21"/>
          <p:cNvGrpSpPr/>
          <p:nvPr/>
        </p:nvGrpSpPr>
        <p:grpSpPr>
          <a:xfrm>
            <a:off x="7143" y="866607"/>
            <a:ext cx="9129750" cy="4057500"/>
            <a:chOff x="7143" y="219243"/>
            <a:chExt cx="9129750" cy="4057500"/>
          </a:xfrm>
        </p:grpSpPr>
        <p:sp>
          <p:nvSpPr>
            <p:cNvPr id="112" name="Google Shape;112;p21"/>
            <p:cNvSpPr/>
            <p:nvPr/>
          </p:nvSpPr>
          <p:spPr>
            <a:xfrm>
              <a:off x="7143" y="219243"/>
              <a:ext cx="5072100" cy="4057500"/>
            </a:xfrm>
            <a:prstGeom prst="homePlate">
              <a:avLst>
                <a:gd name="adj" fmla="val 25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txBox="1"/>
            <p:nvPr/>
          </p:nvSpPr>
          <p:spPr>
            <a:xfrm>
              <a:off x="7143" y="219243"/>
              <a:ext cx="4564800" cy="4057500"/>
            </a:xfrm>
            <a:prstGeom prst="rect">
              <a:avLst/>
            </a:prstGeom>
            <a:noFill/>
            <a:ln>
              <a:noFill/>
            </a:ln>
          </p:spPr>
          <p:txBody>
            <a:bodyPr spcFirstLastPara="1" wrap="square" lIns="178925" tIns="60950" rIns="71570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 sz="2400" b="0" i="0" u="none" strike="noStrike" cap="none">
                  <a:solidFill>
                    <a:schemeClr val="lt1"/>
                  </a:solidFill>
                  <a:latin typeface="Proxima Nova"/>
                  <a:ea typeface="Proxima Nova"/>
                  <a:cs typeface="Proxima Nova"/>
                  <a:sym typeface="Proxima Nova"/>
                </a:rPr>
                <a:t>Introspection</a:t>
              </a:r>
              <a:endParaRPr/>
            </a:p>
            <a:p>
              <a:pPr marL="0" marR="0" lvl="0" indent="0" algn="l" rtl="0">
                <a:lnSpc>
                  <a:spcPct val="90000"/>
                </a:lnSpc>
                <a:spcBef>
                  <a:spcPts val="840"/>
                </a:spcBef>
                <a:spcAft>
                  <a:spcPts val="0"/>
                </a:spcAft>
                <a:buClr>
                  <a:srgbClr val="000000"/>
                </a:buClr>
                <a:buSzPts val="2000"/>
                <a:buFont typeface="Arial"/>
                <a:buNone/>
              </a:pPr>
              <a:r>
                <a:rPr lang="en" sz="2000" b="0" i="1" u="none" strike="noStrike" cap="none">
                  <a:solidFill>
                    <a:schemeClr val="lt1"/>
                  </a:solidFill>
                  <a:latin typeface="Proxima Nova"/>
                  <a:ea typeface="Proxima Nova"/>
                  <a:cs typeface="Proxima Nova"/>
                  <a:sym typeface="Proxima Nova"/>
                </a:rPr>
                <a:t>Where do you want to be?</a:t>
              </a:r>
              <a:endParaRPr sz="2400" b="0" i="1" u="none" strike="noStrike" cap="none">
                <a:solidFill>
                  <a:schemeClr val="lt1"/>
                </a:solidFill>
                <a:latin typeface="Proxima Nova"/>
                <a:ea typeface="Proxima Nova"/>
                <a:cs typeface="Proxima Nova"/>
                <a:sym typeface="Proxima Nova"/>
              </a:endParaRPr>
            </a:p>
            <a:p>
              <a:pPr marL="171450" marR="0" lvl="1" indent="-171450" algn="l" rtl="0">
                <a:lnSpc>
                  <a:spcPct val="150000"/>
                </a:lnSpc>
                <a:spcBef>
                  <a:spcPts val="700"/>
                </a:spcBef>
                <a:spcAft>
                  <a:spcPts val="0"/>
                </a:spcAft>
                <a:buClr>
                  <a:srgbClr val="000000"/>
                </a:buClr>
                <a:buSzPts val="1800"/>
                <a:buFont typeface="Arial"/>
                <a:buChar char="•"/>
              </a:pPr>
              <a:r>
                <a:rPr lang="en" sz="1800" b="0" i="0" u="none" strike="noStrike" cap="none">
                  <a:solidFill>
                    <a:schemeClr val="lt1"/>
                  </a:solidFill>
                  <a:latin typeface="Proxima Nova"/>
                  <a:ea typeface="Proxima Nova"/>
                  <a:cs typeface="Proxima Nova"/>
                  <a:sym typeface="Proxima Nova"/>
                </a:rPr>
                <a:t>Self-reflection on strength</a:t>
              </a:r>
              <a:endParaRPr/>
            </a:p>
            <a:p>
              <a:pPr marL="171450" marR="0" lvl="1" indent="-171450" algn="l" rtl="0">
                <a:lnSpc>
                  <a:spcPct val="150000"/>
                </a:lnSpc>
                <a:spcBef>
                  <a:spcPts val="270"/>
                </a:spcBef>
                <a:spcAft>
                  <a:spcPts val="0"/>
                </a:spcAft>
                <a:buClr>
                  <a:srgbClr val="000000"/>
                </a:buClr>
                <a:buSzPts val="1800"/>
                <a:buFont typeface="Arial"/>
                <a:buChar char="•"/>
              </a:pPr>
              <a:r>
                <a:rPr lang="en" sz="1800" b="0" i="0" u="none" strike="noStrike" cap="none">
                  <a:solidFill>
                    <a:schemeClr val="lt1"/>
                  </a:solidFill>
                  <a:latin typeface="Proxima Nova"/>
                  <a:ea typeface="Proxima Nova"/>
                  <a:cs typeface="Proxima Nova"/>
                  <a:sym typeface="Proxima Nova"/>
                </a:rPr>
                <a:t>Topics of interest</a:t>
              </a:r>
              <a:endParaRPr/>
            </a:p>
            <a:p>
              <a:pPr marL="171450" marR="0" lvl="1" indent="-171450" algn="l" rtl="0">
                <a:lnSpc>
                  <a:spcPct val="150000"/>
                </a:lnSpc>
                <a:spcBef>
                  <a:spcPts val="270"/>
                </a:spcBef>
                <a:spcAft>
                  <a:spcPts val="0"/>
                </a:spcAft>
                <a:buClr>
                  <a:srgbClr val="000000"/>
                </a:buClr>
                <a:buSzPts val="1800"/>
                <a:buFont typeface="Arial"/>
                <a:buChar char="•"/>
              </a:pPr>
              <a:r>
                <a:rPr lang="en" sz="1800" b="0" i="0" u="none" strike="noStrike" cap="none">
                  <a:solidFill>
                    <a:schemeClr val="lt1"/>
                  </a:solidFill>
                  <a:latin typeface="Proxima Nova"/>
                  <a:ea typeface="Proxima Nova"/>
                  <a:cs typeface="Proxima Nova"/>
                  <a:sym typeface="Proxima Nova"/>
                </a:rPr>
                <a:t>Key Aspiration</a:t>
              </a:r>
              <a:endParaRPr/>
            </a:p>
          </p:txBody>
        </p:sp>
        <p:sp>
          <p:nvSpPr>
            <p:cNvPr id="114" name="Google Shape;114;p21"/>
            <p:cNvSpPr/>
            <p:nvPr/>
          </p:nvSpPr>
          <p:spPr>
            <a:xfrm>
              <a:off x="4064793" y="219243"/>
              <a:ext cx="5072100" cy="4057500"/>
            </a:xfrm>
            <a:prstGeom prst="chevron">
              <a:avLst>
                <a:gd name="adj" fmla="val 25000"/>
              </a:avLst>
            </a:prstGeom>
            <a:solidFill>
              <a:srgbClr val="FEA9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txBox="1"/>
            <p:nvPr/>
          </p:nvSpPr>
          <p:spPr>
            <a:xfrm>
              <a:off x="5079205" y="219243"/>
              <a:ext cx="3043200" cy="4057500"/>
            </a:xfrm>
            <a:prstGeom prst="rect">
              <a:avLst/>
            </a:prstGeom>
            <a:noFill/>
            <a:ln>
              <a:noFill/>
            </a:ln>
          </p:spPr>
          <p:txBody>
            <a:bodyPr spcFirstLastPara="1" wrap="square" lIns="178925" tIns="60950" rIns="178925"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 sz="2400" b="0" i="0" u="none" strike="noStrike" cap="none">
                  <a:solidFill>
                    <a:schemeClr val="lt1"/>
                  </a:solidFill>
                  <a:latin typeface="Proxima Nova"/>
                  <a:ea typeface="Proxima Nova"/>
                  <a:cs typeface="Proxima Nova"/>
                  <a:sym typeface="Proxima Nova"/>
                </a:rPr>
                <a:t>Benchmarking</a:t>
              </a:r>
              <a:endParaRPr/>
            </a:p>
            <a:p>
              <a:pPr marL="0" marR="0" lvl="0" indent="0" algn="l" rtl="0">
                <a:lnSpc>
                  <a:spcPct val="90000"/>
                </a:lnSpc>
                <a:spcBef>
                  <a:spcPts val="840"/>
                </a:spcBef>
                <a:spcAft>
                  <a:spcPts val="0"/>
                </a:spcAft>
                <a:buClr>
                  <a:srgbClr val="000000"/>
                </a:buClr>
                <a:buSzPts val="2000"/>
                <a:buFont typeface="Arial"/>
                <a:buNone/>
              </a:pPr>
              <a:r>
                <a:rPr lang="en" sz="2000" b="0" i="1" u="none" strike="noStrike" cap="none">
                  <a:solidFill>
                    <a:schemeClr val="lt1"/>
                  </a:solidFill>
                  <a:latin typeface="Proxima Nova"/>
                  <a:ea typeface="Proxima Nova"/>
                  <a:cs typeface="Proxima Nova"/>
                  <a:sym typeface="Proxima Nova"/>
                </a:rPr>
                <a:t>Who inspire you in your network ?</a:t>
              </a:r>
              <a:r>
                <a:rPr lang="en" sz="2400" b="0" i="0" u="none" strike="noStrike" cap="none">
                  <a:solidFill>
                    <a:schemeClr val="lt1"/>
                  </a:solidFill>
                  <a:latin typeface="Proxima Nova"/>
                  <a:ea typeface="Proxima Nova"/>
                  <a:cs typeface="Proxima Nova"/>
                  <a:sym typeface="Proxima Nova"/>
                </a:rPr>
                <a:t> </a:t>
              </a:r>
              <a:endParaRPr/>
            </a:p>
            <a:p>
              <a:pPr marL="228600" marR="0" lvl="1" indent="-228600" algn="l" rtl="0">
                <a:lnSpc>
                  <a:spcPct val="150000"/>
                </a:lnSpc>
                <a:spcBef>
                  <a:spcPts val="840"/>
                </a:spcBef>
                <a:spcAft>
                  <a:spcPts val="0"/>
                </a:spcAft>
                <a:buClr>
                  <a:srgbClr val="000000"/>
                </a:buClr>
                <a:buSzPts val="2000"/>
                <a:buFont typeface="Arial"/>
                <a:buChar char="•"/>
              </a:pPr>
              <a:r>
                <a:rPr lang="en" sz="2000" b="0" i="0" u="none" strike="noStrike" cap="none">
                  <a:solidFill>
                    <a:schemeClr val="lt1"/>
                  </a:solidFill>
                  <a:latin typeface="Proxima Nova"/>
                  <a:ea typeface="Proxima Nova"/>
                  <a:cs typeface="Proxima Nova"/>
                  <a:sym typeface="Proxima Nova"/>
                </a:rPr>
                <a:t>Their achievement</a:t>
              </a:r>
              <a:endParaRPr/>
            </a:p>
            <a:p>
              <a:pPr marL="228600" marR="0" lvl="1" indent="-228600" algn="l" rtl="0">
                <a:lnSpc>
                  <a:spcPct val="150000"/>
                </a:lnSpc>
                <a:spcBef>
                  <a:spcPts val="300"/>
                </a:spcBef>
                <a:spcAft>
                  <a:spcPts val="0"/>
                </a:spcAft>
                <a:buClr>
                  <a:srgbClr val="000000"/>
                </a:buClr>
                <a:buSzPts val="2000"/>
                <a:buFont typeface="Arial"/>
                <a:buChar char="•"/>
              </a:pPr>
              <a:r>
                <a:rPr lang="en" sz="2000" b="0" i="0" u="none" strike="noStrike" cap="none">
                  <a:solidFill>
                    <a:schemeClr val="lt1"/>
                  </a:solidFill>
                  <a:latin typeface="Proxima Nova"/>
                  <a:ea typeface="Proxima Nova"/>
                  <a:cs typeface="Proxima Nova"/>
                  <a:sym typeface="Proxima Nova"/>
                </a:rPr>
                <a:t>Prior background</a:t>
              </a:r>
              <a:endParaRPr/>
            </a:p>
            <a:p>
              <a:pPr marL="228600" marR="0" lvl="1" indent="-228600" algn="l" rtl="0">
                <a:lnSpc>
                  <a:spcPct val="150000"/>
                </a:lnSpc>
                <a:spcBef>
                  <a:spcPts val="300"/>
                </a:spcBef>
                <a:spcAft>
                  <a:spcPts val="0"/>
                </a:spcAft>
                <a:buClr>
                  <a:srgbClr val="000000"/>
                </a:buClr>
                <a:buSzPts val="2000"/>
                <a:buFont typeface="Arial"/>
                <a:buChar char="•"/>
              </a:pPr>
              <a:r>
                <a:rPr lang="en" sz="2000" b="0" i="0" u="none" strike="noStrike" cap="none">
                  <a:solidFill>
                    <a:schemeClr val="lt1"/>
                  </a:solidFill>
                  <a:latin typeface="Proxima Nova"/>
                  <a:ea typeface="Proxima Nova"/>
                  <a:cs typeface="Proxima Nova"/>
                  <a:sym typeface="Proxima Nova"/>
                </a:rPr>
                <a:t>Top Skills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6679" y="121966"/>
            <a:ext cx="3735900" cy="382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000" b="1">
                <a:latin typeface="Calibri"/>
                <a:ea typeface="Calibri"/>
                <a:cs typeface="Calibri"/>
                <a:sym typeface="Calibri"/>
              </a:rPr>
              <a:t>Data Science Flow</a:t>
            </a:r>
            <a:endParaRPr sz="2000" b="1">
              <a:latin typeface="Calibri"/>
              <a:ea typeface="Calibri"/>
              <a:cs typeface="Calibri"/>
              <a:sym typeface="Calibri"/>
            </a:endParaRPr>
          </a:p>
        </p:txBody>
      </p:sp>
      <p:pic>
        <p:nvPicPr>
          <p:cNvPr id="122" name="Google Shape;122;p22"/>
          <p:cNvPicPr preferRelativeResize="0"/>
          <p:nvPr/>
        </p:nvPicPr>
        <p:blipFill>
          <a:blip r:embed="rId4">
            <a:alphaModFix/>
          </a:blip>
          <a:stretch>
            <a:fillRect/>
          </a:stretch>
        </p:blipFill>
        <p:spPr>
          <a:xfrm>
            <a:off x="1517531" y="926644"/>
            <a:ext cx="5788125" cy="389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3"/>
          <p:cNvPicPr preferRelativeResize="0"/>
          <p:nvPr/>
        </p:nvPicPr>
        <p:blipFill rotWithShape="1">
          <a:blip r:embed="rId3">
            <a:alphaModFix/>
          </a:blip>
          <a:srcRect/>
          <a:stretch/>
        </p:blipFill>
        <p:spPr>
          <a:xfrm>
            <a:off x="0" y="1"/>
            <a:ext cx="9143998" cy="5142586"/>
          </a:xfrm>
          <a:prstGeom prst="rect">
            <a:avLst/>
          </a:prstGeom>
          <a:noFill/>
          <a:ln>
            <a:noFill/>
          </a:ln>
        </p:spPr>
      </p:pic>
      <p:sp>
        <p:nvSpPr>
          <p:cNvPr id="128" name="Google Shape;128;p23"/>
          <p:cNvSpPr/>
          <p:nvPr/>
        </p:nvSpPr>
        <p:spPr>
          <a:xfrm>
            <a:off x="0" y="0"/>
            <a:ext cx="9144000" cy="5143500"/>
          </a:xfrm>
          <a:prstGeom prst="rect">
            <a:avLst/>
          </a:prstGeom>
          <a:solidFill>
            <a:schemeClr val="lt2">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121543"/>
              </a:solidFill>
              <a:latin typeface="Calibri"/>
              <a:ea typeface="Calibri"/>
              <a:cs typeface="Calibri"/>
              <a:sym typeface="Calibri"/>
            </a:endParaRPr>
          </a:p>
        </p:txBody>
      </p:sp>
      <p:sp>
        <p:nvSpPr>
          <p:cNvPr id="129" name="Google Shape;129;p23"/>
          <p:cNvSpPr/>
          <p:nvPr/>
        </p:nvSpPr>
        <p:spPr>
          <a:xfrm>
            <a:off x="5650530" y="865598"/>
            <a:ext cx="465000" cy="4650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23"/>
          <p:cNvSpPr/>
          <p:nvPr/>
        </p:nvSpPr>
        <p:spPr>
          <a:xfrm>
            <a:off x="6115283" y="865598"/>
            <a:ext cx="2977800" cy="4650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CTC</a:t>
            </a:r>
            <a:endParaRPr sz="1100"/>
          </a:p>
        </p:txBody>
      </p:sp>
      <p:sp>
        <p:nvSpPr>
          <p:cNvPr id="131" name="Google Shape;131;p23"/>
          <p:cNvSpPr/>
          <p:nvPr/>
        </p:nvSpPr>
        <p:spPr>
          <a:xfrm flipH="1">
            <a:off x="374175" y="1390872"/>
            <a:ext cx="2909100" cy="945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100">
                <a:latin typeface="Calibri"/>
                <a:ea typeface="Calibri"/>
                <a:cs typeface="Calibri"/>
                <a:sym typeface="Calibri"/>
              </a:rPr>
              <a:t>Data Engineers are the one’s who will ensure the required data pipelines are in place ensuring good quality of data and timely delivery of the data to everyone who needs to work with the data.Data Engineers work to prepare and make raw data more useful for analytical or operational uses</a:t>
            </a:r>
            <a:endParaRPr sz="1100">
              <a:latin typeface="Calibri"/>
              <a:ea typeface="Calibri"/>
              <a:cs typeface="Calibri"/>
              <a:sym typeface="Calibri"/>
            </a:endParaRPr>
          </a:p>
        </p:txBody>
      </p:sp>
      <p:sp>
        <p:nvSpPr>
          <p:cNvPr id="132" name="Google Shape;132;p23"/>
          <p:cNvSpPr/>
          <p:nvPr/>
        </p:nvSpPr>
        <p:spPr>
          <a:xfrm flipH="1">
            <a:off x="5953267" y="1390884"/>
            <a:ext cx="2909100" cy="69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100">
                <a:solidFill>
                  <a:srgbClr val="121543"/>
                </a:solidFill>
                <a:latin typeface="Calibri"/>
                <a:ea typeface="Calibri"/>
                <a:cs typeface="Calibri"/>
                <a:sym typeface="Calibri"/>
              </a:rPr>
              <a:t>The national average salary for a Data Engineer is ₹7,70,360 in India</a:t>
            </a:r>
            <a:r>
              <a:rPr lang="en" sz="800">
                <a:solidFill>
                  <a:srgbClr val="858C94"/>
                </a:solidFill>
                <a:highlight>
                  <a:srgbClr val="FFFFFF"/>
                </a:highlight>
                <a:latin typeface="Lato"/>
                <a:ea typeface="Lato"/>
                <a:cs typeface="Lato"/>
                <a:sym typeface="Lato"/>
              </a:rPr>
              <a:t>. </a:t>
            </a:r>
            <a:endParaRPr sz="1100"/>
          </a:p>
        </p:txBody>
      </p:sp>
      <p:sp>
        <p:nvSpPr>
          <p:cNvPr id="133" name="Google Shape;133;p23"/>
          <p:cNvSpPr/>
          <p:nvPr/>
        </p:nvSpPr>
        <p:spPr>
          <a:xfrm flipH="1">
            <a:off x="443831" y="3007386"/>
            <a:ext cx="2909100" cy="1243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100">
                <a:latin typeface="Calibri"/>
                <a:ea typeface="Calibri"/>
                <a:cs typeface="Calibri"/>
                <a:sym typeface="Calibri"/>
              </a:rPr>
              <a:t>Data Warehousing, Ability to write, analyze, and debug SQL queries,Experience in working with Big Data platforms like Hadoop, Spark, Kafka, Flume, Pig, Hive, etc. , Experience in handling data pipeline and workflow management tools like Azkaban, Luigi, Airflow, etc. , Experience in handling stream-processing systems such as Storm and Spark-Streaming, Strong Communication Skills</a:t>
            </a:r>
            <a:endParaRPr sz="1100">
              <a:latin typeface="Calibri"/>
              <a:ea typeface="Calibri"/>
              <a:cs typeface="Calibri"/>
              <a:sym typeface="Calibri"/>
            </a:endParaRPr>
          </a:p>
        </p:txBody>
      </p:sp>
      <p:sp>
        <p:nvSpPr>
          <p:cNvPr id="134" name="Google Shape;134;p23"/>
          <p:cNvSpPr/>
          <p:nvPr/>
        </p:nvSpPr>
        <p:spPr>
          <a:xfrm flipH="1">
            <a:off x="6032063" y="3007387"/>
            <a:ext cx="2909100" cy="335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900">
                <a:solidFill>
                  <a:srgbClr val="121543"/>
                </a:solidFill>
              </a:rPr>
              <a:t>SQL,Python,Hive,Pig,Java,C++,Hadoop,Spark,Kafka,Azkaban,Airflow,Luigi,AWS,GCP,Azure</a:t>
            </a:r>
            <a:endParaRPr sz="1100"/>
          </a:p>
        </p:txBody>
      </p:sp>
      <p:grpSp>
        <p:nvGrpSpPr>
          <p:cNvPr id="135" name="Google Shape;135;p23"/>
          <p:cNvGrpSpPr/>
          <p:nvPr/>
        </p:nvGrpSpPr>
        <p:grpSpPr>
          <a:xfrm>
            <a:off x="178100" y="865588"/>
            <a:ext cx="3440633" cy="464850"/>
            <a:chOff x="433154" y="1082493"/>
            <a:chExt cx="4587510" cy="619800"/>
          </a:xfrm>
        </p:grpSpPr>
        <p:sp>
          <p:nvSpPr>
            <p:cNvPr id="136" name="Google Shape;136;p23"/>
            <p:cNvSpPr/>
            <p:nvPr/>
          </p:nvSpPr>
          <p:spPr>
            <a:xfrm>
              <a:off x="4400864" y="1082493"/>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23"/>
            <p:cNvSpPr/>
            <p:nvPr/>
          </p:nvSpPr>
          <p:spPr>
            <a:xfrm>
              <a:off x="433154" y="1082493"/>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ROLE</a:t>
              </a:r>
              <a:endParaRPr sz="1400"/>
            </a:p>
          </p:txBody>
        </p:sp>
        <p:grpSp>
          <p:nvGrpSpPr>
            <p:cNvPr id="138" name="Google Shape;138;p23"/>
            <p:cNvGrpSpPr/>
            <p:nvPr/>
          </p:nvGrpSpPr>
          <p:grpSpPr>
            <a:xfrm>
              <a:off x="4547022" y="1233578"/>
              <a:ext cx="330263" cy="317362"/>
              <a:chOff x="2678113" y="3297239"/>
              <a:chExt cx="330263" cy="317362"/>
            </a:xfrm>
          </p:grpSpPr>
          <p:sp>
            <p:nvSpPr>
              <p:cNvPr id="139" name="Google Shape;139;p23"/>
              <p:cNvSpPr/>
              <p:nvPr/>
            </p:nvSpPr>
            <p:spPr>
              <a:xfrm>
                <a:off x="2678113" y="3297239"/>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40" name="Google Shape;140;p23"/>
              <p:cNvCxnSpPr/>
              <p:nvPr/>
            </p:nvCxnSpPr>
            <p:spPr>
              <a:xfrm>
                <a:off x="2782888" y="3297239"/>
                <a:ext cx="0" cy="44400"/>
              </a:xfrm>
              <a:prstGeom prst="straightConnector1">
                <a:avLst/>
              </a:prstGeom>
              <a:noFill/>
              <a:ln w="12700" cap="rnd" cmpd="sng">
                <a:solidFill>
                  <a:schemeClr val="lt1"/>
                </a:solidFill>
                <a:prstDash val="solid"/>
                <a:round/>
                <a:headEnd type="none" w="med" len="med"/>
                <a:tailEnd type="none" w="med" len="med"/>
              </a:ln>
            </p:spPr>
          </p:cxnSp>
          <p:cxnSp>
            <p:nvCxnSpPr>
              <p:cNvPr id="141" name="Google Shape;141;p23"/>
              <p:cNvCxnSpPr/>
              <p:nvPr/>
            </p:nvCxnSpPr>
            <p:spPr>
              <a:xfrm>
                <a:off x="2708276" y="3297239"/>
                <a:ext cx="0" cy="44400"/>
              </a:xfrm>
              <a:prstGeom prst="straightConnector1">
                <a:avLst/>
              </a:prstGeom>
              <a:noFill/>
              <a:ln w="12700" cap="rnd" cmpd="sng">
                <a:solidFill>
                  <a:schemeClr val="lt1"/>
                </a:solidFill>
                <a:prstDash val="solid"/>
                <a:round/>
                <a:headEnd type="none" w="med" len="med"/>
                <a:tailEnd type="none" w="med" len="med"/>
              </a:ln>
            </p:spPr>
          </p:cxnSp>
          <p:sp>
            <p:nvSpPr>
              <p:cNvPr id="142" name="Google Shape;142;p23"/>
              <p:cNvSpPr/>
              <p:nvPr/>
            </p:nvSpPr>
            <p:spPr>
              <a:xfrm>
                <a:off x="2708276" y="3341689"/>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43" name="Google Shape;143;p23"/>
              <p:cNvCxnSpPr/>
              <p:nvPr/>
            </p:nvCxnSpPr>
            <p:spPr>
              <a:xfrm>
                <a:off x="2813051" y="3341689"/>
                <a:ext cx="0" cy="45900"/>
              </a:xfrm>
              <a:prstGeom prst="straightConnector1">
                <a:avLst/>
              </a:prstGeom>
              <a:noFill/>
              <a:ln w="12700" cap="rnd" cmpd="sng">
                <a:solidFill>
                  <a:schemeClr val="lt1"/>
                </a:solidFill>
                <a:prstDash val="solid"/>
                <a:round/>
                <a:headEnd type="none" w="med" len="med"/>
                <a:tailEnd type="none" w="med" len="med"/>
              </a:ln>
            </p:spPr>
          </p:cxnSp>
          <p:cxnSp>
            <p:nvCxnSpPr>
              <p:cNvPr id="144" name="Google Shape;144;p23"/>
              <p:cNvCxnSpPr/>
              <p:nvPr/>
            </p:nvCxnSpPr>
            <p:spPr>
              <a:xfrm>
                <a:off x="2738438" y="3341689"/>
                <a:ext cx="0" cy="45900"/>
              </a:xfrm>
              <a:prstGeom prst="straightConnector1">
                <a:avLst/>
              </a:prstGeom>
              <a:noFill/>
              <a:ln w="12700" cap="rnd" cmpd="sng">
                <a:solidFill>
                  <a:schemeClr val="lt1"/>
                </a:solidFill>
                <a:prstDash val="solid"/>
                <a:round/>
                <a:headEnd type="none" w="med" len="med"/>
                <a:tailEnd type="none" w="med" len="med"/>
              </a:ln>
            </p:spPr>
          </p:cxnSp>
          <p:sp>
            <p:nvSpPr>
              <p:cNvPr id="145" name="Google Shape;145;p23"/>
              <p:cNvSpPr/>
              <p:nvPr/>
            </p:nvSpPr>
            <p:spPr>
              <a:xfrm>
                <a:off x="2692401" y="3387726"/>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46" name="Google Shape;146;p23"/>
              <p:cNvCxnSpPr/>
              <p:nvPr/>
            </p:nvCxnSpPr>
            <p:spPr>
              <a:xfrm>
                <a:off x="2798763" y="3387726"/>
                <a:ext cx="0" cy="44400"/>
              </a:xfrm>
              <a:prstGeom prst="straightConnector1">
                <a:avLst/>
              </a:prstGeom>
              <a:noFill/>
              <a:ln w="12700" cap="rnd" cmpd="sng">
                <a:solidFill>
                  <a:schemeClr val="lt1"/>
                </a:solidFill>
                <a:prstDash val="solid"/>
                <a:round/>
                <a:headEnd type="none" w="med" len="med"/>
                <a:tailEnd type="none" w="med" len="med"/>
              </a:ln>
            </p:spPr>
          </p:cxnSp>
          <p:cxnSp>
            <p:nvCxnSpPr>
              <p:cNvPr id="147" name="Google Shape;147;p23"/>
              <p:cNvCxnSpPr/>
              <p:nvPr/>
            </p:nvCxnSpPr>
            <p:spPr>
              <a:xfrm>
                <a:off x="2722563" y="3387726"/>
                <a:ext cx="0" cy="44400"/>
              </a:xfrm>
              <a:prstGeom prst="straightConnector1">
                <a:avLst/>
              </a:prstGeom>
              <a:noFill/>
              <a:ln w="12700" cap="rnd" cmpd="sng">
                <a:solidFill>
                  <a:schemeClr val="lt1"/>
                </a:solidFill>
                <a:prstDash val="solid"/>
                <a:round/>
                <a:headEnd type="none" w="med" len="med"/>
                <a:tailEnd type="none" w="med" len="med"/>
              </a:ln>
            </p:spPr>
          </p:cxnSp>
          <p:sp>
            <p:nvSpPr>
              <p:cNvPr id="148" name="Google Shape;148;p23"/>
              <p:cNvSpPr/>
              <p:nvPr/>
            </p:nvSpPr>
            <p:spPr>
              <a:xfrm>
                <a:off x="2678113" y="3432176"/>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49" name="Google Shape;149;p23"/>
              <p:cNvCxnSpPr/>
              <p:nvPr/>
            </p:nvCxnSpPr>
            <p:spPr>
              <a:xfrm>
                <a:off x="2782888" y="3432176"/>
                <a:ext cx="0" cy="45900"/>
              </a:xfrm>
              <a:prstGeom prst="straightConnector1">
                <a:avLst/>
              </a:prstGeom>
              <a:noFill/>
              <a:ln w="12700" cap="rnd" cmpd="sng">
                <a:solidFill>
                  <a:schemeClr val="lt1"/>
                </a:solidFill>
                <a:prstDash val="solid"/>
                <a:round/>
                <a:headEnd type="none" w="med" len="med"/>
                <a:tailEnd type="none" w="med" len="med"/>
              </a:ln>
            </p:spPr>
          </p:cxnSp>
          <p:cxnSp>
            <p:nvCxnSpPr>
              <p:cNvPr id="150" name="Google Shape;150;p23"/>
              <p:cNvCxnSpPr/>
              <p:nvPr/>
            </p:nvCxnSpPr>
            <p:spPr>
              <a:xfrm>
                <a:off x="2708276" y="3432176"/>
                <a:ext cx="0" cy="45900"/>
              </a:xfrm>
              <a:prstGeom prst="straightConnector1">
                <a:avLst/>
              </a:prstGeom>
              <a:noFill/>
              <a:ln w="12700" cap="rnd" cmpd="sng">
                <a:solidFill>
                  <a:schemeClr val="lt1"/>
                </a:solidFill>
                <a:prstDash val="solid"/>
                <a:round/>
                <a:headEnd type="none" w="med" len="med"/>
                <a:tailEnd type="none" w="med" len="med"/>
              </a:ln>
            </p:spPr>
          </p:cxnSp>
          <p:sp>
            <p:nvSpPr>
              <p:cNvPr id="151" name="Google Shape;151;p23"/>
              <p:cNvSpPr/>
              <p:nvPr/>
            </p:nvSpPr>
            <p:spPr>
              <a:xfrm>
                <a:off x="2692401" y="3478214"/>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52" name="Google Shape;152;p23"/>
              <p:cNvCxnSpPr/>
              <p:nvPr/>
            </p:nvCxnSpPr>
            <p:spPr>
              <a:xfrm>
                <a:off x="27987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153" name="Google Shape;153;p23"/>
              <p:cNvCxnSpPr/>
              <p:nvPr/>
            </p:nvCxnSpPr>
            <p:spPr>
              <a:xfrm>
                <a:off x="27225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154" name="Google Shape;154;p23"/>
              <p:cNvSpPr/>
              <p:nvPr/>
            </p:nvSpPr>
            <p:spPr>
              <a:xfrm>
                <a:off x="2678113"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55" name="Google Shape;155;p23"/>
              <p:cNvCxnSpPr/>
              <p:nvPr/>
            </p:nvCxnSpPr>
            <p:spPr>
              <a:xfrm>
                <a:off x="278288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156" name="Google Shape;156;p23"/>
              <p:cNvCxnSpPr/>
              <p:nvPr/>
            </p:nvCxnSpPr>
            <p:spPr>
              <a:xfrm>
                <a:off x="2708276"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157" name="Google Shape;157;p23"/>
              <p:cNvSpPr/>
              <p:nvPr/>
            </p:nvSpPr>
            <p:spPr>
              <a:xfrm>
                <a:off x="2692401" y="3568701"/>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58" name="Google Shape;158;p23"/>
              <p:cNvCxnSpPr/>
              <p:nvPr/>
            </p:nvCxnSpPr>
            <p:spPr>
              <a:xfrm>
                <a:off x="27987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159" name="Google Shape;159;p23"/>
              <p:cNvCxnSpPr/>
              <p:nvPr/>
            </p:nvCxnSpPr>
            <p:spPr>
              <a:xfrm>
                <a:off x="2722563" y="3568701"/>
                <a:ext cx="0" cy="45900"/>
              </a:xfrm>
              <a:prstGeom prst="straightConnector1">
                <a:avLst/>
              </a:prstGeom>
              <a:noFill/>
              <a:ln w="12700" cap="rnd" cmpd="sng">
                <a:solidFill>
                  <a:schemeClr val="lt1"/>
                </a:solidFill>
                <a:prstDash val="solid"/>
                <a:round/>
                <a:headEnd type="none" w="med" len="med"/>
                <a:tailEnd type="none" w="med" len="med"/>
              </a:ln>
            </p:spPr>
          </p:cxnSp>
          <p:sp>
            <p:nvSpPr>
              <p:cNvPr id="160" name="Google Shape;160;p23"/>
              <p:cNvSpPr/>
              <p:nvPr/>
            </p:nvSpPr>
            <p:spPr>
              <a:xfrm>
                <a:off x="2857501" y="3478214"/>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61" name="Google Shape;161;p23"/>
              <p:cNvCxnSpPr/>
              <p:nvPr/>
            </p:nvCxnSpPr>
            <p:spPr>
              <a:xfrm>
                <a:off x="28876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162" name="Google Shape;162;p23"/>
              <p:cNvCxnSpPr/>
              <p:nvPr/>
            </p:nvCxnSpPr>
            <p:spPr>
              <a:xfrm>
                <a:off x="29638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163" name="Google Shape;163;p23"/>
              <p:cNvSpPr/>
              <p:nvPr/>
            </p:nvSpPr>
            <p:spPr>
              <a:xfrm>
                <a:off x="2873376"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64" name="Google Shape;164;p23"/>
              <p:cNvCxnSpPr/>
              <p:nvPr/>
            </p:nvCxnSpPr>
            <p:spPr>
              <a:xfrm>
                <a:off x="290353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165" name="Google Shape;165;p23"/>
              <p:cNvCxnSpPr/>
              <p:nvPr/>
            </p:nvCxnSpPr>
            <p:spPr>
              <a:xfrm>
                <a:off x="2978151"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166" name="Google Shape;166;p23"/>
              <p:cNvSpPr/>
              <p:nvPr/>
            </p:nvSpPr>
            <p:spPr>
              <a:xfrm>
                <a:off x="2857501" y="3568701"/>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67" name="Google Shape;167;p23"/>
              <p:cNvCxnSpPr/>
              <p:nvPr/>
            </p:nvCxnSpPr>
            <p:spPr>
              <a:xfrm>
                <a:off x="28876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168" name="Google Shape;168;p23"/>
              <p:cNvCxnSpPr/>
              <p:nvPr/>
            </p:nvCxnSpPr>
            <p:spPr>
              <a:xfrm>
                <a:off x="2963863" y="3568701"/>
                <a:ext cx="0" cy="45900"/>
              </a:xfrm>
              <a:prstGeom prst="straightConnector1">
                <a:avLst/>
              </a:prstGeom>
              <a:noFill/>
              <a:ln w="12700" cap="rnd" cmpd="sng">
                <a:solidFill>
                  <a:schemeClr val="lt1"/>
                </a:solidFill>
                <a:prstDash val="solid"/>
                <a:round/>
                <a:headEnd type="none" w="med" len="med"/>
                <a:tailEnd type="none" w="med" len="med"/>
              </a:ln>
            </p:spPr>
          </p:cxnSp>
        </p:grpSp>
      </p:grpSp>
      <p:grpSp>
        <p:nvGrpSpPr>
          <p:cNvPr id="169" name="Google Shape;169;p23"/>
          <p:cNvGrpSpPr/>
          <p:nvPr/>
        </p:nvGrpSpPr>
        <p:grpSpPr>
          <a:xfrm>
            <a:off x="178100" y="2397206"/>
            <a:ext cx="3440633" cy="464851"/>
            <a:chOff x="433154" y="5130875"/>
            <a:chExt cx="4587510" cy="619802"/>
          </a:xfrm>
        </p:grpSpPr>
        <p:sp>
          <p:nvSpPr>
            <p:cNvPr id="170" name="Google Shape;170;p23"/>
            <p:cNvSpPr/>
            <p:nvPr/>
          </p:nvSpPr>
          <p:spPr>
            <a:xfrm>
              <a:off x="4400864" y="5130877"/>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71;p23"/>
            <p:cNvSpPr/>
            <p:nvPr/>
          </p:nvSpPr>
          <p:spPr>
            <a:xfrm>
              <a:off x="433154" y="513087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SKILLS</a:t>
              </a:r>
              <a:endParaRPr sz="1100"/>
            </a:p>
          </p:txBody>
        </p:sp>
        <p:grpSp>
          <p:nvGrpSpPr>
            <p:cNvPr id="172" name="Google Shape;172;p23"/>
            <p:cNvGrpSpPr/>
            <p:nvPr/>
          </p:nvGrpSpPr>
          <p:grpSpPr>
            <a:xfrm>
              <a:off x="4537661" y="5250409"/>
              <a:ext cx="346075" cy="346075"/>
              <a:chOff x="7726363" y="2895601"/>
              <a:chExt cx="346075" cy="346075"/>
            </a:xfrm>
          </p:grpSpPr>
          <p:sp>
            <p:nvSpPr>
              <p:cNvPr id="173" name="Google Shape;173;p23"/>
              <p:cNvSpPr/>
              <p:nvPr/>
            </p:nvSpPr>
            <p:spPr>
              <a:xfrm>
                <a:off x="77485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74;p23"/>
              <p:cNvSpPr/>
              <p:nvPr/>
            </p:nvSpPr>
            <p:spPr>
              <a:xfrm>
                <a:off x="7726363" y="3105151"/>
                <a:ext cx="104775"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23"/>
              <p:cNvSpPr/>
              <p:nvPr/>
            </p:nvSpPr>
            <p:spPr>
              <a:xfrm>
                <a:off x="79898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23"/>
              <p:cNvSpPr/>
              <p:nvPr/>
            </p:nvSpPr>
            <p:spPr>
              <a:xfrm>
                <a:off x="7966076" y="3105151"/>
                <a:ext cx="106363"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23"/>
              <p:cNvSpPr/>
              <p:nvPr/>
            </p:nvSpPr>
            <p:spPr>
              <a:xfrm>
                <a:off x="7869238" y="2895601"/>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23"/>
              <p:cNvSpPr/>
              <p:nvPr/>
            </p:nvSpPr>
            <p:spPr>
              <a:xfrm>
                <a:off x="7847013" y="2986089"/>
                <a:ext cx="104775" cy="134938"/>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79" name="Google Shape;179;p23"/>
          <p:cNvGrpSpPr/>
          <p:nvPr/>
        </p:nvGrpSpPr>
        <p:grpSpPr>
          <a:xfrm>
            <a:off x="5686549" y="2391000"/>
            <a:ext cx="3442628" cy="477270"/>
            <a:chOff x="7229240" y="5168825"/>
            <a:chExt cx="4590170" cy="636360"/>
          </a:xfrm>
        </p:grpSpPr>
        <p:sp>
          <p:nvSpPr>
            <p:cNvPr id="180" name="Google Shape;180;p23"/>
            <p:cNvSpPr/>
            <p:nvPr/>
          </p:nvSpPr>
          <p:spPr>
            <a:xfrm>
              <a:off x="7229240" y="5185385"/>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81;p23"/>
            <p:cNvSpPr/>
            <p:nvPr/>
          </p:nvSpPr>
          <p:spPr>
            <a:xfrm>
              <a:off x="7848910" y="516882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LANGUAGES/TOOLS</a:t>
              </a:r>
              <a:endParaRPr sz="1400"/>
            </a:p>
          </p:txBody>
        </p:sp>
        <p:grpSp>
          <p:nvGrpSpPr>
            <p:cNvPr id="182" name="Google Shape;182;p23"/>
            <p:cNvGrpSpPr/>
            <p:nvPr/>
          </p:nvGrpSpPr>
          <p:grpSpPr>
            <a:xfrm>
              <a:off x="7370006" y="5322182"/>
              <a:ext cx="338138" cy="346075"/>
              <a:chOff x="4845050" y="3979863"/>
              <a:chExt cx="338138" cy="346075"/>
            </a:xfrm>
          </p:grpSpPr>
          <p:sp>
            <p:nvSpPr>
              <p:cNvPr id="183" name="Google Shape;183;p23"/>
              <p:cNvSpPr/>
              <p:nvPr/>
            </p:nvSpPr>
            <p:spPr>
              <a:xfrm>
                <a:off x="4987925" y="3979863"/>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84;p23"/>
              <p:cNvSpPr/>
              <p:nvPr/>
            </p:nvSpPr>
            <p:spPr>
              <a:xfrm>
                <a:off x="5056188" y="4048125"/>
                <a:ext cx="588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85;p23"/>
              <p:cNvSpPr/>
              <p:nvPr/>
            </p:nvSpPr>
            <p:spPr>
              <a:xfrm>
                <a:off x="4845050" y="4130675"/>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86;p23"/>
              <p:cNvSpPr/>
              <p:nvPr/>
            </p:nvSpPr>
            <p:spPr>
              <a:xfrm>
                <a:off x="4913313" y="4198938"/>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87" name="Google Shape;187;p23"/>
          <p:cNvGrpSpPr/>
          <p:nvPr/>
        </p:nvGrpSpPr>
        <p:grpSpPr>
          <a:xfrm>
            <a:off x="5750152" y="1019392"/>
            <a:ext cx="259556" cy="146447"/>
            <a:chOff x="4119563" y="2970214"/>
            <a:chExt cx="346075" cy="195263"/>
          </a:xfrm>
        </p:grpSpPr>
        <p:sp>
          <p:nvSpPr>
            <p:cNvPr id="188" name="Google Shape;188;p23"/>
            <p:cNvSpPr/>
            <p:nvPr/>
          </p:nvSpPr>
          <p:spPr>
            <a:xfrm>
              <a:off x="4262438" y="3022601"/>
              <a:ext cx="46038" cy="90488"/>
            </a:xfrm>
            <a:custGeom>
              <a:avLst/>
              <a:gdLst/>
              <a:ahLst/>
              <a:cxnLst/>
              <a:rect l="l" t="t" r="r" b="b"/>
              <a:pathLst>
                <a:path w="12" h="24" extrusionOk="0">
                  <a:moveTo>
                    <a:pt x="0" y="18"/>
                  </a:moveTo>
                  <a:cubicBezTo>
                    <a:pt x="0" y="21"/>
                    <a:pt x="3" y="24"/>
                    <a:pt x="6" y="24"/>
                  </a:cubicBezTo>
                  <a:cubicBezTo>
                    <a:pt x="9" y="24"/>
                    <a:pt x="12" y="21"/>
                    <a:pt x="12" y="18"/>
                  </a:cubicBezTo>
                  <a:cubicBezTo>
                    <a:pt x="12" y="15"/>
                    <a:pt x="9" y="12"/>
                    <a:pt x="6" y="12"/>
                  </a:cubicBezTo>
                  <a:cubicBezTo>
                    <a:pt x="3" y="12"/>
                    <a:pt x="0" y="9"/>
                    <a:pt x="0" y="6"/>
                  </a:cubicBezTo>
                  <a:cubicBezTo>
                    <a:pt x="0" y="3"/>
                    <a:pt x="3" y="0"/>
                    <a:pt x="6" y="0"/>
                  </a:cubicBezTo>
                  <a:cubicBezTo>
                    <a:pt x="9" y="0"/>
                    <a:pt x="12" y="3"/>
                    <a:pt x="12" y="6"/>
                  </a:cubicBezTo>
                </a:path>
              </a:pathLst>
            </a:custGeom>
            <a:noFill/>
            <a:ln w="14275"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89" name="Google Shape;189;p23"/>
            <p:cNvCxnSpPr/>
            <p:nvPr/>
          </p:nvCxnSpPr>
          <p:spPr>
            <a:xfrm>
              <a:off x="4286251" y="3113089"/>
              <a:ext cx="0" cy="14400"/>
            </a:xfrm>
            <a:prstGeom prst="straightConnector1">
              <a:avLst/>
            </a:prstGeom>
            <a:noFill/>
            <a:ln w="14275" cap="rnd" cmpd="sng">
              <a:solidFill>
                <a:schemeClr val="lt1"/>
              </a:solidFill>
              <a:prstDash val="solid"/>
              <a:round/>
              <a:headEnd type="none" w="med" len="med"/>
              <a:tailEnd type="none" w="med" len="med"/>
            </a:ln>
          </p:spPr>
        </p:cxnSp>
        <p:cxnSp>
          <p:nvCxnSpPr>
            <p:cNvPr id="190" name="Google Shape;190;p23"/>
            <p:cNvCxnSpPr/>
            <p:nvPr/>
          </p:nvCxnSpPr>
          <p:spPr>
            <a:xfrm>
              <a:off x="4286251" y="3006726"/>
              <a:ext cx="0" cy="15900"/>
            </a:xfrm>
            <a:prstGeom prst="straightConnector1">
              <a:avLst/>
            </a:prstGeom>
            <a:noFill/>
            <a:ln w="14275" cap="rnd" cmpd="sng">
              <a:solidFill>
                <a:schemeClr val="lt1"/>
              </a:solidFill>
              <a:prstDash val="solid"/>
              <a:round/>
              <a:headEnd type="none" w="med" len="med"/>
              <a:tailEnd type="none" w="med" len="med"/>
            </a:ln>
          </p:spPr>
        </p:cxnSp>
        <p:sp>
          <p:nvSpPr>
            <p:cNvPr id="191" name="Google Shape;191;p23"/>
            <p:cNvSpPr/>
            <p:nvPr/>
          </p:nvSpPr>
          <p:spPr>
            <a:xfrm>
              <a:off x="4119563" y="2970214"/>
              <a:ext cx="346075" cy="195263"/>
            </a:xfrm>
            <a:custGeom>
              <a:avLst/>
              <a:gdLst/>
              <a:ahLst/>
              <a:cxnLst/>
              <a:rect l="l" t="t" r="r" b="b"/>
              <a:pathLst>
                <a:path w="92" h="52" extrusionOk="0">
                  <a:moveTo>
                    <a:pt x="92" y="26"/>
                  </a:moveTo>
                  <a:cubicBezTo>
                    <a:pt x="92" y="18"/>
                    <a:pt x="87" y="12"/>
                    <a:pt x="80" y="9"/>
                  </a:cubicBezTo>
                  <a:cubicBezTo>
                    <a:pt x="80" y="0"/>
                    <a:pt x="80" y="0"/>
                    <a:pt x="80" y="0"/>
                  </a:cubicBezTo>
                  <a:cubicBezTo>
                    <a:pt x="12" y="0"/>
                    <a:pt x="12" y="0"/>
                    <a:pt x="12" y="0"/>
                  </a:cubicBezTo>
                  <a:cubicBezTo>
                    <a:pt x="12" y="9"/>
                    <a:pt x="12" y="9"/>
                    <a:pt x="12" y="9"/>
                  </a:cubicBezTo>
                  <a:cubicBezTo>
                    <a:pt x="5" y="12"/>
                    <a:pt x="0" y="18"/>
                    <a:pt x="0" y="26"/>
                  </a:cubicBezTo>
                  <a:cubicBezTo>
                    <a:pt x="0" y="34"/>
                    <a:pt x="5" y="40"/>
                    <a:pt x="12" y="43"/>
                  </a:cubicBezTo>
                  <a:cubicBezTo>
                    <a:pt x="12" y="52"/>
                    <a:pt x="12" y="52"/>
                    <a:pt x="12" y="52"/>
                  </a:cubicBezTo>
                  <a:cubicBezTo>
                    <a:pt x="80" y="52"/>
                    <a:pt x="80" y="52"/>
                    <a:pt x="80" y="52"/>
                  </a:cubicBezTo>
                  <a:cubicBezTo>
                    <a:pt x="80" y="43"/>
                    <a:pt x="80" y="43"/>
                    <a:pt x="80" y="43"/>
                  </a:cubicBezTo>
                  <a:cubicBezTo>
                    <a:pt x="87" y="40"/>
                    <a:pt x="92" y="34"/>
                    <a:pt x="92" y="26"/>
                  </a:cubicBezTo>
                  <a:close/>
                </a:path>
              </a:pathLst>
            </a:custGeom>
            <a:noFill/>
            <a:ln w="1427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92" name="Google Shape;192;p23"/>
          <p:cNvSpPr txBox="1">
            <a:spLocks noGrp="1"/>
          </p:cNvSpPr>
          <p:nvPr>
            <p:ph type="title"/>
          </p:nvPr>
        </p:nvSpPr>
        <p:spPr>
          <a:xfrm>
            <a:off x="374231" y="50756"/>
            <a:ext cx="8490300" cy="514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rgbClr val="FFFFFF"/>
                </a:solidFill>
                <a:highlight>
                  <a:srgbClr val="41357A"/>
                </a:highlight>
              </a:rPr>
              <a:t>DATA ENGINEER</a:t>
            </a:r>
            <a:endParaRPr>
              <a:solidFill>
                <a:srgbClr val="FFFFFF"/>
              </a:solidFill>
              <a:highlight>
                <a:srgbClr val="41357A"/>
              </a:highlight>
            </a:endParaRPr>
          </a:p>
        </p:txBody>
      </p:sp>
      <p:sp>
        <p:nvSpPr>
          <p:cNvPr id="193" name="Google Shape;193;p23"/>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6</a:t>
            </a:fld>
            <a:endParaRPr/>
          </a:p>
        </p:txBody>
      </p:sp>
      <p:pic>
        <p:nvPicPr>
          <p:cNvPr id="194" name="Google Shape;194;p23"/>
          <p:cNvPicPr preferRelativeResize="0"/>
          <p:nvPr/>
        </p:nvPicPr>
        <p:blipFill>
          <a:blip r:embed="rId4">
            <a:alphaModFix amt="90000"/>
          </a:blip>
          <a:stretch>
            <a:fillRect/>
          </a:stretch>
        </p:blipFill>
        <p:spPr>
          <a:xfrm>
            <a:off x="3744778" y="1634147"/>
            <a:ext cx="1779712" cy="19909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4"/>
          <p:cNvPicPr preferRelativeResize="0"/>
          <p:nvPr/>
        </p:nvPicPr>
        <p:blipFill rotWithShape="1">
          <a:blip r:embed="rId3">
            <a:alphaModFix/>
          </a:blip>
          <a:srcRect/>
          <a:stretch/>
        </p:blipFill>
        <p:spPr>
          <a:xfrm>
            <a:off x="0" y="1"/>
            <a:ext cx="9143998" cy="5142586"/>
          </a:xfrm>
          <a:prstGeom prst="rect">
            <a:avLst/>
          </a:prstGeom>
          <a:noFill/>
          <a:ln>
            <a:noFill/>
          </a:ln>
        </p:spPr>
      </p:pic>
      <p:sp>
        <p:nvSpPr>
          <p:cNvPr id="200" name="Google Shape;200;p24"/>
          <p:cNvSpPr/>
          <p:nvPr/>
        </p:nvSpPr>
        <p:spPr>
          <a:xfrm>
            <a:off x="0" y="0"/>
            <a:ext cx="9144000" cy="5143500"/>
          </a:xfrm>
          <a:prstGeom prst="rect">
            <a:avLst/>
          </a:prstGeom>
          <a:solidFill>
            <a:schemeClr val="lt2">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121543"/>
              </a:solidFill>
              <a:latin typeface="Calibri"/>
              <a:ea typeface="Calibri"/>
              <a:cs typeface="Calibri"/>
              <a:sym typeface="Calibri"/>
            </a:endParaRPr>
          </a:p>
        </p:txBody>
      </p:sp>
      <p:sp>
        <p:nvSpPr>
          <p:cNvPr id="201" name="Google Shape;201;p24"/>
          <p:cNvSpPr/>
          <p:nvPr/>
        </p:nvSpPr>
        <p:spPr>
          <a:xfrm>
            <a:off x="5650530" y="865598"/>
            <a:ext cx="465000" cy="4650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24"/>
          <p:cNvSpPr/>
          <p:nvPr/>
        </p:nvSpPr>
        <p:spPr>
          <a:xfrm>
            <a:off x="6115283" y="865598"/>
            <a:ext cx="2977800" cy="4650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CTC</a:t>
            </a:r>
            <a:endParaRPr sz="1100"/>
          </a:p>
        </p:txBody>
      </p:sp>
      <p:sp>
        <p:nvSpPr>
          <p:cNvPr id="203" name="Google Shape;203;p24"/>
          <p:cNvSpPr/>
          <p:nvPr/>
        </p:nvSpPr>
        <p:spPr>
          <a:xfrm flipH="1">
            <a:off x="374175" y="1390872"/>
            <a:ext cx="2909100" cy="94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Data Analyst are responsible for collecting,processing and analysing the data to help the company find insights from it which helps in taking business decisions. BI Analyst are nothing but Data Analysts but more focussed on the visualization and reporting aspect of it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100">
              <a:latin typeface="Calibri"/>
              <a:ea typeface="Calibri"/>
              <a:cs typeface="Calibri"/>
              <a:sym typeface="Calibri"/>
            </a:endParaRPr>
          </a:p>
        </p:txBody>
      </p:sp>
      <p:sp>
        <p:nvSpPr>
          <p:cNvPr id="204" name="Google Shape;204;p24"/>
          <p:cNvSpPr/>
          <p:nvPr/>
        </p:nvSpPr>
        <p:spPr>
          <a:xfrm flipH="1">
            <a:off x="5953267" y="1390884"/>
            <a:ext cx="2909100" cy="6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The national average salary for a Data Analyst is ₹5,07,612 in India. </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100">
              <a:solidFill>
                <a:srgbClr val="121543"/>
              </a:solidFill>
              <a:latin typeface="Calibri"/>
              <a:ea typeface="Calibri"/>
              <a:cs typeface="Calibri"/>
              <a:sym typeface="Calibri"/>
            </a:endParaRPr>
          </a:p>
        </p:txBody>
      </p:sp>
      <p:sp>
        <p:nvSpPr>
          <p:cNvPr id="205" name="Google Shape;205;p24"/>
          <p:cNvSpPr/>
          <p:nvPr/>
        </p:nvSpPr>
        <p:spPr>
          <a:xfrm flipH="1">
            <a:off x="443831" y="3007386"/>
            <a:ext cx="2909100" cy="1243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Programming skills in Python/R , Solid understanding of database management systems, Proficient SQL/HQL skills, Good data visualization skills and proficient with Tableau/PowerBI/QlikView,etc ,basic understanding of predictive modelling</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endParaRPr sz="1100">
              <a:solidFill>
                <a:srgbClr val="121543"/>
              </a:solidFill>
              <a:latin typeface="Calibri"/>
              <a:ea typeface="Calibri"/>
              <a:cs typeface="Calibri"/>
              <a:sym typeface="Calibri"/>
            </a:endParaRPr>
          </a:p>
        </p:txBody>
      </p:sp>
      <p:sp>
        <p:nvSpPr>
          <p:cNvPr id="206" name="Google Shape;206;p24"/>
          <p:cNvSpPr/>
          <p:nvPr/>
        </p:nvSpPr>
        <p:spPr>
          <a:xfrm flipH="1">
            <a:off x="6032063" y="3007387"/>
            <a:ext cx="2909100" cy="335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900">
                <a:solidFill>
                  <a:srgbClr val="121543"/>
                </a:solidFill>
              </a:rPr>
              <a:t>SQL,Excel,Python/R,Tableau/PowerBI/QlikView,Basics of Big Data, Basics of Cloud</a:t>
            </a:r>
            <a:endParaRPr sz="900">
              <a:solidFill>
                <a:srgbClr val="121543"/>
              </a:solidFill>
            </a:endParaRPr>
          </a:p>
          <a:p>
            <a:pPr marL="0" lvl="0" indent="0" algn="l" rtl="0">
              <a:spcBef>
                <a:spcPts val="0"/>
              </a:spcBef>
              <a:spcAft>
                <a:spcPts val="0"/>
              </a:spcAft>
              <a:buClr>
                <a:schemeClr val="dk1"/>
              </a:buClr>
              <a:buFont typeface="Arial"/>
              <a:buNone/>
            </a:pPr>
            <a:endParaRPr sz="900">
              <a:solidFill>
                <a:srgbClr val="121543"/>
              </a:solidFill>
            </a:endParaRPr>
          </a:p>
          <a:p>
            <a:pPr marL="0" marR="0" lvl="0" indent="0" algn="l" rtl="0">
              <a:spcBef>
                <a:spcPts val="0"/>
              </a:spcBef>
              <a:spcAft>
                <a:spcPts val="0"/>
              </a:spcAft>
              <a:buNone/>
            </a:pPr>
            <a:endParaRPr sz="900">
              <a:solidFill>
                <a:srgbClr val="121543"/>
              </a:solidFill>
            </a:endParaRPr>
          </a:p>
        </p:txBody>
      </p:sp>
      <p:grpSp>
        <p:nvGrpSpPr>
          <p:cNvPr id="207" name="Google Shape;207;p24"/>
          <p:cNvGrpSpPr/>
          <p:nvPr/>
        </p:nvGrpSpPr>
        <p:grpSpPr>
          <a:xfrm>
            <a:off x="178100" y="865588"/>
            <a:ext cx="3440633" cy="464850"/>
            <a:chOff x="433154" y="1082493"/>
            <a:chExt cx="4587510" cy="619800"/>
          </a:xfrm>
        </p:grpSpPr>
        <p:sp>
          <p:nvSpPr>
            <p:cNvPr id="208" name="Google Shape;208;p24"/>
            <p:cNvSpPr/>
            <p:nvPr/>
          </p:nvSpPr>
          <p:spPr>
            <a:xfrm>
              <a:off x="4400864" y="1082493"/>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209;p24"/>
            <p:cNvSpPr/>
            <p:nvPr/>
          </p:nvSpPr>
          <p:spPr>
            <a:xfrm>
              <a:off x="433154" y="1082493"/>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ROLE</a:t>
              </a:r>
              <a:endParaRPr sz="1400"/>
            </a:p>
          </p:txBody>
        </p:sp>
        <p:grpSp>
          <p:nvGrpSpPr>
            <p:cNvPr id="210" name="Google Shape;210;p24"/>
            <p:cNvGrpSpPr/>
            <p:nvPr/>
          </p:nvGrpSpPr>
          <p:grpSpPr>
            <a:xfrm>
              <a:off x="4547022" y="1233578"/>
              <a:ext cx="330263" cy="317362"/>
              <a:chOff x="2678113" y="3297239"/>
              <a:chExt cx="330263" cy="317362"/>
            </a:xfrm>
          </p:grpSpPr>
          <p:sp>
            <p:nvSpPr>
              <p:cNvPr id="211" name="Google Shape;211;p24"/>
              <p:cNvSpPr/>
              <p:nvPr/>
            </p:nvSpPr>
            <p:spPr>
              <a:xfrm>
                <a:off x="2678113" y="3297239"/>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12" name="Google Shape;212;p24"/>
              <p:cNvCxnSpPr/>
              <p:nvPr/>
            </p:nvCxnSpPr>
            <p:spPr>
              <a:xfrm>
                <a:off x="2782888" y="3297239"/>
                <a:ext cx="0" cy="44400"/>
              </a:xfrm>
              <a:prstGeom prst="straightConnector1">
                <a:avLst/>
              </a:prstGeom>
              <a:noFill/>
              <a:ln w="12700" cap="rnd" cmpd="sng">
                <a:solidFill>
                  <a:schemeClr val="lt1"/>
                </a:solidFill>
                <a:prstDash val="solid"/>
                <a:round/>
                <a:headEnd type="none" w="med" len="med"/>
                <a:tailEnd type="none" w="med" len="med"/>
              </a:ln>
            </p:spPr>
          </p:cxnSp>
          <p:cxnSp>
            <p:nvCxnSpPr>
              <p:cNvPr id="213" name="Google Shape;213;p24"/>
              <p:cNvCxnSpPr/>
              <p:nvPr/>
            </p:nvCxnSpPr>
            <p:spPr>
              <a:xfrm>
                <a:off x="2708276" y="3297239"/>
                <a:ext cx="0" cy="44400"/>
              </a:xfrm>
              <a:prstGeom prst="straightConnector1">
                <a:avLst/>
              </a:prstGeom>
              <a:noFill/>
              <a:ln w="12700" cap="rnd" cmpd="sng">
                <a:solidFill>
                  <a:schemeClr val="lt1"/>
                </a:solidFill>
                <a:prstDash val="solid"/>
                <a:round/>
                <a:headEnd type="none" w="med" len="med"/>
                <a:tailEnd type="none" w="med" len="med"/>
              </a:ln>
            </p:spPr>
          </p:cxnSp>
          <p:sp>
            <p:nvSpPr>
              <p:cNvPr id="214" name="Google Shape;214;p24"/>
              <p:cNvSpPr/>
              <p:nvPr/>
            </p:nvSpPr>
            <p:spPr>
              <a:xfrm>
                <a:off x="2708276" y="3341689"/>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15" name="Google Shape;215;p24"/>
              <p:cNvCxnSpPr/>
              <p:nvPr/>
            </p:nvCxnSpPr>
            <p:spPr>
              <a:xfrm>
                <a:off x="2813051" y="3341689"/>
                <a:ext cx="0" cy="45900"/>
              </a:xfrm>
              <a:prstGeom prst="straightConnector1">
                <a:avLst/>
              </a:prstGeom>
              <a:noFill/>
              <a:ln w="12700" cap="rnd" cmpd="sng">
                <a:solidFill>
                  <a:schemeClr val="lt1"/>
                </a:solidFill>
                <a:prstDash val="solid"/>
                <a:round/>
                <a:headEnd type="none" w="med" len="med"/>
                <a:tailEnd type="none" w="med" len="med"/>
              </a:ln>
            </p:spPr>
          </p:cxnSp>
          <p:cxnSp>
            <p:nvCxnSpPr>
              <p:cNvPr id="216" name="Google Shape;216;p24"/>
              <p:cNvCxnSpPr/>
              <p:nvPr/>
            </p:nvCxnSpPr>
            <p:spPr>
              <a:xfrm>
                <a:off x="2738438" y="3341689"/>
                <a:ext cx="0" cy="45900"/>
              </a:xfrm>
              <a:prstGeom prst="straightConnector1">
                <a:avLst/>
              </a:prstGeom>
              <a:noFill/>
              <a:ln w="12700" cap="rnd" cmpd="sng">
                <a:solidFill>
                  <a:schemeClr val="lt1"/>
                </a:solidFill>
                <a:prstDash val="solid"/>
                <a:round/>
                <a:headEnd type="none" w="med" len="med"/>
                <a:tailEnd type="none" w="med" len="med"/>
              </a:ln>
            </p:spPr>
          </p:cxnSp>
          <p:sp>
            <p:nvSpPr>
              <p:cNvPr id="217" name="Google Shape;217;p24"/>
              <p:cNvSpPr/>
              <p:nvPr/>
            </p:nvSpPr>
            <p:spPr>
              <a:xfrm>
                <a:off x="2692401" y="3387726"/>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18" name="Google Shape;218;p24"/>
              <p:cNvCxnSpPr/>
              <p:nvPr/>
            </p:nvCxnSpPr>
            <p:spPr>
              <a:xfrm>
                <a:off x="2798763" y="3387726"/>
                <a:ext cx="0" cy="44400"/>
              </a:xfrm>
              <a:prstGeom prst="straightConnector1">
                <a:avLst/>
              </a:prstGeom>
              <a:noFill/>
              <a:ln w="12700" cap="rnd" cmpd="sng">
                <a:solidFill>
                  <a:schemeClr val="lt1"/>
                </a:solidFill>
                <a:prstDash val="solid"/>
                <a:round/>
                <a:headEnd type="none" w="med" len="med"/>
                <a:tailEnd type="none" w="med" len="med"/>
              </a:ln>
            </p:spPr>
          </p:cxnSp>
          <p:cxnSp>
            <p:nvCxnSpPr>
              <p:cNvPr id="219" name="Google Shape;219;p24"/>
              <p:cNvCxnSpPr/>
              <p:nvPr/>
            </p:nvCxnSpPr>
            <p:spPr>
              <a:xfrm>
                <a:off x="2722563" y="3387726"/>
                <a:ext cx="0" cy="44400"/>
              </a:xfrm>
              <a:prstGeom prst="straightConnector1">
                <a:avLst/>
              </a:prstGeom>
              <a:noFill/>
              <a:ln w="12700" cap="rnd" cmpd="sng">
                <a:solidFill>
                  <a:schemeClr val="lt1"/>
                </a:solidFill>
                <a:prstDash val="solid"/>
                <a:round/>
                <a:headEnd type="none" w="med" len="med"/>
                <a:tailEnd type="none" w="med" len="med"/>
              </a:ln>
            </p:spPr>
          </p:cxnSp>
          <p:sp>
            <p:nvSpPr>
              <p:cNvPr id="220" name="Google Shape;220;p24"/>
              <p:cNvSpPr/>
              <p:nvPr/>
            </p:nvSpPr>
            <p:spPr>
              <a:xfrm>
                <a:off x="2678113" y="3432176"/>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21" name="Google Shape;221;p24"/>
              <p:cNvCxnSpPr/>
              <p:nvPr/>
            </p:nvCxnSpPr>
            <p:spPr>
              <a:xfrm>
                <a:off x="2782888" y="3432176"/>
                <a:ext cx="0" cy="45900"/>
              </a:xfrm>
              <a:prstGeom prst="straightConnector1">
                <a:avLst/>
              </a:prstGeom>
              <a:noFill/>
              <a:ln w="12700" cap="rnd" cmpd="sng">
                <a:solidFill>
                  <a:schemeClr val="lt1"/>
                </a:solidFill>
                <a:prstDash val="solid"/>
                <a:round/>
                <a:headEnd type="none" w="med" len="med"/>
                <a:tailEnd type="none" w="med" len="med"/>
              </a:ln>
            </p:spPr>
          </p:cxnSp>
          <p:cxnSp>
            <p:nvCxnSpPr>
              <p:cNvPr id="222" name="Google Shape;222;p24"/>
              <p:cNvCxnSpPr/>
              <p:nvPr/>
            </p:nvCxnSpPr>
            <p:spPr>
              <a:xfrm>
                <a:off x="2708276" y="3432176"/>
                <a:ext cx="0" cy="45900"/>
              </a:xfrm>
              <a:prstGeom prst="straightConnector1">
                <a:avLst/>
              </a:prstGeom>
              <a:noFill/>
              <a:ln w="12700" cap="rnd" cmpd="sng">
                <a:solidFill>
                  <a:schemeClr val="lt1"/>
                </a:solidFill>
                <a:prstDash val="solid"/>
                <a:round/>
                <a:headEnd type="none" w="med" len="med"/>
                <a:tailEnd type="none" w="med" len="med"/>
              </a:ln>
            </p:spPr>
          </p:cxnSp>
          <p:sp>
            <p:nvSpPr>
              <p:cNvPr id="223" name="Google Shape;223;p24"/>
              <p:cNvSpPr/>
              <p:nvPr/>
            </p:nvSpPr>
            <p:spPr>
              <a:xfrm>
                <a:off x="2692401" y="3478214"/>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24" name="Google Shape;224;p24"/>
              <p:cNvCxnSpPr/>
              <p:nvPr/>
            </p:nvCxnSpPr>
            <p:spPr>
              <a:xfrm>
                <a:off x="27987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225" name="Google Shape;225;p24"/>
              <p:cNvCxnSpPr/>
              <p:nvPr/>
            </p:nvCxnSpPr>
            <p:spPr>
              <a:xfrm>
                <a:off x="27225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226" name="Google Shape;226;p24"/>
              <p:cNvSpPr/>
              <p:nvPr/>
            </p:nvSpPr>
            <p:spPr>
              <a:xfrm>
                <a:off x="2678113"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27" name="Google Shape;227;p24"/>
              <p:cNvCxnSpPr/>
              <p:nvPr/>
            </p:nvCxnSpPr>
            <p:spPr>
              <a:xfrm>
                <a:off x="278288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228" name="Google Shape;228;p24"/>
              <p:cNvCxnSpPr/>
              <p:nvPr/>
            </p:nvCxnSpPr>
            <p:spPr>
              <a:xfrm>
                <a:off x="2708276"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229" name="Google Shape;229;p24"/>
              <p:cNvSpPr/>
              <p:nvPr/>
            </p:nvSpPr>
            <p:spPr>
              <a:xfrm>
                <a:off x="2692401" y="3568701"/>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30" name="Google Shape;230;p24"/>
              <p:cNvCxnSpPr/>
              <p:nvPr/>
            </p:nvCxnSpPr>
            <p:spPr>
              <a:xfrm>
                <a:off x="27987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231" name="Google Shape;231;p24"/>
              <p:cNvCxnSpPr/>
              <p:nvPr/>
            </p:nvCxnSpPr>
            <p:spPr>
              <a:xfrm>
                <a:off x="2722563" y="3568701"/>
                <a:ext cx="0" cy="45900"/>
              </a:xfrm>
              <a:prstGeom prst="straightConnector1">
                <a:avLst/>
              </a:prstGeom>
              <a:noFill/>
              <a:ln w="12700" cap="rnd" cmpd="sng">
                <a:solidFill>
                  <a:schemeClr val="lt1"/>
                </a:solidFill>
                <a:prstDash val="solid"/>
                <a:round/>
                <a:headEnd type="none" w="med" len="med"/>
                <a:tailEnd type="none" w="med" len="med"/>
              </a:ln>
            </p:spPr>
          </p:cxnSp>
          <p:sp>
            <p:nvSpPr>
              <p:cNvPr id="232" name="Google Shape;232;p24"/>
              <p:cNvSpPr/>
              <p:nvPr/>
            </p:nvSpPr>
            <p:spPr>
              <a:xfrm>
                <a:off x="2857501" y="3478214"/>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33" name="Google Shape;233;p24"/>
              <p:cNvCxnSpPr/>
              <p:nvPr/>
            </p:nvCxnSpPr>
            <p:spPr>
              <a:xfrm>
                <a:off x="28876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234" name="Google Shape;234;p24"/>
              <p:cNvCxnSpPr/>
              <p:nvPr/>
            </p:nvCxnSpPr>
            <p:spPr>
              <a:xfrm>
                <a:off x="29638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235" name="Google Shape;235;p24"/>
              <p:cNvSpPr/>
              <p:nvPr/>
            </p:nvSpPr>
            <p:spPr>
              <a:xfrm>
                <a:off x="2873376"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36" name="Google Shape;236;p24"/>
              <p:cNvCxnSpPr/>
              <p:nvPr/>
            </p:nvCxnSpPr>
            <p:spPr>
              <a:xfrm>
                <a:off x="290353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237" name="Google Shape;237;p24"/>
              <p:cNvCxnSpPr/>
              <p:nvPr/>
            </p:nvCxnSpPr>
            <p:spPr>
              <a:xfrm>
                <a:off x="2978151"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238" name="Google Shape;238;p24"/>
              <p:cNvSpPr/>
              <p:nvPr/>
            </p:nvSpPr>
            <p:spPr>
              <a:xfrm>
                <a:off x="2857501" y="3568701"/>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39" name="Google Shape;239;p24"/>
              <p:cNvCxnSpPr/>
              <p:nvPr/>
            </p:nvCxnSpPr>
            <p:spPr>
              <a:xfrm>
                <a:off x="28876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240" name="Google Shape;240;p24"/>
              <p:cNvCxnSpPr/>
              <p:nvPr/>
            </p:nvCxnSpPr>
            <p:spPr>
              <a:xfrm>
                <a:off x="2963863" y="3568701"/>
                <a:ext cx="0" cy="45900"/>
              </a:xfrm>
              <a:prstGeom prst="straightConnector1">
                <a:avLst/>
              </a:prstGeom>
              <a:noFill/>
              <a:ln w="12700" cap="rnd" cmpd="sng">
                <a:solidFill>
                  <a:schemeClr val="lt1"/>
                </a:solidFill>
                <a:prstDash val="solid"/>
                <a:round/>
                <a:headEnd type="none" w="med" len="med"/>
                <a:tailEnd type="none" w="med" len="med"/>
              </a:ln>
            </p:spPr>
          </p:cxnSp>
        </p:grpSp>
      </p:grpSp>
      <p:grpSp>
        <p:nvGrpSpPr>
          <p:cNvPr id="241" name="Google Shape;241;p24"/>
          <p:cNvGrpSpPr/>
          <p:nvPr/>
        </p:nvGrpSpPr>
        <p:grpSpPr>
          <a:xfrm>
            <a:off x="178100" y="2397206"/>
            <a:ext cx="3440633" cy="464851"/>
            <a:chOff x="433154" y="5130875"/>
            <a:chExt cx="4587510" cy="619802"/>
          </a:xfrm>
        </p:grpSpPr>
        <p:sp>
          <p:nvSpPr>
            <p:cNvPr id="242" name="Google Shape;242;p24"/>
            <p:cNvSpPr/>
            <p:nvPr/>
          </p:nvSpPr>
          <p:spPr>
            <a:xfrm>
              <a:off x="4400864" y="5130877"/>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3" name="Google Shape;243;p24"/>
            <p:cNvSpPr/>
            <p:nvPr/>
          </p:nvSpPr>
          <p:spPr>
            <a:xfrm>
              <a:off x="433154" y="513087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SKILLS</a:t>
              </a:r>
              <a:endParaRPr sz="1100"/>
            </a:p>
          </p:txBody>
        </p:sp>
        <p:grpSp>
          <p:nvGrpSpPr>
            <p:cNvPr id="244" name="Google Shape;244;p24"/>
            <p:cNvGrpSpPr/>
            <p:nvPr/>
          </p:nvGrpSpPr>
          <p:grpSpPr>
            <a:xfrm>
              <a:off x="4537661" y="5250409"/>
              <a:ext cx="346075" cy="346075"/>
              <a:chOff x="7726363" y="2895601"/>
              <a:chExt cx="346075" cy="346075"/>
            </a:xfrm>
          </p:grpSpPr>
          <p:sp>
            <p:nvSpPr>
              <p:cNvPr id="245" name="Google Shape;245;p24"/>
              <p:cNvSpPr/>
              <p:nvPr/>
            </p:nvSpPr>
            <p:spPr>
              <a:xfrm>
                <a:off x="77485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6" name="Google Shape;246;p24"/>
              <p:cNvSpPr/>
              <p:nvPr/>
            </p:nvSpPr>
            <p:spPr>
              <a:xfrm>
                <a:off x="7726363" y="3105151"/>
                <a:ext cx="104775"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24"/>
              <p:cNvSpPr/>
              <p:nvPr/>
            </p:nvSpPr>
            <p:spPr>
              <a:xfrm>
                <a:off x="79898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24"/>
              <p:cNvSpPr/>
              <p:nvPr/>
            </p:nvSpPr>
            <p:spPr>
              <a:xfrm>
                <a:off x="7966076" y="3105151"/>
                <a:ext cx="106363"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9" name="Google Shape;249;p24"/>
              <p:cNvSpPr/>
              <p:nvPr/>
            </p:nvSpPr>
            <p:spPr>
              <a:xfrm>
                <a:off x="7869238" y="2895601"/>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0" name="Google Shape;250;p24"/>
              <p:cNvSpPr/>
              <p:nvPr/>
            </p:nvSpPr>
            <p:spPr>
              <a:xfrm>
                <a:off x="7847013" y="2986089"/>
                <a:ext cx="104775" cy="134938"/>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251" name="Google Shape;251;p24"/>
          <p:cNvGrpSpPr/>
          <p:nvPr/>
        </p:nvGrpSpPr>
        <p:grpSpPr>
          <a:xfrm>
            <a:off x="5686549" y="2391000"/>
            <a:ext cx="3442628" cy="477270"/>
            <a:chOff x="7229240" y="5168825"/>
            <a:chExt cx="4590170" cy="636360"/>
          </a:xfrm>
        </p:grpSpPr>
        <p:sp>
          <p:nvSpPr>
            <p:cNvPr id="252" name="Google Shape;252;p24"/>
            <p:cNvSpPr/>
            <p:nvPr/>
          </p:nvSpPr>
          <p:spPr>
            <a:xfrm>
              <a:off x="7229240" y="5185385"/>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3" name="Google Shape;253;p24"/>
            <p:cNvSpPr/>
            <p:nvPr/>
          </p:nvSpPr>
          <p:spPr>
            <a:xfrm>
              <a:off x="7848910" y="516882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LANGUAGES/TOOLS</a:t>
              </a:r>
              <a:endParaRPr sz="1400"/>
            </a:p>
          </p:txBody>
        </p:sp>
        <p:grpSp>
          <p:nvGrpSpPr>
            <p:cNvPr id="254" name="Google Shape;254;p24"/>
            <p:cNvGrpSpPr/>
            <p:nvPr/>
          </p:nvGrpSpPr>
          <p:grpSpPr>
            <a:xfrm>
              <a:off x="7370006" y="5322182"/>
              <a:ext cx="338138" cy="346075"/>
              <a:chOff x="4845050" y="3979863"/>
              <a:chExt cx="338138" cy="346075"/>
            </a:xfrm>
          </p:grpSpPr>
          <p:sp>
            <p:nvSpPr>
              <p:cNvPr id="255" name="Google Shape;255;p24"/>
              <p:cNvSpPr/>
              <p:nvPr/>
            </p:nvSpPr>
            <p:spPr>
              <a:xfrm>
                <a:off x="4987925" y="3979863"/>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6" name="Google Shape;256;p24"/>
              <p:cNvSpPr/>
              <p:nvPr/>
            </p:nvSpPr>
            <p:spPr>
              <a:xfrm>
                <a:off x="5056188" y="4048125"/>
                <a:ext cx="588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7" name="Google Shape;257;p24"/>
              <p:cNvSpPr/>
              <p:nvPr/>
            </p:nvSpPr>
            <p:spPr>
              <a:xfrm>
                <a:off x="4845050" y="4130675"/>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24"/>
              <p:cNvSpPr/>
              <p:nvPr/>
            </p:nvSpPr>
            <p:spPr>
              <a:xfrm>
                <a:off x="4913313" y="4198938"/>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259" name="Google Shape;259;p24"/>
          <p:cNvGrpSpPr/>
          <p:nvPr/>
        </p:nvGrpSpPr>
        <p:grpSpPr>
          <a:xfrm>
            <a:off x="5750152" y="1019392"/>
            <a:ext cx="259556" cy="146447"/>
            <a:chOff x="4119563" y="2970214"/>
            <a:chExt cx="346075" cy="195263"/>
          </a:xfrm>
        </p:grpSpPr>
        <p:sp>
          <p:nvSpPr>
            <p:cNvPr id="260" name="Google Shape;260;p24"/>
            <p:cNvSpPr/>
            <p:nvPr/>
          </p:nvSpPr>
          <p:spPr>
            <a:xfrm>
              <a:off x="4262438" y="3022601"/>
              <a:ext cx="46038" cy="90488"/>
            </a:xfrm>
            <a:custGeom>
              <a:avLst/>
              <a:gdLst/>
              <a:ahLst/>
              <a:cxnLst/>
              <a:rect l="l" t="t" r="r" b="b"/>
              <a:pathLst>
                <a:path w="12" h="24" extrusionOk="0">
                  <a:moveTo>
                    <a:pt x="0" y="18"/>
                  </a:moveTo>
                  <a:cubicBezTo>
                    <a:pt x="0" y="21"/>
                    <a:pt x="3" y="24"/>
                    <a:pt x="6" y="24"/>
                  </a:cubicBezTo>
                  <a:cubicBezTo>
                    <a:pt x="9" y="24"/>
                    <a:pt x="12" y="21"/>
                    <a:pt x="12" y="18"/>
                  </a:cubicBezTo>
                  <a:cubicBezTo>
                    <a:pt x="12" y="15"/>
                    <a:pt x="9" y="12"/>
                    <a:pt x="6" y="12"/>
                  </a:cubicBezTo>
                  <a:cubicBezTo>
                    <a:pt x="3" y="12"/>
                    <a:pt x="0" y="9"/>
                    <a:pt x="0" y="6"/>
                  </a:cubicBezTo>
                  <a:cubicBezTo>
                    <a:pt x="0" y="3"/>
                    <a:pt x="3" y="0"/>
                    <a:pt x="6" y="0"/>
                  </a:cubicBezTo>
                  <a:cubicBezTo>
                    <a:pt x="9" y="0"/>
                    <a:pt x="12" y="3"/>
                    <a:pt x="12" y="6"/>
                  </a:cubicBezTo>
                </a:path>
              </a:pathLst>
            </a:custGeom>
            <a:noFill/>
            <a:ln w="14275"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61" name="Google Shape;261;p24"/>
            <p:cNvCxnSpPr/>
            <p:nvPr/>
          </p:nvCxnSpPr>
          <p:spPr>
            <a:xfrm>
              <a:off x="4286251" y="3113089"/>
              <a:ext cx="0" cy="14400"/>
            </a:xfrm>
            <a:prstGeom prst="straightConnector1">
              <a:avLst/>
            </a:prstGeom>
            <a:noFill/>
            <a:ln w="14275" cap="rnd" cmpd="sng">
              <a:solidFill>
                <a:schemeClr val="lt1"/>
              </a:solidFill>
              <a:prstDash val="solid"/>
              <a:round/>
              <a:headEnd type="none" w="med" len="med"/>
              <a:tailEnd type="none" w="med" len="med"/>
            </a:ln>
          </p:spPr>
        </p:cxnSp>
        <p:cxnSp>
          <p:nvCxnSpPr>
            <p:cNvPr id="262" name="Google Shape;262;p24"/>
            <p:cNvCxnSpPr/>
            <p:nvPr/>
          </p:nvCxnSpPr>
          <p:spPr>
            <a:xfrm>
              <a:off x="4286251" y="3006726"/>
              <a:ext cx="0" cy="15900"/>
            </a:xfrm>
            <a:prstGeom prst="straightConnector1">
              <a:avLst/>
            </a:prstGeom>
            <a:noFill/>
            <a:ln w="14275" cap="rnd" cmpd="sng">
              <a:solidFill>
                <a:schemeClr val="lt1"/>
              </a:solidFill>
              <a:prstDash val="solid"/>
              <a:round/>
              <a:headEnd type="none" w="med" len="med"/>
              <a:tailEnd type="none" w="med" len="med"/>
            </a:ln>
          </p:spPr>
        </p:cxnSp>
        <p:sp>
          <p:nvSpPr>
            <p:cNvPr id="263" name="Google Shape;263;p24"/>
            <p:cNvSpPr/>
            <p:nvPr/>
          </p:nvSpPr>
          <p:spPr>
            <a:xfrm>
              <a:off x="4119563" y="2970214"/>
              <a:ext cx="346075" cy="195263"/>
            </a:xfrm>
            <a:custGeom>
              <a:avLst/>
              <a:gdLst/>
              <a:ahLst/>
              <a:cxnLst/>
              <a:rect l="l" t="t" r="r" b="b"/>
              <a:pathLst>
                <a:path w="92" h="52" extrusionOk="0">
                  <a:moveTo>
                    <a:pt x="92" y="26"/>
                  </a:moveTo>
                  <a:cubicBezTo>
                    <a:pt x="92" y="18"/>
                    <a:pt x="87" y="12"/>
                    <a:pt x="80" y="9"/>
                  </a:cubicBezTo>
                  <a:cubicBezTo>
                    <a:pt x="80" y="0"/>
                    <a:pt x="80" y="0"/>
                    <a:pt x="80" y="0"/>
                  </a:cubicBezTo>
                  <a:cubicBezTo>
                    <a:pt x="12" y="0"/>
                    <a:pt x="12" y="0"/>
                    <a:pt x="12" y="0"/>
                  </a:cubicBezTo>
                  <a:cubicBezTo>
                    <a:pt x="12" y="9"/>
                    <a:pt x="12" y="9"/>
                    <a:pt x="12" y="9"/>
                  </a:cubicBezTo>
                  <a:cubicBezTo>
                    <a:pt x="5" y="12"/>
                    <a:pt x="0" y="18"/>
                    <a:pt x="0" y="26"/>
                  </a:cubicBezTo>
                  <a:cubicBezTo>
                    <a:pt x="0" y="34"/>
                    <a:pt x="5" y="40"/>
                    <a:pt x="12" y="43"/>
                  </a:cubicBezTo>
                  <a:cubicBezTo>
                    <a:pt x="12" y="52"/>
                    <a:pt x="12" y="52"/>
                    <a:pt x="12" y="52"/>
                  </a:cubicBezTo>
                  <a:cubicBezTo>
                    <a:pt x="80" y="52"/>
                    <a:pt x="80" y="52"/>
                    <a:pt x="80" y="52"/>
                  </a:cubicBezTo>
                  <a:cubicBezTo>
                    <a:pt x="80" y="43"/>
                    <a:pt x="80" y="43"/>
                    <a:pt x="80" y="43"/>
                  </a:cubicBezTo>
                  <a:cubicBezTo>
                    <a:pt x="87" y="40"/>
                    <a:pt x="92" y="34"/>
                    <a:pt x="92" y="26"/>
                  </a:cubicBezTo>
                  <a:close/>
                </a:path>
              </a:pathLst>
            </a:custGeom>
            <a:noFill/>
            <a:ln w="1427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4" name="Google Shape;264;p24"/>
          <p:cNvSpPr txBox="1">
            <a:spLocks noGrp="1"/>
          </p:cNvSpPr>
          <p:nvPr>
            <p:ph type="title"/>
          </p:nvPr>
        </p:nvSpPr>
        <p:spPr>
          <a:xfrm>
            <a:off x="374231" y="50756"/>
            <a:ext cx="8490300" cy="514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800"/>
              <a:buFont typeface="Arial"/>
              <a:buNone/>
            </a:pPr>
            <a:r>
              <a:rPr lang="en">
                <a:solidFill>
                  <a:schemeClr val="lt1"/>
                </a:solidFill>
                <a:highlight>
                  <a:srgbClr val="41357A"/>
                </a:highlight>
              </a:rPr>
              <a:t>DATA/BI ANALYST</a:t>
            </a:r>
            <a:endParaRPr>
              <a:solidFill>
                <a:srgbClr val="FFFFFF"/>
              </a:solidFill>
              <a:highlight>
                <a:srgbClr val="41357A"/>
              </a:highlight>
            </a:endParaRPr>
          </a:p>
        </p:txBody>
      </p:sp>
      <p:sp>
        <p:nvSpPr>
          <p:cNvPr id="265" name="Google Shape;265;p24"/>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pic>
        <p:nvPicPr>
          <p:cNvPr id="266" name="Google Shape;266;p24"/>
          <p:cNvPicPr preferRelativeResize="0"/>
          <p:nvPr/>
        </p:nvPicPr>
        <p:blipFill>
          <a:blip r:embed="rId4">
            <a:alphaModFix/>
          </a:blip>
          <a:stretch>
            <a:fillRect/>
          </a:stretch>
        </p:blipFill>
        <p:spPr>
          <a:xfrm>
            <a:off x="3700087" y="1447891"/>
            <a:ext cx="1905115" cy="21307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25"/>
          <p:cNvPicPr preferRelativeResize="0"/>
          <p:nvPr/>
        </p:nvPicPr>
        <p:blipFill rotWithShape="1">
          <a:blip r:embed="rId3">
            <a:alphaModFix/>
          </a:blip>
          <a:srcRect/>
          <a:stretch/>
        </p:blipFill>
        <p:spPr>
          <a:xfrm>
            <a:off x="0" y="1"/>
            <a:ext cx="9143998" cy="5142586"/>
          </a:xfrm>
          <a:prstGeom prst="rect">
            <a:avLst/>
          </a:prstGeom>
          <a:noFill/>
          <a:ln>
            <a:noFill/>
          </a:ln>
        </p:spPr>
      </p:pic>
      <p:sp>
        <p:nvSpPr>
          <p:cNvPr id="272" name="Google Shape;272;p25"/>
          <p:cNvSpPr/>
          <p:nvPr/>
        </p:nvSpPr>
        <p:spPr>
          <a:xfrm>
            <a:off x="0" y="0"/>
            <a:ext cx="9144000" cy="5143500"/>
          </a:xfrm>
          <a:prstGeom prst="rect">
            <a:avLst/>
          </a:prstGeom>
          <a:solidFill>
            <a:schemeClr val="lt2">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121543"/>
              </a:solidFill>
              <a:latin typeface="Calibri"/>
              <a:ea typeface="Calibri"/>
              <a:cs typeface="Calibri"/>
              <a:sym typeface="Calibri"/>
            </a:endParaRPr>
          </a:p>
        </p:txBody>
      </p:sp>
      <p:sp>
        <p:nvSpPr>
          <p:cNvPr id="273" name="Google Shape;273;p25"/>
          <p:cNvSpPr/>
          <p:nvPr/>
        </p:nvSpPr>
        <p:spPr>
          <a:xfrm>
            <a:off x="5650530" y="865598"/>
            <a:ext cx="465000" cy="4650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4" name="Google Shape;274;p25"/>
          <p:cNvSpPr/>
          <p:nvPr/>
        </p:nvSpPr>
        <p:spPr>
          <a:xfrm>
            <a:off x="6115283" y="865598"/>
            <a:ext cx="2977800" cy="4650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CTC</a:t>
            </a:r>
            <a:endParaRPr sz="1100"/>
          </a:p>
        </p:txBody>
      </p:sp>
      <p:sp>
        <p:nvSpPr>
          <p:cNvPr id="275" name="Google Shape;275;p25"/>
          <p:cNvSpPr/>
          <p:nvPr/>
        </p:nvSpPr>
        <p:spPr>
          <a:xfrm flipH="1">
            <a:off x="374175" y="1390872"/>
            <a:ext cx="2909100" cy="94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ML Engineers are mostly people from software engineering background who are responsible to take the data science use cases and make it deployable. They are also responsible for updating and maintaining the deployed ML models.</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100">
              <a:latin typeface="Calibri"/>
              <a:ea typeface="Calibri"/>
              <a:cs typeface="Calibri"/>
              <a:sym typeface="Calibri"/>
            </a:endParaRPr>
          </a:p>
        </p:txBody>
      </p:sp>
      <p:sp>
        <p:nvSpPr>
          <p:cNvPr id="276" name="Google Shape;276;p25"/>
          <p:cNvSpPr/>
          <p:nvPr/>
        </p:nvSpPr>
        <p:spPr>
          <a:xfrm flipH="1">
            <a:off x="5953267" y="1390884"/>
            <a:ext cx="2909100" cy="6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The national average salary for a Machine Learning Engineer is ₹7,68,375 in India.</a:t>
            </a:r>
            <a:endParaRPr sz="1100">
              <a:solidFill>
                <a:srgbClr val="121543"/>
              </a:solidFill>
              <a:latin typeface="Calibri"/>
              <a:ea typeface="Calibri"/>
              <a:cs typeface="Calibri"/>
              <a:sym typeface="Calibri"/>
            </a:endParaRPr>
          </a:p>
          <a:p>
            <a:pPr marL="0" marR="0" lvl="0" indent="0" algn="l" rtl="0">
              <a:spcBef>
                <a:spcPts val="0"/>
              </a:spcBef>
              <a:spcAft>
                <a:spcPts val="0"/>
              </a:spcAft>
              <a:buNone/>
            </a:pPr>
            <a:endParaRPr sz="1100">
              <a:solidFill>
                <a:srgbClr val="121543"/>
              </a:solidFill>
              <a:latin typeface="Calibri"/>
              <a:ea typeface="Calibri"/>
              <a:cs typeface="Calibri"/>
              <a:sym typeface="Calibri"/>
            </a:endParaRPr>
          </a:p>
        </p:txBody>
      </p:sp>
      <p:sp>
        <p:nvSpPr>
          <p:cNvPr id="277" name="Google Shape;277;p25"/>
          <p:cNvSpPr/>
          <p:nvPr/>
        </p:nvSpPr>
        <p:spPr>
          <a:xfrm flipH="1">
            <a:off x="443831" y="3007386"/>
            <a:ext cx="2909100" cy="1243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Understanding of data structures, data modeling and software architecture. Deep knowledge of math, probability, statistics and algorithms. Ability to write robust code in Python, Java and R. Familiarity with machine learning frameworks (like Keras or PyTorch) and libraries (like scikit-learn)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100">
              <a:latin typeface="Calibri"/>
              <a:ea typeface="Calibri"/>
              <a:cs typeface="Calibri"/>
              <a:sym typeface="Calibri"/>
            </a:endParaRPr>
          </a:p>
        </p:txBody>
      </p:sp>
      <p:sp>
        <p:nvSpPr>
          <p:cNvPr id="278" name="Google Shape;278;p25"/>
          <p:cNvSpPr/>
          <p:nvPr/>
        </p:nvSpPr>
        <p:spPr>
          <a:xfrm flipH="1">
            <a:off x="6032063" y="3007388"/>
            <a:ext cx="2909100" cy="46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Python, Machine Learning Algorithms, DL/NLP, Java,DBMS, Cloud Architecture,Big Data Architectures,AWS/GCP/Azure </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900">
              <a:solidFill>
                <a:srgbClr val="121543"/>
              </a:solidFill>
            </a:endParaRPr>
          </a:p>
        </p:txBody>
      </p:sp>
      <p:grpSp>
        <p:nvGrpSpPr>
          <p:cNvPr id="279" name="Google Shape;279;p25"/>
          <p:cNvGrpSpPr/>
          <p:nvPr/>
        </p:nvGrpSpPr>
        <p:grpSpPr>
          <a:xfrm>
            <a:off x="178100" y="865588"/>
            <a:ext cx="3440633" cy="464850"/>
            <a:chOff x="433154" y="1082493"/>
            <a:chExt cx="4587510" cy="619800"/>
          </a:xfrm>
        </p:grpSpPr>
        <p:sp>
          <p:nvSpPr>
            <p:cNvPr id="280" name="Google Shape;280;p25"/>
            <p:cNvSpPr/>
            <p:nvPr/>
          </p:nvSpPr>
          <p:spPr>
            <a:xfrm>
              <a:off x="4400864" y="1082493"/>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1" name="Google Shape;281;p25"/>
            <p:cNvSpPr/>
            <p:nvPr/>
          </p:nvSpPr>
          <p:spPr>
            <a:xfrm>
              <a:off x="433154" y="1082493"/>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ROLE</a:t>
              </a:r>
              <a:endParaRPr sz="1400"/>
            </a:p>
          </p:txBody>
        </p:sp>
        <p:grpSp>
          <p:nvGrpSpPr>
            <p:cNvPr id="282" name="Google Shape;282;p25"/>
            <p:cNvGrpSpPr/>
            <p:nvPr/>
          </p:nvGrpSpPr>
          <p:grpSpPr>
            <a:xfrm>
              <a:off x="4547022" y="1233578"/>
              <a:ext cx="330263" cy="317362"/>
              <a:chOff x="2678113" y="3297239"/>
              <a:chExt cx="330263" cy="317362"/>
            </a:xfrm>
          </p:grpSpPr>
          <p:sp>
            <p:nvSpPr>
              <p:cNvPr id="283" name="Google Shape;283;p25"/>
              <p:cNvSpPr/>
              <p:nvPr/>
            </p:nvSpPr>
            <p:spPr>
              <a:xfrm>
                <a:off x="2678113" y="3297239"/>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84" name="Google Shape;284;p25"/>
              <p:cNvCxnSpPr/>
              <p:nvPr/>
            </p:nvCxnSpPr>
            <p:spPr>
              <a:xfrm>
                <a:off x="2782888" y="3297239"/>
                <a:ext cx="0" cy="44400"/>
              </a:xfrm>
              <a:prstGeom prst="straightConnector1">
                <a:avLst/>
              </a:prstGeom>
              <a:noFill/>
              <a:ln w="12700" cap="rnd" cmpd="sng">
                <a:solidFill>
                  <a:schemeClr val="lt1"/>
                </a:solidFill>
                <a:prstDash val="solid"/>
                <a:round/>
                <a:headEnd type="none" w="med" len="med"/>
                <a:tailEnd type="none" w="med" len="med"/>
              </a:ln>
            </p:spPr>
          </p:cxnSp>
          <p:cxnSp>
            <p:nvCxnSpPr>
              <p:cNvPr id="285" name="Google Shape;285;p25"/>
              <p:cNvCxnSpPr/>
              <p:nvPr/>
            </p:nvCxnSpPr>
            <p:spPr>
              <a:xfrm>
                <a:off x="2708276" y="3297239"/>
                <a:ext cx="0" cy="44400"/>
              </a:xfrm>
              <a:prstGeom prst="straightConnector1">
                <a:avLst/>
              </a:prstGeom>
              <a:noFill/>
              <a:ln w="12700" cap="rnd" cmpd="sng">
                <a:solidFill>
                  <a:schemeClr val="lt1"/>
                </a:solidFill>
                <a:prstDash val="solid"/>
                <a:round/>
                <a:headEnd type="none" w="med" len="med"/>
                <a:tailEnd type="none" w="med" len="med"/>
              </a:ln>
            </p:spPr>
          </p:cxnSp>
          <p:sp>
            <p:nvSpPr>
              <p:cNvPr id="286" name="Google Shape;286;p25"/>
              <p:cNvSpPr/>
              <p:nvPr/>
            </p:nvSpPr>
            <p:spPr>
              <a:xfrm>
                <a:off x="2708276" y="3341689"/>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87" name="Google Shape;287;p25"/>
              <p:cNvCxnSpPr/>
              <p:nvPr/>
            </p:nvCxnSpPr>
            <p:spPr>
              <a:xfrm>
                <a:off x="2813051" y="3341689"/>
                <a:ext cx="0" cy="45900"/>
              </a:xfrm>
              <a:prstGeom prst="straightConnector1">
                <a:avLst/>
              </a:prstGeom>
              <a:noFill/>
              <a:ln w="12700" cap="rnd" cmpd="sng">
                <a:solidFill>
                  <a:schemeClr val="lt1"/>
                </a:solidFill>
                <a:prstDash val="solid"/>
                <a:round/>
                <a:headEnd type="none" w="med" len="med"/>
                <a:tailEnd type="none" w="med" len="med"/>
              </a:ln>
            </p:spPr>
          </p:cxnSp>
          <p:cxnSp>
            <p:nvCxnSpPr>
              <p:cNvPr id="288" name="Google Shape;288;p25"/>
              <p:cNvCxnSpPr/>
              <p:nvPr/>
            </p:nvCxnSpPr>
            <p:spPr>
              <a:xfrm>
                <a:off x="2738438" y="3341689"/>
                <a:ext cx="0" cy="45900"/>
              </a:xfrm>
              <a:prstGeom prst="straightConnector1">
                <a:avLst/>
              </a:prstGeom>
              <a:noFill/>
              <a:ln w="12700" cap="rnd" cmpd="sng">
                <a:solidFill>
                  <a:schemeClr val="lt1"/>
                </a:solidFill>
                <a:prstDash val="solid"/>
                <a:round/>
                <a:headEnd type="none" w="med" len="med"/>
                <a:tailEnd type="none" w="med" len="med"/>
              </a:ln>
            </p:spPr>
          </p:cxnSp>
          <p:sp>
            <p:nvSpPr>
              <p:cNvPr id="289" name="Google Shape;289;p25"/>
              <p:cNvSpPr/>
              <p:nvPr/>
            </p:nvSpPr>
            <p:spPr>
              <a:xfrm>
                <a:off x="2692401" y="3387726"/>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90" name="Google Shape;290;p25"/>
              <p:cNvCxnSpPr/>
              <p:nvPr/>
            </p:nvCxnSpPr>
            <p:spPr>
              <a:xfrm>
                <a:off x="2798763" y="3387726"/>
                <a:ext cx="0" cy="44400"/>
              </a:xfrm>
              <a:prstGeom prst="straightConnector1">
                <a:avLst/>
              </a:prstGeom>
              <a:noFill/>
              <a:ln w="12700" cap="rnd" cmpd="sng">
                <a:solidFill>
                  <a:schemeClr val="lt1"/>
                </a:solidFill>
                <a:prstDash val="solid"/>
                <a:round/>
                <a:headEnd type="none" w="med" len="med"/>
                <a:tailEnd type="none" w="med" len="med"/>
              </a:ln>
            </p:spPr>
          </p:cxnSp>
          <p:cxnSp>
            <p:nvCxnSpPr>
              <p:cNvPr id="291" name="Google Shape;291;p25"/>
              <p:cNvCxnSpPr/>
              <p:nvPr/>
            </p:nvCxnSpPr>
            <p:spPr>
              <a:xfrm>
                <a:off x="2722563" y="3387726"/>
                <a:ext cx="0" cy="44400"/>
              </a:xfrm>
              <a:prstGeom prst="straightConnector1">
                <a:avLst/>
              </a:prstGeom>
              <a:noFill/>
              <a:ln w="12700" cap="rnd" cmpd="sng">
                <a:solidFill>
                  <a:schemeClr val="lt1"/>
                </a:solidFill>
                <a:prstDash val="solid"/>
                <a:round/>
                <a:headEnd type="none" w="med" len="med"/>
                <a:tailEnd type="none" w="med" len="med"/>
              </a:ln>
            </p:spPr>
          </p:cxnSp>
          <p:sp>
            <p:nvSpPr>
              <p:cNvPr id="292" name="Google Shape;292;p25"/>
              <p:cNvSpPr/>
              <p:nvPr/>
            </p:nvSpPr>
            <p:spPr>
              <a:xfrm>
                <a:off x="2678113" y="3432176"/>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93" name="Google Shape;293;p25"/>
              <p:cNvCxnSpPr/>
              <p:nvPr/>
            </p:nvCxnSpPr>
            <p:spPr>
              <a:xfrm>
                <a:off x="2782888" y="3432176"/>
                <a:ext cx="0" cy="45900"/>
              </a:xfrm>
              <a:prstGeom prst="straightConnector1">
                <a:avLst/>
              </a:prstGeom>
              <a:noFill/>
              <a:ln w="12700" cap="rnd" cmpd="sng">
                <a:solidFill>
                  <a:schemeClr val="lt1"/>
                </a:solidFill>
                <a:prstDash val="solid"/>
                <a:round/>
                <a:headEnd type="none" w="med" len="med"/>
                <a:tailEnd type="none" w="med" len="med"/>
              </a:ln>
            </p:spPr>
          </p:cxnSp>
          <p:cxnSp>
            <p:nvCxnSpPr>
              <p:cNvPr id="294" name="Google Shape;294;p25"/>
              <p:cNvCxnSpPr/>
              <p:nvPr/>
            </p:nvCxnSpPr>
            <p:spPr>
              <a:xfrm>
                <a:off x="2708276" y="3432176"/>
                <a:ext cx="0" cy="45900"/>
              </a:xfrm>
              <a:prstGeom prst="straightConnector1">
                <a:avLst/>
              </a:prstGeom>
              <a:noFill/>
              <a:ln w="12700" cap="rnd" cmpd="sng">
                <a:solidFill>
                  <a:schemeClr val="lt1"/>
                </a:solidFill>
                <a:prstDash val="solid"/>
                <a:round/>
                <a:headEnd type="none" w="med" len="med"/>
                <a:tailEnd type="none" w="med" len="med"/>
              </a:ln>
            </p:spPr>
          </p:cxnSp>
          <p:sp>
            <p:nvSpPr>
              <p:cNvPr id="295" name="Google Shape;295;p25"/>
              <p:cNvSpPr/>
              <p:nvPr/>
            </p:nvSpPr>
            <p:spPr>
              <a:xfrm>
                <a:off x="2692401" y="3478214"/>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96" name="Google Shape;296;p25"/>
              <p:cNvCxnSpPr/>
              <p:nvPr/>
            </p:nvCxnSpPr>
            <p:spPr>
              <a:xfrm>
                <a:off x="27987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297" name="Google Shape;297;p25"/>
              <p:cNvCxnSpPr/>
              <p:nvPr/>
            </p:nvCxnSpPr>
            <p:spPr>
              <a:xfrm>
                <a:off x="27225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298" name="Google Shape;298;p25"/>
              <p:cNvSpPr/>
              <p:nvPr/>
            </p:nvSpPr>
            <p:spPr>
              <a:xfrm>
                <a:off x="2678113"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99" name="Google Shape;299;p25"/>
              <p:cNvCxnSpPr/>
              <p:nvPr/>
            </p:nvCxnSpPr>
            <p:spPr>
              <a:xfrm>
                <a:off x="278288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300" name="Google Shape;300;p25"/>
              <p:cNvCxnSpPr/>
              <p:nvPr/>
            </p:nvCxnSpPr>
            <p:spPr>
              <a:xfrm>
                <a:off x="2708276"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301" name="Google Shape;301;p25"/>
              <p:cNvSpPr/>
              <p:nvPr/>
            </p:nvSpPr>
            <p:spPr>
              <a:xfrm>
                <a:off x="2692401" y="3568701"/>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02" name="Google Shape;302;p25"/>
              <p:cNvCxnSpPr/>
              <p:nvPr/>
            </p:nvCxnSpPr>
            <p:spPr>
              <a:xfrm>
                <a:off x="27987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303" name="Google Shape;303;p25"/>
              <p:cNvCxnSpPr/>
              <p:nvPr/>
            </p:nvCxnSpPr>
            <p:spPr>
              <a:xfrm>
                <a:off x="2722563" y="3568701"/>
                <a:ext cx="0" cy="45900"/>
              </a:xfrm>
              <a:prstGeom prst="straightConnector1">
                <a:avLst/>
              </a:prstGeom>
              <a:noFill/>
              <a:ln w="12700" cap="rnd" cmpd="sng">
                <a:solidFill>
                  <a:schemeClr val="lt1"/>
                </a:solidFill>
                <a:prstDash val="solid"/>
                <a:round/>
                <a:headEnd type="none" w="med" len="med"/>
                <a:tailEnd type="none" w="med" len="med"/>
              </a:ln>
            </p:spPr>
          </p:cxnSp>
          <p:sp>
            <p:nvSpPr>
              <p:cNvPr id="304" name="Google Shape;304;p25"/>
              <p:cNvSpPr/>
              <p:nvPr/>
            </p:nvSpPr>
            <p:spPr>
              <a:xfrm>
                <a:off x="2857501" y="3478214"/>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05" name="Google Shape;305;p25"/>
              <p:cNvCxnSpPr/>
              <p:nvPr/>
            </p:nvCxnSpPr>
            <p:spPr>
              <a:xfrm>
                <a:off x="28876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306" name="Google Shape;306;p25"/>
              <p:cNvCxnSpPr/>
              <p:nvPr/>
            </p:nvCxnSpPr>
            <p:spPr>
              <a:xfrm>
                <a:off x="29638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307" name="Google Shape;307;p25"/>
              <p:cNvSpPr/>
              <p:nvPr/>
            </p:nvSpPr>
            <p:spPr>
              <a:xfrm>
                <a:off x="2873376"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08" name="Google Shape;308;p25"/>
              <p:cNvCxnSpPr/>
              <p:nvPr/>
            </p:nvCxnSpPr>
            <p:spPr>
              <a:xfrm>
                <a:off x="290353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309" name="Google Shape;309;p25"/>
              <p:cNvCxnSpPr/>
              <p:nvPr/>
            </p:nvCxnSpPr>
            <p:spPr>
              <a:xfrm>
                <a:off x="2978151"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310" name="Google Shape;310;p25"/>
              <p:cNvSpPr/>
              <p:nvPr/>
            </p:nvSpPr>
            <p:spPr>
              <a:xfrm>
                <a:off x="2857501" y="3568701"/>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11" name="Google Shape;311;p25"/>
              <p:cNvCxnSpPr/>
              <p:nvPr/>
            </p:nvCxnSpPr>
            <p:spPr>
              <a:xfrm>
                <a:off x="28876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312" name="Google Shape;312;p25"/>
              <p:cNvCxnSpPr/>
              <p:nvPr/>
            </p:nvCxnSpPr>
            <p:spPr>
              <a:xfrm>
                <a:off x="2963863" y="3568701"/>
                <a:ext cx="0" cy="45900"/>
              </a:xfrm>
              <a:prstGeom prst="straightConnector1">
                <a:avLst/>
              </a:prstGeom>
              <a:noFill/>
              <a:ln w="12700" cap="rnd" cmpd="sng">
                <a:solidFill>
                  <a:schemeClr val="lt1"/>
                </a:solidFill>
                <a:prstDash val="solid"/>
                <a:round/>
                <a:headEnd type="none" w="med" len="med"/>
                <a:tailEnd type="none" w="med" len="med"/>
              </a:ln>
            </p:spPr>
          </p:cxnSp>
        </p:grpSp>
      </p:grpSp>
      <p:grpSp>
        <p:nvGrpSpPr>
          <p:cNvPr id="313" name="Google Shape;313;p25"/>
          <p:cNvGrpSpPr/>
          <p:nvPr/>
        </p:nvGrpSpPr>
        <p:grpSpPr>
          <a:xfrm>
            <a:off x="178100" y="2397206"/>
            <a:ext cx="3440633" cy="464851"/>
            <a:chOff x="433154" y="5130875"/>
            <a:chExt cx="4587510" cy="619802"/>
          </a:xfrm>
        </p:grpSpPr>
        <p:sp>
          <p:nvSpPr>
            <p:cNvPr id="314" name="Google Shape;314;p25"/>
            <p:cNvSpPr/>
            <p:nvPr/>
          </p:nvSpPr>
          <p:spPr>
            <a:xfrm>
              <a:off x="4400864" y="5130877"/>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5" name="Google Shape;315;p25"/>
            <p:cNvSpPr/>
            <p:nvPr/>
          </p:nvSpPr>
          <p:spPr>
            <a:xfrm>
              <a:off x="433154" y="513087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SKILLS</a:t>
              </a:r>
              <a:endParaRPr sz="1100"/>
            </a:p>
          </p:txBody>
        </p:sp>
        <p:grpSp>
          <p:nvGrpSpPr>
            <p:cNvPr id="316" name="Google Shape;316;p25"/>
            <p:cNvGrpSpPr/>
            <p:nvPr/>
          </p:nvGrpSpPr>
          <p:grpSpPr>
            <a:xfrm>
              <a:off x="4537661" y="5250409"/>
              <a:ext cx="346075" cy="346075"/>
              <a:chOff x="7726363" y="2895601"/>
              <a:chExt cx="346075" cy="346075"/>
            </a:xfrm>
          </p:grpSpPr>
          <p:sp>
            <p:nvSpPr>
              <p:cNvPr id="317" name="Google Shape;317;p25"/>
              <p:cNvSpPr/>
              <p:nvPr/>
            </p:nvSpPr>
            <p:spPr>
              <a:xfrm>
                <a:off x="77485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8" name="Google Shape;318;p25"/>
              <p:cNvSpPr/>
              <p:nvPr/>
            </p:nvSpPr>
            <p:spPr>
              <a:xfrm>
                <a:off x="7726363" y="3105151"/>
                <a:ext cx="104775"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9" name="Google Shape;319;p25"/>
              <p:cNvSpPr/>
              <p:nvPr/>
            </p:nvSpPr>
            <p:spPr>
              <a:xfrm>
                <a:off x="79898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0" name="Google Shape;320;p25"/>
              <p:cNvSpPr/>
              <p:nvPr/>
            </p:nvSpPr>
            <p:spPr>
              <a:xfrm>
                <a:off x="7966076" y="3105151"/>
                <a:ext cx="106363"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1" name="Google Shape;321;p25"/>
              <p:cNvSpPr/>
              <p:nvPr/>
            </p:nvSpPr>
            <p:spPr>
              <a:xfrm>
                <a:off x="7869238" y="2895601"/>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2" name="Google Shape;322;p25"/>
              <p:cNvSpPr/>
              <p:nvPr/>
            </p:nvSpPr>
            <p:spPr>
              <a:xfrm>
                <a:off x="7847013" y="2986089"/>
                <a:ext cx="104775" cy="134938"/>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23" name="Google Shape;323;p25"/>
          <p:cNvGrpSpPr/>
          <p:nvPr/>
        </p:nvGrpSpPr>
        <p:grpSpPr>
          <a:xfrm>
            <a:off x="5686549" y="2391000"/>
            <a:ext cx="3442628" cy="477270"/>
            <a:chOff x="7229240" y="5168825"/>
            <a:chExt cx="4590170" cy="636360"/>
          </a:xfrm>
        </p:grpSpPr>
        <p:sp>
          <p:nvSpPr>
            <p:cNvPr id="324" name="Google Shape;324;p25"/>
            <p:cNvSpPr/>
            <p:nvPr/>
          </p:nvSpPr>
          <p:spPr>
            <a:xfrm>
              <a:off x="7229240" y="5185385"/>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p25"/>
            <p:cNvSpPr/>
            <p:nvPr/>
          </p:nvSpPr>
          <p:spPr>
            <a:xfrm>
              <a:off x="7848910" y="516882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LANGUAGES/TOOLS</a:t>
              </a:r>
              <a:endParaRPr sz="1400"/>
            </a:p>
          </p:txBody>
        </p:sp>
        <p:grpSp>
          <p:nvGrpSpPr>
            <p:cNvPr id="326" name="Google Shape;326;p25"/>
            <p:cNvGrpSpPr/>
            <p:nvPr/>
          </p:nvGrpSpPr>
          <p:grpSpPr>
            <a:xfrm>
              <a:off x="7370006" y="5322182"/>
              <a:ext cx="338138" cy="346075"/>
              <a:chOff x="4845050" y="3979863"/>
              <a:chExt cx="338138" cy="346075"/>
            </a:xfrm>
          </p:grpSpPr>
          <p:sp>
            <p:nvSpPr>
              <p:cNvPr id="327" name="Google Shape;327;p25"/>
              <p:cNvSpPr/>
              <p:nvPr/>
            </p:nvSpPr>
            <p:spPr>
              <a:xfrm>
                <a:off x="4987925" y="3979863"/>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5"/>
              <p:cNvSpPr/>
              <p:nvPr/>
            </p:nvSpPr>
            <p:spPr>
              <a:xfrm>
                <a:off x="5056188" y="4048125"/>
                <a:ext cx="588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9" name="Google Shape;329;p25"/>
              <p:cNvSpPr/>
              <p:nvPr/>
            </p:nvSpPr>
            <p:spPr>
              <a:xfrm>
                <a:off x="4845050" y="4130675"/>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0" name="Google Shape;330;p25"/>
              <p:cNvSpPr/>
              <p:nvPr/>
            </p:nvSpPr>
            <p:spPr>
              <a:xfrm>
                <a:off x="4913313" y="4198938"/>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31" name="Google Shape;331;p25"/>
          <p:cNvGrpSpPr/>
          <p:nvPr/>
        </p:nvGrpSpPr>
        <p:grpSpPr>
          <a:xfrm>
            <a:off x="5750152" y="1019392"/>
            <a:ext cx="259556" cy="146447"/>
            <a:chOff x="4119563" y="2970214"/>
            <a:chExt cx="346075" cy="195263"/>
          </a:xfrm>
        </p:grpSpPr>
        <p:sp>
          <p:nvSpPr>
            <p:cNvPr id="332" name="Google Shape;332;p25"/>
            <p:cNvSpPr/>
            <p:nvPr/>
          </p:nvSpPr>
          <p:spPr>
            <a:xfrm>
              <a:off x="4262438" y="3022601"/>
              <a:ext cx="46038" cy="90488"/>
            </a:xfrm>
            <a:custGeom>
              <a:avLst/>
              <a:gdLst/>
              <a:ahLst/>
              <a:cxnLst/>
              <a:rect l="l" t="t" r="r" b="b"/>
              <a:pathLst>
                <a:path w="12" h="24" extrusionOk="0">
                  <a:moveTo>
                    <a:pt x="0" y="18"/>
                  </a:moveTo>
                  <a:cubicBezTo>
                    <a:pt x="0" y="21"/>
                    <a:pt x="3" y="24"/>
                    <a:pt x="6" y="24"/>
                  </a:cubicBezTo>
                  <a:cubicBezTo>
                    <a:pt x="9" y="24"/>
                    <a:pt x="12" y="21"/>
                    <a:pt x="12" y="18"/>
                  </a:cubicBezTo>
                  <a:cubicBezTo>
                    <a:pt x="12" y="15"/>
                    <a:pt x="9" y="12"/>
                    <a:pt x="6" y="12"/>
                  </a:cubicBezTo>
                  <a:cubicBezTo>
                    <a:pt x="3" y="12"/>
                    <a:pt x="0" y="9"/>
                    <a:pt x="0" y="6"/>
                  </a:cubicBezTo>
                  <a:cubicBezTo>
                    <a:pt x="0" y="3"/>
                    <a:pt x="3" y="0"/>
                    <a:pt x="6" y="0"/>
                  </a:cubicBezTo>
                  <a:cubicBezTo>
                    <a:pt x="9" y="0"/>
                    <a:pt x="12" y="3"/>
                    <a:pt x="12" y="6"/>
                  </a:cubicBezTo>
                </a:path>
              </a:pathLst>
            </a:custGeom>
            <a:noFill/>
            <a:ln w="14275"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33" name="Google Shape;333;p25"/>
            <p:cNvCxnSpPr/>
            <p:nvPr/>
          </p:nvCxnSpPr>
          <p:spPr>
            <a:xfrm>
              <a:off x="4286251" y="3113089"/>
              <a:ext cx="0" cy="14400"/>
            </a:xfrm>
            <a:prstGeom prst="straightConnector1">
              <a:avLst/>
            </a:prstGeom>
            <a:noFill/>
            <a:ln w="14275" cap="rnd" cmpd="sng">
              <a:solidFill>
                <a:schemeClr val="lt1"/>
              </a:solidFill>
              <a:prstDash val="solid"/>
              <a:round/>
              <a:headEnd type="none" w="med" len="med"/>
              <a:tailEnd type="none" w="med" len="med"/>
            </a:ln>
          </p:spPr>
        </p:cxnSp>
        <p:cxnSp>
          <p:nvCxnSpPr>
            <p:cNvPr id="334" name="Google Shape;334;p25"/>
            <p:cNvCxnSpPr/>
            <p:nvPr/>
          </p:nvCxnSpPr>
          <p:spPr>
            <a:xfrm>
              <a:off x="4286251" y="3006726"/>
              <a:ext cx="0" cy="15900"/>
            </a:xfrm>
            <a:prstGeom prst="straightConnector1">
              <a:avLst/>
            </a:prstGeom>
            <a:noFill/>
            <a:ln w="14275" cap="rnd" cmpd="sng">
              <a:solidFill>
                <a:schemeClr val="lt1"/>
              </a:solidFill>
              <a:prstDash val="solid"/>
              <a:round/>
              <a:headEnd type="none" w="med" len="med"/>
              <a:tailEnd type="none" w="med" len="med"/>
            </a:ln>
          </p:spPr>
        </p:cxnSp>
        <p:sp>
          <p:nvSpPr>
            <p:cNvPr id="335" name="Google Shape;335;p25"/>
            <p:cNvSpPr/>
            <p:nvPr/>
          </p:nvSpPr>
          <p:spPr>
            <a:xfrm>
              <a:off x="4119563" y="2970214"/>
              <a:ext cx="346075" cy="195263"/>
            </a:xfrm>
            <a:custGeom>
              <a:avLst/>
              <a:gdLst/>
              <a:ahLst/>
              <a:cxnLst/>
              <a:rect l="l" t="t" r="r" b="b"/>
              <a:pathLst>
                <a:path w="92" h="52" extrusionOk="0">
                  <a:moveTo>
                    <a:pt x="92" y="26"/>
                  </a:moveTo>
                  <a:cubicBezTo>
                    <a:pt x="92" y="18"/>
                    <a:pt x="87" y="12"/>
                    <a:pt x="80" y="9"/>
                  </a:cubicBezTo>
                  <a:cubicBezTo>
                    <a:pt x="80" y="0"/>
                    <a:pt x="80" y="0"/>
                    <a:pt x="80" y="0"/>
                  </a:cubicBezTo>
                  <a:cubicBezTo>
                    <a:pt x="12" y="0"/>
                    <a:pt x="12" y="0"/>
                    <a:pt x="12" y="0"/>
                  </a:cubicBezTo>
                  <a:cubicBezTo>
                    <a:pt x="12" y="9"/>
                    <a:pt x="12" y="9"/>
                    <a:pt x="12" y="9"/>
                  </a:cubicBezTo>
                  <a:cubicBezTo>
                    <a:pt x="5" y="12"/>
                    <a:pt x="0" y="18"/>
                    <a:pt x="0" y="26"/>
                  </a:cubicBezTo>
                  <a:cubicBezTo>
                    <a:pt x="0" y="34"/>
                    <a:pt x="5" y="40"/>
                    <a:pt x="12" y="43"/>
                  </a:cubicBezTo>
                  <a:cubicBezTo>
                    <a:pt x="12" y="52"/>
                    <a:pt x="12" y="52"/>
                    <a:pt x="12" y="52"/>
                  </a:cubicBezTo>
                  <a:cubicBezTo>
                    <a:pt x="80" y="52"/>
                    <a:pt x="80" y="52"/>
                    <a:pt x="80" y="52"/>
                  </a:cubicBezTo>
                  <a:cubicBezTo>
                    <a:pt x="80" y="43"/>
                    <a:pt x="80" y="43"/>
                    <a:pt x="80" y="43"/>
                  </a:cubicBezTo>
                  <a:cubicBezTo>
                    <a:pt x="87" y="40"/>
                    <a:pt x="92" y="34"/>
                    <a:pt x="92" y="26"/>
                  </a:cubicBezTo>
                  <a:close/>
                </a:path>
              </a:pathLst>
            </a:custGeom>
            <a:noFill/>
            <a:ln w="1427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6" name="Google Shape;336;p25"/>
          <p:cNvSpPr txBox="1">
            <a:spLocks noGrp="1"/>
          </p:cNvSpPr>
          <p:nvPr>
            <p:ph type="title"/>
          </p:nvPr>
        </p:nvSpPr>
        <p:spPr>
          <a:xfrm>
            <a:off x="374231" y="50756"/>
            <a:ext cx="8490300" cy="514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rgbClr val="FFFFFF"/>
                </a:solidFill>
                <a:highlight>
                  <a:srgbClr val="41357A"/>
                </a:highlight>
              </a:rPr>
              <a:t>ML ENGINEER</a:t>
            </a:r>
            <a:endParaRPr>
              <a:solidFill>
                <a:srgbClr val="FFFFFF"/>
              </a:solidFill>
              <a:highlight>
                <a:srgbClr val="41357A"/>
              </a:highlight>
            </a:endParaRPr>
          </a:p>
        </p:txBody>
      </p:sp>
      <p:sp>
        <p:nvSpPr>
          <p:cNvPr id="337" name="Google Shape;337;p2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pic>
        <p:nvPicPr>
          <p:cNvPr id="338" name="Google Shape;338;p25"/>
          <p:cNvPicPr preferRelativeResize="0"/>
          <p:nvPr/>
        </p:nvPicPr>
        <p:blipFill>
          <a:blip r:embed="rId4">
            <a:alphaModFix/>
          </a:blip>
          <a:stretch>
            <a:fillRect/>
          </a:stretch>
        </p:blipFill>
        <p:spPr>
          <a:xfrm>
            <a:off x="3739271" y="1330449"/>
            <a:ext cx="1906524" cy="21328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26"/>
          <p:cNvPicPr preferRelativeResize="0"/>
          <p:nvPr/>
        </p:nvPicPr>
        <p:blipFill rotWithShape="1">
          <a:blip r:embed="rId3">
            <a:alphaModFix/>
          </a:blip>
          <a:srcRect/>
          <a:stretch/>
        </p:blipFill>
        <p:spPr>
          <a:xfrm>
            <a:off x="0" y="1"/>
            <a:ext cx="9143998" cy="5142586"/>
          </a:xfrm>
          <a:prstGeom prst="rect">
            <a:avLst/>
          </a:prstGeom>
          <a:noFill/>
          <a:ln>
            <a:noFill/>
          </a:ln>
        </p:spPr>
      </p:pic>
      <p:sp>
        <p:nvSpPr>
          <p:cNvPr id="344" name="Google Shape;344;p26"/>
          <p:cNvSpPr/>
          <p:nvPr/>
        </p:nvSpPr>
        <p:spPr>
          <a:xfrm>
            <a:off x="0" y="0"/>
            <a:ext cx="9144000" cy="5143500"/>
          </a:xfrm>
          <a:prstGeom prst="rect">
            <a:avLst/>
          </a:prstGeom>
          <a:solidFill>
            <a:schemeClr val="lt2">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a:solidFill>
                <a:srgbClr val="121543"/>
              </a:solidFill>
              <a:latin typeface="Calibri"/>
              <a:ea typeface="Calibri"/>
              <a:cs typeface="Calibri"/>
              <a:sym typeface="Calibri"/>
            </a:endParaRPr>
          </a:p>
        </p:txBody>
      </p:sp>
      <p:sp>
        <p:nvSpPr>
          <p:cNvPr id="345" name="Google Shape;345;p26"/>
          <p:cNvSpPr/>
          <p:nvPr/>
        </p:nvSpPr>
        <p:spPr>
          <a:xfrm>
            <a:off x="5650530" y="865598"/>
            <a:ext cx="465000" cy="4650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6" name="Google Shape;346;p26"/>
          <p:cNvSpPr/>
          <p:nvPr/>
        </p:nvSpPr>
        <p:spPr>
          <a:xfrm>
            <a:off x="6115283" y="865598"/>
            <a:ext cx="2977800" cy="4650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CTC</a:t>
            </a:r>
            <a:endParaRPr sz="1100"/>
          </a:p>
        </p:txBody>
      </p:sp>
      <p:sp>
        <p:nvSpPr>
          <p:cNvPr id="347" name="Google Shape;347;p26"/>
          <p:cNvSpPr/>
          <p:nvPr/>
        </p:nvSpPr>
        <p:spPr>
          <a:xfrm flipH="1">
            <a:off x="374175" y="1390872"/>
            <a:ext cx="2909100" cy="94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900">
                <a:solidFill>
                  <a:srgbClr val="121543"/>
                </a:solidFill>
              </a:rPr>
              <a:t>Data Scientists are people with non linear mindset and are expected to use predictive modelling or descriptive analytics to solve a business problem. They are expected to know how to extract data, find insights, visualize it, create models and if needed how to make the solution production ready.They are usually expected to be good with predictive modelling .</a:t>
            </a:r>
            <a:endParaRPr sz="1100">
              <a:solidFill>
                <a:schemeClr val="dk1"/>
              </a:solidFill>
            </a:endParaRPr>
          </a:p>
          <a:p>
            <a:pPr marL="0" marR="0" lvl="0" indent="0" algn="l" rtl="0">
              <a:spcBef>
                <a:spcPts val="0"/>
              </a:spcBef>
              <a:spcAft>
                <a:spcPts val="0"/>
              </a:spcAft>
              <a:buNone/>
            </a:pPr>
            <a:endParaRPr sz="1100">
              <a:latin typeface="Calibri"/>
              <a:ea typeface="Calibri"/>
              <a:cs typeface="Calibri"/>
              <a:sym typeface="Calibri"/>
            </a:endParaRPr>
          </a:p>
        </p:txBody>
      </p:sp>
      <p:sp>
        <p:nvSpPr>
          <p:cNvPr id="348" name="Google Shape;348;p26"/>
          <p:cNvSpPr/>
          <p:nvPr/>
        </p:nvSpPr>
        <p:spPr>
          <a:xfrm flipH="1">
            <a:off x="5953267" y="1390884"/>
            <a:ext cx="2909100" cy="6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The national average salary for a Data Scientist is ₹9,16,462 in India..</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100">
              <a:solidFill>
                <a:srgbClr val="121543"/>
              </a:solidFill>
              <a:latin typeface="Calibri"/>
              <a:ea typeface="Calibri"/>
              <a:cs typeface="Calibri"/>
              <a:sym typeface="Calibri"/>
            </a:endParaRPr>
          </a:p>
        </p:txBody>
      </p:sp>
      <p:sp>
        <p:nvSpPr>
          <p:cNvPr id="349" name="Google Shape;349;p26"/>
          <p:cNvSpPr/>
          <p:nvPr/>
        </p:nvSpPr>
        <p:spPr>
          <a:xfrm flipH="1">
            <a:off x="443831" y="3007387"/>
            <a:ext cx="2909100" cy="796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900">
                <a:solidFill>
                  <a:srgbClr val="121543"/>
                </a:solidFill>
              </a:rPr>
              <a:t>Excellent programming skills in Python/R and its data science libraries( Pandas, Scikit Learn,etc),Experience with RDBMS and SQL, Good with data storytelling and visualization, Understanding of Big Data and Cloud systems, Good ML frameworks like Tensorflow,Caffe,etc</a:t>
            </a:r>
            <a:endParaRPr sz="1100">
              <a:solidFill>
                <a:schemeClr val="dk1"/>
              </a:solidFill>
            </a:endParaRPr>
          </a:p>
          <a:p>
            <a:pPr marL="0" marR="0" lvl="0" indent="0" algn="l" rtl="0">
              <a:spcBef>
                <a:spcPts val="0"/>
              </a:spcBef>
              <a:spcAft>
                <a:spcPts val="0"/>
              </a:spcAft>
              <a:buNone/>
            </a:pPr>
            <a:endParaRPr sz="1100">
              <a:latin typeface="Calibri"/>
              <a:ea typeface="Calibri"/>
              <a:cs typeface="Calibri"/>
              <a:sym typeface="Calibri"/>
            </a:endParaRPr>
          </a:p>
        </p:txBody>
      </p:sp>
      <p:sp>
        <p:nvSpPr>
          <p:cNvPr id="350" name="Google Shape;350;p26"/>
          <p:cNvSpPr/>
          <p:nvPr/>
        </p:nvSpPr>
        <p:spPr>
          <a:xfrm flipH="1">
            <a:off x="6032063" y="3007387"/>
            <a:ext cx="2909100" cy="335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 sz="1100">
                <a:solidFill>
                  <a:srgbClr val="121543"/>
                </a:solidFill>
                <a:latin typeface="Calibri"/>
                <a:ea typeface="Calibri"/>
                <a:cs typeface="Calibri"/>
                <a:sym typeface="Calibri"/>
              </a:rPr>
              <a:t>Python/R, SQL, Tensorflow,Keras,Caffe,Big Data Tools, Cloud Architectures - AWS/GCP/Azure, Tableau/Qlikview/PowerBI</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900">
              <a:solidFill>
                <a:srgbClr val="121543"/>
              </a:solidFill>
            </a:endParaRPr>
          </a:p>
        </p:txBody>
      </p:sp>
      <p:grpSp>
        <p:nvGrpSpPr>
          <p:cNvPr id="351" name="Google Shape;351;p26"/>
          <p:cNvGrpSpPr/>
          <p:nvPr/>
        </p:nvGrpSpPr>
        <p:grpSpPr>
          <a:xfrm>
            <a:off x="178100" y="865588"/>
            <a:ext cx="3440633" cy="464850"/>
            <a:chOff x="433154" y="1082493"/>
            <a:chExt cx="4587510" cy="619800"/>
          </a:xfrm>
        </p:grpSpPr>
        <p:sp>
          <p:nvSpPr>
            <p:cNvPr id="352" name="Google Shape;352;p26"/>
            <p:cNvSpPr/>
            <p:nvPr/>
          </p:nvSpPr>
          <p:spPr>
            <a:xfrm>
              <a:off x="4400864" y="1082493"/>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3" name="Google Shape;353;p26"/>
            <p:cNvSpPr/>
            <p:nvPr/>
          </p:nvSpPr>
          <p:spPr>
            <a:xfrm>
              <a:off x="433154" y="1082493"/>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ROLE</a:t>
              </a:r>
              <a:endParaRPr sz="1400"/>
            </a:p>
          </p:txBody>
        </p:sp>
        <p:grpSp>
          <p:nvGrpSpPr>
            <p:cNvPr id="354" name="Google Shape;354;p26"/>
            <p:cNvGrpSpPr/>
            <p:nvPr/>
          </p:nvGrpSpPr>
          <p:grpSpPr>
            <a:xfrm>
              <a:off x="4547022" y="1233578"/>
              <a:ext cx="330263" cy="317362"/>
              <a:chOff x="2678113" y="3297239"/>
              <a:chExt cx="330263" cy="317362"/>
            </a:xfrm>
          </p:grpSpPr>
          <p:sp>
            <p:nvSpPr>
              <p:cNvPr id="355" name="Google Shape;355;p26"/>
              <p:cNvSpPr/>
              <p:nvPr/>
            </p:nvSpPr>
            <p:spPr>
              <a:xfrm>
                <a:off x="2678113" y="3297239"/>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56" name="Google Shape;356;p26"/>
              <p:cNvCxnSpPr/>
              <p:nvPr/>
            </p:nvCxnSpPr>
            <p:spPr>
              <a:xfrm>
                <a:off x="2782888" y="3297239"/>
                <a:ext cx="0" cy="44400"/>
              </a:xfrm>
              <a:prstGeom prst="straightConnector1">
                <a:avLst/>
              </a:prstGeom>
              <a:noFill/>
              <a:ln w="12700" cap="rnd" cmpd="sng">
                <a:solidFill>
                  <a:schemeClr val="lt1"/>
                </a:solidFill>
                <a:prstDash val="solid"/>
                <a:round/>
                <a:headEnd type="none" w="med" len="med"/>
                <a:tailEnd type="none" w="med" len="med"/>
              </a:ln>
            </p:spPr>
          </p:cxnSp>
          <p:cxnSp>
            <p:nvCxnSpPr>
              <p:cNvPr id="357" name="Google Shape;357;p26"/>
              <p:cNvCxnSpPr/>
              <p:nvPr/>
            </p:nvCxnSpPr>
            <p:spPr>
              <a:xfrm>
                <a:off x="2708276" y="3297239"/>
                <a:ext cx="0" cy="44400"/>
              </a:xfrm>
              <a:prstGeom prst="straightConnector1">
                <a:avLst/>
              </a:prstGeom>
              <a:noFill/>
              <a:ln w="12700" cap="rnd" cmpd="sng">
                <a:solidFill>
                  <a:schemeClr val="lt1"/>
                </a:solidFill>
                <a:prstDash val="solid"/>
                <a:round/>
                <a:headEnd type="none" w="med" len="med"/>
                <a:tailEnd type="none" w="med" len="med"/>
              </a:ln>
            </p:spPr>
          </p:cxnSp>
          <p:sp>
            <p:nvSpPr>
              <p:cNvPr id="358" name="Google Shape;358;p26"/>
              <p:cNvSpPr/>
              <p:nvPr/>
            </p:nvSpPr>
            <p:spPr>
              <a:xfrm>
                <a:off x="2708276" y="3341689"/>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59" name="Google Shape;359;p26"/>
              <p:cNvCxnSpPr/>
              <p:nvPr/>
            </p:nvCxnSpPr>
            <p:spPr>
              <a:xfrm>
                <a:off x="2813051" y="3341689"/>
                <a:ext cx="0" cy="45900"/>
              </a:xfrm>
              <a:prstGeom prst="straightConnector1">
                <a:avLst/>
              </a:prstGeom>
              <a:noFill/>
              <a:ln w="12700" cap="rnd" cmpd="sng">
                <a:solidFill>
                  <a:schemeClr val="lt1"/>
                </a:solidFill>
                <a:prstDash val="solid"/>
                <a:round/>
                <a:headEnd type="none" w="med" len="med"/>
                <a:tailEnd type="none" w="med" len="med"/>
              </a:ln>
            </p:spPr>
          </p:cxnSp>
          <p:cxnSp>
            <p:nvCxnSpPr>
              <p:cNvPr id="360" name="Google Shape;360;p26"/>
              <p:cNvCxnSpPr/>
              <p:nvPr/>
            </p:nvCxnSpPr>
            <p:spPr>
              <a:xfrm>
                <a:off x="2738438" y="3341689"/>
                <a:ext cx="0" cy="45900"/>
              </a:xfrm>
              <a:prstGeom prst="straightConnector1">
                <a:avLst/>
              </a:prstGeom>
              <a:noFill/>
              <a:ln w="12700" cap="rnd" cmpd="sng">
                <a:solidFill>
                  <a:schemeClr val="lt1"/>
                </a:solidFill>
                <a:prstDash val="solid"/>
                <a:round/>
                <a:headEnd type="none" w="med" len="med"/>
                <a:tailEnd type="none" w="med" len="med"/>
              </a:ln>
            </p:spPr>
          </p:cxnSp>
          <p:sp>
            <p:nvSpPr>
              <p:cNvPr id="361" name="Google Shape;361;p26"/>
              <p:cNvSpPr/>
              <p:nvPr/>
            </p:nvSpPr>
            <p:spPr>
              <a:xfrm>
                <a:off x="2692401" y="3387726"/>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62" name="Google Shape;362;p26"/>
              <p:cNvCxnSpPr/>
              <p:nvPr/>
            </p:nvCxnSpPr>
            <p:spPr>
              <a:xfrm>
                <a:off x="2798763" y="3387726"/>
                <a:ext cx="0" cy="44400"/>
              </a:xfrm>
              <a:prstGeom prst="straightConnector1">
                <a:avLst/>
              </a:prstGeom>
              <a:noFill/>
              <a:ln w="12700" cap="rnd" cmpd="sng">
                <a:solidFill>
                  <a:schemeClr val="lt1"/>
                </a:solidFill>
                <a:prstDash val="solid"/>
                <a:round/>
                <a:headEnd type="none" w="med" len="med"/>
                <a:tailEnd type="none" w="med" len="med"/>
              </a:ln>
            </p:spPr>
          </p:cxnSp>
          <p:cxnSp>
            <p:nvCxnSpPr>
              <p:cNvPr id="363" name="Google Shape;363;p26"/>
              <p:cNvCxnSpPr/>
              <p:nvPr/>
            </p:nvCxnSpPr>
            <p:spPr>
              <a:xfrm>
                <a:off x="2722563" y="3387726"/>
                <a:ext cx="0" cy="44400"/>
              </a:xfrm>
              <a:prstGeom prst="straightConnector1">
                <a:avLst/>
              </a:prstGeom>
              <a:noFill/>
              <a:ln w="12700" cap="rnd" cmpd="sng">
                <a:solidFill>
                  <a:schemeClr val="lt1"/>
                </a:solidFill>
                <a:prstDash val="solid"/>
                <a:round/>
                <a:headEnd type="none" w="med" len="med"/>
                <a:tailEnd type="none" w="med" len="med"/>
              </a:ln>
            </p:spPr>
          </p:cxnSp>
          <p:sp>
            <p:nvSpPr>
              <p:cNvPr id="364" name="Google Shape;364;p26"/>
              <p:cNvSpPr/>
              <p:nvPr/>
            </p:nvSpPr>
            <p:spPr>
              <a:xfrm>
                <a:off x="2678113" y="3432176"/>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65" name="Google Shape;365;p26"/>
              <p:cNvCxnSpPr/>
              <p:nvPr/>
            </p:nvCxnSpPr>
            <p:spPr>
              <a:xfrm>
                <a:off x="2782888" y="3432176"/>
                <a:ext cx="0" cy="45900"/>
              </a:xfrm>
              <a:prstGeom prst="straightConnector1">
                <a:avLst/>
              </a:prstGeom>
              <a:noFill/>
              <a:ln w="12700" cap="rnd" cmpd="sng">
                <a:solidFill>
                  <a:schemeClr val="lt1"/>
                </a:solidFill>
                <a:prstDash val="solid"/>
                <a:round/>
                <a:headEnd type="none" w="med" len="med"/>
                <a:tailEnd type="none" w="med" len="med"/>
              </a:ln>
            </p:spPr>
          </p:cxnSp>
          <p:cxnSp>
            <p:nvCxnSpPr>
              <p:cNvPr id="366" name="Google Shape;366;p26"/>
              <p:cNvCxnSpPr/>
              <p:nvPr/>
            </p:nvCxnSpPr>
            <p:spPr>
              <a:xfrm>
                <a:off x="2708276" y="3432176"/>
                <a:ext cx="0" cy="45900"/>
              </a:xfrm>
              <a:prstGeom prst="straightConnector1">
                <a:avLst/>
              </a:prstGeom>
              <a:noFill/>
              <a:ln w="12700" cap="rnd" cmpd="sng">
                <a:solidFill>
                  <a:schemeClr val="lt1"/>
                </a:solidFill>
                <a:prstDash val="solid"/>
                <a:round/>
                <a:headEnd type="none" w="med" len="med"/>
                <a:tailEnd type="none" w="med" len="med"/>
              </a:ln>
            </p:spPr>
          </p:cxnSp>
          <p:sp>
            <p:nvSpPr>
              <p:cNvPr id="367" name="Google Shape;367;p26"/>
              <p:cNvSpPr/>
              <p:nvPr/>
            </p:nvSpPr>
            <p:spPr>
              <a:xfrm>
                <a:off x="2692401" y="3478214"/>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68" name="Google Shape;368;p26"/>
              <p:cNvCxnSpPr/>
              <p:nvPr/>
            </p:nvCxnSpPr>
            <p:spPr>
              <a:xfrm>
                <a:off x="27987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369" name="Google Shape;369;p26"/>
              <p:cNvCxnSpPr/>
              <p:nvPr/>
            </p:nvCxnSpPr>
            <p:spPr>
              <a:xfrm>
                <a:off x="27225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370" name="Google Shape;370;p26"/>
              <p:cNvSpPr/>
              <p:nvPr/>
            </p:nvSpPr>
            <p:spPr>
              <a:xfrm>
                <a:off x="2678113"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71" name="Google Shape;371;p26"/>
              <p:cNvCxnSpPr/>
              <p:nvPr/>
            </p:nvCxnSpPr>
            <p:spPr>
              <a:xfrm>
                <a:off x="278288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372" name="Google Shape;372;p26"/>
              <p:cNvCxnSpPr/>
              <p:nvPr/>
            </p:nvCxnSpPr>
            <p:spPr>
              <a:xfrm>
                <a:off x="2708276"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373" name="Google Shape;373;p26"/>
              <p:cNvSpPr/>
              <p:nvPr/>
            </p:nvSpPr>
            <p:spPr>
              <a:xfrm>
                <a:off x="2692401" y="3568701"/>
                <a:ext cx="1350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74" name="Google Shape;374;p26"/>
              <p:cNvCxnSpPr/>
              <p:nvPr/>
            </p:nvCxnSpPr>
            <p:spPr>
              <a:xfrm>
                <a:off x="27987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375" name="Google Shape;375;p26"/>
              <p:cNvCxnSpPr/>
              <p:nvPr/>
            </p:nvCxnSpPr>
            <p:spPr>
              <a:xfrm>
                <a:off x="2722563" y="3568701"/>
                <a:ext cx="0" cy="45900"/>
              </a:xfrm>
              <a:prstGeom prst="straightConnector1">
                <a:avLst/>
              </a:prstGeom>
              <a:noFill/>
              <a:ln w="12700" cap="rnd" cmpd="sng">
                <a:solidFill>
                  <a:schemeClr val="lt1"/>
                </a:solidFill>
                <a:prstDash val="solid"/>
                <a:round/>
                <a:headEnd type="none" w="med" len="med"/>
                <a:tailEnd type="none" w="med" len="med"/>
              </a:ln>
            </p:spPr>
          </p:cxnSp>
          <p:sp>
            <p:nvSpPr>
              <p:cNvPr id="376" name="Google Shape;376;p26"/>
              <p:cNvSpPr/>
              <p:nvPr/>
            </p:nvSpPr>
            <p:spPr>
              <a:xfrm>
                <a:off x="2857501" y="3478214"/>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77" name="Google Shape;377;p26"/>
              <p:cNvCxnSpPr/>
              <p:nvPr/>
            </p:nvCxnSpPr>
            <p:spPr>
              <a:xfrm>
                <a:off x="2887663" y="3478214"/>
                <a:ext cx="0" cy="45900"/>
              </a:xfrm>
              <a:prstGeom prst="straightConnector1">
                <a:avLst/>
              </a:prstGeom>
              <a:noFill/>
              <a:ln w="12700" cap="rnd" cmpd="sng">
                <a:solidFill>
                  <a:schemeClr val="lt1"/>
                </a:solidFill>
                <a:prstDash val="solid"/>
                <a:round/>
                <a:headEnd type="none" w="med" len="med"/>
                <a:tailEnd type="none" w="med" len="med"/>
              </a:ln>
            </p:spPr>
          </p:cxnSp>
          <p:cxnSp>
            <p:nvCxnSpPr>
              <p:cNvPr id="378" name="Google Shape;378;p26"/>
              <p:cNvCxnSpPr/>
              <p:nvPr/>
            </p:nvCxnSpPr>
            <p:spPr>
              <a:xfrm>
                <a:off x="2963863" y="3478214"/>
                <a:ext cx="0" cy="45900"/>
              </a:xfrm>
              <a:prstGeom prst="straightConnector1">
                <a:avLst/>
              </a:prstGeom>
              <a:noFill/>
              <a:ln w="12700" cap="rnd" cmpd="sng">
                <a:solidFill>
                  <a:schemeClr val="lt1"/>
                </a:solidFill>
                <a:prstDash val="solid"/>
                <a:round/>
                <a:headEnd type="none" w="med" len="med"/>
                <a:tailEnd type="none" w="med" len="med"/>
              </a:ln>
            </p:spPr>
          </p:cxnSp>
          <p:sp>
            <p:nvSpPr>
              <p:cNvPr id="379" name="Google Shape;379;p26"/>
              <p:cNvSpPr/>
              <p:nvPr/>
            </p:nvSpPr>
            <p:spPr>
              <a:xfrm>
                <a:off x="2873376" y="3524251"/>
                <a:ext cx="135000" cy="444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80" name="Google Shape;380;p26"/>
              <p:cNvCxnSpPr/>
              <p:nvPr/>
            </p:nvCxnSpPr>
            <p:spPr>
              <a:xfrm>
                <a:off x="2903538" y="3524251"/>
                <a:ext cx="0" cy="44400"/>
              </a:xfrm>
              <a:prstGeom prst="straightConnector1">
                <a:avLst/>
              </a:prstGeom>
              <a:noFill/>
              <a:ln w="12700" cap="rnd" cmpd="sng">
                <a:solidFill>
                  <a:schemeClr val="lt1"/>
                </a:solidFill>
                <a:prstDash val="solid"/>
                <a:round/>
                <a:headEnd type="none" w="med" len="med"/>
                <a:tailEnd type="none" w="med" len="med"/>
              </a:ln>
            </p:spPr>
          </p:cxnSp>
          <p:cxnSp>
            <p:nvCxnSpPr>
              <p:cNvPr id="381" name="Google Shape;381;p26"/>
              <p:cNvCxnSpPr/>
              <p:nvPr/>
            </p:nvCxnSpPr>
            <p:spPr>
              <a:xfrm>
                <a:off x="2978151" y="3524251"/>
                <a:ext cx="0" cy="44400"/>
              </a:xfrm>
              <a:prstGeom prst="straightConnector1">
                <a:avLst/>
              </a:prstGeom>
              <a:noFill/>
              <a:ln w="12700" cap="rnd" cmpd="sng">
                <a:solidFill>
                  <a:schemeClr val="lt1"/>
                </a:solidFill>
                <a:prstDash val="solid"/>
                <a:round/>
                <a:headEnd type="none" w="med" len="med"/>
                <a:tailEnd type="none" w="med" len="med"/>
              </a:ln>
            </p:spPr>
          </p:cxnSp>
          <p:sp>
            <p:nvSpPr>
              <p:cNvPr id="382" name="Google Shape;382;p26"/>
              <p:cNvSpPr/>
              <p:nvPr/>
            </p:nvSpPr>
            <p:spPr>
              <a:xfrm>
                <a:off x="2857501" y="3568701"/>
                <a:ext cx="136500" cy="45900"/>
              </a:xfrm>
              <a:prstGeom prst="rect">
                <a:avLst/>
              </a:prstGeom>
              <a:noFill/>
              <a:ln w="12700"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83" name="Google Shape;383;p26"/>
              <p:cNvCxnSpPr/>
              <p:nvPr/>
            </p:nvCxnSpPr>
            <p:spPr>
              <a:xfrm>
                <a:off x="2887663" y="3568701"/>
                <a:ext cx="0" cy="45900"/>
              </a:xfrm>
              <a:prstGeom prst="straightConnector1">
                <a:avLst/>
              </a:prstGeom>
              <a:noFill/>
              <a:ln w="12700" cap="rnd" cmpd="sng">
                <a:solidFill>
                  <a:schemeClr val="lt1"/>
                </a:solidFill>
                <a:prstDash val="solid"/>
                <a:round/>
                <a:headEnd type="none" w="med" len="med"/>
                <a:tailEnd type="none" w="med" len="med"/>
              </a:ln>
            </p:spPr>
          </p:cxnSp>
          <p:cxnSp>
            <p:nvCxnSpPr>
              <p:cNvPr id="384" name="Google Shape;384;p26"/>
              <p:cNvCxnSpPr/>
              <p:nvPr/>
            </p:nvCxnSpPr>
            <p:spPr>
              <a:xfrm>
                <a:off x="2963863" y="3568701"/>
                <a:ext cx="0" cy="45900"/>
              </a:xfrm>
              <a:prstGeom prst="straightConnector1">
                <a:avLst/>
              </a:prstGeom>
              <a:noFill/>
              <a:ln w="12700" cap="rnd" cmpd="sng">
                <a:solidFill>
                  <a:schemeClr val="lt1"/>
                </a:solidFill>
                <a:prstDash val="solid"/>
                <a:round/>
                <a:headEnd type="none" w="med" len="med"/>
                <a:tailEnd type="none" w="med" len="med"/>
              </a:ln>
            </p:spPr>
          </p:cxnSp>
        </p:grpSp>
      </p:grpSp>
      <p:grpSp>
        <p:nvGrpSpPr>
          <p:cNvPr id="385" name="Google Shape;385;p26"/>
          <p:cNvGrpSpPr/>
          <p:nvPr/>
        </p:nvGrpSpPr>
        <p:grpSpPr>
          <a:xfrm>
            <a:off x="178100" y="2397206"/>
            <a:ext cx="3440633" cy="464851"/>
            <a:chOff x="433154" y="5130875"/>
            <a:chExt cx="4587510" cy="619802"/>
          </a:xfrm>
        </p:grpSpPr>
        <p:sp>
          <p:nvSpPr>
            <p:cNvPr id="386" name="Google Shape;386;p26"/>
            <p:cNvSpPr/>
            <p:nvPr/>
          </p:nvSpPr>
          <p:spPr>
            <a:xfrm>
              <a:off x="4400864" y="5130877"/>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7" name="Google Shape;387;p26"/>
            <p:cNvSpPr/>
            <p:nvPr/>
          </p:nvSpPr>
          <p:spPr>
            <a:xfrm>
              <a:off x="433154" y="513087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700">
                  <a:solidFill>
                    <a:schemeClr val="lt1"/>
                  </a:solidFill>
                  <a:latin typeface="Calibri"/>
                  <a:ea typeface="Calibri"/>
                  <a:cs typeface="Calibri"/>
                  <a:sym typeface="Calibri"/>
                </a:rPr>
                <a:t>SKILLS</a:t>
              </a:r>
              <a:endParaRPr sz="1100"/>
            </a:p>
          </p:txBody>
        </p:sp>
        <p:grpSp>
          <p:nvGrpSpPr>
            <p:cNvPr id="388" name="Google Shape;388;p26"/>
            <p:cNvGrpSpPr/>
            <p:nvPr/>
          </p:nvGrpSpPr>
          <p:grpSpPr>
            <a:xfrm>
              <a:off x="4537661" y="5250409"/>
              <a:ext cx="346075" cy="346075"/>
              <a:chOff x="7726363" y="2895601"/>
              <a:chExt cx="346075" cy="346075"/>
            </a:xfrm>
          </p:grpSpPr>
          <p:sp>
            <p:nvSpPr>
              <p:cNvPr id="389" name="Google Shape;389;p26"/>
              <p:cNvSpPr/>
              <p:nvPr/>
            </p:nvSpPr>
            <p:spPr>
              <a:xfrm>
                <a:off x="77485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0" name="Google Shape;390;p26"/>
              <p:cNvSpPr/>
              <p:nvPr/>
            </p:nvSpPr>
            <p:spPr>
              <a:xfrm>
                <a:off x="7726363" y="3105151"/>
                <a:ext cx="104775"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1" name="Google Shape;391;p26"/>
              <p:cNvSpPr/>
              <p:nvPr/>
            </p:nvSpPr>
            <p:spPr>
              <a:xfrm>
                <a:off x="7989888" y="3014664"/>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2" name="Google Shape;392;p26"/>
              <p:cNvSpPr/>
              <p:nvPr/>
            </p:nvSpPr>
            <p:spPr>
              <a:xfrm>
                <a:off x="7966076" y="3105151"/>
                <a:ext cx="106363" cy="136525"/>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3" name="Google Shape;393;p26"/>
              <p:cNvSpPr/>
              <p:nvPr/>
            </p:nvSpPr>
            <p:spPr>
              <a:xfrm>
                <a:off x="7869238" y="2895601"/>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4" name="Google Shape;394;p26"/>
              <p:cNvSpPr/>
              <p:nvPr/>
            </p:nvSpPr>
            <p:spPr>
              <a:xfrm>
                <a:off x="7847013" y="2986089"/>
                <a:ext cx="104775" cy="134938"/>
              </a:xfrm>
              <a:custGeom>
                <a:avLst/>
                <a:gdLst/>
                <a:ahLst/>
                <a:cxnLst/>
                <a:rect l="l" t="t" r="r" b="b"/>
                <a:pathLst>
                  <a:path w="28" h="36" extrusionOk="0">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95" name="Google Shape;395;p26"/>
          <p:cNvGrpSpPr/>
          <p:nvPr/>
        </p:nvGrpSpPr>
        <p:grpSpPr>
          <a:xfrm>
            <a:off x="5686549" y="2391000"/>
            <a:ext cx="3442628" cy="477270"/>
            <a:chOff x="7229240" y="5168825"/>
            <a:chExt cx="4590170" cy="636360"/>
          </a:xfrm>
        </p:grpSpPr>
        <p:sp>
          <p:nvSpPr>
            <p:cNvPr id="396" name="Google Shape;396;p26"/>
            <p:cNvSpPr/>
            <p:nvPr/>
          </p:nvSpPr>
          <p:spPr>
            <a:xfrm>
              <a:off x="7229240" y="5185385"/>
              <a:ext cx="619800" cy="619800"/>
            </a:xfrm>
            <a:prstGeom prst="ellipse">
              <a:avLst/>
            </a:prstGeom>
            <a:solidFill>
              <a:srgbClr val="3A2F7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7" name="Google Shape;397;p26"/>
            <p:cNvSpPr/>
            <p:nvPr/>
          </p:nvSpPr>
          <p:spPr>
            <a:xfrm>
              <a:off x="7848910" y="5168825"/>
              <a:ext cx="3970500" cy="619800"/>
            </a:xfrm>
            <a:prstGeom prst="roundRect">
              <a:avLst>
                <a:gd name="adj" fmla="val 50000"/>
              </a:avLst>
            </a:prstGeom>
            <a:solidFill>
              <a:srgbClr val="41357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700">
                  <a:solidFill>
                    <a:schemeClr val="lt1"/>
                  </a:solidFill>
                  <a:latin typeface="Calibri"/>
                  <a:ea typeface="Calibri"/>
                  <a:cs typeface="Calibri"/>
                  <a:sym typeface="Calibri"/>
                </a:rPr>
                <a:t>LANGUAGES/TOOLS</a:t>
              </a:r>
              <a:endParaRPr sz="1400"/>
            </a:p>
          </p:txBody>
        </p:sp>
        <p:grpSp>
          <p:nvGrpSpPr>
            <p:cNvPr id="398" name="Google Shape;398;p26"/>
            <p:cNvGrpSpPr/>
            <p:nvPr/>
          </p:nvGrpSpPr>
          <p:grpSpPr>
            <a:xfrm>
              <a:off x="7370006" y="5322182"/>
              <a:ext cx="338138" cy="346075"/>
              <a:chOff x="4845050" y="3979863"/>
              <a:chExt cx="338138" cy="346075"/>
            </a:xfrm>
          </p:grpSpPr>
          <p:sp>
            <p:nvSpPr>
              <p:cNvPr id="399" name="Google Shape;399;p26"/>
              <p:cNvSpPr/>
              <p:nvPr/>
            </p:nvSpPr>
            <p:spPr>
              <a:xfrm>
                <a:off x="4987925" y="3979863"/>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0" name="Google Shape;400;p26"/>
              <p:cNvSpPr/>
              <p:nvPr/>
            </p:nvSpPr>
            <p:spPr>
              <a:xfrm>
                <a:off x="5056188" y="4048125"/>
                <a:ext cx="588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1" name="Google Shape;401;p26"/>
              <p:cNvSpPr/>
              <p:nvPr/>
            </p:nvSpPr>
            <p:spPr>
              <a:xfrm>
                <a:off x="4845050" y="4130675"/>
                <a:ext cx="195263" cy="195263"/>
              </a:xfrm>
              <a:custGeom>
                <a:avLst/>
                <a:gdLst/>
                <a:ahLst/>
                <a:cxnLst/>
                <a:rect l="l" t="t" r="r" b="b"/>
                <a:pathLst>
                  <a:path w="52" h="52" extrusionOk="0">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2" name="Google Shape;402;p26"/>
              <p:cNvSpPr/>
              <p:nvPr/>
            </p:nvSpPr>
            <p:spPr>
              <a:xfrm>
                <a:off x="4913313" y="4198938"/>
                <a:ext cx="60300" cy="60300"/>
              </a:xfrm>
              <a:prstGeom prst="ellipse">
                <a:avLst/>
              </a:prstGeom>
              <a:noFill/>
              <a:ln w="127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403" name="Google Shape;403;p26"/>
          <p:cNvGrpSpPr/>
          <p:nvPr/>
        </p:nvGrpSpPr>
        <p:grpSpPr>
          <a:xfrm>
            <a:off x="5750152" y="1019392"/>
            <a:ext cx="259556" cy="146447"/>
            <a:chOff x="4119563" y="2970214"/>
            <a:chExt cx="346075" cy="195263"/>
          </a:xfrm>
        </p:grpSpPr>
        <p:sp>
          <p:nvSpPr>
            <p:cNvPr id="404" name="Google Shape;404;p26"/>
            <p:cNvSpPr/>
            <p:nvPr/>
          </p:nvSpPr>
          <p:spPr>
            <a:xfrm>
              <a:off x="4262438" y="3022601"/>
              <a:ext cx="46038" cy="90488"/>
            </a:xfrm>
            <a:custGeom>
              <a:avLst/>
              <a:gdLst/>
              <a:ahLst/>
              <a:cxnLst/>
              <a:rect l="l" t="t" r="r" b="b"/>
              <a:pathLst>
                <a:path w="12" h="24" extrusionOk="0">
                  <a:moveTo>
                    <a:pt x="0" y="18"/>
                  </a:moveTo>
                  <a:cubicBezTo>
                    <a:pt x="0" y="21"/>
                    <a:pt x="3" y="24"/>
                    <a:pt x="6" y="24"/>
                  </a:cubicBezTo>
                  <a:cubicBezTo>
                    <a:pt x="9" y="24"/>
                    <a:pt x="12" y="21"/>
                    <a:pt x="12" y="18"/>
                  </a:cubicBezTo>
                  <a:cubicBezTo>
                    <a:pt x="12" y="15"/>
                    <a:pt x="9" y="12"/>
                    <a:pt x="6" y="12"/>
                  </a:cubicBezTo>
                  <a:cubicBezTo>
                    <a:pt x="3" y="12"/>
                    <a:pt x="0" y="9"/>
                    <a:pt x="0" y="6"/>
                  </a:cubicBezTo>
                  <a:cubicBezTo>
                    <a:pt x="0" y="3"/>
                    <a:pt x="3" y="0"/>
                    <a:pt x="6" y="0"/>
                  </a:cubicBezTo>
                  <a:cubicBezTo>
                    <a:pt x="9" y="0"/>
                    <a:pt x="12" y="3"/>
                    <a:pt x="12" y="6"/>
                  </a:cubicBezTo>
                </a:path>
              </a:pathLst>
            </a:custGeom>
            <a:noFill/>
            <a:ln w="14275" cap="rnd"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05" name="Google Shape;405;p26"/>
            <p:cNvCxnSpPr/>
            <p:nvPr/>
          </p:nvCxnSpPr>
          <p:spPr>
            <a:xfrm>
              <a:off x="4286251" y="3113089"/>
              <a:ext cx="0" cy="14400"/>
            </a:xfrm>
            <a:prstGeom prst="straightConnector1">
              <a:avLst/>
            </a:prstGeom>
            <a:noFill/>
            <a:ln w="14275" cap="rnd" cmpd="sng">
              <a:solidFill>
                <a:schemeClr val="lt1"/>
              </a:solidFill>
              <a:prstDash val="solid"/>
              <a:round/>
              <a:headEnd type="none" w="med" len="med"/>
              <a:tailEnd type="none" w="med" len="med"/>
            </a:ln>
          </p:spPr>
        </p:cxnSp>
        <p:cxnSp>
          <p:nvCxnSpPr>
            <p:cNvPr id="406" name="Google Shape;406;p26"/>
            <p:cNvCxnSpPr/>
            <p:nvPr/>
          </p:nvCxnSpPr>
          <p:spPr>
            <a:xfrm>
              <a:off x="4286251" y="3006726"/>
              <a:ext cx="0" cy="15900"/>
            </a:xfrm>
            <a:prstGeom prst="straightConnector1">
              <a:avLst/>
            </a:prstGeom>
            <a:noFill/>
            <a:ln w="14275" cap="rnd" cmpd="sng">
              <a:solidFill>
                <a:schemeClr val="lt1"/>
              </a:solidFill>
              <a:prstDash val="solid"/>
              <a:round/>
              <a:headEnd type="none" w="med" len="med"/>
              <a:tailEnd type="none" w="med" len="med"/>
            </a:ln>
          </p:spPr>
        </p:cxnSp>
        <p:sp>
          <p:nvSpPr>
            <p:cNvPr id="407" name="Google Shape;407;p26"/>
            <p:cNvSpPr/>
            <p:nvPr/>
          </p:nvSpPr>
          <p:spPr>
            <a:xfrm>
              <a:off x="4119563" y="2970214"/>
              <a:ext cx="346075" cy="195263"/>
            </a:xfrm>
            <a:custGeom>
              <a:avLst/>
              <a:gdLst/>
              <a:ahLst/>
              <a:cxnLst/>
              <a:rect l="l" t="t" r="r" b="b"/>
              <a:pathLst>
                <a:path w="92" h="52" extrusionOk="0">
                  <a:moveTo>
                    <a:pt x="92" y="26"/>
                  </a:moveTo>
                  <a:cubicBezTo>
                    <a:pt x="92" y="18"/>
                    <a:pt x="87" y="12"/>
                    <a:pt x="80" y="9"/>
                  </a:cubicBezTo>
                  <a:cubicBezTo>
                    <a:pt x="80" y="0"/>
                    <a:pt x="80" y="0"/>
                    <a:pt x="80" y="0"/>
                  </a:cubicBezTo>
                  <a:cubicBezTo>
                    <a:pt x="12" y="0"/>
                    <a:pt x="12" y="0"/>
                    <a:pt x="12" y="0"/>
                  </a:cubicBezTo>
                  <a:cubicBezTo>
                    <a:pt x="12" y="9"/>
                    <a:pt x="12" y="9"/>
                    <a:pt x="12" y="9"/>
                  </a:cubicBezTo>
                  <a:cubicBezTo>
                    <a:pt x="5" y="12"/>
                    <a:pt x="0" y="18"/>
                    <a:pt x="0" y="26"/>
                  </a:cubicBezTo>
                  <a:cubicBezTo>
                    <a:pt x="0" y="34"/>
                    <a:pt x="5" y="40"/>
                    <a:pt x="12" y="43"/>
                  </a:cubicBezTo>
                  <a:cubicBezTo>
                    <a:pt x="12" y="52"/>
                    <a:pt x="12" y="52"/>
                    <a:pt x="12" y="52"/>
                  </a:cubicBezTo>
                  <a:cubicBezTo>
                    <a:pt x="80" y="52"/>
                    <a:pt x="80" y="52"/>
                    <a:pt x="80" y="52"/>
                  </a:cubicBezTo>
                  <a:cubicBezTo>
                    <a:pt x="80" y="43"/>
                    <a:pt x="80" y="43"/>
                    <a:pt x="80" y="43"/>
                  </a:cubicBezTo>
                  <a:cubicBezTo>
                    <a:pt x="87" y="40"/>
                    <a:pt x="92" y="34"/>
                    <a:pt x="92" y="26"/>
                  </a:cubicBezTo>
                  <a:close/>
                </a:path>
              </a:pathLst>
            </a:custGeom>
            <a:noFill/>
            <a:ln w="1427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08" name="Google Shape;408;p26"/>
          <p:cNvSpPr txBox="1">
            <a:spLocks noGrp="1"/>
          </p:cNvSpPr>
          <p:nvPr>
            <p:ph type="title"/>
          </p:nvPr>
        </p:nvSpPr>
        <p:spPr>
          <a:xfrm>
            <a:off x="374231" y="50756"/>
            <a:ext cx="8490300" cy="5142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rgbClr val="FFFFFF"/>
                </a:solidFill>
                <a:highlight>
                  <a:srgbClr val="41357A"/>
                </a:highlight>
              </a:rPr>
              <a:t>DATA SCIENTIST</a:t>
            </a:r>
            <a:endParaRPr>
              <a:solidFill>
                <a:srgbClr val="FFFFFF"/>
              </a:solidFill>
              <a:highlight>
                <a:srgbClr val="41357A"/>
              </a:highlight>
            </a:endParaRPr>
          </a:p>
        </p:txBody>
      </p:sp>
      <p:sp>
        <p:nvSpPr>
          <p:cNvPr id="409" name="Google Shape;409;p2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9</a:t>
            </a:fld>
            <a:endParaRPr/>
          </a:p>
        </p:txBody>
      </p:sp>
      <p:pic>
        <p:nvPicPr>
          <p:cNvPr id="410" name="Google Shape;410;p26"/>
          <p:cNvPicPr preferRelativeResize="0"/>
          <p:nvPr/>
        </p:nvPicPr>
        <p:blipFill>
          <a:blip r:embed="rId4">
            <a:alphaModFix/>
          </a:blip>
          <a:stretch>
            <a:fillRect/>
          </a:stretch>
        </p:blipFill>
        <p:spPr>
          <a:xfrm>
            <a:off x="3621024" y="1392174"/>
            <a:ext cx="1906524" cy="213283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1756</Words>
  <Application>Microsoft Office PowerPoint</Application>
  <PresentationFormat>On-screen Show (16:9)</PresentationFormat>
  <Paragraphs>240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Proxima Nova</vt:lpstr>
      <vt:lpstr>Arial</vt:lpstr>
      <vt:lpstr>Lato</vt:lpstr>
      <vt:lpstr>Calibri</vt:lpstr>
      <vt:lpstr>Simple Light</vt:lpstr>
      <vt:lpstr>PowerPoint Presentation</vt:lpstr>
      <vt:lpstr>PowerPoint Presentation</vt:lpstr>
      <vt:lpstr>Agenda: Career Landscape</vt:lpstr>
      <vt:lpstr>Recap: Learner Activity</vt:lpstr>
      <vt:lpstr>Data Science Flow</vt:lpstr>
      <vt:lpstr>DATA ENGINEER</vt:lpstr>
      <vt:lpstr>DATA/BI ANALYST</vt:lpstr>
      <vt:lpstr>ML ENGINEER</vt:lpstr>
      <vt:lpstr>DATA SCIENTIST</vt:lpstr>
      <vt:lpstr>BUSINESS ANALYST</vt:lpstr>
      <vt:lpstr>Data Analyst Vs Data Scientist Vs Data Engineer</vt:lpstr>
      <vt:lpstr>ROLE HIERARCHY</vt:lpstr>
      <vt:lpstr>Competencies needed (Soft Skills)</vt:lpstr>
      <vt:lpstr>How to switch your role successfully Think of the steps mentioned below</vt:lpstr>
      <vt:lpstr>PowerPoint Presentation</vt:lpstr>
      <vt:lpstr>PowerPoint Presentation</vt:lpstr>
      <vt:lpstr>Activity Time!</vt:lpstr>
      <vt:lpstr>LinkedIn Job Search Example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Mahendra Singh Chouhan</cp:lastModifiedBy>
  <cp:revision>1</cp:revision>
  <dcterms:modified xsi:type="dcterms:W3CDTF">2021-05-01T04:10:09Z</dcterms:modified>
</cp:coreProperties>
</file>