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3"/>
  </p:notesMasterIdLst>
  <p:sldIdLst>
    <p:sldId id="257" r:id="rId3"/>
    <p:sldId id="258" r:id="rId4"/>
    <p:sldId id="391" r:id="rId5"/>
    <p:sldId id="2468" r:id="rId6"/>
    <p:sldId id="2469" r:id="rId7"/>
    <p:sldId id="2470" r:id="rId8"/>
    <p:sldId id="260" r:id="rId9"/>
    <p:sldId id="385" r:id="rId10"/>
    <p:sldId id="40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AF310-2A0D-4DE2-A2A7-FFC38EB45B9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211-6906-4EA6-A16B-6D6F8DD81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8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97104d7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97104d7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97104d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8a97104d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9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27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5FC5-914E-4F53-8CAE-934350A5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DEAB4-87CD-4E3C-B822-0B2B53EA3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F9BD-6903-468D-8A7E-4E042AE3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A126-05B7-4D94-A510-4B6BA462B3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B5600-A2D2-4014-81D6-4F5FE45C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D7CD-9003-4F07-A60F-568BF701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FF44-48C4-47BA-A27E-0C7F03528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EED2-59EC-4E8D-B28C-1EE0A03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EFB8-27C1-4B07-9071-A7B896BCB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585EA-AB05-4CD9-8184-352910CB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A126-05B7-4D94-A510-4B6BA462B3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1FE4C-E8A7-4C81-835B-E035FCFF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F0FC6-05AF-468E-B33A-CF89CA0A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FF44-48C4-47BA-A27E-0C7F03528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8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A54E4-0686-48DB-AF42-F3E5602D8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CEBCC-1CB1-41E6-8AC5-08AF3FAD7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30F4-400C-4D56-9297-F86BB352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A126-05B7-4D94-A510-4B6BA462B3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A3BF-5EFA-4FF1-85C5-7E920E4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A05D-0D88-4D6E-9213-08FF1B94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FF44-48C4-47BA-A27E-0C7F03528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60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839788" y="800100"/>
            <a:ext cx="5430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4800">
                <a:solidFill>
                  <a:srgbClr val="F533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839789" y="2241551"/>
            <a:ext cx="6047200" cy="3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7175500" y="2241551"/>
            <a:ext cx="4186800" cy="3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6554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85228" y="620518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22635" y="534987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12192000" cy="6205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5230" y="762517"/>
            <a:ext cx="2743199" cy="731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562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404784" y="2421467"/>
            <a:ext cx="7020800" cy="3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406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81790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98136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94058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30685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836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2664-8739-4E4B-8E71-F601AA42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5859-2A88-45E4-A2DB-86339FE6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F7C1-7216-4893-B355-C076CE33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A126-05B7-4D94-A510-4B6BA462B3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B866-ED54-4D5B-9944-B4D4F464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E64C-CEBB-47EB-82AF-7E42C37A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FF44-48C4-47BA-A27E-0C7F03528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63104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5906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20605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59087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7133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21770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 userDrawn="1">
  <p:cSld name="Title, picture and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829700" y="1122285"/>
            <a:ext cx="6047200" cy="3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7167000" y="1122285"/>
            <a:ext cx="4186800" cy="3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C424CE0D-7742-47B4-AFCE-B0FD87435D3A}"/>
              </a:ext>
            </a:extLst>
          </p:cNvPr>
          <p:cNvSpPr/>
          <p:nvPr userDrawn="1"/>
        </p:nvSpPr>
        <p:spPr>
          <a:xfrm>
            <a:off x="0" y="-2998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8;p15">
            <a:extLst>
              <a:ext uri="{FF2B5EF4-FFF2-40B4-BE49-F238E27FC236}">
                <a16:creationId xmlns:a16="http://schemas.microsoft.com/office/drawing/2014/main" id="{602678B4-BA25-4BA7-9081-0815CB4D34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8302037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10" name="Google Shape;69;p15">
            <a:extLst>
              <a:ext uri="{FF2B5EF4-FFF2-40B4-BE49-F238E27FC236}">
                <a16:creationId xmlns:a16="http://schemas.microsoft.com/office/drawing/2014/main" id="{1ACD81E3-6A11-429A-8883-409EE543846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60099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25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22239" y="1024868"/>
            <a:ext cx="7020800" cy="3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-49967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8302037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60099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805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55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85228" y="620518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22635" y="534987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12192000" cy="6205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5230" y="762517"/>
            <a:ext cx="2743199" cy="731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31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5CBE-E3A0-45E0-B730-08B53DA9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2BFD0-546B-43A2-95B0-4C6D3F81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60CE-FD0D-4557-AB83-7DED422E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A126-05B7-4D94-A510-4B6BA462B3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F387-AAD6-4921-B497-214F301C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426A5-AD9D-4995-AE5F-981FABD1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FF44-48C4-47BA-A27E-0C7F03528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8D23-EB41-4935-AB02-D41E207C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00BF-EE8B-408F-A171-1FC9ECE26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9C7C7-713C-4565-AEC7-657602E6C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50859-5B78-4E3A-B4E2-9A0B4354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A126-05B7-4D94-A510-4B6BA462B3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6A991-EC17-4B16-80C4-4066868B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4AA37-DAFE-4FFD-9200-74D0B73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FF44-48C4-47BA-A27E-0C7F03528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1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4125-27D6-4961-B989-332D952D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3A9CC-24BD-4A37-A5B7-CA3BE5D9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12AE1-C451-4849-94F6-AF6002A36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7B263-AB34-4EB8-BC3C-5ED6858D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7D3D5-A549-451C-BBFE-9094E0172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2AD2F-4958-4AD4-9AAF-27EE2DC3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A126-05B7-4D94-A510-4B6BA462B3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2A772-394B-4934-8797-F3F87C55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6033C-4053-4A96-B50A-E701D134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FF44-48C4-47BA-A27E-0C7F03528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73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4EA-05E1-4841-B765-88EAE625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27C2D-049A-4452-9F1C-F3D82348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A126-05B7-4D94-A510-4B6BA462B3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0F80E-BB0C-4071-B4DF-68E356A9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05F60-4B4A-48D9-81F0-BB69CB1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FF44-48C4-47BA-A27E-0C7F03528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6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79701-25F6-4F87-9693-4E31861D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A126-05B7-4D94-A510-4B6BA462B3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2B740-97D8-42F7-B62C-FB479828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4C04A-177F-4A1B-8E90-6187C592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FF44-48C4-47BA-A27E-0C7F03528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7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DE4C-EACA-420C-87B8-90E7235F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B99A-25D0-4835-9A0A-BBFD61F5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53407-BF5D-4560-89FE-10915314C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8B345-ADCF-48AD-8A62-FB92342E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A126-05B7-4D94-A510-4B6BA462B3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C16D3-3EC7-4168-B10D-48D95524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FF38A-2AB1-4655-ADF2-AFB0ABB8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FF44-48C4-47BA-A27E-0C7F03528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2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9269-7338-4549-A975-A5BCD195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37D91-DE47-4856-8FDD-C6457C01C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AA511-8781-4F2B-B2BF-D96B4F4E0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1CBB2-020E-4737-A37B-3EB5F0C7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A126-05B7-4D94-A510-4B6BA462B3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E8C35-9773-4BF7-A47A-9E1FB65A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0CAB0-EDF1-42F2-B1FE-2339C208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FF44-48C4-47BA-A27E-0C7F03528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54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E74A7-6BF1-44E5-829E-A42E0473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384E-F0EE-4365-833F-7EA78B89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2BD4-0E2A-4A4B-B96D-6BB5A7E4D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7A126-05B7-4D94-A510-4B6BA462B3B7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BAC3A-087C-46C6-B620-05D8FD9AD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6038-9E11-44D7-B503-3C53A6AF4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FF44-48C4-47BA-A27E-0C7F03528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488928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body" idx="1"/>
          </p:nvPr>
        </p:nvSpPr>
        <p:spPr>
          <a:xfrm>
            <a:off x="2242910" y="3011018"/>
            <a:ext cx="6055847" cy="1199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09585" lvl="0" indent="0" algn="l" rtl="0">
              <a:lnSpc>
                <a:spcPct val="90000"/>
              </a:lnSpc>
              <a:spcBef>
                <a:spcPts val="1000"/>
              </a:spcBef>
              <a:spcAft>
                <a:spcPts val="2133"/>
              </a:spcAft>
              <a:buSzPts val="1800"/>
              <a:buNone/>
            </a:pPr>
            <a:r>
              <a:rPr lang="en-US" sz="5867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586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13" descr="Cha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681" y="2280145"/>
            <a:ext cx="3209841" cy="3209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3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/>
              <a:t>Ask your Questions 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916227" y="2352675"/>
            <a:ext cx="9193600" cy="263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IN" sz="5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SGC Coaching Session 16</a:t>
            </a:r>
            <a:r>
              <a:rPr kumimoji="0" lang="en-IN" sz="69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IN" sz="4000" dirty="0">
                <a:solidFill>
                  <a:srgbClr val="FF0000"/>
                </a:solidFill>
              </a:rPr>
              <a:t>ML SESSION WITH HIRING MANAGER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Tx/>
              <a:buNone/>
              <a:tabLst/>
              <a:defRPr/>
            </a:pPr>
            <a:r>
              <a:rPr kumimoji="0" lang="en-IN" sz="3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Session By: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827" y="0"/>
            <a:ext cx="1808723" cy="210330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542815" y="954716"/>
            <a:ext cx="2207600" cy="17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prstClr val="black"/>
              </a:buClr>
              <a:buSzPts val="1400"/>
              <a:buFontTx/>
              <a:buNone/>
              <a:tabLst/>
              <a:defRPr/>
            </a:pPr>
            <a:r>
              <a:rPr kumimoji="0" lang="en" sz="1867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/>
              <a:t>Agenda:</a:t>
            </a:r>
            <a:endParaRPr/>
          </a:p>
        </p:txBody>
      </p:sp>
      <p:grpSp>
        <p:nvGrpSpPr>
          <p:cNvPr id="250" name="Google Shape;250;p3"/>
          <p:cNvGrpSpPr/>
          <p:nvPr/>
        </p:nvGrpSpPr>
        <p:grpSpPr>
          <a:xfrm>
            <a:off x="1255164" y="1108085"/>
            <a:ext cx="9908134" cy="5418665"/>
            <a:chOff x="941373" y="831063"/>
            <a:chExt cx="7431101" cy="4063999"/>
          </a:xfrm>
        </p:grpSpPr>
        <p:sp>
          <p:nvSpPr>
            <p:cNvPr id="251" name="Google Shape;251;p3"/>
            <p:cNvSpPr/>
            <p:nvPr/>
          </p:nvSpPr>
          <p:spPr>
            <a:xfrm>
              <a:off x="941373" y="831063"/>
              <a:ext cx="5933619" cy="1219200"/>
            </a:xfrm>
            <a:custGeom>
              <a:avLst/>
              <a:gdLst/>
              <a:ahLst/>
              <a:cxnLst/>
              <a:rect l="l" t="t" r="r" b="b"/>
              <a:pathLst>
                <a:path w="5933619" h="1219200" extrusionOk="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4450" tIns="164450" rIns="1823375" bIns="164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67"/>
                <a:buFont typeface="Arial"/>
                <a:buNone/>
              </a:pPr>
              <a:r>
                <a:rPr lang="en-US" sz="2667" dirty="0">
                  <a:solidFill>
                    <a:srgbClr val="FFFFFF"/>
                  </a:solidFill>
                </a:rPr>
                <a:t>ML Algorithms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933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n-US" sz="2133" dirty="0">
                  <a:solidFill>
                    <a:srgbClr val="FFFFFF"/>
                  </a:solidFill>
                </a:rPr>
                <a:t>Summary</a:t>
              </a:r>
              <a:endParaRPr dirty="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464928" y="2253462"/>
              <a:ext cx="6457173" cy="1219200"/>
            </a:xfrm>
            <a:custGeom>
              <a:avLst/>
              <a:gdLst/>
              <a:ahLst/>
              <a:cxnLst/>
              <a:rect l="l" t="t" r="r" b="b"/>
              <a:pathLst>
                <a:path w="5933619" h="1219200" extrusionOk="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59350" tIns="159350" rIns="1914075" bIns="159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67"/>
                <a:buFont typeface="Arial"/>
                <a:buNone/>
              </a:pPr>
              <a:r>
                <a:rPr lang="en-US" sz="2667" dirty="0"/>
                <a:t>Important Interview Questions/Mock Interview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67"/>
                <a:buFont typeface="Arial"/>
                <a:buNone/>
              </a:pPr>
              <a:r>
                <a:rPr lang="en-US" sz="2400" dirty="0"/>
                <a:t>Examples</a:t>
              </a:r>
              <a:endParaRPr sz="1200" dirty="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988481" y="3675862"/>
              <a:ext cx="6383993" cy="1219200"/>
            </a:xfrm>
            <a:custGeom>
              <a:avLst/>
              <a:gdLst/>
              <a:ahLst/>
              <a:cxnLst/>
              <a:rect l="l" t="t" r="r" b="b"/>
              <a:pathLst>
                <a:path w="5933619" h="1219200" extrusionOk="0">
                  <a:moveTo>
                    <a:pt x="0" y="121920"/>
                  </a:moveTo>
                  <a:cubicBezTo>
                    <a:pt x="0" y="54585"/>
                    <a:pt x="54585" y="0"/>
                    <a:pt x="121920" y="0"/>
                  </a:cubicBezTo>
                  <a:lnTo>
                    <a:pt x="5811699" y="0"/>
                  </a:lnTo>
                  <a:cubicBezTo>
                    <a:pt x="5879034" y="0"/>
                    <a:pt x="5933619" y="54585"/>
                    <a:pt x="5933619" y="121920"/>
                  </a:cubicBezTo>
                  <a:lnTo>
                    <a:pt x="5933619" y="1097280"/>
                  </a:lnTo>
                  <a:cubicBezTo>
                    <a:pt x="5933619" y="1164615"/>
                    <a:pt x="5879034" y="1219200"/>
                    <a:pt x="5811699" y="1219200"/>
                  </a:cubicBezTo>
                  <a:lnTo>
                    <a:pt x="121920" y="1219200"/>
                  </a:lnTo>
                  <a:cubicBezTo>
                    <a:pt x="54585" y="1219200"/>
                    <a:pt x="0" y="1164615"/>
                    <a:pt x="0" y="1097280"/>
                  </a:cubicBezTo>
                  <a:lnTo>
                    <a:pt x="0" y="12192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59350" tIns="159350" rIns="1914075" bIns="159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67"/>
                <a:buFont typeface="Arial"/>
                <a:buNone/>
              </a:pPr>
              <a:r>
                <a:rPr lang="en-US" sz="2667" b="0" i="0" u="none" strike="noStrike" cap="none" dirty="0">
                  <a:solidFill>
                    <a:srgbClr val="FFFFFF"/>
                  </a:solidFill>
                  <a:ea typeface="Arial"/>
                  <a:cs typeface="Arial"/>
                  <a:sym typeface="Arial"/>
                </a:rPr>
                <a:t>Personalized Feedback and Doubt Resolution</a:t>
              </a:r>
              <a:endParaRPr dirty="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082512" y="1755623"/>
              <a:ext cx="792480" cy="792480"/>
            </a:xfrm>
            <a:custGeom>
              <a:avLst/>
              <a:gdLst/>
              <a:ahLst/>
              <a:cxnLst/>
              <a:rect l="l" t="t" r="r" b="b"/>
              <a:pathLst>
                <a:path w="792480" h="792480" extrusionOk="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  <a:solidFill>
              <a:srgbClr val="E0E0E0">
                <a:alpha val="89803"/>
              </a:srgbClr>
            </a:solidFill>
            <a:ln w="12700" cap="flat" cmpd="sng">
              <a:solidFill>
                <a:srgbClr val="E0E0E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98700" tIns="60950" rIns="298700" bIns="322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Calibri"/>
                <a:buNone/>
              </a:pPr>
              <a:endPara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606067" y="3169895"/>
              <a:ext cx="792480" cy="792480"/>
            </a:xfrm>
            <a:custGeom>
              <a:avLst/>
              <a:gdLst/>
              <a:ahLst/>
              <a:cxnLst/>
              <a:rect l="l" t="t" r="r" b="b"/>
              <a:pathLst>
                <a:path w="792480" h="792480" extrusionOk="0">
                  <a:moveTo>
                    <a:pt x="0" y="435864"/>
                  </a:moveTo>
                  <a:lnTo>
                    <a:pt x="178308" y="435864"/>
                  </a:lnTo>
                  <a:lnTo>
                    <a:pt x="178308" y="0"/>
                  </a:lnTo>
                  <a:lnTo>
                    <a:pt x="614172" y="0"/>
                  </a:lnTo>
                  <a:lnTo>
                    <a:pt x="614172" y="435864"/>
                  </a:lnTo>
                  <a:lnTo>
                    <a:pt x="792480" y="435864"/>
                  </a:lnTo>
                  <a:lnTo>
                    <a:pt x="396240" y="792480"/>
                  </a:lnTo>
                  <a:lnTo>
                    <a:pt x="0" y="435864"/>
                  </a:lnTo>
                  <a:close/>
                </a:path>
              </a:pathLst>
            </a:custGeom>
            <a:solidFill>
              <a:srgbClr val="FCDBDB">
                <a:alpha val="89803"/>
              </a:srgbClr>
            </a:solidFill>
            <a:ln w="12700" cap="flat" cmpd="sng">
              <a:solidFill>
                <a:srgbClr val="FCDBD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98700" tIns="60950" rIns="298700" bIns="322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Calibri"/>
                <a:buNone/>
              </a:pPr>
              <a:endPara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6343-43A2-4B47-B7CF-BCF41BDB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38" y="162621"/>
            <a:ext cx="8169311" cy="510000"/>
          </a:xfrm>
        </p:spPr>
        <p:txBody>
          <a:bodyPr/>
          <a:lstStyle/>
          <a:p>
            <a:r>
              <a:rPr lang="en-US" dirty="0"/>
              <a:t>What is the CRISP – DM Framework?</a:t>
            </a:r>
            <a:endParaRPr lang="en-IN" dirty="0"/>
          </a:p>
        </p:txBody>
      </p:sp>
      <p:pic>
        <p:nvPicPr>
          <p:cNvPr id="4" name="Content Placeholder 1" descr="Diagram&#10;&#10;Description automatically generated">
            <a:extLst>
              <a:ext uri="{FF2B5EF4-FFF2-40B4-BE49-F238E27FC236}">
                <a16:creationId xmlns:a16="http://schemas.microsoft.com/office/drawing/2014/main" id="{3223A75F-E83C-4348-8576-3C1548DC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607" y="1297482"/>
            <a:ext cx="5851378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631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6343-43A2-4B47-B7CF-BCF41BDB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ML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4CD79C-BE7B-4710-9FA4-286AC511B0F1}"/>
              </a:ext>
            </a:extLst>
          </p:cNvPr>
          <p:cNvSpPr txBox="1">
            <a:spLocks/>
          </p:cNvSpPr>
          <p:nvPr/>
        </p:nvSpPr>
        <p:spPr>
          <a:xfrm>
            <a:off x="3228976" y="1415491"/>
            <a:ext cx="5457450" cy="8239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kern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TYPES OF MACHINE LEARNING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DC9512-8176-4F39-BF98-68E345243739}"/>
              </a:ext>
            </a:extLst>
          </p:cNvPr>
          <p:cNvSpPr/>
          <p:nvPr/>
        </p:nvSpPr>
        <p:spPr>
          <a:xfrm>
            <a:off x="1643063" y="3229903"/>
            <a:ext cx="3171825" cy="1447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Supervised ML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A4E08B-B91E-4734-8F0E-D046E53E7C23}"/>
              </a:ext>
            </a:extLst>
          </p:cNvPr>
          <p:cNvSpPr/>
          <p:nvPr/>
        </p:nvSpPr>
        <p:spPr>
          <a:xfrm>
            <a:off x="6972300" y="3229903"/>
            <a:ext cx="3171825" cy="1447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UnSupervised</a:t>
            </a:r>
            <a:r>
              <a:rPr lang="en-I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ML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556156-BF90-494A-A4EC-23D54AA505F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600453" y="2239404"/>
            <a:ext cx="2357248" cy="81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B43E2-3A41-4B67-8D40-6DAF2F9F8DD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57701" y="2239404"/>
            <a:ext cx="2600511" cy="82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A2C9DB-B4B9-40F0-BFDA-45B6C4B1CF6A}"/>
              </a:ext>
            </a:extLst>
          </p:cNvPr>
          <p:cNvSpPr txBox="1"/>
          <p:nvPr/>
        </p:nvSpPr>
        <p:spPr>
          <a:xfrm>
            <a:off x="1619250" y="5019675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trained on Labeled Data</a:t>
            </a:r>
          </a:p>
          <a:p>
            <a:endParaRPr lang="en-US" dirty="0"/>
          </a:p>
          <a:p>
            <a:r>
              <a:rPr lang="en-US" dirty="0"/>
              <a:t>e.g., Regression, decision trees, random forest, etc.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244E-EC30-4269-B048-DCC02A3D8DA1}"/>
              </a:ext>
            </a:extLst>
          </p:cNvPr>
          <p:cNvSpPr txBox="1"/>
          <p:nvPr/>
        </p:nvSpPr>
        <p:spPr>
          <a:xfrm>
            <a:off x="6972300" y="5019674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trained on </a:t>
            </a:r>
            <a:r>
              <a:rPr lang="en-US" b="1" dirty="0"/>
              <a:t>Unlabeled </a:t>
            </a:r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e.g., 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0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6343-43A2-4B47-B7CF-BCF41BDB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96D9FCE-9266-4146-BDC3-ECCFC361879A}"/>
              </a:ext>
            </a:extLst>
          </p:cNvPr>
          <p:cNvSpPr txBox="1">
            <a:spLocks/>
          </p:cNvSpPr>
          <p:nvPr/>
        </p:nvSpPr>
        <p:spPr>
          <a:xfrm>
            <a:off x="1261269" y="1882216"/>
            <a:ext cx="11002962" cy="8239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kern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WHAT IS THE NULL HYPOTHESIS OF LINEAR REGRESSION?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A046E-E1F2-47F0-BC21-59E7A9EF4693}"/>
              </a:ext>
            </a:extLst>
          </p:cNvPr>
          <p:cNvSpPr txBox="1"/>
          <p:nvPr/>
        </p:nvSpPr>
        <p:spPr>
          <a:xfrm>
            <a:off x="2952749" y="3429000"/>
            <a:ext cx="661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Answer: There is no relationship between x and y i.e. coefficients are 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82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22234" y="162633"/>
            <a:ext cx="9072421" cy="510000"/>
          </a:xfrm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dirty="0"/>
              <a:t>How to approach an ML Problem?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C7061-A104-49CF-A328-A2DF6CFFFAC5}"/>
              </a:ext>
            </a:extLst>
          </p:cNvPr>
          <p:cNvSpPr txBox="1"/>
          <p:nvPr/>
        </p:nvSpPr>
        <p:spPr>
          <a:xfrm>
            <a:off x="3149601" y="934305"/>
            <a:ext cx="57531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Understand the Problem Statement and Check if </a:t>
            </a:r>
            <a:r>
              <a:rPr lang="en-US" b="1" dirty="0"/>
              <a:t>Output Variable is continuous or Categorical</a:t>
            </a:r>
            <a:r>
              <a:rPr lang="en-US" dirty="0"/>
              <a:t>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Also check if it is </a:t>
            </a:r>
            <a:r>
              <a:rPr lang="en-US" b="1" dirty="0"/>
              <a:t>a supervised ML problem</a:t>
            </a:r>
            <a:r>
              <a:rPr lang="en-US" dirty="0"/>
              <a:t>( Data that has labels) or an </a:t>
            </a:r>
            <a:r>
              <a:rPr lang="en-US" b="1" dirty="0"/>
              <a:t>unsupervised problem </a:t>
            </a:r>
            <a:r>
              <a:rPr lang="en-US" dirty="0"/>
              <a:t>(Data with no labels where you need to group similar items together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689BE-5549-4CAF-B809-D8E85307D49C}"/>
              </a:ext>
            </a:extLst>
          </p:cNvPr>
          <p:cNvSpPr txBox="1"/>
          <p:nvPr/>
        </p:nvSpPr>
        <p:spPr>
          <a:xfrm>
            <a:off x="495301" y="3449809"/>
            <a:ext cx="539115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case of supervised ML, </a:t>
            </a:r>
            <a:r>
              <a:rPr lang="en-US" b="1" dirty="0"/>
              <a:t>If target variable is continuous/numeric</a:t>
            </a:r>
            <a:r>
              <a:rPr lang="en-US" dirty="0"/>
              <a:t>, It is a </a:t>
            </a:r>
            <a:r>
              <a:rPr lang="en-US" u="sng" dirty="0"/>
              <a:t>regression</a:t>
            </a:r>
            <a:r>
              <a:rPr lang="en-US" dirty="0"/>
              <a:t> problem.</a:t>
            </a:r>
          </a:p>
          <a:p>
            <a:r>
              <a:rPr lang="en-US" b="1" dirty="0"/>
              <a:t>If it is categorical</a:t>
            </a:r>
            <a:r>
              <a:rPr lang="en-US" dirty="0"/>
              <a:t>, then it is </a:t>
            </a:r>
            <a:r>
              <a:rPr lang="en-US" u="sng" dirty="0"/>
              <a:t>classification</a:t>
            </a:r>
            <a:r>
              <a:rPr lang="en-US" dirty="0"/>
              <a:t> problem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897A36-A819-4A43-997F-245AE3C0A838}"/>
              </a:ext>
            </a:extLst>
          </p:cNvPr>
          <p:cNvSpPr txBox="1"/>
          <p:nvPr/>
        </p:nvSpPr>
        <p:spPr>
          <a:xfrm>
            <a:off x="6019801" y="3445858"/>
            <a:ext cx="57531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case of </a:t>
            </a:r>
            <a:r>
              <a:rPr lang="en-US" b="1" dirty="0"/>
              <a:t>unsupervised ML</a:t>
            </a:r>
            <a:r>
              <a:rPr lang="en-US" dirty="0"/>
              <a:t>, there is no target variable and similar records need to be grouped together, you can use clustering methods here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27B3A-0123-4F53-BCEE-97D9682A0982}"/>
              </a:ext>
            </a:extLst>
          </p:cNvPr>
          <p:cNvSpPr txBox="1"/>
          <p:nvPr/>
        </p:nvSpPr>
        <p:spPr>
          <a:xfrm>
            <a:off x="495301" y="4981575"/>
            <a:ext cx="2695574" cy="10772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Choices for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Ensemble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834881-8EE9-4ACC-94F1-E951971144D6}"/>
              </a:ext>
            </a:extLst>
          </p:cNvPr>
          <p:cNvSpPr txBox="1"/>
          <p:nvPr/>
        </p:nvSpPr>
        <p:spPr>
          <a:xfrm>
            <a:off x="3352800" y="5001822"/>
            <a:ext cx="2533652" cy="10772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Choices for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Ensemble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EAC7E-52BF-452F-8932-541D301BFBAE}"/>
              </a:ext>
            </a:extLst>
          </p:cNvPr>
          <p:cNvSpPr txBox="1"/>
          <p:nvPr/>
        </p:nvSpPr>
        <p:spPr>
          <a:xfrm>
            <a:off x="7405688" y="5001822"/>
            <a:ext cx="2981325" cy="10772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Choices for Unsupervised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Clustering</a:t>
            </a:r>
          </a:p>
          <a:p>
            <a:endParaRPr lang="en-US" sz="1600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75E87F1E-2D36-4268-805E-D2E9F9662020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rot="5400000">
            <a:off x="4366425" y="1790082"/>
            <a:ext cx="484179" cy="28352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6713FA9-DABC-4200-BD9B-79B31128FB30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 rot="16200000" flipH="1">
            <a:off x="7221137" y="1770644"/>
            <a:ext cx="480228" cy="2870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27F7705-7771-49E3-A32D-393F80A440D8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2212764" y="4003463"/>
            <a:ext cx="608436" cy="13477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40C5147-E75E-4B30-B3FC-911DD6CFE401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3590910" y="3973105"/>
            <a:ext cx="628683" cy="1428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41EBE3C-1DA2-4FDB-8B6C-46B8F653C77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8580034" y="4685505"/>
            <a:ext cx="63263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8" grpId="0" animBg="1"/>
      <p:bldP spid="4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0">
            <a:extLst>
              <a:ext uri="{FF2B5EF4-FFF2-40B4-BE49-F238E27FC236}">
                <a16:creationId xmlns:a16="http://schemas.microsoft.com/office/drawing/2014/main" id="{E090BD24-81E9-4DD1-88FE-29A77AF022FC}"/>
              </a:ext>
            </a:extLst>
          </p:cNvPr>
          <p:cNvSpPr txBox="1">
            <a:spLocks/>
          </p:cNvSpPr>
          <p:nvPr/>
        </p:nvSpPr>
        <p:spPr>
          <a:xfrm>
            <a:off x="471003" y="162633"/>
            <a:ext cx="9072421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kern="0" dirty="0"/>
              <a:t>Common Interview Questions – Tech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5CFE4-4C1D-4167-9B4C-10052984467F}"/>
              </a:ext>
            </a:extLst>
          </p:cNvPr>
          <p:cNvSpPr txBox="1"/>
          <p:nvPr/>
        </p:nvSpPr>
        <p:spPr>
          <a:xfrm>
            <a:off x="361949" y="829017"/>
            <a:ext cx="10753725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Assumptions of Linear Regression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Multicollinearity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Homoscedastic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p value?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confidence interval in simple explanation?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How does k means assign clusters?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Explain what do you mean by decision boundary?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How does logistic regression work?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Why do you need to fit and S-curve for logistic regression? Why not a straight line like linear regression?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the output of logistic regression model? Interpretation of probabilities?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F-statistic?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Explain class imbalance?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is ROC and AUC?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Explain different metrics like sensitivity, specificity precision, recall</a:t>
            </a:r>
          </a:p>
        </p:txBody>
      </p:sp>
    </p:spTree>
    <p:extLst>
      <p:ext uri="{BB962C8B-B14F-4D97-AF65-F5344CB8AC3E}">
        <p14:creationId xmlns:p14="http://schemas.microsoft.com/office/powerpoint/2010/main" val="328040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0">
            <a:extLst>
              <a:ext uri="{FF2B5EF4-FFF2-40B4-BE49-F238E27FC236}">
                <a16:creationId xmlns:a16="http://schemas.microsoft.com/office/drawing/2014/main" id="{E090BD24-81E9-4DD1-88FE-29A77AF022FC}"/>
              </a:ext>
            </a:extLst>
          </p:cNvPr>
          <p:cNvSpPr txBox="1">
            <a:spLocks/>
          </p:cNvSpPr>
          <p:nvPr/>
        </p:nvSpPr>
        <p:spPr>
          <a:xfrm>
            <a:off x="471003" y="162633"/>
            <a:ext cx="9072421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kern="0" dirty="0"/>
              <a:t>Common Interview Questions – Project with 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A6D83-B582-47FD-9514-57475FF5B014}"/>
              </a:ext>
            </a:extLst>
          </p:cNvPr>
          <p:cNvSpPr txBox="1"/>
          <p:nvPr/>
        </p:nvSpPr>
        <p:spPr>
          <a:xfrm>
            <a:off x="542925" y="946468"/>
            <a:ext cx="10382250" cy="6697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Explain any ML project end to end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are the sources of data that you considered?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were the challenges that you faced during model building?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How do you handle categorical variables in your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What were the number of variables in your dataset? What was your independent variable, what was dependent?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How do you deal with large number of variables in your dataset?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Did you do any outlier treatment? Why or Why not?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Share some interesting insights from your EDA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How did you do feature selection and feature engineering?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How did you deal with Multicollinearity? What effect did it have on your model and accuracy?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Why did you chose hierarchical clustering over k means?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How do you deal with class imbalance?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How did you evaluate your model?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05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494</Words>
  <Application>Microsoft Office PowerPoint</Application>
  <PresentationFormat>Widescreen</PresentationFormat>
  <Paragraphs>73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Proxima Nova</vt:lpstr>
      <vt:lpstr>Wingdings</vt:lpstr>
      <vt:lpstr>1_Office Theme</vt:lpstr>
      <vt:lpstr>Simple Light</vt:lpstr>
      <vt:lpstr>PowerPoint Presentation</vt:lpstr>
      <vt:lpstr>PowerPoint Presentation</vt:lpstr>
      <vt:lpstr>Agenda:</vt:lpstr>
      <vt:lpstr>What is the CRISP – DM Framework?</vt:lpstr>
      <vt:lpstr>Types of ML</vt:lpstr>
      <vt:lpstr>QUIZ</vt:lpstr>
      <vt:lpstr>How to approach an ML Problem?</vt:lpstr>
      <vt:lpstr>PowerPoint Presentation</vt:lpstr>
      <vt:lpstr>PowerPoint Presentation</vt:lpstr>
      <vt:lpstr>Ask your Questions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Alka Pandey</dc:creator>
  <cp:lastModifiedBy>Mahendra Singh Chouhan</cp:lastModifiedBy>
  <cp:revision>101</cp:revision>
  <dcterms:created xsi:type="dcterms:W3CDTF">2021-04-28T11:09:26Z</dcterms:created>
  <dcterms:modified xsi:type="dcterms:W3CDTF">2022-01-06T13:15:14Z</dcterms:modified>
</cp:coreProperties>
</file>