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omfortaa Bold" panose="020B0604020202020204" charset="0"/>
      <p:regular r:id="rId11"/>
    </p:embeddedFont>
    <p:embeddedFont>
      <p:font typeface="Raleway Medium" pitchFamily="2"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16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325047"/>
            <a:ext cx="7415927" cy="2838926"/>
          </a:xfrm>
          <a:prstGeom prst="rect">
            <a:avLst/>
          </a:prstGeom>
          <a:noFill/>
          <a:ln/>
        </p:spPr>
        <p:txBody>
          <a:bodyPr wrap="square" lIns="0" tIns="0" rIns="0" bIns="0" rtlCol="0" anchor="t"/>
          <a:lstStyle/>
          <a:p>
            <a:pPr marL="0" indent="0">
              <a:lnSpc>
                <a:spcPts val="7450"/>
              </a:lnSpc>
              <a:buNone/>
            </a:pPr>
            <a:r>
              <a:rPr lang="en-US" sz="5950" b="1" dirty="0">
                <a:solidFill>
                  <a:srgbClr val="FFE14D"/>
                </a:solidFill>
                <a:latin typeface="Comfortaa Bold" pitchFamily="34" charset="0"/>
                <a:ea typeface="Comfortaa Bold" pitchFamily="34" charset="-122"/>
                <a:cs typeface="Comfortaa Bold" pitchFamily="34" charset="-120"/>
              </a:rPr>
              <a:t>Revolutionizing Movie Ticket Booking</a:t>
            </a:r>
            <a:endParaRPr lang="en-US" sz="5950" dirty="0"/>
          </a:p>
        </p:txBody>
      </p:sp>
      <p:sp>
        <p:nvSpPr>
          <p:cNvPr id="4" name="Text 1"/>
          <p:cNvSpPr/>
          <p:nvPr/>
        </p:nvSpPr>
        <p:spPr>
          <a:xfrm>
            <a:off x="6350437" y="4534257"/>
            <a:ext cx="7415927" cy="2370296"/>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Introducing our comprehensive movie ticket booking application, designed to streamline the process of finding, selecting, and purchasing tickets for your favorite films. With a user-friendly interface and powerful backend capabilities, our platform aims to redefine the way moviegoers experience the joy of cinema.</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321356" y="884634"/>
            <a:ext cx="6606778" cy="685800"/>
          </a:xfrm>
          <a:prstGeom prst="rect">
            <a:avLst/>
          </a:prstGeom>
          <a:noFill/>
          <a:ln/>
        </p:spPr>
        <p:txBody>
          <a:bodyPr wrap="none" lIns="0" tIns="0" rIns="0" bIns="0" rtlCol="0" anchor="t"/>
          <a:lstStyle/>
          <a:p>
            <a:pPr marL="0" indent="0">
              <a:lnSpc>
                <a:spcPts val="5400"/>
              </a:lnSpc>
              <a:buNone/>
            </a:pPr>
            <a:r>
              <a:rPr lang="en-US" sz="4300" b="1" dirty="0">
                <a:solidFill>
                  <a:srgbClr val="FFE14D"/>
                </a:solidFill>
                <a:latin typeface="Comfortaa Bold" pitchFamily="34" charset="0"/>
                <a:ea typeface="Comfortaa Bold" pitchFamily="34" charset="-122"/>
                <a:cs typeface="Comfortaa Bold" pitchFamily="34" charset="-120"/>
              </a:rPr>
              <a:t>Intuitive User Interface</a:t>
            </a:r>
            <a:endParaRPr lang="en-US" sz="4300" dirty="0"/>
          </a:p>
        </p:txBody>
      </p:sp>
      <p:sp>
        <p:nvSpPr>
          <p:cNvPr id="3" name="Text 1"/>
          <p:cNvSpPr/>
          <p:nvPr/>
        </p:nvSpPr>
        <p:spPr>
          <a:xfrm>
            <a:off x="1321356" y="2187535"/>
            <a:ext cx="2743200" cy="342900"/>
          </a:xfrm>
          <a:prstGeom prst="rect">
            <a:avLst/>
          </a:prstGeom>
          <a:noFill/>
          <a:ln/>
        </p:spPr>
        <p:txBody>
          <a:bodyPr wrap="none" lIns="0" tIns="0" rIns="0" bIns="0" rtlCol="0" anchor="t"/>
          <a:lstStyle/>
          <a:p>
            <a:pPr marL="0" indent="0">
              <a:lnSpc>
                <a:spcPts val="2700"/>
              </a:lnSpc>
              <a:buNone/>
            </a:pPr>
            <a:r>
              <a:rPr lang="en-US" sz="2150" b="1" dirty="0">
                <a:solidFill>
                  <a:srgbClr val="FFE14D"/>
                </a:solidFill>
                <a:latin typeface="Comfortaa Bold" pitchFamily="34" charset="0"/>
                <a:ea typeface="Comfortaa Bold" pitchFamily="34" charset="-122"/>
                <a:cs typeface="Comfortaa Bold" pitchFamily="34" charset="-120"/>
              </a:rPr>
              <a:t>Responsive Design</a:t>
            </a:r>
            <a:endParaRPr lang="en-US" sz="2150" dirty="0"/>
          </a:p>
        </p:txBody>
      </p:sp>
      <p:sp>
        <p:nvSpPr>
          <p:cNvPr id="4" name="Text 2"/>
          <p:cNvSpPr/>
          <p:nvPr/>
        </p:nvSpPr>
        <p:spPr>
          <a:xfrm>
            <a:off x="1321356" y="2777252"/>
            <a:ext cx="3593902" cy="4345543"/>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Our application is built with a mobile-first approach, ensuring a seamless user experience across all devices. Whether you're booking tickets on the go or from the comfort of your home, our responsive design adapts to your screen size, providing a consistent and visually appealing interface.</a:t>
            </a:r>
            <a:endParaRPr lang="en-US" sz="1900" dirty="0"/>
          </a:p>
        </p:txBody>
      </p:sp>
      <p:sp>
        <p:nvSpPr>
          <p:cNvPr id="5" name="Text 3"/>
          <p:cNvSpPr/>
          <p:nvPr/>
        </p:nvSpPr>
        <p:spPr>
          <a:xfrm>
            <a:off x="5525095" y="2187535"/>
            <a:ext cx="2913102" cy="342900"/>
          </a:xfrm>
          <a:prstGeom prst="rect">
            <a:avLst/>
          </a:prstGeom>
          <a:noFill/>
          <a:ln/>
        </p:spPr>
        <p:txBody>
          <a:bodyPr wrap="none" lIns="0" tIns="0" rIns="0" bIns="0" rtlCol="0" anchor="t"/>
          <a:lstStyle/>
          <a:p>
            <a:pPr marL="0" indent="0">
              <a:lnSpc>
                <a:spcPts val="2700"/>
              </a:lnSpc>
              <a:buNone/>
            </a:pPr>
            <a:r>
              <a:rPr lang="en-US" sz="2150" b="1" dirty="0">
                <a:solidFill>
                  <a:srgbClr val="FFE14D"/>
                </a:solidFill>
                <a:latin typeface="Comfortaa Bold" pitchFamily="34" charset="0"/>
                <a:ea typeface="Comfortaa Bold" pitchFamily="34" charset="-122"/>
                <a:cs typeface="Comfortaa Bold" pitchFamily="34" charset="-120"/>
              </a:rPr>
              <a:t>Interactive Browsing</a:t>
            </a:r>
            <a:endParaRPr lang="en-US" sz="2150" dirty="0"/>
          </a:p>
        </p:txBody>
      </p:sp>
      <p:sp>
        <p:nvSpPr>
          <p:cNvPr id="6" name="Text 4"/>
          <p:cNvSpPr/>
          <p:nvPr/>
        </p:nvSpPr>
        <p:spPr>
          <a:xfrm>
            <a:off x="5525095" y="2777252"/>
            <a:ext cx="3593902" cy="3160395"/>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Explore movie listings with ease using our dynamic search and filtering options. Quickly find films based on genre, ratings, showtimes, and more, allowing you to make informed decisions about your movie-going experience.</a:t>
            </a:r>
            <a:endParaRPr lang="en-US" sz="1900" dirty="0"/>
          </a:p>
        </p:txBody>
      </p:sp>
      <p:sp>
        <p:nvSpPr>
          <p:cNvPr id="7" name="Text 5"/>
          <p:cNvSpPr/>
          <p:nvPr/>
        </p:nvSpPr>
        <p:spPr>
          <a:xfrm>
            <a:off x="9728835" y="2187535"/>
            <a:ext cx="3565922" cy="342900"/>
          </a:xfrm>
          <a:prstGeom prst="rect">
            <a:avLst/>
          </a:prstGeom>
          <a:noFill/>
          <a:ln/>
        </p:spPr>
        <p:txBody>
          <a:bodyPr wrap="none" lIns="0" tIns="0" rIns="0" bIns="0" rtlCol="0" anchor="t"/>
          <a:lstStyle/>
          <a:p>
            <a:pPr marL="0" indent="0">
              <a:lnSpc>
                <a:spcPts val="2700"/>
              </a:lnSpc>
              <a:buNone/>
            </a:pPr>
            <a:r>
              <a:rPr lang="en-US" sz="2150" b="1" dirty="0">
                <a:solidFill>
                  <a:srgbClr val="FFE14D"/>
                </a:solidFill>
                <a:latin typeface="Comfortaa Bold" pitchFamily="34" charset="0"/>
                <a:ea typeface="Comfortaa Bold" pitchFamily="34" charset="-122"/>
                <a:cs typeface="Comfortaa Bold" pitchFamily="34" charset="-120"/>
              </a:rPr>
              <a:t>Smooth Booking Process</a:t>
            </a:r>
            <a:endParaRPr lang="en-US" sz="2150" dirty="0"/>
          </a:p>
        </p:txBody>
      </p:sp>
      <p:sp>
        <p:nvSpPr>
          <p:cNvPr id="8" name="Text 6"/>
          <p:cNvSpPr/>
          <p:nvPr/>
        </p:nvSpPr>
        <p:spPr>
          <a:xfrm>
            <a:off x="9728835" y="2777252"/>
            <a:ext cx="3593902" cy="3160395"/>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The ticket booking process is streamlined and intuitive, guiding you through seat selection, payment, and confirmation. Our user-friendly interface minimizes friction, ensuring a hassle-free experience from start to finish.</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35211" y="685681"/>
            <a:ext cx="6105287" cy="583525"/>
          </a:xfrm>
          <a:prstGeom prst="rect">
            <a:avLst/>
          </a:prstGeom>
          <a:noFill/>
          <a:ln/>
        </p:spPr>
        <p:txBody>
          <a:bodyPr wrap="none" lIns="0" tIns="0" rIns="0" bIns="0" rtlCol="0" anchor="t"/>
          <a:lstStyle/>
          <a:p>
            <a:pPr marL="0" indent="0">
              <a:lnSpc>
                <a:spcPts val="4550"/>
              </a:lnSpc>
              <a:buNone/>
            </a:pPr>
            <a:r>
              <a:rPr lang="en-US" sz="3650" b="1" dirty="0">
                <a:solidFill>
                  <a:srgbClr val="FFE14D"/>
                </a:solidFill>
                <a:latin typeface="Comfortaa Bold" pitchFamily="34" charset="0"/>
                <a:ea typeface="Comfortaa Bold" pitchFamily="34" charset="-122"/>
                <a:cs typeface="Comfortaa Bold" pitchFamily="34" charset="-120"/>
              </a:rPr>
              <a:t>Intelligent Seat Selection</a:t>
            </a:r>
            <a:endParaRPr lang="en-US" sz="3650" dirty="0"/>
          </a:p>
        </p:txBody>
      </p:sp>
      <p:sp>
        <p:nvSpPr>
          <p:cNvPr id="4" name="Shape 1"/>
          <p:cNvSpPr/>
          <p:nvPr/>
        </p:nvSpPr>
        <p:spPr>
          <a:xfrm>
            <a:off x="1038820" y="1584246"/>
            <a:ext cx="22860" cy="5959673"/>
          </a:xfrm>
          <a:prstGeom prst="roundRect">
            <a:avLst>
              <a:gd name="adj" fmla="val 1378532"/>
            </a:avLst>
          </a:prstGeom>
          <a:solidFill>
            <a:srgbClr val="5F5F63"/>
          </a:solidFill>
          <a:ln/>
        </p:spPr>
        <p:txBody>
          <a:bodyPr/>
          <a:lstStyle/>
          <a:p>
            <a:endParaRPr lang="en-US"/>
          </a:p>
        </p:txBody>
      </p:sp>
      <p:sp>
        <p:nvSpPr>
          <p:cNvPr id="5" name="Shape 2"/>
          <p:cNvSpPr/>
          <p:nvPr/>
        </p:nvSpPr>
        <p:spPr>
          <a:xfrm>
            <a:off x="1263729" y="2045494"/>
            <a:ext cx="735211" cy="22860"/>
          </a:xfrm>
          <a:prstGeom prst="roundRect">
            <a:avLst>
              <a:gd name="adj" fmla="val 1378532"/>
            </a:avLst>
          </a:prstGeom>
          <a:solidFill>
            <a:srgbClr val="5F5F63"/>
          </a:solidFill>
          <a:ln/>
        </p:spPr>
        <p:txBody>
          <a:bodyPr/>
          <a:lstStyle/>
          <a:p>
            <a:endParaRPr lang="en-US"/>
          </a:p>
        </p:txBody>
      </p:sp>
      <p:sp>
        <p:nvSpPr>
          <p:cNvPr id="6" name="Shape 3"/>
          <p:cNvSpPr/>
          <p:nvPr/>
        </p:nvSpPr>
        <p:spPr>
          <a:xfrm>
            <a:off x="813911" y="1820585"/>
            <a:ext cx="472678" cy="472678"/>
          </a:xfrm>
          <a:prstGeom prst="roundRect">
            <a:avLst>
              <a:gd name="adj" fmla="val 66670"/>
            </a:avLst>
          </a:prstGeom>
          <a:solidFill>
            <a:srgbClr val="46464A"/>
          </a:solidFill>
          <a:ln/>
        </p:spPr>
        <p:txBody>
          <a:bodyPr/>
          <a:lstStyle/>
          <a:p>
            <a:endParaRPr lang="en-US"/>
          </a:p>
        </p:txBody>
      </p:sp>
      <p:sp>
        <p:nvSpPr>
          <p:cNvPr id="7" name="Text 4"/>
          <p:cNvSpPr/>
          <p:nvPr/>
        </p:nvSpPr>
        <p:spPr>
          <a:xfrm>
            <a:off x="995124" y="1916787"/>
            <a:ext cx="110133" cy="280154"/>
          </a:xfrm>
          <a:prstGeom prst="rect">
            <a:avLst/>
          </a:prstGeom>
          <a:noFill/>
          <a:ln/>
        </p:spPr>
        <p:txBody>
          <a:bodyPr wrap="none" lIns="0" tIns="0" rIns="0" bIns="0" rtlCol="0" anchor="t"/>
          <a:lstStyle/>
          <a:p>
            <a:pPr marL="0" indent="0" algn="ctr">
              <a:lnSpc>
                <a:spcPts val="2200"/>
              </a:lnSpc>
              <a:buNone/>
            </a:pPr>
            <a:r>
              <a:rPr lang="en-US" sz="2200" b="1" dirty="0">
                <a:solidFill>
                  <a:srgbClr val="D7D4CC"/>
                </a:solidFill>
                <a:latin typeface="Comfortaa Bold" pitchFamily="34" charset="0"/>
                <a:ea typeface="Comfortaa Bold" pitchFamily="34" charset="-122"/>
                <a:cs typeface="Comfortaa Bold" pitchFamily="34" charset="-120"/>
              </a:rPr>
              <a:t>1</a:t>
            </a:r>
            <a:endParaRPr lang="en-US" sz="2200" dirty="0"/>
          </a:p>
        </p:txBody>
      </p:sp>
      <p:sp>
        <p:nvSpPr>
          <p:cNvPr id="8" name="Text 5"/>
          <p:cNvSpPr/>
          <p:nvPr/>
        </p:nvSpPr>
        <p:spPr>
          <a:xfrm>
            <a:off x="2205633" y="1794272"/>
            <a:ext cx="2334220" cy="291822"/>
          </a:xfrm>
          <a:prstGeom prst="rect">
            <a:avLst/>
          </a:prstGeom>
          <a:noFill/>
          <a:ln/>
        </p:spPr>
        <p:txBody>
          <a:bodyPr wrap="none" lIns="0" tIns="0" rIns="0" bIns="0" rtlCol="0" anchor="t"/>
          <a:lstStyle/>
          <a:p>
            <a:pPr marL="0" indent="0" algn="l">
              <a:lnSpc>
                <a:spcPts val="2250"/>
              </a:lnSpc>
              <a:buNone/>
            </a:pPr>
            <a:r>
              <a:rPr lang="en-US" sz="1800" b="1" dirty="0">
                <a:solidFill>
                  <a:srgbClr val="D7D4CC"/>
                </a:solidFill>
                <a:latin typeface="Comfortaa Bold" pitchFamily="34" charset="0"/>
                <a:ea typeface="Comfortaa Bold" pitchFamily="34" charset="-122"/>
                <a:cs typeface="Comfortaa Bold" pitchFamily="34" charset="-120"/>
              </a:rPr>
              <a:t>Seat Availability</a:t>
            </a:r>
            <a:endParaRPr lang="en-US" sz="1800" dirty="0"/>
          </a:p>
        </p:txBody>
      </p:sp>
      <p:sp>
        <p:nvSpPr>
          <p:cNvPr id="9" name="Text 6"/>
          <p:cNvSpPr/>
          <p:nvPr/>
        </p:nvSpPr>
        <p:spPr>
          <a:xfrm>
            <a:off x="2205633" y="2212062"/>
            <a:ext cx="6203156" cy="1008698"/>
          </a:xfrm>
          <a:prstGeom prst="rect">
            <a:avLst/>
          </a:prstGeom>
          <a:noFill/>
          <a:ln/>
        </p:spPr>
        <p:txBody>
          <a:bodyPr wrap="square" lIns="0" tIns="0" rIns="0" bIns="0" rtlCol="0" anchor="t"/>
          <a:lstStyle/>
          <a:p>
            <a:pPr marL="0" indent="0" algn="l">
              <a:lnSpc>
                <a:spcPts val="2600"/>
              </a:lnSpc>
              <a:buNone/>
            </a:pPr>
            <a:r>
              <a:rPr lang="en-US" sz="1650" dirty="0">
                <a:solidFill>
                  <a:srgbClr val="D7D4CC"/>
                </a:solidFill>
                <a:latin typeface="Raleway Medium" pitchFamily="34" charset="0"/>
                <a:ea typeface="Raleway Medium" pitchFamily="34" charset="-122"/>
                <a:cs typeface="Raleway Medium" pitchFamily="34" charset="-120"/>
              </a:rPr>
              <a:t>Our application dynamically updates the available seats for each showtime, ensuring you can easily visualize and select the best spots for your viewing experience.</a:t>
            </a:r>
            <a:endParaRPr lang="en-US" sz="1650" dirty="0"/>
          </a:p>
        </p:txBody>
      </p:sp>
      <p:sp>
        <p:nvSpPr>
          <p:cNvPr id="10" name="Shape 7"/>
          <p:cNvSpPr/>
          <p:nvPr/>
        </p:nvSpPr>
        <p:spPr>
          <a:xfrm>
            <a:off x="1263729" y="4102060"/>
            <a:ext cx="735211" cy="22860"/>
          </a:xfrm>
          <a:prstGeom prst="roundRect">
            <a:avLst>
              <a:gd name="adj" fmla="val 1378532"/>
            </a:avLst>
          </a:prstGeom>
          <a:solidFill>
            <a:srgbClr val="5F5F63"/>
          </a:solidFill>
          <a:ln/>
        </p:spPr>
        <p:txBody>
          <a:bodyPr/>
          <a:lstStyle/>
          <a:p>
            <a:endParaRPr lang="en-US"/>
          </a:p>
        </p:txBody>
      </p:sp>
      <p:sp>
        <p:nvSpPr>
          <p:cNvPr id="11" name="Shape 8"/>
          <p:cNvSpPr/>
          <p:nvPr/>
        </p:nvSpPr>
        <p:spPr>
          <a:xfrm>
            <a:off x="813911" y="3877151"/>
            <a:ext cx="472678" cy="472678"/>
          </a:xfrm>
          <a:prstGeom prst="roundRect">
            <a:avLst>
              <a:gd name="adj" fmla="val 66670"/>
            </a:avLst>
          </a:prstGeom>
          <a:solidFill>
            <a:srgbClr val="46464A"/>
          </a:solidFill>
          <a:ln/>
        </p:spPr>
        <p:txBody>
          <a:bodyPr/>
          <a:lstStyle/>
          <a:p>
            <a:endParaRPr lang="en-US"/>
          </a:p>
        </p:txBody>
      </p:sp>
      <p:sp>
        <p:nvSpPr>
          <p:cNvPr id="12" name="Text 9"/>
          <p:cNvSpPr/>
          <p:nvPr/>
        </p:nvSpPr>
        <p:spPr>
          <a:xfrm>
            <a:off x="967859" y="3973354"/>
            <a:ext cx="164663" cy="280154"/>
          </a:xfrm>
          <a:prstGeom prst="rect">
            <a:avLst/>
          </a:prstGeom>
          <a:noFill/>
          <a:ln/>
        </p:spPr>
        <p:txBody>
          <a:bodyPr wrap="none" lIns="0" tIns="0" rIns="0" bIns="0" rtlCol="0" anchor="t"/>
          <a:lstStyle/>
          <a:p>
            <a:pPr marL="0" indent="0" algn="ctr">
              <a:lnSpc>
                <a:spcPts val="2200"/>
              </a:lnSpc>
              <a:buNone/>
            </a:pPr>
            <a:r>
              <a:rPr lang="en-US" sz="2200" b="1" dirty="0">
                <a:solidFill>
                  <a:srgbClr val="D7D4CC"/>
                </a:solidFill>
                <a:latin typeface="Comfortaa Bold" pitchFamily="34" charset="0"/>
                <a:ea typeface="Comfortaa Bold" pitchFamily="34" charset="-122"/>
                <a:cs typeface="Comfortaa Bold" pitchFamily="34" charset="-120"/>
              </a:rPr>
              <a:t>2</a:t>
            </a:r>
            <a:endParaRPr lang="en-US" sz="2200" dirty="0"/>
          </a:p>
        </p:txBody>
      </p:sp>
      <p:sp>
        <p:nvSpPr>
          <p:cNvPr id="13" name="Text 10"/>
          <p:cNvSpPr/>
          <p:nvPr/>
        </p:nvSpPr>
        <p:spPr>
          <a:xfrm>
            <a:off x="2205633" y="3850838"/>
            <a:ext cx="2334220" cy="291822"/>
          </a:xfrm>
          <a:prstGeom prst="rect">
            <a:avLst/>
          </a:prstGeom>
          <a:noFill/>
          <a:ln/>
        </p:spPr>
        <p:txBody>
          <a:bodyPr wrap="none" lIns="0" tIns="0" rIns="0" bIns="0" rtlCol="0" anchor="t"/>
          <a:lstStyle/>
          <a:p>
            <a:pPr marL="0" indent="0" algn="l">
              <a:lnSpc>
                <a:spcPts val="2250"/>
              </a:lnSpc>
              <a:buNone/>
            </a:pPr>
            <a:r>
              <a:rPr lang="en-US" sz="1800" b="1" dirty="0">
                <a:solidFill>
                  <a:srgbClr val="D7D4CC"/>
                </a:solidFill>
                <a:latin typeface="Comfortaa Bold" pitchFamily="34" charset="0"/>
                <a:ea typeface="Comfortaa Bold" pitchFamily="34" charset="-122"/>
                <a:cs typeface="Comfortaa Bold" pitchFamily="34" charset="-120"/>
              </a:rPr>
              <a:t>Seating Layout</a:t>
            </a:r>
            <a:endParaRPr lang="en-US" sz="1800" dirty="0"/>
          </a:p>
        </p:txBody>
      </p:sp>
      <p:sp>
        <p:nvSpPr>
          <p:cNvPr id="14" name="Text 11"/>
          <p:cNvSpPr/>
          <p:nvPr/>
        </p:nvSpPr>
        <p:spPr>
          <a:xfrm>
            <a:off x="2205633" y="4268629"/>
            <a:ext cx="6203156" cy="1008698"/>
          </a:xfrm>
          <a:prstGeom prst="rect">
            <a:avLst/>
          </a:prstGeom>
          <a:noFill/>
          <a:ln/>
        </p:spPr>
        <p:txBody>
          <a:bodyPr wrap="square" lIns="0" tIns="0" rIns="0" bIns="0" rtlCol="0" anchor="t"/>
          <a:lstStyle/>
          <a:p>
            <a:pPr marL="0" indent="0" algn="l">
              <a:lnSpc>
                <a:spcPts val="2600"/>
              </a:lnSpc>
              <a:buNone/>
            </a:pPr>
            <a:r>
              <a:rPr lang="en-US" sz="1650" dirty="0">
                <a:solidFill>
                  <a:srgbClr val="D7D4CC"/>
                </a:solidFill>
                <a:latin typeface="Raleway Medium" pitchFamily="34" charset="0"/>
                <a:ea typeface="Raleway Medium" pitchFamily="34" charset="-122"/>
                <a:cs typeface="Raleway Medium" pitchFamily="34" charset="-120"/>
              </a:rPr>
              <a:t>The seating layout is clearly displayed, allowing you to choose the perfect seats based on your preferences, such as proximity to the screen, aisle access, or group seating arrangements.</a:t>
            </a:r>
            <a:endParaRPr lang="en-US" sz="1650" dirty="0"/>
          </a:p>
        </p:txBody>
      </p:sp>
      <p:sp>
        <p:nvSpPr>
          <p:cNvPr id="15" name="Shape 12"/>
          <p:cNvSpPr/>
          <p:nvPr/>
        </p:nvSpPr>
        <p:spPr>
          <a:xfrm>
            <a:off x="1263729" y="6158627"/>
            <a:ext cx="735211" cy="22860"/>
          </a:xfrm>
          <a:prstGeom prst="roundRect">
            <a:avLst>
              <a:gd name="adj" fmla="val 1378532"/>
            </a:avLst>
          </a:prstGeom>
          <a:solidFill>
            <a:srgbClr val="5F5F63"/>
          </a:solidFill>
          <a:ln/>
        </p:spPr>
        <p:txBody>
          <a:bodyPr/>
          <a:lstStyle/>
          <a:p>
            <a:endParaRPr lang="en-US"/>
          </a:p>
        </p:txBody>
      </p:sp>
      <p:sp>
        <p:nvSpPr>
          <p:cNvPr id="16" name="Shape 13"/>
          <p:cNvSpPr/>
          <p:nvPr/>
        </p:nvSpPr>
        <p:spPr>
          <a:xfrm>
            <a:off x="813911" y="5933718"/>
            <a:ext cx="472678" cy="472678"/>
          </a:xfrm>
          <a:prstGeom prst="roundRect">
            <a:avLst>
              <a:gd name="adj" fmla="val 66670"/>
            </a:avLst>
          </a:prstGeom>
          <a:solidFill>
            <a:srgbClr val="46464A"/>
          </a:solidFill>
          <a:ln/>
        </p:spPr>
        <p:txBody>
          <a:bodyPr/>
          <a:lstStyle/>
          <a:p>
            <a:endParaRPr lang="en-US"/>
          </a:p>
        </p:txBody>
      </p:sp>
      <p:sp>
        <p:nvSpPr>
          <p:cNvPr id="17" name="Text 14"/>
          <p:cNvSpPr/>
          <p:nvPr/>
        </p:nvSpPr>
        <p:spPr>
          <a:xfrm>
            <a:off x="966311" y="6029920"/>
            <a:ext cx="167759" cy="280154"/>
          </a:xfrm>
          <a:prstGeom prst="rect">
            <a:avLst/>
          </a:prstGeom>
          <a:noFill/>
          <a:ln/>
        </p:spPr>
        <p:txBody>
          <a:bodyPr wrap="none" lIns="0" tIns="0" rIns="0" bIns="0" rtlCol="0" anchor="t"/>
          <a:lstStyle/>
          <a:p>
            <a:pPr marL="0" indent="0" algn="ctr">
              <a:lnSpc>
                <a:spcPts val="2200"/>
              </a:lnSpc>
              <a:buNone/>
            </a:pPr>
            <a:r>
              <a:rPr lang="en-US" sz="2200" b="1" dirty="0">
                <a:solidFill>
                  <a:srgbClr val="D7D4CC"/>
                </a:solidFill>
                <a:latin typeface="Comfortaa Bold" pitchFamily="34" charset="0"/>
                <a:ea typeface="Comfortaa Bold" pitchFamily="34" charset="-122"/>
                <a:cs typeface="Comfortaa Bold" pitchFamily="34" charset="-120"/>
              </a:rPr>
              <a:t>3</a:t>
            </a:r>
            <a:endParaRPr lang="en-US" sz="2200" dirty="0"/>
          </a:p>
        </p:txBody>
      </p:sp>
      <p:sp>
        <p:nvSpPr>
          <p:cNvPr id="18" name="Text 15"/>
          <p:cNvSpPr/>
          <p:nvPr/>
        </p:nvSpPr>
        <p:spPr>
          <a:xfrm>
            <a:off x="2205633" y="5907405"/>
            <a:ext cx="2334220" cy="291822"/>
          </a:xfrm>
          <a:prstGeom prst="rect">
            <a:avLst/>
          </a:prstGeom>
          <a:noFill/>
          <a:ln/>
        </p:spPr>
        <p:txBody>
          <a:bodyPr wrap="none" lIns="0" tIns="0" rIns="0" bIns="0" rtlCol="0" anchor="t"/>
          <a:lstStyle/>
          <a:p>
            <a:pPr marL="0" indent="0" algn="l">
              <a:lnSpc>
                <a:spcPts val="2250"/>
              </a:lnSpc>
              <a:buNone/>
            </a:pPr>
            <a:r>
              <a:rPr lang="en-US" sz="1800" b="1" dirty="0">
                <a:solidFill>
                  <a:srgbClr val="D7D4CC"/>
                </a:solidFill>
                <a:latin typeface="Comfortaa Bold" pitchFamily="34" charset="0"/>
                <a:ea typeface="Comfortaa Bold" pitchFamily="34" charset="-122"/>
                <a:cs typeface="Comfortaa Bold" pitchFamily="34" charset="-120"/>
              </a:rPr>
              <a:t>Real-time Updates</a:t>
            </a:r>
            <a:endParaRPr lang="en-US" sz="1800" dirty="0"/>
          </a:p>
        </p:txBody>
      </p:sp>
      <p:sp>
        <p:nvSpPr>
          <p:cNvPr id="19" name="Text 16"/>
          <p:cNvSpPr/>
          <p:nvPr/>
        </p:nvSpPr>
        <p:spPr>
          <a:xfrm>
            <a:off x="2205633" y="6325195"/>
            <a:ext cx="6203156" cy="1008698"/>
          </a:xfrm>
          <a:prstGeom prst="rect">
            <a:avLst/>
          </a:prstGeom>
          <a:noFill/>
          <a:ln/>
        </p:spPr>
        <p:txBody>
          <a:bodyPr wrap="square" lIns="0" tIns="0" rIns="0" bIns="0" rtlCol="0" anchor="t"/>
          <a:lstStyle/>
          <a:p>
            <a:pPr marL="0" indent="0" algn="l">
              <a:lnSpc>
                <a:spcPts val="2600"/>
              </a:lnSpc>
              <a:buNone/>
            </a:pPr>
            <a:r>
              <a:rPr lang="en-US" sz="1650" dirty="0">
                <a:solidFill>
                  <a:srgbClr val="D7D4CC"/>
                </a:solidFill>
                <a:latin typeface="Raleway Medium" pitchFamily="34" charset="0"/>
                <a:ea typeface="Raleway Medium" pitchFamily="34" charset="-122"/>
                <a:cs typeface="Raleway Medium" pitchFamily="34" charset="-120"/>
              </a:rPr>
              <a:t>As seats are booked, the application updates the seating chart in real-time, providing you with the most accurate and up-to-date information to make your selection.</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321356" y="792599"/>
            <a:ext cx="7918371" cy="620316"/>
          </a:xfrm>
          <a:prstGeom prst="rect">
            <a:avLst/>
          </a:prstGeom>
          <a:noFill/>
          <a:ln/>
        </p:spPr>
        <p:txBody>
          <a:bodyPr wrap="none" lIns="0" tIns="0" rIns="0" bIns="0" rtlCol="0" anchor="t"/>
          <a:lstStyle/>
          <a:p>
            <a:pPr marL="0" indent="0">
              <a:lnSpc>
                <a:spcPts val="4850"/>
              </a:lnSpc>
              <a:buNone/>
            </a:pPr>
            <a:r>
              <a:rPr lang="en-US" sz="3900" b="1" dirty="0">
                <a:solidFill>
                  <a:srgbClr val="FFE14D"/>
                </a:solidFill>
                <a:latin typeface="Comfortaa Bold" pitchFamily="34" charset="0"/>
                <a:ea typeface="Comfortaa Bold" pitchFamily="34" charset="-122"/>
                <a:cs typeface="Comfortaa Bold" pitchFamily="34" charset="-120"/>
              </a:rPr>
              <a:t>Enhanced Ticket Management</a:t>
            </a:r>
            <a:endParaRPr lang="en-US" sz="3900" dirty="0"/>
          </a:p>
        </p:txBody>
      </p:sp>
      <p:sp>
        <p:nvSpPr>
          <p:cNvPr id="3" name="Shape 1"/>
          <p:cNvSpPr/>
          <p:nvPr/>
        </p:nvSpPr>
        <p:spPr>
          <a:xfrm>
            <a:off x="1321356" y="1859518"/>
            <a:ext cx="5882283" cy="2677120"/>
          </a:xfrm>
          <a:prstGeom prst="roundRect">
            <a:avLst>
              <a:gd name="adj" fmla="val 12512"/>
            </a:avLst>
          </a:prstGeom>
          <a:solidFill>
            <a:srgbClr val="46464A"/>
          </a:solidFill>
          <a:ln/>
        </p:spPr>
        <p:txBody>
          <a:bodyPr/>
          <a:lstStyle/>
          <a:p>
            <a:endParaRPr lang="en-US"/>
          </a:p>
        </p:txBody>
      </p:sp>
      <p:sp>
        <p:nvSpPr>
          <p:cNvPr id="4" name="Text 2"/>
          <p:cNvSpPr/>
          <p:nvPr/>
        </p:nvSpPr>
        <p:spPr>
          <a:xfrm>
            <a:off x="1544598" y="2082760"/>
            <a:ext cx="2481263" cy="310158"/>
          </a:xfrm>
          <a:prstGeom prst="rect">
            <a:avLst/>
          </a:prstGeom>
          <a:noFill/>
          <a:ln/>
        </p:spPr>
        <p:txBody>
          <a:bodyPr wrap="none" lIns="0" tIns="0" rIns="0" bIns="0" rtlCol="0" anchor="t"/>
          <a:lstStyle/>
          <a:p>
            <a:pPr marL="0" indent="0">
              <a:lnSpc>
                <a:spcPts val="2400"/>
              </a:lnSpc>
              <a:buNone/>
            </a:pPr>
            <a:r>
              <a:rPr lang="en-US" sz="1950" b="1" dirty="0">
                <a:solidFill>
                  <a:srgbClr val="D7D4CC"/>
                </a:solidFill>
                <a:latin typeface="Comfortaa Bold" pitchFamily="34" charset="0"/>
                <a:ea typeface="Comfortaa Bold" pitchFamily="34" charset="-122"/>
                <a:cs typeface="Comfortaa Bold" pitchFamily="34" charset="-120"/>
              </a:rPr>
              <a:t>Ticket Delivery</a:t>
            </a:r>
            <a:endParaRPr lang="en-US" sz="1950" dirty="0"/>
          </a:p>
        </p:txBody>
      </p:sp>
      <p:sp>
        <p:nvSpPr>
          <p:cNvPr id="5" name="Text 3"/>
          <p:cNvSpPr/>
          <p:nvPr/>
        </p:nvSpPr>
        <p:spPr>
          <a:xfrm>
            <a:off x="1544598" y="2526863"/>
            <a:ext cx="5435798" cy="1786533"/>
          </a:xfrm>
          <a:prstGeom prst="rect">
            <a:avLst/>
          </a:prstGeom>
          <a:noFill/>
          <a:ln/>
        </p:spPr>
        <p:txBody>
          <a:bodyPr wrap="square" lIns="0" tIns="0" rIns="0" bIns="0" rtlCol="0" anchor="t"/>
          <a:lstStyle/>
          <a:p>
            <a:pPr marL="0" indent="0">
              <a:lnSpc>
                <a:spcPts val="2800"/>
              </a:lnSpc>
              <a:buNone/>
            </a:pPr>
            <a:r>
              <a:rPr lang="en-US" sz="1750" dirty="0">
                <a:solidFill>
                  <a:srgbClr val="D7D4CC"/>
                </a:solidFill>
                <a:latin typeface="Raleway Medium" pitchFamily="34" charset="0"/>
                <a:ea typeface="Raleway Medium" pitchFamily="34" charset="-122"/>
                <a:cs typeface="Raleway Medium" pitchFamily="34" charset="-120"/>
              </a:rPr>
              <a:t>Receive your tickets instantly upon completion of the booking process, either as mobile passes or printable PDF tickets. This ensures a seamless and convenient experience, eliminating the need for physical ticket collection.</a:t>
            </a:r>
            <a:endParaRPr lang="en-US" sz="1750" dirty="0"/>
          </a:p>
        </p:txBody>
      </p:sp>
      <p:sp>
        <p:nvSpPr>
          <p:cNvPr id="6" name="Shape 4"/>
          <p:cNvSpPr/>
          <p:nvPr/>
        </p:nvSpPr>
        <p:spPr>
          <a:xfrm>
            <a:off x="7426881" y="1859518"/>
            <a:ext cx="5882283" cy="2677120"/>
          </a:xfrm>
          <a:prstGeom prst="roundRect">
            <a:avLst>
              <a:gd name="adj" fmla="val 12512"/>
            </a:avLst>
          </a:prstGeom>
          <a:solidFill>
            <a:srgbClr val="46464A"/>
          </a:solidFill>
          <a:ln/>
        </p:spPr>
        <p:txBody>
          <a:bodyPr/>
          <a:lstStyle/>
          <a:p>
            <a:endParaRPr lang="en-US"/>
          </a:p>
        </p:txBody>
      </p:sp>
      <p:sp>
        <p:nvSpPr>
          <p:cNvPr id="7" name="Text 5"/>
          <p:cNvSpPr/>
          <p:nvPr/>
        </p:nvSpPr>
        <p:spPr>
          <a:xfrm>
            <a:off x="7650123" y="2082760"/>
            <a:ext cx="2628424" cy="310158"/>
          </a:xfrm>
          <a:prstGeom prst="rect">
            <a:avLst/>
          </a:prstGeom>
          <a:noFill/>
          <a:ln/>
        </p:spPr>
        <p:txBody>
          <a:bodyPr wrap="none" lIns="0" tIns="0" rIns="0" bIns="0" rtlCol="0" anchor="t"/>
          <a:lstStyle/>
          <a:p>
            <a:pPr marL="0" indent="0">
              <a:lnSpc>
                <a:spcPts val="2400"/>
              </a:lnSpc>
              <a:buNone/>
            </a:pPr>
            <a:r>
              <a:rPr lang="en-US" sz="1950" b="1" dirty="0">
                <a:solidFill>
                  <a:srgbClr val="D7D4CC"/>
                </a:solidFill>
                <a:latin typeface="Comfortaa Bold" pitchFamily="34" charset="0"/>
                <a:ea typeface="Comfortaa Bold" pitchFamily="34" charset="-122"/>
                <a:cs typeface="Comfortaa Bold" pitchFamily="34" charset="-120"/>
              </a:rPr>
              <a:t>Ticket Modifications</a:t>
            </a:r>
            <a:endParaRPr lang="en-US" sz="1950" dirty="0"/>
          </a:p>
        </p:txBody>
      </p:sp>
      <p:sp>
        <p:nvSpPr>
          <p:cNvPr id="8" name="Text 6"/>
          <p:cNvSpPr/>
          <p:nvPr/>
        </p:nvSpPr>
        <p:spPr>
          <a:xfrm>
            <a:off x="7650123" y="2526863"/>
            <a:ext cx="5435798" cy="1429226"/>
          </a:xfrm>
          <a:prstGeom prst="rect">
            <a:avLst/>
          </a:prstGeom>
          <a:noFill/>
          <a:ln/>
        </p:spPr>
        <p:txBody>
          <a:bodyPr wrap="square" lIns="0" tIns="0" rIns="0" bIns="0" rtlCol="0" anchor="t"/>
          <a:lstStyle/>
          <a:p>
            <a:pPr marL="0" indent="0">
              <a:lnSpc>
                <a:spcPts val="2800"/>
              </a:lnSpc>
              <a:buNone/>
            </a:pPr>
            <a:r>
              <a:rPr lang="en-US" sz="1750" dirty="0">
                <a:solidFill>
                  <a:srgbClr val="D7D4CC"/>
                </a:solidFill>
                <a:latin typeface="Raleway Medium" pitchFamily="34" charset="0"/>
                <a:ea typeface="Raleway Medium" pitchFamily="34" charset="-122"/>
                <a:cs typeface="Raleway Medium" pitchFamily="34" charset="-120"/>
              </a:rPr>
              <a:t>Our application allows you to easily manage your tickets, facilitating actions such as rescheduling, upgrading, or even cancellations. This flexibility empowers you to adjust your plans without hassle.</a:t>
            </a:r>
            <a:endParaRPr lang="en-US" sz="1750" dirty="0"/>
          </a:p>
        </p:txBody>
      </p:sp>
      <p:sp>
        <p:nvSpPr>
          <p:cNvPr id="9" name="Shape 7"/>
          <p:cNvSpPr/>
          <p:nvPr/>
        </p:nvSpPr>
        <p:spPr>
          <a:xfrm>
            <a:off x="1321356" y="4759881"/>
            <a:ext cx="5882283" cy="2677120"/>
          </a:xfrm>
          <a:prstGeom prst="roundRect">
            <a:avLst>
              <a:gd name="adj" fmla="val 12512"/>
            </a:avLst>
          </a:prstGeom>
          <a:solidFill>
            <a:srgbClr val="46464A"/>
          </a:solidFill>
          <a:ln/>
        </p:spPr>
        <p:txBody>
          <a:bodyPr/>
          <a:lstStyle/>
          <a:p>
            <a:endParaRPr lang="en-US"/>
          </a:p>
        </p:txBody>
      </p:sp>
      <p:sp>
        <p:nvSpPr>
          <p:cNvPr id="10" name="Text 8"/>
          <p:cNvSpPr/>
          <p:nvPr/>
        </p:nvSpPr>
        <p:spPr>
          <a:xfrm>
            <a:off x="1544598" y="4983123"/>
            <a:ext cx="2481263" cy="310158"/>
          </a:xfrm>
          <a:prstGeom prst="rect">
            <a:avLst/>
          </a:prstGeom>
          <a:noFill/>
          <a:ln/>
        </p:spPr>
        <p:txBody>
          <a:bodyPr wrap="none" lIns="0" tIns="0" rIns="0" bIns="0" rtlCol="0" anchor="t"/>
          <a:lstStyle/>
          <a:p>
            <a:pPr marL="0" indent="0">
              <a:lnSpc>
                <a:spcPts val="2400"/>
              </a:lnSpc>
              <a:buNone/>
            </a:pPr>
            <a:r>
              <a:rPr lang="en-US" sz="1950" b="1" dirty="0">
                <a:solidFill>
                  <a:srgbClr val="D7D4CC"/>
                </a:solidFill>
                <a:latin typeface="Comfortaa Bold" pitchFamily="34" charset="0"/>
                <a:ea typeface="Comfortaa Bold" pitchFamily="34" charset="-122"/>
                <a:cs typeface="Comfortaa Bold" pitchFamily="34" charset="-120"/>
              </a:rPr>
              <a:t>Ticket History</a:t>
            </a:r>
            <a:endParaRPr lang="en-US" sz="1950" dirty="0"/>
          </a:p>
        </p:txBody>
      </p:sp>
      <p:sp>
        <p:nvSpPr>
          <p:cNvPr id="11" name="Text 9"/>
          <p:cNvSpPr/>
          <p:nvPr/>
        </p:nvSpPr>
        <p:spPr>
          <a:xfrm>
            <a:off x="1544598" y="5427226"/>
            <a:ext cx="5435798" cy="1786533"/>
          </a:xfrm>
          <a:prstGeom prst="rect">
            <a:avLst/>
          </a:prstGeom>
          <a:noFill/>
          <a:ln/>
        </p:spPr>
        <p:txBody>
          <a:bodyPr wrap="square" lIns="0" tIns="0" rIns="0" bIns="0" rtlCol="0" anchor="t"/>
          <a:lstStyle/>
          <a:p>
            <a:pPr marL="0" indent="0">
              <a:lnSpc>
                <a:spcPts val="2800"/>
              </a:lnSpc>
              <a:buNone/>
            </a:pPr>
            <a:r>
              <a:rPr lang="en-US" sz="1750" dirty="0">
                <a:solidFill>
                  <a:srgbClr val="D7D4CC"/>
                </a:solidFill>
                <a:latin typeface="Raleway Medium" pitchFamily="34" charset="0"/>
                <a:ea typeface="Raleway Medium" pitchFamily="34" charset="-122"/>
                <a:cs typeface="Raleway Medium" pitchFamily="34" charset="-120"/>
              </a:rPr>
              <a:t>Access your complete ticket purchase history, including past and upcoming bookings, for a comprehensive overview of your movie-going activities. This feature enables you to keep track of your preferences and experiences.</a:t>
            </a:r>
            <a:endParaRPr lang="en-US" sz="1750" dirty="0"/>
          </a:p>
        </p:txBody>
      </p:sp>
      <p:sp>
        <p:nvSpPr>
          <p:cNvPr id="12" name="Shape 10"/>
          <p:cNvSpPr/>
          <p:nvPr/>
        </p:nvSpPr>
        <p:spPr>
          <a:xfrm>
            <a:off x="7426881" y="4759881"/>
            <a:ext cx="5882283" cy="2677120"/>
          </a:xfrm>
          <a:prstGeom prst="roundRect">
            <a:avLst>
              <a:gd name="adj" fmla="val 12512"/>
            </a:avLst>
          </a:prstGeom>
          <a:solidFill>
            <a:srgbClr val="46464A"/>
          </a:solidFill>
          <a:ln/>
        </p:spPr>
        <p:txBody>
          <a:bodyPr/>
          <a:lstStyle/>
          <a:p>
            <a:endParaRPr lang="en-US"/>
          </a:p>
        </p:txBody>
      </p:sp>
      <p:sp>
        <p:nvSpPr>
          <p:cNvPr id="13" name="Text 11"/>
          <p:cNvSpPr/>
          <p:nvPr/>
        </p:nvSpPr>
        <p:spPr>
          <a:xfrm>
            <a:off x="7650123" y="4983123"/>
            <a:ext cx="2481263" cy="310158"/>
          </a:xfrm>
          <a:prstGeom prst="rect">
            <a:avLst/>
          </a:prstGeom>
          <a:noFill/>
          <a:ln/>
        </p:spPr>
        <p:txBody>
          <a:bodyPr wrap="none" lIns="0" tIns="0" rIns="0" bIns="0" rtlCol="0" anchor="t"/>
          <a:lstStyle/>
          <a:p>
            <a:pPr marL="0" indent="0">
              <a:lnSpc>
                <a:spcPts val="2400"/>
              </a:lnSpc>
              <a:buNone/>
            </a:pPr>
            <a:r>
              <a:rPr lang="en-US" sz="1950" b="1" dirty="0">
                <a:solidFill>
                  <a:srgbClr val="D7D4CC"/>
                </a:solidFill>
                <a:latin typeface="Comfortaa Bold" pitchFamily="34" charset="0"/>
                <a:ea typeface="Comfortaa Bold" pitchFamily="34" charset="-122"/>
                <a:cs typeface="Comfortaa Bold" pitchFamily="34" charset="-120"/>
              </a:rPr>
              <a:t>Ticket Sharing</a:t>
            </a:r>
            <a:endParaRPr lang="en-US" sz="1950" dirty="0"/>
          </a:p>
        </p:txBody>
      </p:sp>
      <p:sp>
        <p:nvSpPr>
          <p:cNvPr id="14" name="Text 12"/>
          <p:cNvSpPr/>
          <p:nvPr/>
        </p:nvSpPr>
        <p:spPr>
          <a:xfrm>
            <a:off x="7650123" y="5427226"/>
            <a:ext cx="5435798" cy="1786533"/>
          </a:xfrm>
          <a:prstGeom prst="rect">
            <a:avLst/>
          </a:prstGeom>
          <a:noFill/>
          <a:ln/>
        </p:spPr>
        <p:txBody>
          <a:bodyPr wrap="square" lIns="0" tIns="0" rIns="0" bIns="0" rtlCol="0" anchor="t"/>
          <a:lstStyle/>
          <a:p>
            <a:pPr marL="0" indent="0">
              <a:lnSpc>
                <a:spcPts val="2800"/>
              </a:lnSpc>
              <a:buNone/>
            </a:pPr>
            <a:r>
              <a:rPr lang="en-US" sz="1750" dirty="0">
                <a:solidFill>
                  <a:srgbClr val="D7D4CC"/>
                </a:solidFill>
                <a:latin typeface="Raleway Medium" pitchFamily="34" charset="0"/>
                <a:ea typeface="Raleway Medium" pitchFamily="34" charset="-122"/>
                <a:cs typeface="Raleway Medium" pitchFamily="34" charset="-120"/>
              </a:rPr>
              <a:t>Share your tickets with friends and family seamlessly, allowing them to access and manage their own copies of the tickets. This feature enhances the social aspect of the movie-going experience.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46615"/>
          </a:xfrm>
          <a:prstGeom prst="rect">
            <a:avLst/>
          </a:prstGeom>
        </p:spPr>
      </p:pic>
      <p:sp>
        <p:nvSpPr>
          <p:cNvPr id="3" name="Text 0"/>
          <p:cNvSpPr/>
          <p:nvPr/>
        </p:nvSpPr>
        <p:spPr>
          <a:xfrm>
            <a:off x="1321356" y="3129915"/>
            <a:ext cx="7487960" cy="543639"/>
          </a:xfrm>
          <a:prstGeom prst="rect">
            <a:avLst/>
          </a:prstGeom>
          <a:noFill/>
          <a:ln/>
        </p:spPr>
        <p:txBody>
          <a:bodyPr wrap="none" lIns="0" tIns="0" rIns="0" bIns="0" rtlCol="0" anchor="t"/>
          <a:lstStyle/>
          <a:p>
            <a:pPr marL="0" indent="0">
              <a:lnSpc>
                <a:spcPts val="4250"/>
              </a:lnSpc>
              <a:buNone/>
            </a:pPr>
            <a:r>
              <a:rPr lang="en-US" sz="3400" b="1" dirty="0">
                <a:solidFill>
                  <a:srgbClr val="FFE14D"/>
                </a:solidFill>
                <a:latin typeface="Comfortaa Bold" pitchFamily="34" charset="0"/>
                <a:ea typeface="Comfortaa Bold" pitchFamily="34" charset="-122"/>
                <a:cs typeface="Comfortaa Bold" pitchFamily="34" charset="-120"/>
              </a:rPr>
              <a:t>Seamless Payment and Checkout</a:t>
            </a:r>
            <a:endParaRPr lang="en-US" sz="3400" dirty="0"/>
          </a:p>
        </p:txBody>
      </p:sp>
      <p:pic>
        <p:nvPicPr>
          <p:cNvPr id="4" name="Image 1" descr="preencoded.png"/>
          <p:cNvPicPr>
            <a:picLocks noChangeAspect="1"/>
          </p:cNvPicPr>
          <p:nvPr/>
        </p:nvPicPr>
        <p:blipFill>
          <a:blip r:embed="rId4"/>
          <a:stretch>
            <a:fillRect/>
          </a:stretch>
        </p:blipFill>
        <p:spPr>
          <a:xfrm>
            <a:off x="1321356" y="3967043"/>
            <a:ext cx="489228" cy="489228"/>
          </a:xfrm>
          <a:prstGeom prst="rect">
            <a:avLst/>
          </a:prstGeom>
        </p:spPr>
      </p:pic>
      <p:sp>
        <p:nvSpPr>
          <p:cNvPr id="5" name="Text 1"/>
          <p:cNvSpPr/>
          <p:nvPr/>
        </p:nvSpPr>
        <p:spPr>
          <a:xfrm>
            <a:off x="1321356" y="4651891"/>
            <a:ext cx="2174796" cy="271820"/>
          </a:xfrm>
          <a:prstGeom prst="rect">
            <a:avLst/>
          </a:prstGeom>
          <a:noFill/>
          <a:ln/>
        </p:spPr>
        <p:txBody>
          <a:bodyPr wrap="none" lIns="0" tIns="0" rIns="0" bIns="0" rtlCol="0" anchor="t"/>
          <a:lstStyle/>
          <a:p>
            <a:pPr marL="0" indent="0" algn="l">
              <a:lnSpc>
                <a:spcPts val="2100"/>
              </a:lnSpc>
              <a:buNone/>
            </a:pPr>
            <a:r>
              <a:rPr lang="en-US" sz="1700" b="1" dirty="0">
                <a:solidFill>
                  <a:srgbClr val="D7D4CC"/>
                </a:solidFill>
                <a:latin typeface="Comfortaa Bold" pitchFamily="34" charset="0"/>
                <a:ea typeface="Comfortaa Bold" pitchFamily="34" charset="-122"/>
                <a:cs typeface="Comfortaa Bold" pitchFamily="34" charset="-120"/>
              </a:rPr>
              <a:t>Secure Payments</a:t>
            </a:r>
            <a:endParaRPr lang="en-US" sz="1700" dirty="0"/>
          </a:p>
        </p:txBody>
      </p:sp>
      <p:sp>
        <p:nvSpPr>
          <p:cNvPr id="6" name="Text 2"/>
          <p:cNvSpPr/>
          <p:nvPr/>
        </p:nvSpPr>
        <p:spPr>
          <a:xfrm>
            <a:off x="1321356" y="5041106"/>
            <a:ext cx="2776776" cy="2505075"/>
          </a:xfrm>
          <a:prstGeom prst="rect">
            <a:avLst/>
          </a:prstGeom>
          <a:noFill/>
          <a:ln/>
        </p:spPr>
        <p:txBody>
          <a:bodyPr wrap="square" lIns="0" tIns="0" rIns="0" bIns="0" rtlCol="0" anchor="t"/>
          <a:lstStyle/>
          <a:p>
            <a:pPr marL="0" indent="0" algn="l">
              <a:lnSpc>
                <a:spcPts val="2450"/>
              </a:lnSpc>
              <a:buNone/>
            </a:pPr>
            <a:r>
              <a:rPr lang="en-US" sz="1500" dirty="0">
                <a:solidFill>
                  <a:srgbClr val="D7D4CC"/>
                </a:solidFill>
                <a:latin typeface="Raleway Medium" pitchFamily="34" charset="0"/>
                <a:ea typeface="Raleway Medium" pitchFamily="34" charset="-122"/>
                <a:cs typeface="Raleway Medium" pitchFamily="34" charset="-120"/>
              </a:rPr>
              <a:t>Our application integrates with leading payment gateways to provide a safe and reliable checkout experience. Rest assured that your financial information is protected throughout the transaction.</a:t>
            </a:r>
            <a:endParaRPr lang="en-US" sz="1500" dirty="0"/>
          </a:p>
        </p:txBody>
      </p:sp>
      <p:pic>
        <p:nvPicPr>
          <p:cNvPr id="7" name="Image 2" descr="preencoded.png"/>
          <p:cNvPicPr>
            <a:picLocks noChangeAspect="1"/>
          </p:cNvPicPr>
          <p:nvPr/>
        </p:nvPicPr>
        <p:blipFill>
          <a:blip r:embed="rId5"/>
          <a:stretch>
            <a:fillRect/>
          </a:stretch>
        </p:blipFill>
        <p:spPr>
          <a:xfrm>
            <a:off x="4391620" y="3967043"/>
            <a:ext cx="489228" cy="489228"/>
          </a:xfrm>
          <a:prstGeom prst="rect">
            <a:avLst/>
          </a:prstGeom>
        </p:spPr>
      </p:pic>
      <p:sp>
        <p:nvSpPr>
          <p:cNvPr id="8" name="Text 3"/>
          <p:cNvSpPr/>
          <p:nvPr/>
        </p:nvSpPr>
        <p:spPr>
          <a:xfrm>
            <a:off x="4391620" y="4651891"/>
            <a:ext cx="2515910" cy="271820"/>
          </a:xfrm>
          <a:prstGeom prst="rect">
            <a:avLst/>
          </a:prstGeom>
          <a:noFill/>
          <a:ln/>
        </p:spPr>
        <p:txBody>
          <a:bodyPr wrap="none" lIns="0" tIns="0" rIns="0" bIns="0" rtlCol="0" anchor="t"/>
          <a:lstStyle/>
          <a:p>
            <a:pPr marL="0" indent="0" algn="l">
              <a:lnSpc>
                <a:spcPts val="2100"/>
              </a:lnSpc>
              <a:buNone/>
            </a:pPr>
            <a:r>
              <a:rPr lang="en-US" sz="1700" b="1" dirty="0">
                <a:solidFill>
                  <a:srgbClr val="D7D4CC"/>
                </a:solidFill>
                <a:latin typeface="Comfortaa Bold" pitchFamily="34" charset="0"/>
                <a:ea typeface="Comfortaa Bold" pitchFamily="34" charset="-122"/>
                <a:cs typeface="Comfortaa Bold" pitchFamily="34" charset="-120"/>
              </a:rPr>
              <a:t>Mobile Wallet Support</a:t>
            </a:r>
            <a:endParaRPr lang="en-US" sz="1700" dirty="0"/>
          </a:p>
        </p:txBody>
      </p:sp>
      <p:sp>
        <p:nvSpPr>
          <p:cNvPr id="9" name="Text 4"/>
          <p:cNvSpPr/>
          <p:nvPr/>
        </p:nvSpPr>
        <p:spPr>
          <a:xfrm>
            <a:off x="4391620" y="5041106"/>
            <a:ext cx="2776776" cy="2505075"/>
          </a:xfrm>
          <a:prstGeom prst="rect">
            <a:avLst/>
          </a:prstGeom>
          <a:noFill/>
          <a:ln/>
        </p:spPr>
        <p:txBody>
          <a:bodyPr wrap="square" lIns="0" tIns="0" rIns="0" bIns="0" rtlCol="0" anchor="t"/>
          <a:lstStyle/>
          <a:p>
            <a:pPr marL="0" indent="0" algn="l">
              <a:lnSpc>
                <a:spcPts val="2450"/>
              </a:lnSpc>
              <a:buNone/>
            </a:pPr>
            <a:r>
              <a:rPr lang="en-US" sz="1500" dirty="0">
                <a:solidFill>
                  <a:srgbClr val="D7D4CC"/>
                </a:solidFill>
                <a:latin typeface="Raleway Medium" pitchFamily="34" charset="0"/>
                <a:ea typeface="Raleway Medium" pitchFamily="34" charset="-122"/>
                <a:cs typeface="Raleway Medium" pitchFamily="34" charset="-120"/>
              </a:rPr>
              <a:t>For added convenience, our application supports mobile wallet integration, allowing you to use your preferred digital payment methods, such as Apple Pay or Google Pay, for a streamlined checkout process.</a:t>
            </a:r>
            <a:endParaRPr lang="en-US" sz="1500" dirty="0"/>
          </a:p>
        </p:txBody>
      </p:sp>
      <p:pic>
        <p:nvPicPr>
          <p:cNvPr id="10" name="Image 3" descr="preencoded.png"/>
          <p:cNvPicPr>
            <a:picLocks noChangeAspect="1"/>
          </p:cNvPicPr>
          <p:nvPr/>
        </p:nvPicPr>
        <p:blipFill>
          <a:blip r:embed="rId6"/>
          <a:stretch>
            <a:fillRect/>
          </a:stretch>
        </p:blipFill>
        <p:spPr>
          <a:xfrm>
            <a:off x="7461885" y="3967043"/>
            <a:ext cx="489228" cy="489228"/>
          </a:xfrm>
          <a:prstGeom prst="rect">
            <a:avLst/>
          </a:prstGeom>
        </p:spPr>
      </p:pic>
      <p:sp>
        <p:nvSpPr>
          <p:cNvPr id="11" name="Text 5"/>
          <p:cNvSpPr/>
          <p:nvPr/>
        </p:nvSpPr>
        <p:spPr>
          <a:xfrm>
            <a:off x="7461885" y="4651891"/>
            <a:ext cx="2174796" cy="271820"/>
          </a:xfrm>
          <a:prstGeom prst="rect">
            <a:avLst/>
          </a:prstGeom>
          <a:noFill/>
          <a:ln/>
        </p:spPr>
        <p:txBody>
          <a:bodyPr wrap="none" lIns="0" tIns="0" rIns="0" bIns="0" rtlCol="0" anchor="t"/>
          <a:lstStyle/>
          <a:p>
            <a:pPr marL="0" indent="0" algn="l">
              <a:lnSpc>
                <a:spcPts val="2100"/>
              </a:lnSpc>
              <a:buNone/>
            </a:pPr>
            <a:r>
              <a:rPr lang="en-US" sz="1700" b="1" dirty="0">
                <a:solidFill>
                  <a:srgbClr val="D7D4CC"/>
                </a:solidFill>
                <a:latin typeface="Comfortaa Bold" pitchFamily="34" charset="0"/>
                <a:ea typeface="Comfortaa Bold" pitchFamily="34" charset="-122"/>
                <a:cs typeface="Comfortaa Bold" pitchFamily="34" charset="-120"/>
              </a:rPr>
              <a:t>Loyalty Integration</a:t>
            </a:r>
            <a:endParaRPr lang="en-US" sz="1700" dirty="0"/>
          </a:p>
        </p:txBody>
      </p:sp>
      <p:sp>
        <p:nvSpPr>
          <p:cNvPr id="12" name="Text 6"/>
          <p:cNvSpPr/>
          <p:nvPr/>
        </p:nvSpPr>
        <p:spPr>
          <a:xfrm>
            <a:off x="7461885" y="5041106"/>
            <a:ext cx="2776776" cy="1878806"/>
          </a:xfrm>
          <a:prstGeom prst="rect">
            <a:avLst/>
          </a:prstGeom>
          <a:noFill/>
          <a:ln/>
        </p:spPr>
        <p:txBody>
          <a:bodyPr wrap="square" lIns="0" tIns="0" rIns="0" bIns="0" rtlCol="0" anchor="t"/>
          <a:lstStyle/>
          <a:p>
            <a:pPr marL="0" indent="0" algn="l">
              <a:lnSpc>
                <a:spcPts val="2450"/>
              </a:lnSpc>
              <a:buNone/>
            </a:pPr>
            <a:r>
              <a:rPr lang="en-US" sz="1500" dirty="0">
                <a:solidFill>
                  <a:srgbClr val="D7D4CC"/>
                </a:solidFill>
                <a:latin typeface="Raleway Medium" pitchFamily="34" charset="0"/>
                <a:ea typeface="Raleway Medium" pitchFamily="34" charset="-122"/>
                <a:cs typeface="Raleway Medium" pitchFamily="34" charset="-120"/>
              </a:rPr>
              <a:t>Earn rewards and redeem points through our seamless integration with loyalty programs, ensuring you can maximize the benefits of your movie-going experiences.</a:t>
            </a:r>
            <a:endParaRPr lang="en-US" sz="1500" dirty="0"/>
          </a:p>
        </p:txBody>
      </p:sp>
      <p:pic>
        <p:nvPicPr>
          <p:cNvPr id="13" name="Image 4" descr="preencoded.png"/>
          <p:cNvPicPr>
            <a:picLocks noChangeAspect="1"/>
          </p:cNvPicPr>
          <p:nvPr/>
        </p:nvPicPr>
        <p:blipFill>
          <a:blip r:embed="rId7"/>
          <a:stretch>
            <a:fillRect/>
          </a:stretch>
        </p:blipFill>
        <p:spPr>
          <a:xfrm>
            <a:off x="10532150" y="3967043"/>
            <a:ext cx="489228" cy="489228"/>
          </a:xfrm>
          <a:prstGeom prst="rect">
            <a:avLst/>
          </a:prstGeom>
        </p:spPr>
      </p:pic>
      <p:sp>
        <p:nvSpPr>
          <p:cNvPr id="14" name="Text 7"/>
          <p:cNvSpPr/>
          <p:nvPr/>
        </p:nvSpPr>
        <p:spPr>
          <a:xfrm>
            <a:off x="10532150" y="4651891"/>
            <a:ext cx="2446377" cy="271820"/>
          </a:xfrm>
          <a:prstGeom prst="rect">
            <a:avLst/>
          </a:prstGeom>
          <a:noFill/>
          <a:ln/>
        </p:spPr>
        <p:txBody>
          <a:bodyPr wrap="none" lIns="0" tIns="0" rIns="0" bIns="0" rtlCol="0" anchor="t"/>
          <a:lstStyle/>
          <a:p>
            <a:pPr marL="0" indent="0" algn="l">
              <a:lnSpc>
                <a:spcPts val="2100"/>
              </a:lnSpc>
              <a:buNone/>
            </a:pPr>
            <a:r>
              <a:rPr lang="en-US" sz="1700" b="1" dirty="0">
                <a:solidFill>
                  <a:srgbClr val="D7D4CC"/>
                </a:solidFill>
                <a:latin typeface="Comfortaa Bold" pitchFamily="34" charset="0"/>
                <a:ea typeface="Comfortaa Bold" pitchFamily="34" charset="-122"/>
                <a:cs typeface="Comfortaa Bold" pitchFamily="34" charset="-120"/>
              </a:rPr>
              <a:t>Gift Card Redemption</a:t>
            </a:r>
            <a:endParaRPr lang="en-US" sz="1700" dirty="0"/>
          </a:p>
        </p:txBody>
      </p:sp>
      <p:sp>
        <p:nvSpPr>
          <p:cNvPr id="15" name="Text 8"/>
          <p:cNvSpPr/>
          <p:nvPr/>
        </p:nvSpPr>
        <p:spPr>
          <a:xfrm>
            <a:off x="10532150" y="5041106"/>
            <a:ext cx="2776895" cy="1878806"/>
          </a:xfrm>
          <a:prstGeom prst="rect">
            <a:avLst/>
          </a:prstGeom>
          <a:noFill/>
          <a:ln/>
        </p:spPr>
        <p:txBody>
          <a:bodyPr wrap="square" lIns="0" tIns="0" rIns="0" bIns="0" rtlCol="0" anchor="t"/>
          <a:lstStyle/>
          <a:p>
            <a:pPr marL="0" indent="0" algn="l">
              <a:lnSpc>
                <a:spcPts val="2450"/>
              </a:lnSpc>
              <a:buNone/>
            </a:pPr>
            <a:r>
              <a:rPr lang="en-US" sz="1500" dirty="0">
                <a:solidFill>
                  <a:srgbClr val="D7D4CC"/>
                </a:solidFill>
                <a:latin typeface="Raleway Medium" pitchFamily="34" charset="0"/>
                <a:ea typeface="Raleway Medium" pitchFamily="34" charset="-122"/>
                <a:cs typeface="Raleway Medium" pitchFamily="34" charset="-120"/>
              </a:rPr>
              <a:t>Conveniently redeem gift cards and promotional codes during the checkout process, making it easy to apply discounts and offers to your ticket purchases.</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32552" y="521256"/>
            <a:ext cx="6838831" cy="512802"/>
          </a:xfrm>
          <a:prstGeom prst="rect">
            <a:avLst/>
          </a:prstGeom>
          <a:noFill/>
          <a:ln/>
        </p:spPr>
        <p:txBody>
          <a:bodyPr wrap="none" lIns="0" tIns="0" rIns="0" bIns="0" rtlCol="0" anchor="t"/>
          <a:lstStyle/>
          <a:p>
            <a:pPr marL="0" indent="0">
              <a:lnSpc>
                <a:spcPts val="4000"/>
              </a:lnSpc>
              <a:buNone/>
            </a:pPr>
            <a:r>
              <a:rPr lang="en-US" sz="3200" b="1" dirty="0">
                <a:solidFill>
                  <a:srgbClr val="FFE14D"/>
                </a:solidFill>
                <a:latin typeface="Comfortaa Bold" pitchFamily="34" charset="0"/>
                <a:ea typeface="Comfortaa Bold" pitchFamily="34" charset="-122"/>
                <a:cs typeface="Comfortaa Bold" pitchFamily="34" charset="-120"/>
              </a:rPr>
              <a:t>Personalized Recommendations</a:t>
            </a:r>
            <a:endParaRPr lang="en-US" sz="3200" dirty="0"/>
          </a:p>
        </p:txBody>
      </p:sp>
      <p:sp>
        <p:nvSpPr>
          <p:cNvPr id="4" name="Shape 1"/>
          <p:cNvSpPr/>
          <p:nvPr/>
        </p:nvSpPr>
        <p:spPr>
          <a:xfrm>
            <a:off x="6132552" y="1518642"/>
            <a:ext cx="415409" cy="415409"/>
          </a:xfrm>
          <a:prstGeom prst="roundRect">
            <a:avLst>
              <a:gd name="adj" fmla="val 66669"/>
            </a:avLst>
          </a:prstGeom>
          <a:solidFill>
            <a:srgbClr val="46464A"/>
          </a:solidFill>
          <a:ln/>
        </p:spPr>
        <p:txBody>
          <a:bodyPr/>
          <a:lstStyle/>
          <a:p>
            <a:endParaRPr lang="en-US"/>
          </a:p>
        </p:txBody>
      </p:sp>
      <p:sp>
        <p:nvSpPr>
          <p:cNvPr id="5" name="Text 2"/>
          <p:cNvSpPr/>
          <p:nvPr/>
        </p:nvSpPr>
        <p:spPr>
          <a:xfrm>
            <a:off x="6291858" y="1603177"/>
            <a:ext cx="96798" cy="246221"/>
          </a:xfrm>
          <a:prstGeom prst="rect">
            <a:avLst/>
          </a:prstGeom>
          <a:noFill/>
          <a:ln/>
        </p:spPr>
        <p:txBody>
          <a:bodyPr wrap="none" lIns="0" tIns="0" rIns="0" bIns="0" rtlCol="0" anchor="t"/>
          <a:lstStyle/>
          <a:p>
            <a:pPr marL="0" indent="0" algn="ctr">
              <a:lnSpc>
                <a:spcPts val="1900"/>
              </a:lnSpc>
              <a:buNone/>
            </a:pPr>
            <a:r>
              <a:rPr lang="en-US" sz="1900" b="1" dirty="0">
                <a:solidFill>
                  <a:srgbClr val="D7D4CC"/>
                </a:solidFill>
                <a:latin typeface="Comfortaa Bold" pitchFamily="34" charset="0"/>
                <a:ea typeface="Comfortaa Bold" pitchFamily="34" charset="-122"/>
                <a:cs typeface="Comfortaa Bold" pitchFamily="34" charset="-120"/>
              </a:rPr>
              <a:t>1</a:t>
            </a:r>
            <a:endParaRPr lang="en-US" sz="1900" dirty="0"/>
          </a:p>
        </p:txBody>
      </p:sp>
      <p:sp>
        <p:nvSpPr>
          <p:cNvPr id="6" name="Text 3"/>
          <p:cNvSpPr/>
          <p:nvPr/>
        </p:nvSpPr>
        <p:spPr>
          <a:xfrm>
            <a:off x="6732508" y="1518642"/>
            <a:ext cx="3461266" cy="256342"/>
          </a:xfrm>
          <a:prstGeom prst="rect">
            <a:avLst/>
          </a:prstGeom>
          <a:noFill/>
          <a:ln/>
        </p:spPr>
        <p:txBody>
          <a:bodyPr wrap="none" lIns="0" tIns="0" rIns="0" bIns="0" rtlCol="0" anchor="t"/>
          <a:lstStyle/>
          <a:p>
            <a:pPr marL="0" indent="0">
              <a:lnSpc>
                <a:spcPts val="2000"/>
              </a:lnSpc>
              <a:buNone/>
            </a:pPr>
            <a:r>
              <a:rPr lang="en-US" sz="1600" b="1" dirty="0">
                <a:solidFill>
                  <a:srgbClr val="D7D4CC"/>
                </a:solidFill>
                <a:latin typeface="Comfortaa Bold" pitchFamily="34" charset="0"/>
                <a:ea typeface="Comfortaa Bold" pitchFamily="34" charset="-122"/>
                <a:cs typeface="Comfortaa Bold" pitchFamily="34" charset="-120"/>
              </a:rPr>
              <a:t>Personalized Movie Suggestions</a:t>
            </a:r>
            <a:endParaRPr lang="en-US" sz="1600" dirty="0"/>
          </a:p>
        </p:txBody>
      </p:sp>
      <p:sp>
        <p:nvSpPr>
          <p:cNvPr id="7" name="Text 4"/>
          <p:cNvSpPr/>
          <p:nvPr/>
        </p:nvSpPr>
        <p:spPr>
          <a:xfrm>
            <a:off x="6732508" y="1885712"/>
            <a:ext cx="7251740" cy="886182"/>
          </a:xfrm>
          <a:prstGeom prst="rect">
            <a:avLst/>
          </a:prstGeom>
          <a:noFill/>
          <a:ln/>
        </p:spPr>
        <p:txBody>
          <a:bodyPr wrap="square" lIns="0" tIns="0" rIns="0" bIns="0" rtlCol="0" anchor="t"/>
          <a:lstStyle/>
          <a:p>
            <a:pPr marL="0" indent="0">
              <a:lnSpc>
                <a:spcPts val="2300"/>
              </a:lnSpc>
              <a:buNone/>
            </a:pPr>
            <a:r>
              <a:rPr lang="en-US" sz="1450" dirty="0">
                <a:solidFill>
                  <a:srgbClr val="D7D4CC"/>
                </a:solidFill>
                <a:latin typeface="Raleway Medium" pitchFamily="34" charset="0"/>
                <a:ea typeface="Raleway Medium" pitchFamily="34" charset="-122"/>
                <a:cs typeface="Raleway Medium" pitchFamily="34" charset="-120"/>
              </a:rPr>
              <a:t>Our advanced recommendation engine analyzes your viewing history and preferences to suggest movies that align with your tastes, ensuring you never miss a film you'll love.</a:t>
            </a:r>
            <a:endParaRPr lang="en-US" sz="1450" dirty="0"/>
          </a:p>
        </p:txBody>
      </p:sp>
      <p:sp>
        <p:nvSpPr>
          <p:cNvPr id="8" name="Shape 5"/>
          <p:cNvSpPr/>
          <p:nvPr/>
        </p:nvSpPr>
        <p:spPr>
          <a:xfrm>
            <a:off x="6132552" y="3164086"/>
            <a:ext cx="415409" cy="415409"/>
          </a:xfrm>
          <a:prstGeom prst="roundRect">
            <a:avLst>
              <a:gd name="adj" fmla="val 66669"/>
            </a:avLst>
          </a:prstGeom>
          <a:solidFill>
            <a:srgbClr val="46464A"/>
          </a:solidFill>
          <a:ln/>
        </p:spPr>
        <p:txBody>
          <a:bodyPr/>
          <a:lstStyle/>
          <a:p>
            <a:endParaRPr lang="en-US"/>
          </a:p>
        </p:txBody>
      </p:sp>
      <p:sp>
        <p:nvSpPr>
          <p:cNvPr id="9" name="Text 6"/>
          <p:cNvSpPr/>
          <p:nvPr/>
        </p:nvSpPr>
        <p:spPr>
          <a:xfrm>
            <a:off x="6267807" y="3248620"/>
            <a:ext cx="144780" cy="246221"/>
          </a:xfrm>
          <a:prstGeom prst="rect">
            <a:avLst/>
          </a:prstGeom>
          <a:noFill/>
          <a:ln/>
        </p:spPr>
        <p:txBody>
          <a:bodyPr wrap="none" lIns="0" tIns="0" rIns="0" bIns="0" rtlCol="0" anchor="t"/>
          <a:lstStyle/>
          <a:p>
            <a:pPr marL="0" indent="0" algn="ctr">
              <a:lnSpc>
                <a:spcPts val="1900"/>
              </a:lnSpc>
              <a:buNone/>
            </a:pPr>
            <a:r>
              <a:rPr lang="en-US" sz="1900" b="1" dirty="0">
                <a:solidFill>
                  <a:srgbClr val="D7D4CC"/>
                </a:solidFill>
                <a:latin typeface="Comfortaa Bold" pitchFamily="34" charset="0"/>
                <a:ea typeface="Comfortaa Bold" pitchFamily="34" charset="-122"/>
                <a:cs typeface="Comfortaa Bold" pitchFamily="34" charset="-120"/>
              </a:rPr>
              <a:t>2</a:t>
            </a:r>
            <a:endParaRPr lang="en-US" sz="1900" dirty="0"/>
          </a:p>
        </p:txBody>
      </p:sp>
      <p:sp>
        <p:nvSpPr>
          <p:cNvPr id="10" name="Text 7"/>
          <p:cNvSpPr/>
          <p:nvPr/>
        </p:nvSpPr>
        <p:spPr>
          <a:xfrm>
            <a:off x="6732508" y="3164086"/>
            <a:ext cx="3217902" cy="256342"/>
          </a:xfrm>
          <a:prstGeom prst="rect">
            <a:avLst/>
          </a:prstGeom>
          <a:noFill/>
          <a:ln/>
        </p:spPr>
        <p:txBody>
          <a:bodyPr wrap="none" lIns="0" tIns="0" rIns="0" bIns="0" rtlCol="0" anchor="t"/>
          <a:lstStyle/>
          <a:p>
            <a:pPr marL="0" indent="0">
              <a:lnSpc>
                <a:spcPts val="2000"/>
              </a:lnSpc>
              <a:buNone/>
            </a:pPr>
            <a:r>
              <a:rPr lang="en-US" sz="1600" b="1" dirty="0">
                <a:solidFill>
                  <a:srgbClr val="D7D4CC"/>
                </a:solidFill>
                <a:latin typeface="Comfortaa Bold" pitchFamily="34" charset="0"/>
                <a:ea typeface="Comfortaa Bold" pitchFamily="34" charset="-122"/>
                <a:cs typeface="Comfortaa Bold" pitchFamily="34" charset="-120"/>
              </a:rPr>
              <a:t>Upcoming Event Notifications</a:t>
            </a:r>
            <a:endParaRPr lang="en-US" sz="1600" dirty="0"/>
          </a:p>
        </p:txBody>
      </p:sp>
      <p:sp>
        <p:nvSpPr>
          <p:cNvPr id="11" name="Text 8"/>
          <p:cNvSpPr/>
          <p:nvPr/>
        </p:nvSpPr>
        <p:spPr>
          <a:xfrm>
            <a:off x="6732508" y="3531156"/>
            <a:ext cx="7251740" cy="886182"/>
          </a:xfrm>
          <a:prstGeom prst="rect">
            <a:avLst/>
          </a:prstGeom>
          <a:noFill/>
          <a:ln/>
        </p:spPr>
        <p:txBody>
          <a:bodyPr wrap="square" lIns="0" tIns="0" rIns="0" bIns="0" rtlCol="0" anchor="t"/>
          <a:lstStyle/>
          <a:p>
            <a:pPr marL="0" indent="0">
              <a:lnSpc>
                <a:spcPts val="2300"/>
              </a:lnSpc>
              <a:buNone/>
            </a:pPr>
            <a:r>
              <a:rPr lang="en-US" sz="1450" dirty="0">
                <a:solidFill>
                  <a:srgbClr val="D7D4CC"/>
                </a:solidFill>
                <a:latin typeface="Raleway Medium" pitchFamily="34" charset="0"/>
                <a:ea typeface="Raleway Medium" pitchFamily="34" charset="-122"/>
                <a:cs typeface="Raleway Medium" pitchFamily="34" charset="-120"/>
              </a:rPr>
              <a:t>Receive timely notifications about upcoming movie premieres, special events, or limited-time screenings that might interest you, keeping you informed and engaged with the latest cinematic offerings.</a:t>
            </a:r>
            <a:endParaRPr lang="en-US" sz="1450" dirty="0"/>
          </a:p>
        </p:txBody>
      </p:sp>
      <p:sp>
        <p:nvSpPr>
          <p:cNvPr id="12" name="Shape 9"/>
          <p:cNvSpPr/>
          <p:nvPr/>
        </p:nvSpPr>
        <p:spPr>
          <a:xfrm>
            <a:off x="6132552" y="4809530"/>
            <a:ext cx="415409" cy="415409"/>
          </a:xfrm>
          <a:prstGeom prst="roundRect">
            <a:avLst>
              <a:gd name="adj" fmla="val 66669"/>
            </a:avLst>
          </a:prstGeom>
          <a:solidFill>
            <a:srgbClr val="46464A"/>
          </a:solidFill>
          <a:ln/>
        </p:spPr>
        <p:txBody>
          <a:bodyPr/>
          <a:lstStyle/>
          <a:p>
            <a:endParaRPr lang="en-US"/>
          </a:p>
        </p:txBody>
      </p:sp>
      <p:sp>
        <p:nvSpPr>
          <p:cNvPr id="13" name="Text 10"/>
          <p:cNvSpPr/>
          <p:nvPr/>
        </p:nvSpPr>
        <p:spPr>
          <a:xfrm>
            <a:off x="6266498" y="4894064"/>
            <a:ext cx="147518" cy="246221"/>
          </a:xfrm>
          <a:prstGeom prst="rect">
            <a:avLst/>
          </a:prstGeom>
          <a:noFill/>
          <a:ln/>
        </p:spPr>
        <p:txBody>
          <a:bodyPr wrap="none" lIns="0" tIns="0" rIns="0" bIns="0" rtlCol="0" anchor="t"/>
          <a:lstStyle/>
          <a:p>
            <a:pPr marL="0" indent="0" algn="ctr">
              <a:lnSpc>
                <a:spcPts val="1900"/>
              </a:lnSpc>
              <a:buNone/>
            </a:pPr>
            <a:r>
              <a:rPr lang="en-US" sz="1900" b="1" dirty="0">
                <a:solidFill>
                  <a:srgbClr val="D7D4CC"/>
                </a:solidFill>
                <a:latin typeface="Comfortaa Bold" pitchFamily="34" charset="0"/>
                <a:ea typeface="Comfortaa Bold" pitchFamily="34" charset="-122"/>
                <a:cs typeface="Comfortaa Bold" pitchFamily="34" charset="-120"/>
              </a:rPr>
              <a:t>3</a:t>
            </a:r>
            <a:endParaRPr lang="en-US" sz="1900" dirty="0"/>
          </a:p>
        </p:txBody>
      </p:sp>
      <p:sp>
        <p:nvSpPr>
          <p:cNvPr id="14" name="Text 11"/>
          <p:cNvSpPr/>
          <p:nvPr/>
        </p:nvSpPr>
        <p:spPr>
          <a:xfrm>
            <a:off x="6732508" y="4809530"/>
            <a:ext cx="2657951" cy="256342"/>
          </a:xfrm>
          <a:prstGeom prst="rect">
            <a:avLst/>
          </a:prstGeom>
          <a:noFill/>
          <a:ln/>
        </p:spPr>
        <p:txBody>
          <a:bodyPr wrap="none" lIns="0" tIns="0" rIns="0" bIns="0" rtlCol="0" anchor="t"/>
          <a:lstStyle/>
          <a:p>
            <a:pPr marL="0" indent="0">
              <a:lnSpc>
                <a:spcPts val="2000"/>
              </a:lnSpc>
              <a:buNone/>
            </a:pPr>
            <a:r>
              <a:rPr lang="en-US" sz="1600" b="1" dirty="0">
                <a:solidFill>
                  <a:srgbClr val="D7D4CC"/>
                </a:solidFill>
                <a:latin typeface="Comfortaa Bold" pitchFamily="34" charset="0"/>
                <a:ea typeface="Comfortaa Bold" pitchFamily="34" charset="-122"/>
                <a:cs typeface="Comfortaa Bold" pitchFamily="34" charset="-120"/>
              </a:rPr>
              <a:t>Personalized Promotions</a:t>
            </a:r>
            <a:endParaRPr lang="en-US" sz="1600" dirty="0"/>
          </a:p>
        </p:txBody>
      </p:sp>
      <p:sp>
        <p:nvSpPr>
          <p:cNvPr id="15" name="Text 12"/>
          <p:cNvSpPr/>
          <p:nvPr/>
        </p:nvSpPr>
        <p:spPr>
          <a:xfrm>
            <a:off x="6732508" y="5176599"/>
            <a:ext cx="7251740" cy="886182"/>
          </a:xfrm>
          <a:prstGeom prst="rect">
            <a:avLst/>
          </a:prstGeom>
          <a:noFill/>
          <a:ln/>
        </p:spPr>
        <p:txBody>
          <a:bodyPr wrap="square" lIns="0" tIns="0" rIns="0" bIns="0" rtlCol="0" anchor="t"/>
          <a:lstStyle/>
          <a:p>
            <a:pPr marL="0" indent="0">
              <a:lnSpc>
                <a:spcPts val="2300"/>
              </a:lnSpc>
              <a:buNone/>
            </a:pPr>
            <a:r>
              <a:rPr lang="en-US" sz="1450" dirty="0">
                <a:solidFill>
                  <a:srgbClr val="D7D4CC"/>
                </a:solidFill>
                <a:latin typeface="Raleway Medium" pitchFamily="34" charset="0"/>
                <a:ea typeface="Raleway Medium" pitchFamily="34" charset="-122"/>
                <a:cs typeface="Raleway Medium" pitchFamily="34" charset="-120"/>
              </a:rPr>
              <a:t>Enjoy exclusive discounts, bundle offers, and personalized promotions tailored to your movie-going habits, allowing you to save on your ticket purchases and enhance your overall experience.</a:t>
            </a:r>
            <a:endParaRPr lang="en-US" sz="1450" dirty="0"/>
          </a:p>
        </p:txBody>
      </p:sp>
      <p:sp>
        <p:nvSpPr>
          <p:cNvPr id="16" name="Shape 13"/>
          <p:cNvSpPr/>
          <p:nvPr/>
        </p:nvSpPr>
        <p:spPr>
          <a:xfrm>
            <a:off x="6132552" y="6454973"/>
            <a:ext cx="415409" cy="415409"/>
          </a:xfrm>
          <a:prstGeom prst="roundRect">
            <a:avLst>
              <a:gd name="adj" fmla="val 66669"/>
            </a:avLst>
          </a:prstGeom>
          <a:solidFill>
            <a:srgbClr val="46464A"/>
          </a:solidFill>
          <a:ln/>
        </p:spPr>
        <p:txBody>
          <a:bodyPr/>
          <a:lstStyle/>
          <a:p>
            <a:endParaRPr lang="en-US"/>
          </a:p>
        </p:txBody>
      </p:sp>
      <p:sp>
        <p:nvSpPr>
          <p:cNvPr id="17" name="Text 14"/>
          <p:cNvSpPr/>
          <p:nvPr/>
        </p:nvSpPr>
        <p:spPr>
          <a:xfrm>
            <a:off x="6259830" y="6539508"/>
            <a:ext cx="160734" cy="246221"/>
          </a:xfrm>
          <a:prstGeom prst="rect">
            <a:avLst/>
          </a:prstGeom>
          <a:noFill/>
          <a:ln/>
        </p:spPr>
        <p:txBody>
          <a:bodyPr wrap="none" lIns="0" tIns="0" rIns="0" bIns="0" rtlCol="0" anchor="t"/>
          <a:lstStyle/>
          <a:p>
            <a:pPr marL="0" indent="0" algn="ctr">
              <a:lnSpc>
                <a:spcPts val="1900"/>
              </a:lnSpc>
              <a:buNone/>
            </a:pPr>
            <a:r>
              <a:rPr lang="en-US" sz="1900" b="1" dirty="0">
                <a:solidFill>
                  <a:srgbClr val="D7D4CC"/>
                </a:solidFill>
                <a:latin typeface="Comfortaa Bold" pitchFamily="34" charset="0"/>
                <a:ea typeface="Comfortaa Bold" pitchFamily="34" charset="-122"/>
                <a:cs typeface="Comfortaa Bold" pitchFamily="34" charset="-120"/>
              </a:rPr>
              <a:t>4</a:t>
            </a:r>
            <a:endParaRPr lang="en-US" sz="1900" dirty="0"/>
          </a:p>
        </p:txBody>
      </p:sp>
      <p:sp>
        <p:nvSpPr>
          <p:cNvPr id="18" name="Text 15"/>
          <p:cNvSpPr/>
          <p:nvPr/>
        </p:nvSpPr>
        <p:spPr>
          <a:xfrm>
            <a:off x="6732508" y="6454973"/>
            <a:ext cx="2051447" cy="256342"/>
          </a:xfrm>
          <a:prstGeom prst="rect">
            <a:avLst/>
          </a:prstGeom>
          <a:noFill/>
          <a:ln/>
        </p:spPr>
        <p:txBody>
          <a:bodyPr wrap="none" lIns="0" tIns="0" rIns="0" bIns="0" rtlCol="0" anchor="t"/>
          <a:lstStyle/>
          <a:p>
            <a:pPr marL="0" indent="0">
              <a:lnSpc>
                <a:spcPts val="2000"/>
              </a:lnSpc>
              <a:buNone/>
            </a:pPr>
            <a:r>
              <a:rPr lang="en-US" sz="1600" b="1" dirty="0">
                <a:solidFill>
                  <a:srgbClr val="D7D4CC"/>
                </a:solidFill>
                <a:latin typeface="Comfortaa Bold" pitchFamily="34" charset="0"/>
                <a:ea typeface="Comfortaa Bold" pitchFamily="34" charset="-122"/>
                <a:cs typeface="Comfortaa Bold" pitchFamily="34" charset="-120"/>
              </a:rPr>
              <a:t>Saved Preferences</a:t>
            </a:r>
            <a:endParaRPr lang="en-US" sz="1600" dirty="0"/>
          </a:p>
        </p:txBody>
      </p:sp>
      <p:sp>
        <p:nvSpPr>
          <p:cNvPr id="19" name="Text 16"/>
          <p:cNvSpPr/>
          <p:nvPr/>
        </p:nvSpPr>
        <p:spPr>
          <a:xfrm>
            <a:off x="6732508" y="6822043"/>
            <a:ext cx="7251740" cy="886182"/>
          </a:xfrm>
          <a:prstGeom prst="rect">
            <a:avLst/>
          </a:prstGeom>
          <a:noFill/>
          <a:ln/>
        </p:spPr>
        <p:txBody>
          <a:bodyPr wrap="square" lIns="0" tIns="0" rIns="0" bIns="0" rtlCol="0" anchor="t"/>
          <a:lstStyle/>
          <a:p>
            <a:pPr marL="0" indent="0">
              <a:lnSpc>
                <a:spcPts val="2300"/>
              </a:lnSpc>
              <a:buNone/>
            </a:pPr>
            <a:r>
              <a:rPr lang="en-US" sz="1450" dirty="0">
                <a:solidFill>
                  <a:srgbClr val="D7D4CC"/>
                </a:solidFill>
                <a:latin typeface="Raleway Medium" pitchFamily="34" charset="0"/>
                <a:ea typeface="Raleway Medium" pitchFamily="34" charset="-122"/>
                <a:cs typeface="Raleway Medium" pitchFamily="34" charset="-120"/>
              </a:rPr>
              <a:t>Your personal preferences, such as favorite genres, actors, or showtimes, are saved and used to provide a more personalized and streamlined booking process on each subsequent visit.</a:t>
            </a: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6965" y="559832"/>
            <a:ext cx="7722870" cy="1127998"/>
          </a:xfrm>
          <a:prstGeom prst="rect">
            <a:avLst/>
          </a:prstGeom>
          <a:noFill/>
          <a:ln/>
        </p:spPr>
        <p:txBody>
          <a:bodyPr wrap="square" lIns="0" tIns="0" rIns="0" bIns="0" rtlCol="0" anchor="t"/>
          <a:lstStyle/>
          <a:p>
            <a:pPr marL="0" indent="0">
              <a:lnSpc>
                <a:spcPts val="4400"/>
              </a:lnSpc>
              <a:buNone/>
            </a:pPr>
            <a:r>
              <a:rPr lang="en-US" sz="3550" b="1" dirty="0">
                <a:solidFill>
                  <a:srgbClr val="FFE14D"/>
                </a:solidFill>
                <a:latin typeface="Comfortaa Bold" pitchFamily="34" charset="0"/>
                <a:ea typeface="Comfortaa Bold" pitchFamily="34" charset="-122"/>
                <a:cs typeface="Comfortaa Bold" pitchFamily="34" charset="-120"/>
              </a:rPr>
              <a:t>Seamless Integration with Theaters</a:t>
            </a:r>
            <a:endParaRPr lang="en-US" sz="3550" dirty="0"/>
          </a:p>
        </p:txBody>
      </p:sp>
      <p:pic>
        <p:nvPicPr>
          <p:cNvPr id="4" name="Image 1" descr="preencoded.png"/>
          <p:cNvPicPr>
            <a:picLocks noChangeAspect="1"/>
          </p:cNvPicPr>
          <p:nvPr/>
        </p:nvPicPr>
        <p:blipFill>
          <a:blip r:embed="rId4"/>
          <a:stretch>
            <a:fillRect/>
          </a:stretch>
        </p:blipFill>
        <p:spPr>
          <a:xfrm>
            <a:off x="6196965" y="1992392"/>
            <a:ext cx="1015127" cy="1784152"/>
          </a:xfrm>
          <a:prstGeom prst="rect">
            <a:avLst/>
          </a:prstGeom>
        </p:spPr>
      </p:pic>
      <p:sp>
        <p:nvSpPr>
          <p:cNvPr id="5" name="Text 1"/>
          <p:cNvSpPr/>
          <p:nvPr/>
        </p:nvSpPr>
        <p:spPr>
          <a:xfrm>
            <a:off x="7516654" y="2195393"/>
            <a:ext cx="3438525" cy="281940"/>
          </a:xfrm>
          <a:prstGeom prst="rect">
            <a:avLst/>
          </a:prstGeom>
          <a:noFill/>
          <a:ln/>
        </p:spPr>
        <p:txBody>
          <a:bodyPr wrap="none" lIns="0" tIns="0" rIns="0" bIns="0" rtlCol="0" anchor="t"/>
          <a:lstStyle/>
          <a:p>
            <a:pPr marL="0" indent="0" algn="l">
              <a:lnSpc>
                <a:spcPts val="2200"/>
              </a:lnSpc>
              <a:buNone/>
            </a:pPr>
            <a:r>
              <a:rPr lang="en-US" sz="1750" b="1" dirty="0">
                <a:solidFill>
                  <a:srgbClr val="D7D4CC"/>
                </a:solidFill>
                <a:latin typeface="Comfortaa Bold" pitchFamily="34" charset="0"/>
                <a:ea typeface="Comfortaa Bold" pitchFamily="34" charset="-122"/>
                <a:cs typeface="Comfortaa Bold" pitchFamily="34" charset="-120"/>
              </a:rPr>
              <a:t>Synchronized Showtime Data</a:t>
            </a:r>
            <a:endParaRPr lang="en-US" sz="1750" dirty="0"/>
          </a:p>
        </p:txBody>
      </p:sp>
      <p:sp>
        <p:nvSpPr>
          <p:cNvPr id="6" name="Text 2"/>
          <p:cNvSpPr/>
          <p:nvPr/>
        </p:nvSpPr>
        <p:spPr>
          <a:xfrm>
            <a:off x="7516654" y="2599134"/>
            <a:ext cx="6403181" cy="974408"/>
          </a:xfrm>
          <a:prstGeom prst="rect">
            <a:avLst/>
          </a:prstGeom>
          <a:noFill/>
          <a:ln/>
        </p:spPr>
        <p:txBody>
          <a:bodyPr wrap="square" lIns="0" tIns="0" rIns="0" bIns="0" rtlCol="0" anchor="t"/>
          <a:lstStyle/>
          <a:p>
            <a:pPr marL="0" indent="0" algn="l">
              <a:lnSpc>
                <a:spcPts val="2550"/>
              </a:lnSpc>
              <a:buNone/>
            </a:pPr>
            <a:r>
              <a:rPr lang="en-US" sz="1550" dirty="0">
                <a:solidFill>
                  <a:srgbClr val="D7D4CC"/>
                </a:solidFill>
                <a:latin typeface="Raleway Medium" pitchFamily="34" charset="0"/>
                <a:ea typeface="Raleway Medium" pitchFamily="34" charset="-122"/>
                <a:cs typeface="Raleway Medium" pitchFamily="34" charset="-120"/>
              </a:rPr>
              <a:t>Our application seamlessly integrates with theater management systems, ensuring real-time synchronization of showtimes, movie information, and seat availability across all locations.</a:t>
            </a:r>
            <a:endParaRPr lang="en-US" sz="1550" dirty="0"/>
          </a:p>
        </p:txBody>
      </p:sp>
      <p:pic>
        <p:nvPicPr>
          <p:cNvPr id="7" name="Image 2" descr="preencoded.png"/>
          <p:cNvPicPr>
            <a:picLocks noChangeAspect="1"/>
          </p:cNvPicPr>
          <p:nvPr/>
        </p:nvPicPr>
        <p:blipFill>
          <a:blip r:embed="rId5"/>
          <a:stretch>
            <a:fillRect/>
          </a:stretch>
        </p:blipFill>
        <p:spPr>
          <a:xfrm>
            <a:off x="6196965" y="3776543"/>
            <a:ext cx="1015127" cy="1784152"/>
          </a:xfrm>
          <a:prstGeom prst="rect">
            <a:avLst/>
          </a:prstGeom>
        </p:spPr>
      </p:pic>
      <p:sp>
        <p:nvSpPr>
          <p:cNvPr id="8" name="Text 3"/>
          <p:cNvSpPr/>
          <p:nvPr/>
        </p:nvSpPr>
        <p:spPr>
          <a:xfrm>
            <a:off x="7516654" y="3979545"/>
            <a:ext cx="3377684" cy="281940"/>
          </a:xfrm>
          <a:prstGeom prst="rect">
            <a:avLst/>
          </a:prstGeom>
          <a:noFill/>
          <a:ln/>
        </p:spPr>
        <p:txBody>
          <a:bodyPr wrap="none" lIns="0" tIns="0" rIns="0" bIns="0" rtlCol="0" anchor="t"/>
          <a:lstStyle/>
          <a:p>
            <a:pPr marL="0" indent="0" algn="l">
              <a:lnSpc>
                <a:spcPts val="2200"/>
              </a:lnSpc>
              <a:buNone/>
            </a:pPr>
            <a:r>
              <a:rPr lang="en-US" sz="1750" b="1" dirty="0">
                <a:solidFill>
                  <a:srgbClr val="D7D4CC"/>
                </a:solidFill>
                <a:latin typeface="Comfortaa Bold" pitchFamily="34" charset="0"/>
                <a:ea typeface="Comfortaa Bold" pitchFamily="34" charset="-122"/>
                <a:cs typeface="Comfortaa Bold" pitchFamily="34" charset="-120"/>
              </a:rPr>
              <a:t>Automated Ticket Fulfillment</a:t>
            </a:r>
            <a:endParaRPr lang="en-US" sz="1750" dirty="0"/>
          </a:p>
        </p:txBody>
      </p:sp>
      <p:sp>
        <p:nvSpPr>
          <p:cNvPr id="9" name="Text 4"/>
          <p:cNvSpPr/>
          <p:nvPr/>
        </p:nvSpPr>
        <p:spPr>
          <a:xfrm>
            <a:off x="7516654" y="4383286"/>
            <a:ext cx="6403181" cy="974408"/>
          </a:xfrm>
          <a:prstGeom prst="rect">
            <a:avLst/>
          </a:prstGeom>
          <a:noFill/>
          <a:ln/>
        </p:spPr>
        <p:txBody>
          <a:bodyPr wrap="square" lIns="0" tIns="0" rIns="0" bIns="0" rtlCol="0" anchor="t"/>
          <a:lstStyle/>
          <a:p>
            <a:pPr marL="0" indent="0" algn="l">
              <a:lnSpc>
                <a:spcPts val="2550"/>
              </a:lnSpc>
              <a:buNone/>
            </a:pPr>
            <a:r>
              <a:rPr lang="en-US" sz="1550" dirty="0">
                <a:solidFill>
                  <a:srgbClr val="D7D4CC"/>
                </a:solidFill>
                <a:latin typeface="Raleway Medium" pitchFamily="34" charset="0"/>
                <a:ea typeface="Raleway Medium" pitchFamily="34" charset="-122"/>
                <a:cs typeface="Raleway Medium" pitchFamily="34" charset="-120"/>
              </a:rPr>
              <a:t>When you complete a booking, the tickets are automatically issued and made available for immediate access, eliminating the need for manual processing or delays.</a:t>
            </a:r>
            <a:endParaRPr lang="en-US" sz="1550" dirty="0"/>
          </a:p>
        </p:txBody>
      </p:sp>
      <p:pic>
        <p:nvPicPr>
          <p:cNvPr id="10" name="Image 3" descr="preencoded.png"/>
          <p:cNvPicPr>
            <a:picLocks noChangeAspect="1"/>
          </p:cNvPicPr>
          <p:nvPr/>
        </p:nvPicPr>
        <p:blipFill>
          <a:blip r:embed="rId6"/>
          <a:stretch>
            <a:fillRect/>
          </a:stretch>
        </p:blipFill>
        <p:spPr>
          <a:xfrm>
            <a:off x="6196965" y="5560695"/>
            <a:ext cx="1015127" cy="2108954"/>
          </a:xfrm>
          <a:prstGeom prst="rect">
            <a:avLst/>
          </a:prstGeom>
        </p:spPr>
      </p:pic>
      <p:sp>
        <p:nvSpPr>
          <p:cNvPr id="11" name="Text 5"/>
          <p:cNvSpPr/>
          <p:nvPr/>
        </p:nvSpPr>
        <p:spPr>
          <a:xfrm>
            <a:off x="7516654" y="5763697"/>
            <a:ext cx="3364587" cy="281940"/>
          </a:xfrm>
          <a:prstGeom prst="rect">
            <a:avLst/>
          </a:prstGeom>
          <a:noFill/>
          <a:ln/>
        </p:spPr>
        <p:txBody>
          <a:bodyPr wrap="none" lIns="0" tIns="0" rIns="0" bIns="0" rtlCol="0" anchor="t"/>
          <a:lstStyle/>
          <a:p>
            <a:pPr marL="0" indent="0" algn="l">
              <a:lnSpc>
                <a:spcPts val="2200"/>
              </a:lnSpc>
              <a:buNone/>
            </a:pPr>
            <a:r>
              <a:rPr lang="en-US" sz="1750" b="1" dirty="0">
                <a:solidFill>
                  <a:srgbClr val="D7D4CC"/>
                </a:solidFill>
                <a:latin typeface="Comfortaa Bold" pitchFamily="34" charset="0"/>
                <a:ea typeface="Comfortaa Bold" pitchFamily="34" charset="-122"/>
                <a:cs typeface="Comfortaa Bold" pitchFamily="34" charset="-120"/>
              </a:rPr>
              <a:t>Streamlined Communication</a:t>
            </a:r>
            <a:endParaRPr lang="en-US" sz="1750" dirty="0"/>
          </a:p>
        </p:txBody>
      </p:sp>
      <p:sp>
        <p:nvSpPr>
          <p:cNvPr id="12" name="Text 6"/>
          <p:cNvSpPr/>
          <p:nvPr/>
        </p:nvSpPr>
        <p:spPr>
          <a:xfrm>
            <a:off x="7516654" y="6167438"/>
            <a:ext cx="6403181" cy="1299210"/>
          </a:xfrm>
          <a:prstGeom prst="rect">
            <a:avLst/>
          </a:prstGeom>
          <a:noFill/>
          <a:ln/>
        </p:spPr>
        <p:txBody>
          <a:bodyPr wrap="square" lIns="0" tIns="0" rIns="0" bIns="0" rtlCol="0" anchor="t"/>
          <a:lstStyle/>
          <a:p>
            <a:pPr marL="0" indent="0" algn="l">
              <a:lnSpc>
                <a:spcPts val="2550"/>
              </a:lnSpc>
              <a:buNone/>
            </a:pPr>
            <a:r>
              <a:rPr lang="en-US" sz="1550" dirty="0">
                <a:solidFill>
                  <a:srgbClr val="D7D4CC"/>
                </a:solidFill>
                <a:latin typeface="Raleway Medium" pitchFamily="34" charset="0"/>
                <a:ea typeface="Raleway Medium" pitchFamily="34" charset="-122"/>
                <a:cs typeface="Raleway Medium" pitchFamily="34" charset="-120"/>
              </a:rPr>
              <a:t>Our platform facilitates seamless communication between users and theaters, allowing for efficient management of booking changes, cancellations, and updates to enhance the overall experience.</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81118"/>
          </a:xfrm>
          <a:prstGeom prst="rect">
            <a:avLst/>
          </a:prstGeom>
        </p:spPr>
      </p:pic>
      <p:sp>
        <p:nvSpPr>
          <p:cNvPr id="3" name="Text 0"/>
          <p:cNvSpPr/>
          <p:nvPr/>
        </p:nvSpPr>
        <p:spPr>
          <a:xfrm>
            <a:off x="1321356" y="2783562"/>
            <a:ext cx="7005161" cy="506849"/>
          </a:xfrm>
          <a:prstGeom prst="rect">
            <a:avLst/>
          </a:prstGeom>
          <a:noFill/>
          <a:ln/>
        </p:spPr>
        <p:txBody>
          <a:bodyPr wrap="none" lIns="0" tIns="0" rIns="0" bIns="0" rtlCol="0" anchor="t"/>
          <a:lstStyle/>
          <a:p>
            <a:pPr marL="0" indent="0">
              <a:lnSpc>
                <a:spcPts val="3950"/>
              </a:lnSpc>
              <a:buNone/>
            </a:pPr>
            <a:r>
              <a:rPr lang="en-US" sz="3150" b="1" dirty="0">
                <a:solidFill>
                  <a:srgbClr val="FFE14D"/>
                </a:solidFill>
                <a:latin typeface="Comfortaa Bold" pitchFamily="34" charset="0"/>
                <a:ea typeface="Comfortaa Bold" pitchFamily="34" charset="-122"/>
                <a:cs typeface="Comfortaa Bold" pitchFamily="34" charset="-120"/>
              </a:rPr>
              <a:t>Powerful Analytics and Reporting</a:t>
            </a:r>
            <a:endParaRPr lang="en-US" sz="3150" dirty="0"/>
          </a:p>
        </p:txBody>
      </p:sp>
      <p:sp>
        <p:nvSpPr>
          <p:cNvPr id="4" name="Shape 1"/>
          <p:cNvSpPr/>
          <p:nvPr/>
        </p:nvSpPr>
        <p:spPr>
          <a:xfrm>
            <a:off x="1321356" y="3564136"/>
            <a:ext cx="11987689" cy="4162901"/>
          </a:xfrm>
          <a:prstGeom prst="roundRect">
            <a:avLst>
              <a:gd name="adj" fmla="val 6576"/>
            </a:avLst>
          </a:prstGeom>
          <a:noFill/>
          <a:ln w="7620">
            <a:solidFill>
              <a:srgbClr val="FFFFFF">
                <a:alpha val="24000"/>
              </a:srgbClr>
            </a:solidFill>
            <a:prstDash val="solid"/>
          </a:ln>
        </p:spPr>
        <p:txBody>
          <a:bodyPr/>
          <a:lstStyle/>
          <a:p>
            <a:endParaRPr lang="en-US"/>
          </a:p>
        </p:txBody>
      </p:sp>
      <p:sp>
        <p:nvSpPr>
          <p:cNvPr id="5" name="Shape 2"/>
          <p:cNvSpPr/>
          <p:nvPr/>
        </p:nvSpPr>
        <p:spPr>
          <a:xfrm>
            <a:off x="1328976" y="3571756"/>
            <a:ext cx="11972449" cy="817959"/>
          </a:xfrm>
          <a:prstGeom prst="rect">
            <a:avLst/>
          </a:prstGeom>
          <a:solidFill>
            <a:srgbClr val="FFFFFF">
              <a:alpha val="4000"/>
            </a:srgbClr>
          </a:solidFill>
          <a:ln/>
        </p:spPr>
        <p:txBody>
          <a:bodyPr/>
          <a:lstStyle/>
          <a:p>
            <a:endParaRPr lang="en-US"/>
          </a:p>
        </p:txBody>
      </p:sp>
      <p:sp>
        <p:nvSpPr>
          <p:cNvPr id="6" name="Text 3"/>
          <p:cNvSpPr/>
          <p:nvPr/>
        </p:nvSpPr>
        <p:spPr>
          <a:xfrm>
            <a:off x="1511379" y="3688794"/>
            <a:ext cx="5617607" cy="291941"/>
          </a:xfrm>
          <a:prstGeom prst="rect">
            <a:avLst/>
          </a:prstGeom>
          <a:noFill/>
          <a:ln/>
        </p:spPr>
        <p:txBody>
          <a:bodyPr wrap="none" lIns="0" tIns="0" rIns="0" bIns="0" rtlCol="0" anchor="t"/>
          <a:lstStyle/>
          <a:p>
            <a:pPr marL="0" indent="0">
              <a:lnSpc>
                <a:spcPts val="2250"/>
              </a:lnSpc>
              <a:buNone/>
            </a:pPr>
            <a:r>
              <a:rPr lang="en-US" sz="1400" dirty="0">
                <a:solidFill>
                  <a:srgbClr val="D7D4CC"/>
                </a:solidFill>
                <a:latin typeface="Raleway Medium" pitchFamily="34" charset="0"/>
                <a:ea typeface="Raleway Medium" pitchFamily="34" charset="-122"/>
                <a:cs typeface="Raleway Medium" pitchFamily="34" charset="-120"/>
              </a:rPr>
              <a:t>Ticket Sales</a:t>
            </a:r>
            <a:endParaRPr lang="en-US" sz="1400" dirty="0"/>
          </a:p>
        </p:txBody>
      </p:sp>
      <p:sp>
        <p:nvSpPr>
          <p:cNvPr id="7" name="Text 4"/>
          <p:cNvSpPr/>
          <p:nvPr/>
        </p:nvSpPr>
        <p:spPr>
          <a:xfrm>
            <a:off x="7501414" y="3688794"/>
            <a:ext cx="5617607" cy="583883"/>
          </a:xfrm>
          <a:prstGeom prst="rect">
            <a:avLst/>
          </a:prstGeom>
          <a:noFill/>
          <a:ln/>
        </p:spPr>
        <p:txBody>
          <a:bodyPr wrap="square" lIns="0" tIns="0" rIns="0" bIns="0" rtlCol="0" anchor="t"/>
          <a:lstStyle/>
          <a:p>
            <a:pPr marL="0" indent="0">
              <a:lnSpc>
                <a:spcPts val="2250"/>
              </a:lnSpc>
              <a:buNone/>
            </a:pPr>
            <a:r>
              <a:rPr lang="en-US" sz="1400" dirty="0">
                <a:solidFill>
                  <a:srgbClr val="D7D4CC"/>
                </a:solidFill>
                <a:latin typeface="Raleway Medium" pitchFamily="34" charset="0"/>
                <a:ea typeface="Raleway Medium" pitchFamily="34" charset="-122"/>
                <a:cs typeface="Raleway Medium" pitchFamily="34" charset="-120"/>
              </a:rPr>
              <a:t>Detailed reports on ticket sales, including revenue, volume, and trends across different locations, showtimes, and movie titles.</a:t>
            </a:r>
            <a:endParaRPr lang="en-US" sz="1400" dirty="0"/>
          </a:p>
        </p:txBody>
      </p:sp>
      <p:sp>
        <p:nvSpPr>
          <p:cNvPr id="8" name="Shape 5"/>
          <p:cNvSpPr/>
          <p:nvPr/>
        </p:nvSpPr>
        <p:spPr>
          <a:xfrm>
            <a:off x="1328976" y="4389715"/>
            <a:ext cx="11972449" cy="1109901"/>
          </a:xfrm>
          <a:prstGeom prst="rect">
            <a:avLst/>
          </a:prstGeom>
          <a:solidFill>
            <a:srgbClr val="000000">
              <a:alpha val="4000"/>
            </a:srgbClr>
          </a:solidFill>
          <a:ln/>
        </p:spPr>
        <p:txBody>
          <a:bodyPr/>
          <a:lstStyle/>
          <a:p>
            <a:endParaRPr lang="en-US"/>
          </a:p>
        </p:txBody>
      </p:sp>
      <p:sp>
        <p:nvSpPr>
          <p:cNvPr id="9" name="Text 6"/>
          <p:cNvSpPr/>
          <p:nvPr/>
        </p:nvSpPr>
        <p:spPr>
          <a:xfrm>
            <a:off x="1511379" y="4506754"/>
            <a:ext cx="5617607" cy="291941"/>
          </a:xfrm>
          <a:prstGeom prst="rect">
            <a:avLst/>
          </a:prstGeom>
          <a:noFill/>
          <a:ln/>
        </p:spPr>
        <p:txBody>
          <a:bodyPr wrap="none" lIns="0" tIns="0" rIns="0" bIns="0" rtlCol="0" anchor="t"/>
          <a:lstStyle/>
          <a:p>
            <a:pPr marL="0" indent="0">
              <a:lnSpc>
                <a:spcPts val="2250"/>
              </a:lnSpc>
              <a:buNone/>
            </a:pPr>
            <a:r>
              <a:rPr lang="en-US" sz="1400" dirty="0">
                <a:solidFill>
                  <a:srgbClr val="D7D4CC"/>
                </a:solidFill>
                <a:latin typeface="Raleway Medium" pitchFamily="34" charset="0"/>
                <a:ea typeface="Raleway Medium" pitchFamily="34" charset="-122"/>
                <a:cs typeface="Raleway Medium" pitchFamily="34" charset="-120"/>
              </a:rPr>
              <a:t>User Behavior</a:t>
            </a:r>
            <a:endParaRPr lang="en-US" sz="1400" dirty="0"/>
          </a:p>
        </p:txBody>
      </p:sp>
      <p:sp>
        <p:nvSpPr>
          <p:cNvPr id="10" name="Text 7"/>
          <p:cNvSpPr/>
          <p:nvPr/>
        </p:nvSpPr>
        <p:spPr>
          <a:xfrm>
            <a:off x="7501414" y="4506754"/>
            <a:ext cx="5617607" cy="875824"/>
          </a:xfrm>
          <a:prstGeom prst="rect">
            <a:avLst/>
          </a:prstGeom>
          <a:noFill/>
          <a:ln/>
        </p:spPr>
        <p:txBody>
          <a:bodyPr wrap="square" lIns="0" tIns="0" rIns="0" bIns="0" rtlCol="0" anchor="t"/>
          <a:lstStyle/>
          <a:p>
            <a:pPr marL="0" indent="0">
              <a:lnSpc>
                <a:spcPts val="2250"/>
              </a:lnSpc>
              <a:buNone/>
            </a:pPr>
            <a:r>
              <a:rPr lang="en-US" sz="1400" dirty="0">
                <a:solidFill>
                  <a:srgbClr val="D7D4CC"/>
                </a:solidFill>
                <a:latin typeface="Raleway Medium" pitchFamily="34" charset="0"/>
                <a:ea typeface="Raleway Medium" pitchFamily="34" charset="-122"/>
                <a:cs typeface="Raleway Medium" pitchFamily="34" charset="-120"/>
              </a:rPr>
              <a:t>Comprehensive analytics on user engagement, such as browsing patterns, seat selection preferences, and conversion rates, providing valuable insights to optimize the platform.</a:t>
            </a:r>
            <a:endParaRPr lang="en-US" sz="1400" dirty="0"/>
          </a:p>
        </p:txBody>
      </p:sp>
      <p:sp>
        <p:nvSpPr>
          <p:cNvPr id="11" name="Shape 8"/>
          <p:cNvSpPr/>
          <p:nvPr/>
        </p:nvSpPr>
        <p:spPr>
          <a:xfrm>
            <a:off x="1328976" y="5499616"/>
            <a:ext cx="11972449" cy="1109901"/>
          </a:xfrm>
          <a:prstGeom prst="rect">
            <a:avLst/>
          </a:prstGeom>
          <a:solidFill>
            <a:srgbClr val="FFFFFF">
              <a:alpha val="4000"/>
            </a:srgbClr>
          </a:solidFill>
          <a:ln/>
        </p:spPr>
        <p:txBody>
          <a:bodyPr/>
          <a:lstStyle/>
          <a:p>
            <a:endParaRPr lang="en-US"/>
          </a:p>
        </p:txBody>
      </p:sp>
      <p:sp>
        <p:nvSpPr>
          <p:cNvPr id="12" name="Text 9"/>
          <p:cNvSpPr/>
          <p:nvPr/>
        </p:nvSpPr>
        <p:spPr>
          <a:xfrm>
            <a:off x="1511379" y="5616654"/>
            <a:ext cx="5617607" cy="291941"/>
          </a:xfrm>
          <a:prstGeom prst="rect">
            <a:avLst/>
          </a:prstGeom>
          <a:noFill/>
          <a:ln/>
        </p:spPr>
        <p:txBody>
          <a:bodyPr wrap="none" lIns="0" tIns="0" rIns="0" bIns="0" rtlCol="0" anchor="t"/>
          <a:lstStyle/>
          <a:p>
            <a:pPr marL="0" indent="0">
              <a:lnSpc>
                <a:spcPts val="2250"/>
              </a:lnSpc>
              <a:buNone/>
            </a:pPr>
            <a:r>
              <a:rPr lang="en-US" sz="1400" dirty="0">
                <a:solidFill>
                  <a:srgbClr val="D7D4CC"/>
                </a:solidFill>
                <a:latin typeface="Raleway Medium" pitchFamily="34" charset="0"/>
                <a:ea typeface="Raleway Medium" pitchFamily="34" charset="-122"/>
                <a:cs typeface="Raleway Medium" pitchFamily="34" charset="-120"/>
              </a:rPr>
              <a:t>Marketing Effectiveness</a:t>
            </a:r>
            <a:endParaRPr lang="en-US" sz="1400" dirty="0"/>
          </a:p>
        </p:txBody>
      </p:sp>
      <p:sp>
        <p:nvSpPr>
          <p:cNvPr id="13" name="Text 10"/>
          <p:cNvSpPr/>
          <p:nvPr/>
        </p:nvSpPr>
        <p:spPr>
          <a:xfrm>
            <a:off x="7501414" y="5616654"/>
            <a:ext cx="5617607" cy="875824"/>
          </a:xfrm>
          <a:prstGeom prst="rect">
            <a:avLst/>
          </a:prstGeom>
          <a:noFill/>
          <a:ln/>
        </p:spPr>
        <p:txBody>
          <a:bodyPr wrap="square" lIns="0" tIns="0" rIns="0" bIns="0" rtlCol="0" anchor="t"/>
          <a:lstStyle/>
          <a:p>
            <a:pPr marL="0" indent="0">
              <a:lnSpc>
                <a:spcPts val="2250"/>
              </a:lnSpc>
              <a:buNone/>
            </a:pPr>
            <a:r>
              <a:rPr lang="en-US" sz="1400" dirty="0">
                <a:solidFill>
                  <a:srgbClr val="D7D4CC"/>
                </a:solidFill>
                <a:latin typeface="Raleway Medium" pitchFamily="34" charset="0"/>
                <a:ea typeface="Raleway Medium" pitchFamily="34" charset="-122"/>
                <a:cs typeface="Raleway Medium" pitchFamily="34" charset="-120"/>
              </a:rPr>
              <a:t>Analyze the impact of targeted marketing campaigns, promotions, and recommendations, enabling data-driven decisions to enhance customer acquisition and retention.</a:t>
            </a:r>
            <a:endParaRPr lang="en-US" sz="1400" dirty="0"/>
          </a:p>
        </p:txBody>
      </p:sp>
      <p:sp>
        <p:nvSpPr>
          <p:cNvPr id="14" name="Shape 11"/>
          <p:cNvSpPr/>
          <p:nvPr/>
        </p:nvSpPr>
        <p:spPr>
          <a:xfrm>
            <a:off x="1328976" y="6609517"/>
            <a:ext cx="11972449" cy="1109901"/>
          </a:xfrm>
          <a:prstGeom prst="rect">
            <a:avLst/>
          </a:prstGeom>
          <a:solidFill>
            <a:srgbClr val="000000">
              <a:alpha val="4000"/>
            </a:srgbClr>
          </a:solidFill>
          <a:ln/>
        </p:spPr>
        <p:txBody>
          <a:bodyPr/>
          <a:lstStyle/>
          <a:p>
            <a:endParaRPr lang="en-US"/>
          </a:p>
        </p:txBody>
      </p:sp>
      <p:sp>
        <p:nvSpPr>
          <p:cNvPr id="15" name="Text 12"/>
          <p:cNvSpPr/>
          <p:nvPr/>
        </p:nvSpPr>
        <p:spPr>
          <a:xfrm>
            <a:off x="1511379" y="6726555"/>
            <a:ext cx="5617607" cy="291941"/>
          </a:xfrm>
          <a:prstGeom prst="rect">
            <a:avLst/>
          </a:prstGeom>
          <a:noFill/>
          <a:ln/>
        </p:spPr>
        <p:txBody>
          <a:bodyPr wrap="none" lIns="0" tIns="0" rIns="0" bIns="0" rtlCol="0" anchor="t"/>
          <a:lstStyle/>
          <a:p>
            <a:pPr marL="0" indent="0">
              <a:lnSpc>
                <a:spcPts val="2250"/>
              </a:lnSpc>
              <a:buNone/>
            </a:pPr>
            <a:r>
              <a:rPr lang="en-US" sz="1400" dirty="0">
                <a:solidFill>
                  <a:srgbClr val="D7D4CC"/>
                </a:solidFill>
                <a:latin typeface="Raleway Medium" pitchFamily="34" charset="0"/>
                <a:ea typeface="Raleway Medium" pitchFamily="34" charset="-122"/>
                <a:cs typeface="Raleway Medium" pitchFamily="34" charset="-120"/>
              </a:rPr>
              <a:t>Operational Efficiency</a:t>
            </a:r>
            <a:endParaRPr lang="en-US" sz="1400" dirty="0"/>
          </a:p>
        </p:txBody>
      </p:sp>
      <p:sp>
        <p:nvSpPr>
          <p:cNvPr id="16" name="Text 13"/>
          <p:cNvSpPr/>
          <p:nvPr/>
        </p:nvSpPr>
        <p:spPr>
          <a:xfrm>
            <a:off x="7501414" y="6726555"/>
            <a:ext cx="5617607" cy="875824"/>
          </a:xfrm>
          <a:prstGeom prst="rect">
            <a:avLst/>
          </a:prstGeom>
          <a:noFill/>
          <a:ln/>
        </p:spPr>
        <p:txBody>
          <a:bodyPr wrap="square" lIns="0" tIns="0" rIns="0" bIns="0" rtlCol="0" anchor="t"/>
          <a:lstStyle/>
          <a:p>
            <a:pPr marL="0" indent="0">
              <a:lnSpc>
                <a:spcPts val="2250"/>
              </a:lnSpc>
              <a:buNone/>
            </a:pPr>
            <a:r>
              <a:rPr lang="en-US" sz="1400" dirty="0">
                <a:solidFill>
                  <a:srgbClr val="D7D4CC"/>
                </a:solidFill>
                <a:latin typeface="Raleway Medium" pitchFamily="34" charset="0"/>
                <a:ea typeface="Raleway Medium" pitchFamily="34" charset="-122"/>
                <a:cs typeface="Raleway Medium" pitchFamily="34" charset="-120"/>
              </a:rPr>
              <a:t>Monitor and optimize operational aspects, such as seat utilization, ticket fulfillment, and customer service response times, to improve overall efficiency and service quality.</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909</Words>
  <Application>Microsoft Office PowerPoint</Application>
  <PresentationFormat>Custom</PresentationFormat>
  <Paragraphs>74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Comfortaa Bold</vt:lpstr>
      <vt:lpstr>Raleway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Mahendra velpula</cp:lastModifiedBy>
  <cp:revision>1</cp:revision>
  <dcterms:created xsi:type="dcterms:W3CDTF">2024-10-02T08:08:14Z</dcterms:created>
  <dcterms:modified xsi:type="dcterms:W3CDTF">2024-10-02T08:09:36Z</dcterms:modified>
</cp:coreProperties>
</file>