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Kanit Light"/>
      <p:regular r:id="rId15"/>
    </p:embeddedFont>
    <p:embeddedFont>
      <p:font typeface="Kanit Light"/>
      <p:regular r:id="rId16"/>
    </p:embeddedFont>
    <p:embeddedFont>
      <p:font typeface="Kanit Light"/>
      <p:regular r:id="rId17"/>
    </p:embeddedFont>
    <p:embeddedFont>
      <p:font typeface="Kanit Light"/>
      <p:regular r:id="rId18"/>
    </p:embeddedFont>
    <p:embeddedFont>
      <p:font typeface="Martel Sans"/>
      <p:regular r:id="rId19"/>
    </p:embeddedFont>
    <p:embeddedFont>
      <p:font typeface="Martel Sans"/>
      <p:regular r:id="rId2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slideLayout" Target="../slideLayouts/slideLayout5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image" Target="../media/image-5-7.png"/><Relationship Id="rId8" Type="http://schemas.openxmlformats.org/officeDocument/2006/relationships/image" Target="../media/image-5-8.png"/><Relationship Id="rId9" Type="http://schemas.openxmlformats.org/officeDocument/2006/relationships/slideLayout" Target="../slideLayouts/slideLayout6.xml"/><Relationship Id="rId10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7" Type="http://schemas.openxmlformats.org/officeDocument/2006/relationships/slideLayout" Target="../slideLayouts/slideLayout9.xml"/><Relationship Id="rId8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53853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Introduction to Docker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587472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Docker revolutionizes how we build, ship, and run applications through containerization. With 32% market share, it leads the industry in creating consistent environments across development and production.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311140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810" y="5318760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756440" y="5294233"/>
            <a:ext cx="2153364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2C3249"/>
                </a:solidFill>
                <a:latin typeface="Martel Sans Bold" pitchFamily="34" charset="0"/>
                <a:ea typeface="Martel Sans Bold" pitchFamily="34" charset="-122"/>
                <a:cs typeface="Martel Sans Bold" pitchFamily="34" charset="-120"/>
              </a:rPr>
              <a:t>by Mahendra js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39446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What is Docker?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90" y="2443401"/>
            <a:ext cx="1134070" cy="166985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26702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Open-Source Platform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754422" y="3160633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Develops, ships, and runs applications in isolated environments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90" y="4113252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54422" y="4340066"/>
            <a:ext cx="315682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Infrastructure Decoupling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754422" y="4830485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Separates applications from underlying infrastructure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5474137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54422" y="5700951"/>
            <a:ext cx="306466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Lightweight Architecture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754422" y="6191369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Ensures efficient resource usage with minimal overhead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01954"/>
            <a:ext cx="675334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Docker vs. Virtual Machines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77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Docker Containers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5885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Share host OS kernel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6010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Lightweight (MBs)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Start in seconds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4854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Higher density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3577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Virtual Machines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99521" y="415885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Run full OS copy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46010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Heavy (GBs)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Start in minutes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54854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Lower density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30516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45438" y="2812494"/>
            <a:ext cx="4610338" cy="5762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500"/>
              </a:lnSpc>
              <a:buNone/>
            </a:pPr>
            <a:r>
              <a:rPr lang="en-US" sz="36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Docker Architecture</a:t>
            </a:r>
            <a:endParaRPr lang="en-US" sz="3600" dirty="0"/>
          </a:p>
        </p:txBody>
      </p:sp>
      <p:sp>
        <p:nvSpPr>
          <p:cNvPr id="4" name="Shape 1"/>
          <p:cNvSpPr/>
          <p:nvPr/>
        </p:nvSpPr>
        <p:spPr>
          <a:xfrm>
            <a:off x="7303770" y="3665339"/>
            <a:ext cx="22860" cy="4056936"/>
          </a:xfrm>
          <a:prstGeom prst="roundRect">
            <a:avLst>
              <a:gd name="adj" fmla="val 338821"/>
            </a:avLst>
          </a:prstGeom>
          <a:solidFill>
            <a:srgbClr val="C5D2CF"/>
          </a:solidFill>
          <a:ln/>
        </p:spPr>
      </p:sp>
      <p:sp>
        <p:nvSpPr>
          <p:cNvPr id="5" name="Shape 2"/>
          <p:cNvSpPr/>
          <p:nvPr/>
        </p:nvSpPr>
        <p:spPr>
          <a:xfrm>
            <a:off x="6577429" y="4068723"/>
            <a:ext cx="553164" cy="22860"/>
          </a:xfrm>
          <a:prstGeom prst="roundRect">
            <a:avLst>
              <a:gd name="adj" fmla="val 338821"/>
            </a:avLst>
          </a:prstGeom>
          <a:solidFill>
            <a:srgbClr val="C5D2CF"/>
          </a:solidFill>
          <a:ln/>
        </p:spPr>
      </p:sp>
      <p:sp>
        <p:nvSpPr>
          <p:cNvPr id="6" name="Shape 3"/>
          <p:cNvSpPr/>
          <p:nvPr/>
        </p:nvSpPr>
        <p:spPr>
          <a:xfrm>
            <a:off x="7107734" y="3872746"/>
            <a:ext cx="414933" cy="414933"/>
          </a:xfrm>
          <a:prstGeom prst="roundRect">
            <a:avLst>
              <a:gd name="adj" fmla="val 18667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849" y="3907274"/>
            <a:ext cx="276582" cy="34575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4088011" y="3849648"/>
            <a:ext cx="2305169" cy="2881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Docker Client</a:t>
            </a:r>
            <a:endParaRPr lang="en-US" sz="1800" dirty="0"/>
          </a:p>
        </p:txBody>
      </p:sp>
      <p:sp>
        <p:nvSpPr>
          <p:cNvPr id="9" name="Text 5"/>
          <p:cNvSpPr/>
          <p:nvPr/>
        </p:nvSpPr>
        <p:spPr>
          <a:xfrm>
            <a:off x="645438" y="4248388"/>
            <a:ext cx="5747742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Command-line interface for users to interact with Docker</a:t>
            </a:r>
            <a:endParaRPr lang="en-US" sz="1450" dirty="0"/>
          </a:p>
        </p:txBody>
      </p:sp>
      <p:sp>
        <p:nvSpPr>
          <p:cNvPr id="10" name="Shape 6"/>
          <p:cNvSpPr/>
          <p:nvPr/>
        </p:nvSpPr>
        <p:spPr>
          <a:xfrm>
            <a:off x="7499806" y="4990624"/>
            <a:ext cx="553164" cy="22860"/>
          </a:xfrm>
          <a:prstGeom prst="roundRect">
            <a:avLst>
              <a:gd name="adj" fmla="val 338821"/>
            </a:avLst>
          </a:prstGeom>
          <a:solidFill>
            <a:srgbClr val="C5D2CF"/>
          </a:solidFill>
          <a:ln/>
        </p:spPr>
      </p:sp>
      <p:sp>
        <p:nvSpPr>
          <p:cNvPr id="11" name="Shape 7"/>
          <p:cNvSpPr/>
          <p:nvPr/>
        </p:nvSpPr>
        <p:spPr>
          <a:xfrm>
            <a:off x="7107734" y="4794647"/>
            <a:ext cx="414933" cy="414933"/>
          </a:xfrm>
          <a:prstGeom prst="roundRect">
            <a:avLst>
              <a:gd name="adj" fmla="val 18667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849" y="4829175"/>
            <a:ext cx="276582" cy="345758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8237220" y="4771549"/>
            <a:ext cx="2305169" cy="2881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Docker Daemon</a:t>
            </a:r>
            <a:endParaRPr lang="en-US" sz="1800" dirty="0"/>
          </a:p>
        </p:txBody>
      </p:sp>
      <p:sp>
        <p:nvSpPr>
          <p:cNvPr id="14" name="Text 9"/>
          <p:cNvSpPr/>
          <p:nvPr/>
        </p:nvSpPr>
        <p:spPr>
          <a:xfrm>
            <a:off x="8237220" y="5170289"/>
            <a:ext cx="5747742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Background service managing containers, images, and volumes</a:t>
            </a:r>
            <a:endParaRPr lang="en-US" sz="1450" dirty="0"/>
          </a:p>
        </p:txBody>
      </p:sp>
      <p:sp>
        <p:nvSpPr>
          <p:cNvPr id="15" name="Shape 10"/>
          <p:cNvSpPr/>
          <p:nvPr/>
        </p:nvSpPr>
        <p:spPr>
          <a:xfrm>
            <a:off x="6577429" y="5820370"/>
            <a:ext cx="553164" cy="22860"/>
          </a:xfrm>
          <a:prstGeom prst="roundRect">
            <a:avLst>
              <a:gd name="adj" fmla="val 338821"/>
            </a:avLst>
          </a:prstGeom>
          <a:solidFill>
            <a:srgbClr val="C5D2CF"/>
          </a:solidFill>
          <a:ln/>
        </p:spPr>
      </p:sp>
      <p:sp>
        <p:nvSpPr>
          <p:cNvPr id="16" name="Shape 11"/>
          <p:cNvSpPr/>
          <p:nvPr/>
        </p:nvSpPr>
        <p:spPr>
          <a:xfrm>
            <a:off x="7107734" y="5624393"/>
            <a:ext cx="414933" cy="414933"/>
          </a:xfrm>
          <a:prstGeom prst="roundRect">
            <a:avLst>
              <a:gd name="adj" fmla="val 18667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pic>
        <p:nvPicPr>
          <p:cNvPr id="1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849" y="5658922"/>
            <a:ext cx="276582" cy="345758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4088011" y="5601295"/>
            <a:ext cx="2305169" cy="2881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REST API</a:t>
            </a:r>
            <a:endParaRPr lang="en-US" sz="1800" dirty="0"/>
          </a:p>
        </p:txBody>
      </p:sp>
      <p:sp>
        <p:nvSpPr>
          <p:cNvPr id="19" name="Text 13"/>
          <p:cNvSpPr/>
          <p:nvPr/>
        </p:nvSpPr>
        <p:spPr>
          <a:xfrm>
            <a:off x="645438" y="6000036"/>
            <a:ext cx="5747742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Communication protocol between client and daemon</a:t>
            </a:r>
            <a:endParaRPr lang="en-US" sz="1450" dirty="0"/>
          </a:p>
        </p:txBody>
      </p:sp>
      <p:sp>
        <p:nvSpPr>
          <p:cNvPr id="20" name="Shape 14"/>
          <p:cNvSpPr/>
          <p:nvPr/>
        </p:nvSpPr>
        <p:spPr>
          <a:xfrm>
            <a:off x="7499806" y="6650236"/>
            <a:ext cx="553164" cy="22860"/>
          </a:xfrm>
          <a:prstGeom prst="roundRect">
            <a:avLst>
              <a:gd name="adj" fmla="val 338821"/>
            </a:avLst>
          </a:prstGeom>
          <a:solidFill>
            <a:srgbClr val="C5D2CF"/>
          </a:solidFill>
          <a:ln/>
        </p:spPr>
      </p:sp>
      <p:sp>
        <p:nvSpPr>
          <p:cNvPr id="21" name="Shape 15"/>
          <p:cNvSpPr/>
          <p:nvPr/>
        </p:nvSpPr>
        <p:spPr>
          <a:xfrm>
            <a:off x="7107734" y="6454259"/>
            <a:ext cx="414933" cy="414933"/>
          </a:xfrm>
          <a:prstGeom prst="roundRect">
            <a:avLst>
              <a:gd name="adj" fmla="val 18667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pic>
        <p:nvPicPr>
          <p:cNvPr id="22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6849" y="6488787"/>
            <a:ext cx="276582" cy="345758"/>
          </a:xfrm>
          <a:prstGeom prst="rect">
            <a:avLst/>
          </a:prstGeom>
        </p:spPr>
      </p:pic>
      <p:sp>
        <p:nvSpPr>
          <p:cNvPr id="23" name="Text 16"/>
          <p:cNvSpPr/>
          <p:nvPr/>
        </p:nvSpPr>
        <p:spPr>
          <a:xfrm>
            <a:off x="8237220" y="6431161"/>
            <a:ext cx="2305169" cy="2881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Docker Desktop</a:t>
            </a:r>
            <a:endParaRPr lang="en-US" sz="1800" dirty="0"/>
          </a:p>
        </p:txBody>
      </p:sp>
      <p:sp>
        <p:nvSpPr>
          <p:cNvPr id="24" name="Text 17"/>
          <p:cNvSpPr/>
          <p:nvPr/>
        </p:nvSpPr>
        <p:spPr>
          <a:xfrm>
            <a:off x="8237220" y="6829901"/>
            <a:ext cx="5747742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GUI application for Windows and Mac users</a:t>
            </a:r>
            <a:endParaRPr lang="en-US" sz="14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752725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Docker Containers and Images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857256" y="2861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Images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351967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Read-only templates with application code and dependencies</a:t>
            </a:r>
            <a:endParaRPr lang="en-US" sz="17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731" y="3176588"/>
            <a:ext cx="339328" cy="424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7790" y="2861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Build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937790" y="3351967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Create images from Dockerfiles or existing containers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2604" y="3565088"/>
            <a:ext cx="339328" cy="424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37790" y="53141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Containers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937790" y="5804535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Runtime instances of images with read-write layer</a:t>
            </a:r>
            <a:endParaRPr lang="en-US" sz="17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4103" y="5790962"/>
            <a:ext cx="339328" cy="42422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857256" y="53141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Run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93790" y="5804535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Execute containers with commands like: docker run -it ubuntu /bin/bash</a:t>
            </a:r>
            <a:endParaRPr lang="en-US" sz="1750" dirty="0"/>
          </a:p>
        </p:txBody>
      </p:sp>
      <p:pic>
        <p:nvPicPr>
          <p:cNvPr id="17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8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8230" y="5402461"/>
            <a:ext cx="339328" cy="4242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1189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87241" y="3430429"/>
            <a:ext cx="7391400" cy="7028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Dockerfile and Image Creation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787241" y="5482947"/>
            <a:ext cx="3010853" cy="224909"/>
          </a:xfrm>
          <a:prstGeom prst="roundRect">
            <a:avLst>
              <a:gd name="adj" fmla="val 42008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787241" y="6045279"/>
            <a:ext cx="2811899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Create Dockerfile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87241" y="6531650"/>
            <a:ext cx="3010853" cy="10794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Write instructions in a text file: FROM, COPY, RUN, CMD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135517" y="5145524"/>
            <a:ext cx="3010972" cy="224909"/>
          </a:xfrm>
          <a:prstGeom prst="roundRect">
            <a:avLst>
              <a:gd name="adj" fmla="val 42008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135517" y="5707856"/>
            <a:ext cx="2811899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Build Image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135517" y="6194227"/>
            <a:ext cx="3010972" cy="7196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Run: docker build -t python-app 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483912" y="4808101"/>
            <a:ext cx="3010853" cy="224909"/>
          </a:xfrm>
          <a:prstGeom prst="roundRect">
            <a:avLst>
              <a:gd name="adj" fmla="val 42008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483912" y="5370433"/>
            <a:ext cx="2811899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Verify Image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483912" y="5856803"/>
            <a:ext cx="3010853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Check with: docker images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10832187" y="4470678"/>
            <a:ext cx="3010972" cy="224909"/>
          </a:xfrm>
          <a:prstGeom prst="roundRect">
            <a:avLst>
              <a:gd name="adj" fmla="val 42008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832187" y="5033010"/>
            <a:ext cx="2811899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Run Container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832187" y="5519380"/>
            <a:ext cx="3010972" cy="7196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Start with: docker run python-app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694748"/>
            <a:ext cx="6484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Docker Hub and Registries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743688"/>
            <a:ext cx="4196358" cy="2626281"/>
          </a:xfrm>
          <a:prstGeom prst="roundRect">
            <a:avLst>
              <a:gd name="adj" fmla="val 3627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49781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Docker Hub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5468541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Public registry hosting thousands of official and community images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28224" y="6330434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Free tier available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028224" y="6772632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Version control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216962" y="4743688"/>
            <a:ext cx="4196358" cy="2626281"/>
          </a:xfrm>
          <a:prstGeom prst="roundRect">
            <a:avLst>
              <a:gd name="adj" fmla="val 3627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451396" y="49781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Pull Images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51396" y="5468541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Download images using: docker pull ubuntu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5451396" y="6330434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Specify tags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5451396" y="6772632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Automatic caching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9640133" y="4743688"/>
            <a:ext cx="4196358" cy="2626281"/>
          </a:xfrm>
          <a:prstGeom prst="roundRect">
            <a:avLst>
              <a:gd name="adj" fmla="val 3627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874568" y="49781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Push Images</a:t>
            </a:r>
            <a:endParaRPr lang="en-US" sz="2200" dirty="0"/>
          </a:p>
        </p:txBody>
      </p:sp>
      <p:sp>
        <p:nvSpPr>
          <p:cNvPr id="16" name="Text 13"/>
          <p:cNvSpPr/>
          <p:nvPr/>
        </p:nvSpPr>
        <p:spPr>
          <a:xfrm>
            <a:off x="9874568" y="5468541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Share images using: docker push my-image</a:t>
            </a:r>
            <a:endParaRPr lang="en-US" sz="1750" dirty="0"/>
          </a:p>
        </p:txBody>
      </p:sp>
      <p:sp>
        <p:nvSpPr>
          <p:cNvPr id="17" name="Text 14"/>
          <p:cNvSpPr/>
          <p:nvPr/>
        </p:nvSpPr>
        <p:spPr>
          <a:xfrm>
            <a:off x="9874568" y="6330434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Private repositories</a:t>
            </a:r>
            <a:endParaRPr lang="en-US" sz="1750" dirty="0"/>
          </a:p>
        </p:txBody>
      </p:sp>
      <p:sp>
        <p:nvSpPr>
          <p:cNvPr id="18" name="Text 15"/>
          <p:cNvSpPr/>
          <p:nvPr/>
        </p:nvSpPr>
        <p:spPr>
          <a:xfrm>
            <a:off x="9874568" y="6772632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Access control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1649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Why Use Docker?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8348" y="2678906"/>
            <a:ext cx="2152055" cy="1306949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892" y="3294936"/>
            <a:ext cx="318968" cy="39862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357217" y="29057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Rapid Development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5357217" y="3396139"/>
            <a:ext cx="387631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From code to production in minutes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5187077" y="3998952"/>
            <a:ext cx="8592860" cy="15240"/>
          </a:xfrm>
          <a:prstGeom prst="roundRect">
            <a:avLst>
              <a:gd name="adj" fmla="val 625116"/>
            </a:avLst>
          </a:prstGeom>
          <a:solidFill>
            <a:srgbClr val="C5D2CF"/>
          </a:solidFill>
          <a:ln/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381" y="4042529"/>
            <a:ext cx="4304109" cy="1306949"/>
          </a:xfrm>
          <a:prstGeom prst="rect">
            <a:avLst/>
          </a:prstGeom>
        </p:spPr>
      </p:pic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892" y="4496633"/>
            <a:ext cx="318968" cy="39862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433304" y="4269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Responsive Scaling</a:t>
            </a:r>
            <a:endParaRPr lang="en-US" sz="2200" dirty="0"/>
          </a:p>
        </p:txBody>
      </p:sp>
      <p:sp>
        <p:nvSpPr>
          <p:cNvPr id="11" name="Text 5"/>
          <p:cNvSpPr/>
          <p:nvPr/>
        </p:nvSpPr>
        <p:spPr>
          <a:xfrm>
            <a:off x="6433304" y="4759762"/>
            <a:ext cx="404586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Spin up instances instantly as needed</a:t>
            </a:r>
            <a:endParaRPr lang="en-US" sz="1750" dirty="0"/>
          </a:p>
        </p:txBody>
      </p:sp>
      <p:sp>
        <p:nvSpPr>
          <p:cNvPr id="12" name="Shape 6"/>
          <p:cNvSpPr/>
          <p:nvPr/>
        </p:nvSpPr>
        <p:spPr>
          <a:xfrm>
            <a:off x="6263164" y="5362575"/>
            <a:ext cx="7516773" cy="15240"/>
          </a:xfrm>
          <a:prstGeom prst="roundRect">
            <a:avLst>
              <a:gd name="adj" fmla="val 625116"/>
            </a:avLst>
          </a:prstGeom>
          <a:solidFill>
            <a:srgbClr val="C5D2CF"/>
          </a:solidFill>
          <a:ln/>
        </p:spPr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5406152"/>
            <a:ext cx="6456164" cy="1306949"/>
          </a:xfrm>
          <a:prstGeom prst="rect">
            <a:avLst/>
          </a:prstGeom>
        </p:spPr>
      </p:pic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4773" y="5860256"/>
            <a:ext cx="318968" cy="398621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7509272" y="56329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Cost Efficiency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509272" y="6123384"/>
            <a:ext cx="52224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Maximize hardware utilization and reduce waste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2025-03-28T12:41:59Z</dcterms:created>
  <dcterms:modified xsi:type="dcterms:W3CDTF">2025-03-28T12:41:59Z</dcterms:modified>
</cp:coreProperties>
</file>