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58" r:id="rId2"/>
  </p:sldMasterIdLst>
  <p:notesMasterIdLst>
    <p:notesMasterId r:id="rId21"/>
  </p:notesMasterIdLst>
  <p:sldIdLst>
    <p:sldId id="256" r:id="rId3"/>
    <p:sldId id="264" r:id="rId4"/>
    <p:sldId id="265" r:id="rId5"/>
    <p:sldId id="266" r:id="rId6"/>
    <p:sldId id="267" r:id="rId7"/>
    <p:sldId id="268" r:id="rId8"/>
    <p:sldId id="269" r:id="rId9"/>
    <p:sldId id="270" r:id="rId10"/>
    <p:sldId id="271" r:id="rId11"/>
    <p:sldId id="272" r:id="rId12"/>
    <p:sldId id="273" r:id="rId13"/>
    <p:sldId id="257" r:id="rId14"/>
    <p:sldId id="258" r:id="rId15"/>
    <p:sldId id="259" r:id="rId16"/>
    <p:sldId id="260" r:id="rId17"/>
    <p:sldId id="261" r:id="rId18"/>
    <p:sldId id="262" r:id="rId19"/>
    <p:sldId id="263" r:id="rId20"/>
  </p:sldIdLst>
  <p:sldSz cx="14630400" cy="8229600"/>
  <p:notesSz cx="8229600" cy="1463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54" d="100"/>
          <a:sy n="54" d="100"/>
        </p:scale>
        <p:origin x="716"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8766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097280" y="2551177"/>
            <a:ext cx="12435840" cy="553998"/>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194560" y="4608576"/>
            <a:ext cx="10241280" cy="492443"/>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383764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4805148" y="655284"/>
            <a:ext cx="9139714" cy="467500"/>
          </a:xfrm>
        </p:spPr>
        <p:txBody>
          <a:bodyPr lIns="0" tIns="0" rIns="0" bIns="0"/>
          <a:lstStyle>
            <a:lvl1pPr>
              <a:defRPr sz="3038" b="1" i="1">
                <a:solidFill>
                  <a:srgbClr val="747676"/>
                </a:solidFill>
                <a:latin typeface="Palatino Linotype"/>
                <a:cs typeface="Palatino Linotype"/>
              </a:defRPr>
            </a:lvl1pPr>
          </a:lstStyle>
          <a:p>
            <a:endParaRPr/>
          </a:p>
        </p:txBody>
      </p:sp>
      <p:sp>
        <p:nvSpPr>
          <p:cNvPr id="3" name="Holder 3"/>
          <p:cNvSpPr>
            <a:spLocks noGrp="1"/>
          </p:cNvSpPr>
          <p:nvPr>
            <p:ph type="body" idx="1"/>
          </p:nvPr>
        </p:nvSpPr>
        <p:spPr>
          <a:xfrm>
            <a:off x="1214437" y="1698091"/>
            <a:ext cx="12705874" cy="415498"/>
          </a:xfrm>
        </p:spPr>
        <p:txBody>
          <a:bodyPr lIns="0" tIns="0" rIns="0" bIns="0"/>
          <a:lstStyle>
            <a:lvl1pPr>
              <a:defRPr sz="2700" b="1" i="0">
                <a:solidFill>
                  <a:schemeClr val="tx1"/>
                </a:solidFill>
                <a:latin typeface="Palatino Linotype"/>
                <a:cs typeface="Palatino Linotype"/>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1880050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4805148" y="655284"/>
            <a:ext cx="9139714" cy="467500"/>
          </a:xfrm>
        </p:spPr>
        <p:txBody>
          <a:bodyPr lIns="0" tIns="0" rIns="0" bIns="0"/>
          <a:lstStyle>
            <a:lvl1pPr>
              <a:defRPr sz="3038" b="1" i="1">
                <a:solidFill>
                  <a:srgbClr val="747676"/>
                </a:solidFill>
                <a:latin typeface="Palatino Linotype"/>
                <a:cs typeface="Palatino Linotype"/>
              </a:defRPr>
            </a:lvl1pPr>
          </a:lstStyle>
          <a:p>
            <a:endParaRPr/>
          </a:p>
        </p:txBody>
      </p:sp>
      <p:sp>
        <p:nvSpPr>
          <p:cNvPr id="3" name="Holder 3"/>
          <p:cNvSpPr>
            <a:spLocks noGrp="1"/>
          </p:cNvSpPr>
          <p:nvPr>
            <p:ph sz="half" idx="2"/>
          </p:nvPr>
        </p:nvSpPr>
        <p:spPr>
          <a:xfrm>
            <a:off x="731520" y="1892808"/>
            <a:ext cx="6364224" cy="492443"/>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7534656" y="1892808"/>
            <a:ext cx="6364224" cy="492443"/>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2338213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4805148" y="655284"/>
            <a:ext cx="9139714" cy="467500"/>
          </a:xfrm>
        </p:spPr>
        <p:txBody>
          <a:bodyPr lIns="0" tIns="0" rIns="0" bIns="0"/>
          <a:lstStyle>
            <a:lvl1pPr>
              <a:defRPr sz="3038" b="1" i="1">
                <a:solidFill>
                  <a:srgbClr val="747676"/>
                </a:solidFill>
                <a:latin typeface="Palatino Linotype"/>
                <a:cs typeface="Palatino Linotype"/>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8540955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642938" y="4714875"/>
            <a:ext cx="13360956" cy="0"/>
          </a:xfrm>
          <a:custGeom>
            <a:avLst/>
            <a:gdLst/>
            <a:ahLst/>
            <a:cxnLst/>
            <a:rect l="l" t="t" r="r" b="b"/>
            <a:pathLst>
              <a:path w="11876405">
                <a:moveTo>
                  <a:pt x="0" y="0"/>
                </a:moveTo>
                <a:lnTo>
                  <a:pt x="11875780" y="2"/>
                </a:lnTo>
              </a:path>
            </a:pathLst>
          </a:custGeom>
          <a:ln w="38100">
            <a:solidFill>
              <a:srgbClr val="747676"/>
            </a:solidFill>
            <a:prstDash val="dot"/>
          </a:ln>
        </p:spPr>
        <p:txBody>
          <a:bodyPr wrap="square" lIns="0" tIns="0" rIns="0" bIns="0" rtlCol="0"/>
          <a:lstStyle/>
          <a:p>
            <a:endParaRPr sz="1519"/>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175766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theme" Target="../theme/theme2.xml"/><Relationship Id="rId5" Type="http://schemas.openxmlformats.org/officeDocument/2006/relationships/slideLayout" Target="../slideLayouts/slideLayout14.xml"/><Relationship Id="rId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642938" y="1328738"/>
            <a:ext cx="13344525" cy="0"/>
          </a:xfrm>
          <a:custGeom>
            <a:avLst/>
            <a:gdLst/>
            <a:ahLst/>
            <a:cxnLst/>
            <a:rect l="l" t="t" r="r" b="b"/>
            <a:pathLst>
              <a:path w="11861800">
                <a:moveTo>
                  <a:pt x="0" y="0"/>
                </a:moveTo>
                <a:lnTo>
                  <a:pt x="11861800" y="0"/>
                </a:lnTo>
              </a:path>
            </a:pathLst>
          </a:custGeom>
          <a:ln w="38100">
            <a:solidFill>
              <a:srgbClr val="747676"/>
            </a:solidFill>
            <a:prstDash val="dot"/>
          </a:ln>
        </p:spPr>
        <p:txBody>
          <a:bodyPr wrap="square" lIns="0" tIns="0" rIns="0" bIns="0" rtlCol="0"/>
          <a:lstStyle/>
          <a:p>
            <a:endParaRPr sz="1519"/>
          </a:p>
        </p:txBody>
      </p:sp>
      <p:sp>
        <p:nvSpPr>
          <p:cNvPr id="2" name="Holder 2"/>
          <p:cNvSpPr>
            <a:spLocks noGrp="1"/>
          </p:cNvSpPr>
          <p:nvPr>
            <p:ph type="title"/>
          </p:nvPr>
        </p:nvSpPr>
        <p:spPr>
          <a:xfrm>
            <a:off x="4805148" y="655284"/>
            <a:ext cx="9139714" cy="553998"/>
          </a:xfrm>
          <a:prstGeom prst="rect">
            <a:avLst/>
          </a:prstGeom>
        </p:spPr>
        <p:txBody>
          <a:bodyPr wrap="square" lIns="0" tIns="0" rIns="0" bIns="0">
            <a:spAutoFit/>
          </a:bodyPr>
          <a:lstStyle>
            <a:lvl1pPr>
              <a:defRPr sz="3600" b="1" i="1">
                <a:solidFill>
                  <a:srgbClr val="747676"/>
                </a:solidFill>
                <a:latin typeface="Palatino Linotype"/>
                <a:cs typeface="Palatino Linotype"/>
              </a:defRPr>
            </a:lvl1pPr>
          </a:lstStyle>
          <a:p>
            <a:endParaRPr/>
          </a:p>
        </p:txBody>
      </p:sp>
      <p:sp>
        <p:nvSpPr>
          <p:cNvPr id="3" name="Holder 3"/>
          <p:cNvSpPr>
            <a:spLocks noGrp="1"/>
          </p:cNvSpPr>
          <p:nvPr>
            <p:ph type="body" idx="1"/>
          </p:nvPr>
        </p:nvSpPr>
        <p:spPr>
          <a:xfrm>
            <a:off x="1214437" y="1698091"/>
            <a:ext cx="12705874" cy="492443"/>
          </a:xfrm>
          <a:prstGeom prst="rect">
            <a:avLst/>
          </a:prstGeom>
        </p:spPr>
        <p:txBody>
          <a:bodyPr wrap="square" lIns="0" tIns="0" rIns="0" bIns="0">
            <a:spAutoFit/>
          </a:bodyPr>
          <a:lstStyle>
            <a:lvl1pPr>
              <a:defRPr sz="3200" b="1" i="0">
                <a:solidFill>
                  <a:schemeClr val="tx1"/>
                </a:solidFill>
                <a:latin typeface="Palatino Linotype"/>
                <a:cs typeface="Palatino Linotype"/>
              </a:defRPr>
            </a:lvl1pPr>
          </a:lstStyle>
          <a:p>
            <a:endParaRPr/>
          </a:p>
        </p:txBody>
      </p:sp>
      <p:sp>
        <p:nvSpPr>
          <p:cNvPr id="4" name="Holder 4"/>
          <p:cNvSpPr>
            <a:spLocks noGrp="1"/>
          </p:cNvSpPr>
          <p:nvPr>
            <p:ph type="ftr" sz="quarter" idx="5"/>
          </p:nvPr>
        </p:nvSpPr>
        <p:spPr>
          <a:xfrm>
            <a:off x="4974336" y="7653528"/>
            <a:ext cx="4681728"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731520" y="7653528"/>
            <a:ext cx="3364992"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4/1/2025</a:t>
            </a:fld>
            <a:endParaRPr lang="en-US"/>
          </a:p>
        </p:txBody>
      </p:sp>
      <p:sp>
        <p:nvSpPr>
          <p:cNvPr id="6" name="Holder 6"/>
          <p:cNvSpPr>
            <a:spLocks noGrp="1"/>
          </p:cNvSpPr>
          <p:nvPr>
            <p:ph type="sldNum" sz="quarter" idx="7"/>
          </p:nvPr>
        </p:nvSpPr>
        <p:spPr>
          <a:xfrm>
            <a:off x="10533888" y="7653528"/>
            <a:ext cx="3364992"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574137763"/>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Lst>
  <p:txStyles>
    <p:titleStyle>
      <a:lvl1pPr>
        <a:defRPr>
          <a:latin typeface="+mj-lt"/>
          <a:ea typeface="+mj-ea"/>
          <a:cs typeface="+mj-cs"/>
        </a:defRPr>
      </a:lvl1pPr>
    </p:titleStyle>
    <p:bodyStyle>
      <a:lvl1pPr marL="0">
        <a:defRPr>
          <a:latin typeface="+mn-lt"/>
          <a:ea typeface="+mn-ea"/>
          <a:cs typeface="+mn-cs"/>
        </a:defRPr>
      </a:lvl1pPr>
      <a:lvl2pPr marL="385785">
        <a:defRPr>
          <a:latin typeface="+mn-lt"/>
          <a:ea typeface="+mn-ea"/>
          <a:cs typeface="+mn-cs"/>
        </a:defRPr>
      </a:lvl2pPr>
      <a:lvl3pPr marL="771571">
        <a:defRPr>
          <a:latin typeface="+mn-lt"/>
          <a:ea typeface="+mn-ea"/>
          <a:cs typeface="+mn-cs"/>
        </a:defRPr>
      </a:lvl3pPr>
      <a:lvl4pPr marL="1157356">
        <a:defRPr>
          <a:latin typeface="+mn-lt"/>
          <a:ea typeface="+mn-ea"/>
          <a:cs typeface="+mn-cs"/>
        </a:defRPr>
      </a:lvl4pPr>
      <a:lvl5pPr marL="1543141">
        <a:defRPr>
          <a:latin typeface="+mn-lt"/>
          <a:ea typeface="+mn-ea"/>
          <a:cs typeface="+mn-cs"/>
        </a:defRPr>
      </a:lvl5pPr>
      <a:lvl6pPr marL="1928927">
        <a:defRPr>
          <a:latin typeface="+mn-lt"/>
          <a:ea typeface="+mn-ea"/>
          <a:cs typeface="+mn-cs"/>
        </a:defRPr>
      </a:lvl6pPr>
      <a:lvl7pPr marL="2314712">
        <a:defRPr>
          <a:latin typeface="+mn-lt"/>
          <a:ea typeface="+mn-ea"/>
          <a:cs typeface="+mn-cs"/>
        </a:defRPr>
      </a:lvl7pPr>
      <a:lvl8pPr marL="2700498">
        <a:defRPr>
          <a:latin typeface="+mn-lt"/>
          <a:ea typeface="+mn-ea"/>
          <a:cs typeface="+mn-cs"/>
        </a:defRPr>
      </a:lvl8pPr>
      <a:lvl9pPr marL="3086283">
        <a:defRPr>
          <a:latin typeface="+mn-lt"/>
          <a:ea typeface="+mn-ea"/>
          <a:cs typeface="+mn-cs"/>
        </a:defRPr>
      </a:lvl9pPr>
    </p:bodyStyle>
    <p:otherStyle>
      <a:lvl1pPr marL="0">
        <a:defRPr>
          <a:latin typeface="+mn-lt"/>
          <a:ea typeface="+mn-ea"/>
          <a:cs typeface="+mn-cs"/>
        </a:defRPr>
      </a:lvl1pPr>
      <a:lvl2pPr marL="385785">
        <a:defRPr>
          <a:latin typeface="+mn-lt"/>
          <a:ea typeface="+mn-ea"/>
          <a:cs typeface="+mn-cs"/>
        </a:defRPr>
      </a:lvl2pPr>
      <a:lvl3pPr marL="771571">
        <a:defRPr>
          <a:latin typeface="+mn-lt"/>
          <a:ea typeface="+mn-ea"/>
          <a:cs typeface="+mn-cs"/>
        </a:defRPr>
      </a:lvl3pPr>
      <a:lvl4pPr marL="1157356">
        <a:defRPr>
          <a:latin typeface="+mn-lt"/>
          <a:ea typeface="+mn-ea"/>
          <a:cs typeface="+mn-cs"/>
        </a:defRPr>
      </a:lvl4pPr>
      <a:lvl5pPr marL="1543141">
        <a:defRPr>
          <a:latin typeface="+mn-lt"/>
          <a:ea typeface="+mn-ea"/>
          <a:cs typeface="+mn-cs"/>
        </a:defRPr>
      </a:lvl5pPr>
      <a:lvl6pPr marL="1928927">
        <a:defRPr>
          <a:latin typeface="+mn-lt"/>
          <a:ea typeface="+mn-ea"/>
          <a:cs typeface="+mn-cs"/>
        </a:defRPr>
      </a:lvl6pPr>
      <a:lvl7pPr marL="2314712">
        <a:defRPr>
          <a:latin typeface="+mn-lt"/>
          <a:ea typeface="+mn-ea"/>
          <a:cs typeface="+mn-cs"/>
        </a:defRPr>
      </a:lvl7pPr>
      <a:lvl8pPr marL="2700498">
        <a:defRPr>
          <a:latin typeface="+mn-lt"/>
          <a:ea typeface="+mn-ea"/>
          <a:cs typeface="+mn-cs"/>
        </a:defRPr>
      </a:lvl8pPr>
      <a:lvl9pPr marL="3086283">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9.xml"/><Relationship Id="rId5" Type="http://schemas.openxmlformats.org/officeDocument/2006/relationships/image" Target="../media/image28.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3" name="Text 0"/>
          <p:cNvSpPr/>
          <p:nvPr/>
        </p:nvSpPr>
        <p:spPr>
          <a:xfrm>
            <a:off x="793790" y="1503640"/>
            <a:ext cx="5670590" cy="708779"/>
          </a:xfrm>
          <a:prstGeom prst="rect">
            <a:avLst/>
          </a:prstGeom>
          <a:noFill/>
          <a:ln/>
        </p:spPr>
        <p:txBody>
          <a:bodyPr wrap="none" lIns="0" tIns="0" rIns="0" bIns="0" rtlCol="0" anchor="t"/>
          <a:lstStyle/>
          <a:p>
            <a:pPr marL="0" indent="0" algn="l">
              <a:lnSpc>
                <a:spcPts val="5550"/>
              </a:lnSpc>
              <a:buNone/>
            </a:pPr>
            <a:r>
              <a:rPr lang="en-US" sz="4450" b="1" kern="0" spc="-134" dirty="0">
                <a:solidFill>
                  <a:srgbClr val="000000"/>
                </a:solidFill>
                <a:latin typeface="Inter Bold" pitchFamily="34" charset="0"/>
                <a:ea typeface="Inter Bold" pitchFamily="34" charset="-122"/>
                <a:cs typeface="Inter Bold" pitchFamily="34" charset="-120"/>
              </a:rPr>
              <a:t>Introduction to Git</a:t>
            </a:r>
            <a:endParaRPr lang="en-US" sz="4450" dirty="0"/>
          </a:p>
        </p:txBody>
      </p:sp>
      <p:sp>
        <p:nvSpPr>
          <p:cNvPr id="4" name="Text 1"/>
          <p:cNvSpPr/>
          <p:nvPr/>
        </p:nvSpPr>
        <p:spPr>
          <a:xfrm>
            <a:off x="793790" y="2552581"/>
            <a:ext cx="10927155" cy="1888790"/>
          </a:xfrm>
          <a:prstGeom prst="rect">
            <a:avLst/>
          </a:prstGeom>
          <a:noFill/>
          <a:ln/>
        </p:spPr>
        <p:txBody>
          <a:bodyPr wrap="square" lIns="0" tIns="0" rIns="0" bIns="0" rtlCol="0" anchor="t"/>
          <a:lstStyle/>
          <a:p>
            <a:pPr marL="0" indent="0" algn="l">
              <a:lnSpc>
                <a:spcPts val="2850"/>
              </a:lnSpc>
              <a:buNone/>
            </a:pPr>
            <a:endParaRPr lang="en-US" sz="2400" kern="0" spc="-36" dirty="0">
              <a:solidFill>
                <a:srgbClr val="272525"/>
              </a:solidFill>
              <a:latin typeface="Inter" pitchFamily="34" charset="0"/>
              <a:ea typeface="Inter" pitchFamily="34" charset="-122"/>
              <a:cs typeface="Inter" pitchFamily="34" charset="-120"/>
            </a:endParaRPr>
          </a:p>
          <a:p>
            <a:pPr marL="0" indent="0" algn="l">
              <a:lnSpc>
                <a:spcPts val="2850"/>
              </a:lnSpc>
              <a:buNone/>
            </a:pPr>
            <a:r>
              <a:rPr lang="en-US" sz="2400" kern="0" spc="-36" dirty="0">
                <a:solidFill>
                  <a:srgbClr val="272525"/>
                </a:solidFill>
                <a:latin typeface="Inter" pitchFamily="34" charset="0"/>
                <a:ea typeface="Inter" pitchFamily="34" charset="-122"/>
                <a:cs typeface="Inter" pitchFamily="34" charset="-120"/>
              </a:rPr>
              <a:t>Git is a distributed version control system designed to track changes in source code during software development.</a:t>
            </a:r>
          </a:p>
          <a:p>
            <a:pPr marL="0" indent="0" algn="l">
              <a:lnSpc>
                <a:spcPts val="2850"/>
              </a:lnSpc>
              <a:buNone/>
            </a:pPr>
            <a:endParaRPr lang="en-US" sz="2400" kern="0" spc="-36" dirty="0">
              <a:solidFill>
                <a:srgbClr val="272525"/>
              </a:solidFill>
              <a:latin typeface="Inter" pitchFamily="34" charset="0"/>
              <a:ea typeface="Inter" pitchFamily="34" charset="-122"/>
              <a:cs typeface="Inter" pitchFamily="34" charset="-120"/>
            </a:endParaRPr>
          </a:p>
          <a:p>
            <a:pPr marL="0" indent="0" algn="l">
              <a:lnSpc>
                <a:spcPts val="2850"/>
              </a:lnSpc>
              <a:buNone/>
            </a:pPr>
            <a:r>
              <a:rPr lang="en-US" sz="2400" kern="0" spc="-36" dirty="0">
                <a:solidFill>
                  <a:srgbClr val="272525"/>
                </a:solidFill>
                <a:latin typeface="Inter" pitchFamily="34" charset="0"/>
                <a:ea typeface="Inter" pitchFamily="34" charset="-122"/>
                <a:cs typeface="Inter" pitchFamily="34" charset="-120"/>
              </a:rPr>
              <a:t>Created by Linus Torvalds in 2005, Git has become the industry standard for version control, enabling developers to collaborate efficiently on projects of any size.</a:t>
            </a:r>
            <a:endParaRPr lang="en-US" sz="2400" dirty="0"/>
          </a:p>
        </p:txBody>
      </p:sp>
      <p:sp>
        <p:nvSpPr>
          <p:cNvPr id="5" name="Text 2"/>
          <p:cNvSpPr/>
          <p:nvPr/>
        </p:nvSpPr>
        <p:spPr>
          <a:xfrm>
            <a:off x="793790" y="4525358"/>
            <a:ext cx="11271540" cy="1536622"/>
          </a:xfrm>
          <a:prstGeom prst="rect">
            <a:avLst/>
          </a:prstGeom>
          <a:noFill/>
          <a:ln/>
        </p:spPr>
        <p:txBody>
          <a:bodyPr wrap="square" lIns="0" tIns="0" rIns="0" bIns="0" rtlCol="0" anchor="t"/>
          <a:lstStyle/>
          <a:p>
            <a:pPr marL="0" indent="0" algn="l">
              <a:lnSpc>
                <a:spcPts val="2850"/>
              </a:lnSpc>
              <a:buNone/>
            </a:pPr>
            <a:endParaRPr lang="en-US" sz="2400" kern="0" spc="-36" dirty="0">
              <a:solidFill>
                <a:srgbClr val="272525"/>
              </a:solidFill>
              <a:latin typeface="Inter" pitchFamily="34" charset="0"/>
              <a:ea typeface="Inter" pitchFamily="34" charset="-122"/>
              <a:cs typeface="Inter" pitchFamily="34" charset="-120"/>
            </a:endParaRPr>
          </a:p>
          <a:p>
            <a:pPr marL="0" indent="0" algn="l">
              <a:lnSpc>
                <a:spcPts val="2850"/>
              </a:lnSpc>
              <a:buNone/>
            </a:pPr>
            <a:endParaRPr lang="en-US" sz="2400" kern="0" spc="-36" dirty="0">
              <a:solidFill>
                <a:srgbClr val="272525"/>
              </a:solidFill>
              <a:latin typeface="Inter" pitchFamily="34" charset="0"/>
              <a:ea typeface="Inter" pitchFamily="34" charset="-122"/>
              <a:cs typeface="Inter" pitchFamily="34" charset="-120"/>
            </a:endParaRPr>
          </a:p>
          <a:p>
            <a:pPr marL="0" indent="0" algn="l">
              <a:lnSpc>
                <a:spcPts val="2850"/>
              </a:lnSpc>
              <a:buNone/>
            </a:pPr>
            <a:r>
              <a:rPr lang="en-US" sz="2400" kern="0" spc="-36" dirty="0">
                <a:solidFill>
                  <a:srgbClr val="272525"/>
                </a:solidFill>
                <a:latin typeface="Inter" pitchFamily="34" charset="0"/>
                <a:ea typeface="Inter" pitchFamily="34" charset="-122"/>
                <a:cs typeface="Inter" pitchFamily="34" charset="-120"/>
              </a:rPr>
              <a:t>Version control systems allow developers to track changes to files over time, revert to previous versions, and collaborate with others without overwriting each other's work</a:t>
            </a:r>
            <a:endParaRPr lang="en-US" sz="2400" dirty="0"/>
          </a:p>
        </p:txBody>
      </p:sp>
      <p:sp>
        <p:nvSpPr>
          <p:cNvPr id="6" name="Shape 3"/>
          <p:cNvSpPr/>
          <p:nvPr/>
        </p:nvSpPr>
        <p:spPr>
          <a:xfrm>
            <a:off x="793790" y="6345912"/>
            <a:ext cx="362903" cy="362903"/>
          </a:xfrm>
          <a:prstGeom prst="roundRect">
            <a:avLst>
              <a:gd name="adj" fmla="val 25194296"/>
            </a:avLst>
          </a:prstGeom>
          <a:noFill/>
          <a:ln w="7620">
            <a:solidFill>
              <a:srgbClr val="FFFFFF"/>
            </a:solidFill>
            <a:prstDash val="solid"/>
          </a:ln>
        </p:spPr>
        <p:txBody>
          <a:bodyPr/>
          <a:lstStyle/>
          <a:p>
            <a:endParaRPr lang="en-US"/>
          </a:p>
        </p:txBody>
      </p:sp>
      <p:pic>
        <p:nvPicPr>
          <p:cNvPr id="7" name="Image 1" descr="preencoded.png"/>
          <p:cNvPicPr>
            <a:picLocks noChangeAspect="1"/>
          </p:cNvPicPr>
          <p:nvPr/>
        </p:nvPicPr>
        <p:blipFill>
          <a:blip r:embed="rId3"/>
          <a:stretch>
            <a:fillRect/>
          </a:stretch>
        </p:blipFill>
        <p:spPr>
          <a:xfrm>
            <a:off x="801410" y="6353532"/>
            <a:ext cx="347663" cy="347663"/>
          </a:xfrm>
          <a:prstGeom prst="rect">
            <a:avLst/>
          </a:prstGeom>
        </p:spPr>
      </p:pic>
      <p:sp>
        <p:nvSpPr>
          <p:cNvPr id="8" name="Text 4"/>
          <p:cNvSpPr/>
          <p:nvPr/>
        </p:nvSpPr>
        <p:spPr>
          <a:xfrm>
            <a:off x="1270040" y="6329005"/>
            <a:ext cx="2055138" cy="396835"/>
          </a:xfrm>
          <a:prstGeom prst="rect">
            <a:avLst/>
          </a:prstGeom>
          <a:noFill/>
          <a:ln/>
        </p:spPr>
        <p:txBody>
          <a:bodyPr wrap="none" lIns="0" tIns="0" rIns="0" bIns="0" rtlCol="0" anchor="t"/>
          <a:lstStyle/>
          <a:p>
            <a:pPr marL="0" indent="0" algn="l">
              <a:lnSpc>
                <a:spcPts val="3100"/>
              </a:lnSpc>
              <a:buNone/>
            </a:pPr>
            <a:r>
              <a:rPr lang="en-US" sz="2200" b="1" kern="0" spc="-36" dirty="0">
                <a:solidFill>
                  <a:srgbClr val="272525"/>
                </a:solidFill>
                <a:latin typeface="Inter Bold" pitchFamily="34" charset="0"/>
                <a:ea typeface="Inter Bold" pitchFamily="34" charset="-122"/>
                <a:cs typeface="Inter Bold" pitchFamily="34" charset="-120"/>
              </a:rPr>
              <a:t>by Mahendra js</a:t>
            </a:r>
            <a:endParaRPr lang="en-US" sz="2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83143" y="552896"/>
            <a:ext cx="7711634" cy="478321"/>
          </a:xfrm>
          <a:prstGeom prst="rect">
            <a:avLst/>
          </a:prstGeom>
        </p:spPr>
        <p:txBody>
          <a:bodyPr vert="horz" wrap="square" lIns="0" tIns="10716" rIns="0" bIns="0" rtlCol="0">
            <a:spAutoFit/>
          </a:bodyPr>
          <a:lstStyle/>
          <a:p>
            <a:pPr marL="10716">
              <a:spcBef>
                <a:spcPts val="84"/>
              </a:spcBef>
            </a:pPr>
            <a:r>
              <a:rPr dirty="0">
                <a:solidFill>
                  <a:srgbClr val="6366C3"/>
                </a:solidFill>
              </a:rPr>
              <a:t>GIT</a:t>
            </a:r>
            <a:r>
              <a:rPr spc="-139" dirty="0">
                <a:solidFill>
                  <a:srgbClr val="6366C3"/>
                </a:solidFill>
              </a:rPr>
              <a:t> </a:t>
            </a:r>
            <a:r>
              <a:rPr spc="-228" dirty="0">
                <a:solidFill>
                  <a:srgbClr val="6366C3"/>
                </a:solidFill>
              </a:rPr>
              <a:t>&amp;</a:t>
            </a:r>
            <a:r>
              <a:rPr spc="38" dirty="0">
                <a:solidFill>
                  <a:srgbClr val="6366C3"/>
                </a:solidFill>
              </a:rPr>
              <a:t> </a:t>
            </a:r>
            <a:r>
              <a:rPr spc="-8" dirty="0">
                <a:solidFill>
                  <a:srgbClr val="6366C3"/>
                </a:solidFill>
              </a:rPr>
              <a:t>GITHub</a:t>
            </a:r>
            <a:r>
              <a:rPr spc="-46" dirty="0">
                <a:solidFill>
                  <a:srgbClr val="6366C3"/>
                </a:solidFill>
              </a:rPr>
              <a:t> </a:t>
            </a:r>
            <a:r>
              <a:rPr spc="127" dirty="0"/>
              <a:t>:</a:t>
            </a:r>
            <a:r>
              <a:rPr spc="-51" dirty="0"/>
              <a:t> </a:t>
            </a:r>
            <a:r>
              <a:rPr spc="-30" dirty="0"/>
              <a:t>Version</a:t>
            </a:r>
            <a:r>
              <a:rPr spc="-51" dirty="0"/>
              <a:t> </a:t>
            </a:r>
            <a:r>
              <a:rPr spc="-34" dirty="0"/>
              <a:t>Control</a:t>
            </a:r>
            <a:r>
              <a:rPr spc="-46" dirty="0"/>
              <a:t> </a:t>
            </a:r>
            <a:r>
              <a:rPr spc="-38" dirty="0"/>
              <a:t>System</a:t>
            </a:r>
          </a:p>
        </p:txBody>
      </p:sp>
      <p:sp>
        <p:nvSpPr>
          <p:cNvPr id="3" name="object 3"/>
          <p:cNvSpPr txBox="1"/>
          <p:nvPr/>
        </p:nvSpPr>
        <p:spPr>
          <a:xfrm>
            <a:off x="2343150" y="1744052"/>
            <a:ext cx="257711" cy="322444"/>
          </a:xfrm>
          <a:prstGeom prst="rect">
            <a:avLst/>
          </a:prstGeom>
        </p:spPr>
        <p:txBody>
          <a:bodyPr vert="horz" wrap="square" lIns="0" tIns="10716" rIns="0" bIns="0" rtlCol="0">
            <a:spAutoFit/>
          </a:bodyPr>
          <a:lstStyle/>
          <a:p>
            <a:pPr marL="10716" defTabSz="771571">
              <a:spcBef>
                <a:spcPts val="84"/>
              </a:spcBef>
            </a:pPr>
            <a:r>
              <a:rPr sz="2025" kern="0" spc="-169" dirty="0">
                <a:solidFill>
                  <a:sysClr val="windowText" lastClr="000000"/>
                </a:solidFill>
                <a:latin typeface="MS PGothic"/>
                <a:cs typeface="MS PGothic"/>
              </a:rPr>
              <a:t>➤</a:t>
            </a:r>
            <a:endParaRPr sz="2025" kern="0">
              <a:solidFill>
                <a:sysClr val="windowText" lastClr="000000"/>
              </a:solidFill>
              <a:latin typeface="MS PGothic"/>
              <a:cs typeface="MS PGothic"/>
            </a:endParaRPr>
          </a:p>
        </p:txBody>
      </p:sp>
      <p:sp>
        <p:nvSpPr>
          <p:cNvPr id="4" name="object 4"/>
          <p:cNvSpPr txBox="1">
            <a:spLocks noGrp="1"/>
          </p:cNvSpPr>
          <p:nvPr>
            <p:ph type="body" idx="1"/>
          </p:nvPr>
        </p:nvSpPr>
        <p:spPr>
          <a:xfrm>
            <a:off x="2853481" y="1432765"/>
            <a:ext cx="10720581" cy="3172840"/>
          </a:xfrm>
          <a:prstGeom prst="rect">
            <a:avLst/>
          </a:prstGeom>
        </p:spPr>
        <p:txBody>
          <a:bodyPr vert="horz" wrap="square" lIns="0" tIns="10716" rIns="0" bIns="0" rtlCol="0">
            <a:spAutoFit/>
          </a:bodyPr>
          <a:lstStyle/>
          <a:p>
            <a:pPr marL="10716" algn="just">
              <a:spcBef>
                <a:spcPts val="84"/>
              </a:spcBef>
            </a:pPr>
            <a:r>
              <a:rPr spc="80" dirty="0"/>
              <a:t>Remote</a:t>
            </a:r>
            <a:r>
              <a:rPr spc="139" dirty="0"/>
              <a:t> </a:t>
            </a:r>
            <a:r>
              <a:rPr spc="51" dirty="0"/>
              <a:t>Repository</a:t>
            </a:r>
            <a:r>
              <a:rPr spc="148" dirty="0"/>
              <a:t> </a:t>
            </a:r>
            <a:r>
              <a:rPr spc="96" dirty="0"/>
              <a:t>-</a:t>
            </a:r>
            <a:r>
              <a:rPr spc="93" dirty="0"/>
              <a:t> </a:t>
            </a:r>
            <a:r>
              <a:rPr b="0" spc="-8" dirty="0"/>
              <a:t>GITHub</a:t>
            </a:r>
          </a:p>
          <a:p>
            <a:pPr marL="10716" marR="608148" algn="just">
              <a:lnSpc>
                <a:spcPct val="114599"/>
              </a:lnSpc>
              <a:spcBef>
                <a:spcPts val="1519"/>
              </a:spcBef>
            </a:pPr>
            <a:r>
              <a:rPr b="0" dirty="0">
                <a:latin typeface="Palatino Linotype"/>
                <a:cs typeface="Palatino Linotype"/>
              </a:rPr>
              <a:t>Remote</a:t>
            </a:r>
            <a:r>
              <a:rPr b="0" spc="46" dirty="0"/>
              <a:t> </a:t>
            </a:r>
            <a:r>
              <a:rPr b="0" dirty="0">
                <a:latin typeface="Palatino Linotype"/>
                <a:cs typeface="Palatino Linotype"/>
              </a:rPr>
              <a:t>repository</a:t>
            </a:r>
            <a:r>
              <a:rPr b="0" spc="46" dirty="0"/>
              <a:t> </a:t>
            </a:r>
            <a:r>
              <a:rPr b="0" dirty="0">
                <a:latin typeface="Palatino Linotype"/>
                <a:cs typeface="Palatino Linotype"/>
              </a:rPr>
              <a:t>is</a:t>
            </a:r>
            <a:r>
              <a:rPr b="0" spc="46" dirty="0"/>
              <a:t> </a:t>
            </a:r>
            <a:r>
              <a:rPr b="0" dirty="0">
                <a:latin typeface="Palatino Linotype"/>
                <a:cs typeface="Palatino Linotype"/>
              </a:rPr>
              <a:t>stored</a:t>
            </a:r>
            <a:r>
              <a:rPr b="0" spc="51" dirty="0"/>
              <a:t> </a:t>
            </a:r>
            <a:r>
              <a:rPr b="0" dirty="0">
                <a:latin typeface="Palatino Linotype"/>
                <a:cs typeface="Palatino Linotype"/>
              </a:rPr>
              <a:t>on</a:t>
            </a:r>
            <a:r>
              <a:rPr b="0" spc="46" dirty="0"/>
              <a:t> </a:t>
            </a:r>
            <a:r>
              <a:rPr b="0" dirty="0">
                <a:latin typeface="Palatino Linotype"/>
                <a:cs typeface="Palatino Linotype"/>
              </a:rPr>
              <a:t>a</a:t>
            </a:r>
            <a:r>
              <a:rPr b="0" spc="46" dirty="0"/>
              <a:t> </a:t>
            </a:r>
            <a:r>
              <a:rPr b="0" dirty="0">
                <a:latin typeface="Palatino Linotype"/>
                <a:cs typeface="Palatino Linotype"/>
              </a:rPr>
              <a:t>code</a:t>
            </a:r>
            <a:r>
              <a:rPr b="0" spc="51" dirty="0"/>
              <a:t> </a:t>
            </a:r>
            <a:r>
              <a:rPr b="0" dirty="0">
                <a:latin typeface="Palatino Linotype"/>
                <a:cs typeface="Palatino Linotype"/>
              </a:rPr>
              <a:t>hosting</a:t>
            </a:r>
            <a:r>
              <a:rPr b="0" spc="46" dirty="0"/>
              <a:t> </a:t>
            </a:r>
            <a:r>
              <a:rPr b="0" dirty="0">
                <a:latin typeface="Palatino Linotype"/>
                <a:cs typeface="Palatino Linotype"/>
              </a:rPr>
              <a:t>service</a:t>
            </a:r>
            <a:r>
              <a:rPr b="0" spc="46" dirty="0"/>
              <a:t> </a:t>
            </a:r>
            <a:r>
              <a:rPr b="0" spc="-17" dirty="0"/>
              <a:t>like </a:t>
            </a:r>
            <a:r>
              <a:rPr b="0" dirty="0">
                <a:latin typeface="Palatino Linotype"/>
                <a:cs typeface="Palatino Linotype"/>
              </a:rPr>
              <a:t>GitHub</a:t>
            </a:r>
            <a:r>
              <a:rPr b="0" spc="30" dirty="0"/>
              <a:t> </a:t>
            </a:r>
            <a:r>
              <a:rPr b="0" dirty="0">
                <a:latin typeface="Palatino Linotype"/>
                <a:cs typeface="Palatino Linotype"/>
              </a:rPr>
              <a:t>or</a:t>
            </a:r>
            <a:r>
              <a:rPr b="0" spc="30" dirty="0"/>
              <a:t> </a:t>
            </a:r>
            <a:r>
              <a:rPr b="0" dirty="0">
                <a:latin typeface="Palatino Linotype"/>
                <a:cs typeface="Palatino Linotype"/>
              </a:rPr>
              <a:t>on</a:t>
            </a:r>
            <a:r>
              <a:rPr b="0" spc="30" dirty="0"/>
              <a:t> </a:t>
            </a:r>
            <a:r>
              <a:rPr b="0" dirty="0">
                <a:latin typeface="Palatino Linotype"/>
                <a:cs typeface="Palatino Linotype"/>
              </a:rPr>
              <a:t>an</a:t>
            </a:r>
            <a:r>
              <a:rPr b="0" spc="34" dirty="0"/>
              <a:t> </a:t>
            </a:r>
            <a:r>
              <a:rPr b="0" dirty="0">
                <a:latin typeface="Palatino Linotype"/>
                <a:cs typeface="Palatino Linotype"/>
              </a:rPr>
              <a:t>internal</a:t>
            </a:r>
            <a:r>
              <a:rPr b="0" spc="30" dirty="0"/>
              <a:t> </a:t>
            </a:r>
            <a:r>
              <a:rPr b="0" spc="-8" dirty="0"/>
              <a:t>server.</a:t>
            </a:r>
          </a:p>
          <a:p>
            <a:pPr marL="10716" marR="4287" algn="just">
              <a:lnSpc>
                <a:spcPct val="114599"/>
              </a:lnSpc>
              <a:spcBef>
                <a:spcPts val="1515"/>
              </a:spcBef>
            </a:pPr>
            <a:r>
              <a:rPr b="0" dirty="0">
                <a:latin typeface="Palatino Linotype"/>
                <a:cs typeface="Palatino Linotype"/>
              </a:rPr>
              <a:t>Branch</a:t>
            </a:r>
            <a:r>
              <a:rPr b="0" spc="25" dirty="0"/>
              <a:t> </a:t>
            </a:r>
            <a:r>
              <a:rPr b="0" dirty="0">
                <a:latin typeface="Palatino Linotype"/>
                <a:cs typeface="Palatino Linotype"/>
              </a:rPr>
              <a:t>in</a:t>
            </a:r>
            <a:r>
              <a:rPr b="0" spc="30" dirty="0"/>
              <a:t> </a:t>
            </a:r>
            <a:r>
              <a:rPr b="0" dirty="0">
                <a:latin typeface="Palatino Linotype"/>
                <a:cs typeface="Palatino Linotype"/>
              </a:rPr>
              <a:t>GIT</a:t>
            </a:r>
            <a:r>
              <a:rPr b="0" spc="30" dirty="0"/>
              <a:t> </a:t>
            </a:r>
            <a:r>
              <a:rPr b="0" spc="42" dirty="0"/>
              <a:t>-</a:t>
            </a:r>
            <a:r>
              <a:rPr b="0" spc="30" dirty="0"/>
              <a:t> </a:t>
            </a:r>
            <a:r>
              <a:rPr b="0" dirty="0">
                <a:latin typeface="Palatino Linotype"/>
                <a:cs typeface="Palatino Linotype"/>
              </a:rPr>
              <a:t>Branch</a:t>
            </a:r>
            <a:r>
              <a:rPr b="0" spc="30" dirty="0"/>
              <a:t> </a:t>
            </a:r>
            <a:r>
              <a:rPr b="0" dirty="0">
                <a:latin typeface="Palatino Linotype"/>
                <a:cs typeface="Palatino Linotype"/>
              </a:rPr>
              <a:t>in</a:t>
            </a:r>
            <a:r>
              <a:rPr b="0" spc="30" dirty="0"/>
              <a:t> </a:t>
            </a:r>
            <a:r>
              <a:rPr b="0" dirty="0">
                <a:latin typeface="Palatino Linotype"/>
                <a:cs typeface="Palatino Linotype"/>
              </a:rPr>
              <a:t>Git</a:t>
            </a:r>
            <a:r>
              <a:rPr b="0" spc="25" dirty="0"/>
              <a:t> </a:t>
            </a:r>
            <a:r>
              <a:rPr b="0" dirty="0">
                <a:latin typeface="Palatino Linotype"/>
                <a:cs typeface="Palatino Linotype"/>
              </a:rPr>
              <a:t>is</a:t>
            </a:r>
            <a:r>
              <a:rPr b="0" spc="30" dirty="0"/>
              <a:t> </a:t>
            </a:r>
            <a:r>
              <a:rPr b="0" dirty="0">
                <a:latin typeface="Palatino Linotype"/>
                <a:cs typeface="Palatino Linotype"/>
              </a:rPr>
              <a:t>a</a:t>
            </a:r>
            <a:r>
              <a:rPr b="0" spc="30" dirty="0"/>
              <a:t> </a:t>
            </a:r>
            <a:r>
              <a:rPr b="0" spc="-101" dirty="0"/>
              <a:t>way</a:t>
            </a:r>
            <a:r>
              <a:rPr b="0" spc="30" dirty="0"/>
              <a:t> </a:t>
            </a:r>
            <a:r>
              <a:rPr b="0" spc="42" dirty="0"/>
              <a:t>to</a:t>
            </a:r>
            <a:r>
              <a:rPr b="0" spc="30" dirty="0"/>
              <a:t> </a:t>
            </a:r>
            <a:r>
              <a:rPr b="0" dirty="0">
                <a:latin typeface="Palatino Linotype"/>
                <a:cs typeface="Palatino Linotype"/>
              </a:rPr>
              <a:t>keep</a:t>
            </a:r>
            <a:r>
              <a:rPr b="0" spc="30" dirty="0"/>
              <a:t> </a:t>
            </a:r>
            <a:r>
              <a:rPr b="0" spc="-38" dirty="0"/>
              <a:t>developing</a:t>
            </a:r>
            <a:r>
              <a:rPr b="0" spc="25" dirty="0"/>
              <a:t> </a:t>
            </a:r>
            <a:r>
              <a:rPr b="0" spc="-21" dirty="0"/>
              <a:t>and </a:t>
            </a:r>
            <a:r>
              <a:rPr b="0" spc="-8" dirty="0"/>
              <a:t>coding</a:t>
            </a:r>
            <a:r>
              <a:rPr b="0" spc="-25" dirty="0"/>
              <a:t> </a:t>
            </a:r>
            <a:r>
              <a:rPr b="0" dirty="0">
                <a:latin typeface="Palatino Linotype"/>
                <a:cs typeface="Palatino Linotype"/>
              </a:rPr>
              <a:t>a</a:t>
            </a:r>
            <a:r>
              <a:rPr b="0" spc="-25" dirty="0"/>
              <a:t> </a:t>
            </a:r>
            <a:r>
              <a:rPr b="0" dirty="0">
                <a:latin typeface="Palatino Linotype"/>
                <a:cs typeface="Palatino Linotype"/>
              </a:rPr>
              <a:t>new</a:t>
            </a:r>
            <a:r>
              <a:rPr b="0" spc="-21" dirty="0"/>
              <a:t> </a:t>
            </a:r>
            <a:r>
              <a:rPr b="0" dirty="0">
                <a:latin typeface="Palatino Linotype"/>
                <a:cs typeface="Palatino Linotype"/>
              </a:rPr>
              <a:t>feature</a:t>
            </a:r>
            <a:r>
              <a:rPr b="0" spc="-25" dirty="0"/>
              <a:t> </a:t>
            </a:r>
            <a:r>
              <a:rPr b="0" dirty="0">
                <a:latin typeface="Palatino Linotype"/>
                <a:cs typeface="Palatino Linotype"/>
              </a:rPr>
              <a:t>or</a:t>
            </a:r>
            <a:r>
              <a:rPr b="0" spc="-21" dirty="0"/>
              <a:t> </a:t>
            </a:r>
            <a:r>
              <a:rPr b="0" dirty="0">
                <a:latin typeface="Palatino Linotype"/>
                <a:cs typeface="Palatino Linotype"/>
              </a:rPr>
              <a:t>modification</a:t>
            </a:r>
            <a:r>
              <a:rPr b="0" spc="-25" dirty="0"/>
              <a:t> </a:t>
            </a:r>
            <a:r>
              <a:rPr b="0" spc="42" dirty="0"/>
              <a:t>to</a:t>
            </a:r>
            <a:r>
              <a:rPr b="0" spc="-21" dirty="0"/>
              <a:t> </a:t>
            </a:r>
            <a:r>
              <a:rPr b="0" dirty="0">
                <a:latin typeface="Palatino Linotype"/>
                <a:cs typeface="Palatino Linotype"/>
              </a:rPr>
              <a:t>the</a:t>
            </a:r>
            <a:r>
              <a:rPr b="0" spc="-25" dirty="0"/>
              <a:t> </a:t>
            </a:r>
            <a:r>
              <a:rPr b="0" dirty="0">
                <a:latin typeface="Palatino Linotype"/>
                <a:cs typeface="Palatino Linotype"/>
              </a:rPr>
              <a:t>software</a:t>
            </a:r>
            <a:r>
              <a:rPr b="0" spc="-21" dirty="0"/>
              <a:t> </a:t>
            </a:r>
            <a:r>
              <a:rPr b="0" dirty="0">
                <a:latin typeface="Palatino Linotype"/>
                <a:cs typeface="Palatino Linotype"/>
              </a:rPr>
              <a:t>and</a:t>
            </a:r>
            <a:r>
              <a:rPr b="0" spc="-25" dirty="0"/>
              <a:t> </a:t>
            </a:r>
            <a:r>
              <a:rPr b="0" spc="-8" dirty="0"/>
              <a:t>still </a:t>
            </a:r>
            <a:r>
              <a:rPr b="0" dirty="0">
                <a:latin typeface="Palatino Linotype"/>
                <a:cs typeface="Palatino Linotype"/>
              </a:rPr>
              <a:t>not</a:t>
            </a:r>
            <a:r>
              <a:rPr b="0" spc="76" dirty="0"/>
              <a:t> </a:t>
            </a:r>
            <a:r>
              <a:rPr b="0" dirty="0">
                <a:latin typeface="Palatino Linotype"/>
                <a:cs typeface="Palatino Linotype"/>
              </a:rPr>
              <a:t>a</a:t>
            </a:r>
            <a:r>
              <a:rPr b="0" dirty="0">
                <a:latin typeface="Courier New"/>
                <a:cs typeface="Courier New"/>
              </a:rPr>
              <a:t>ﬀ</a:t>
            </a:r>
            <a:r>
              <a:rPr b="0" dirty="0">
                <a:latin typeface="Palatino Linotype"/>
                <a:cs typeface="Palatino Linotype"/>
              </a:rPr>
              <a:t>ecting</a:t>
            </a:r>
            <a:r>
              <a:rPr b="0" spc="80" dirty="0"/>
              <a:t> </a:t>
            </a:r>
            <a:r>
              <a:rPr b="0" dirty="0">
                <a:latin typeface="Palatino Linotype"/>
                <a:cs typeface="Palatino Linotype"/>
              </a:rPr>
              <a:t>the</a:t>
            </a:r>
            <a:r>
              <a:rPr b="0" spc="80" dirty="0"/>
              <a:t> </a:t>
            </a:r>
            <a:r>
              <a:rPr b="0" dirty="0">
                <a:latin typeface="Palatino Linotype"/>
                <a:cs typeface="Palatino Linotype"/>
              </a:rPr>
              <a:t>main</a:t>
            </a:r>
            <a:r>
              <a:rPr b="0" spc="80" dirty="0"/>
              <a:t> </a:t>
            </a:r>
            <a:r>
              <a:rPr b="0" dirty="0">
                <a:latin typeface="Palatino Linotype"/>
                <a:cs typeface="Palatino Linotype"/>
              </a:rPr>
              <a:t>part</a:t>
            </a:r>
            <a:r>
              <a:rPr b="0" spc="80" dirty="0"/>
              <a:t> </a:t>
            </a:r>
            <a:r>
              <a:rPr b="0" dirty="0">
                <a:latin typeface="Palatino Linotype"/>
                <a:cs typeface="Palatino Linotype"/>
              </a:rPr>
              <a:t>of</a:t>
            </a:r>
            <a:r>
              <a:rPr b="0" spc="80" dirty="0"/>
              <a:t> </a:t>
            </a:r>
            <a:r>
              <a:rPr b="0" dirty="0">
                <a:latin typeface="Palatino Linotype"/>
                <a:cs typeface="Palatino Linotype"/>
              </a:rPr>
              <a:t>the</a:t>
            </a:r>
            <a:r>
              <a:rPr b="0" spc="80" dirty="0"/>
              <a:t> </a:t>
            </a:r>
            <a:r>
              <a:rPr b="0" spc="-8" dirty="0"/>
              <a:t>project.</a:t>
            </a:r>
          </a:p>
        </p:txBody>
      </p:sp>
      <p:sp>
        <p:nvSpPr>
          <p:cNvPr id="5" name="object 5"/>
          <p:cNvSpPr txBox="1"/>
          <p:nvPr/>
        </p:nvSpPr>
        <p:spPr>
          <a:xfrm>
            <a:off x="2343150" y="2408420"/>
            <a:ext cx="257711" cy="322444"/>
          </a:xfrm>
          <a:prstGeom prst="rect">
            <a:avLst/>
          </a:prstGeom>
        </p:spPr>
        <p:txBody>
          <a:bodyPr vert="horz" wrap="square" lIns="0" tIns="10716" rIns="0" bIns="0" rtlCol="0">
            <a:spAutoFit/>
          </a:bodyPr>
          <a:lstStyle/>
          <a:p>
            <a:pPr marL="10716" defTabSz="771571">
              <a:spcBef>
                <a:spcPts val="84"/>
              </a:spcBef>
            </a:pPr>
            <a:r>
              <a:rPr sz="2025" kern="0" spc="-169" dirty="0">
                <a:solidFill>
                  <a:sysClr val="windowText" lastClr="000000"/>
                </a:solidFill>
                <a:latin typeface="MS PGothic"/>
                <a:cs typeface="MS PGothic"/>
              </a:rPr>
              <a:t>➤</a:t>
            </a:r>
            <a:endParaRPr sz="2025" kern="0">
              <a:solidFill>
                <a:sysClr val="windowText" lastClr="000000"/>
              </a:solidFill>
              <a:latin typeface="MS PGothic"/>
              <a:cs typeface="MS PGothic"/>
            </a:endParaRPr>
          </a:p>
        </p:txBody>
      </p:sp>
      <p:sp>
        <p:nvSpPr>
          <p:cNvPr id="6" name="object 6"/>
          <p:cNvSpPr txBox="1"/>
          <p:nvPr/>
        </p:nvSpPr>
        <p:spPr>
          <a:xfrm>
            <a:off x="2343150" y="3544277"/>
            <a:ext cx="257711" cy="322444"/>
          </a:xfrm>
          <a:prstGeom prst="rect">
            <a:avLst/>
          </a:prstGeom>
        </p:spPr>
        <p:txBody>
          <a:bodyPr vert="horz" wrap="square" lIns="0" tIns="10716" rIns="0" bIns="0" rtlCol="0">
            <a:spAutoFit/>
          </a:bodyPr>
          <a:lstStyle/>
          <a:p>
            <a:pPr marL="10716" defTabSz="771571">
              <a:spcBef>
                <a:spcPts val="84"/>
              </a:spcBef>
            </a:pPr>
            <a:r>
              <a:rPr sz="2025" kern="0" spc="-169" dirty="0">
                <a:solidFill>
                  <a:sysClr val="windowText" lastClr="000000"/>
                </a:solidFill>
                <a:latin typeface="MS PGothic"/>
                <a:cs typeface="MS PGothic"/>
              </a:rPr>
              <a:t>➤</a:t>
            </a:r>
            <a:endParaRPr sz="2025" kern="0">
              <a:solidFill>
                <a:sysClr val="windowText" lastClr="000000"/>
              </a:solidFill>
              <a:latin typeface="MS PGothic"/>
              <a:cs typeface="MS PGothic"/>
            </a:endParaRPr>
          </a:p>
        </p:txBody>
      </p:sp>
    </p:spTree>
    <p:extLst>
      <p:ext uri="{BB962C8B-B14F-4D97-AF65-F5344CB8AC3E}">
        <p14:creationId xmlns:p14="http://schemas.microsoft.com/office/powerpoint/2010/main" val="3698916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83143" y="552896"/>
            <a:ext cx="7711634" cy="478321"/>
          </a:xfrm>
          <a:prstGeom prst="rect">
            <a:avLst/>
          </a:prstGeom>
        </p:spPr>
        <p:txBody>
          <a:bodyPr vert="horz" wrap="square" lIns="0" tIns="10716" rIns="0" bIns="0" rtlCol="0">
            <a:spAutoFit/>
          </a:bodyPr>
          <a:lstStyle/>
          <a:p>
            <a:pPr marL="10716">
              <a:spcBef>
                <a:spcPts val="84"/>
              </a:spcBef>
            </a:pPr>
            <a:r>
              <a:rPr dirty="0">
                <a:solidFill>
                  <a:srgbClr val="6366C3"/>
                </a:solidFill>
              </a:rPr>
              <a:t>GIT</a:t>
            </a:r>
            <a:r>
              <a:rPr spc="-139" dirty="0">
                <a:solidFill>
                  <a:srgbClr val="6366C3"/>
                </a:solidFill>
              </a:rPr>
              <a:t> </a:t>
            </a:r>
            <a:r>
              <a:rPr spc="-228" dirty="0">
                <a:solidFill>
                  <a:srgbClr val="6366C3"/>
                </a:solidFill>
              </a:rPr>
              <a:t>&amp;</a:t>
            </a:r>
            <a:r>
              <a:rPr spc="38" dirty="0">
                <a:solidFill>
                  <a:srgbClr val="6366C3"/>
                </a:solidFill>
              </a:rPr>
              <a:t> </a:t>
            </a:r>
            <a:r>
              <a:rPr spc="-8" dirty="0">
                <a:solidFill>
                  <a:srgbClr val="6366C3"/>
                </a:solidFill>
              </a:rPr>
              <a:t>GITHub</a:t>
            </a:r>
            <a:r>
              <a:rPr spc="-46" dirty="0">
                <a:solidFill>
                  <a:srgbClr val="6366C3"/>
                </a:solidFill>
              </a:rPr>
              <a:t> </a:t>
            </a:r>
            <a:r>
              <a:rPr spc="127" dirty="0"/>
              <a:t>:</a:t>
            </a:r>
            <a:r>
              <a:rPr spc="-51" dirty="0"/>
              <a:t> </a:t>
            </a:r>
            <a:r>
              <a:rPr spc="-30" dirty="0"/>
              <a:t>Version</a:t>
            </a:r>
            <a:r>
              <a:rPr spc="-51" dirty="0"/>
              <a:t> </a:t>
            </a:r>
            <a:r>
              <a:rPr spc="-34" dirty="0"/>
              <a:t>Control</a:t>
            </a:r>
            <a:r>
              <a:rPr spc="-46" dirty="0"/>
              <a:t> </a:t>
            </a:r>
            <a:r>
              <a:rPr spc="-38" dirty="0"/>
              <a:t>System</a:t>
            </a:r>
          </a:p>
        </p:txBody>
      </p:sp>
      <p:sp>
        <p:nvSpPr>
          <p:cNvPr id="3" name="object 3"/>
          <p:cNvSpPr txBox="1"/>
          <p:nvPr/>
        </p:nvSpPr>
        <p:spPr>
          <a:xfrm>
            <a:off x="2343150" y="1744052"/>
            <a:ext cx="257711" cy="322444"/>
          </a:xfrm>
          <a:prstGeom prst="rect">
            <a:avLst/>
          </a:prstGeom>
        </p:spPr>
        <p:txBody>
          <a:bodyPr vert="horz" wrap="square" lIns="0" tIns="10716" rIns="0" bIns="0" rtlCol="0">
            <a:spAutoFit/>
          </a:bodyPr>
          <a:lstStyle/>
          <a:p>
            <a:pPr marL="10716" defTabSz="771571">
              <a:spcBef>
                <a:spcPts val="84"/>
              </a:spcBef>
            </a:pPr>
            <a:r>
              <a:rPr sz="2025" kern="0" spc="-169" dirty="0">
                <a:solidFill>
                  <a:sysClr val="windowText" lastClr="000000"/>
                </a:solidFill>
                <a:latin typeface="MS PGothic"/>
                <a:cs typeface="MS PGothic"/>
              </a:rPr>
              <a:t>➤</a:t>
            </a:r>
            <a:endParaRPr sz="2025" kern="0">
              <a:solidFill>
                <a:sysClr val="windowText" lastClr="000000"/>
              </a:solidFill>
              <a:latin typeface="MS PGothic"/>
              <a:cs typeface="MS PGothic"/>
            </a:endParaRPr>
          </a:p>
        </p:txBody>
      </p:sp>
      <p:sp>
        <p:nvSpPr>
          <p:cNvPr id="4" name="object 4"/>
          <p:cNvSpPr txBox="1"/>
          <p:nvPr/>
        </p:nvSpPr>
        <p:spPr>
          <a:xfrm>
            <a:off x="2739628" y="1698091"/>
            <a:ext cx="8585895" cy="426319"/>
          </a:xfrm>
          <a:prstGeom prst="rect">
            <a:avLst/>
          </a:prstGeom>
        </p:spPr>
        <p:txBody>
          <a:bodyPr vert="horz" wrap="square" lIns="0" tIns="10716" rIns="0" bIns="0" rtlCol="0">
            <a:spAutoFit/>
          </a:bodyPr>
          <a:lstStyle/>
          <a:p>
            <a:pPr marL="10716" defTabSz="771571">
              <a:spcBef>
                <a:spcPts val="84"/>
              </a:spcBef>
            </a:pPr>
            <a:r>
              <a:rPr sz="2700" kern="0" dirty="0">
                <a:solidFill>
                  <a:sysClr val="windowText" lastClr="000000"/>
                </a:solidFill>
                <a:latin typeface="Palatino Linotype"/>
                <a:cs typeface="Palatino Linotype"/>
              </a:rPr>
              <a:t>GIT</a:t>
            </a:r>
            <a:r>
              <a:rPr sz="2700" kern="0" spc="34" dirty="0">
                <a:solidFill>
                  <a:sysClr val="windowText" lastClr="000000"/>
                </a:solidFill>
                <a:latin typeface="Palatino Linotype"/>
                <a:cs typeface="Palatino Linotype"/>
              </a:rPr>
              <a:t> </a:t>
            </a:r>
            <a:r>
              <a:rPr sz="2700" kern="0" dirty="0">
                <a:solidFill>
                  <a:sysClr val="windowText" lastClr="000000"/>
                </a:solidFill>
                <a:latin typeface="Palatino Linotype"/>
                <a:cs typeface="Palatino Linotype"/>
              </a:rPr>
              <a:t>is</a:t>
            </a:r>
            <a:r>
              <a:rPr sz="2700" kern="0" spc="34" dirty="0">
                <a:solidFill>
                  <a:sysClr val="windowText" lastClr="000000"/>
                </a:solidFill>
                <a:latin typeface="Palatino Linotype"/>
                <a:cs typeface="Palatino Linotype"/>
              </a:rPr>
              <a:t> </a:t>
            </a:r>
            <a:r>
              <a:rPr sz="2700" kern="0" dirty="0">
                <a:solidFill>
                  <a:sysClr val="windowText" lastClr="000000"/>
                </a:solidFill>
                <a:latin typeface="Palatino Linotype"/>
                <a:cs typeface="Palatino Linotype"/>
              </a:rPr>
              <a:t>open</a:t>
            </a:r>
            <a:r>
              <a:rPr sz="2700" kern="0" spc="34" dirty="0">
                <a:solidFill>
                  <a:sysClr val="windowText" lastClr="000000"/>
                </a:solidFill>
                <a:latin typeface="Palatino Linotype"/>
                <a:cs typeface="Palatino Linotype"/>
              </a:rPr>
              <a:t> </a:t>
            </a:r>
            <a:r>
              <a:rPr sz="2700" kern="0" dirty="0">
                <a:solidFill>
                  <a:sysClr val="windowText" lastClr="000000"/>
                </a:solidFill>
                <a:latin typeface="Palatino Linotype"/>
                <a:cs typeface="Palatino Linotype"/>
              </a:rPr>
              <a:t>source</a:t>
            </a:r>
            <a:r>
              <a:rPr sz="2700" kern="0" spc="34" dirty="0">
                <a:solidFill>
                  <a:sysClr val="windowText" lastClr="000000"/>
                </a:solidFill>
                <a:latin typeface="Palatino Linotype"/>
                <a:cs typeface="Palatino Linotype"/>
              </a:rPr>
              <a:t> </a:t>
            </a:r>
            <a:r>
              <a:rPr sz="2700" kern="0" dirty="0">
                <a:solidFill>
                  <a:sysClr val="windowText" lastClr="000000"/>
                </a:solidFill>
                <a:latin typeface="Palatino Linotype"/>
                <a:cs typeface="Palatino Linotype"/>
              </a:rPr>
              <a:t>and</a:t>
            </a:r>
            <a:r>
              <a:rPr sz="2700" kern="0" spc="34" dirty="0">
                <a:solidFill>
                  <a:sysClr val="windowText" lastClr="000000"/>
                </a:solidFill>
                <a:latin typeface="Palatino Linotype"/>
                <a:cs typeface="Palatino Linotype"/>
              </a:rPr>
              <a:t> </a:t>
            </a:r>
            <a:r>
              <a:rPr sz="2700" kern="0" dirty="0">
                <a:solidFill>
                  <a:sysClr val="windowText" lastClr="000000"/>
                </a:solidFill>
                <a:latin typeface="Palatino Linotype"/>
                <a:cs typeface="Palatino Linotype"/>
              </a:rPr>
              <a:t>can</a:t>
            </a:r>
            <a:r>
              <a:rPr sz="2700" kern="0" spc="38" dirty="0">
                <a:solidFill>
                  <a:sysClr val="windowText" lastClr="000000"/>
                </a:solidFill>
                <a:latin typeface="Palatino Linotype"/>
                <a:cs typeface="Palatino Linotype"/>
              </a:rPr>
              <a:t> </a:t>
            </a:r>
            <a:r>
              <a:rPr sz="2700" kern="0" dirty="0">
                <a:solidFill>
                  <a:sysClr val="windowText" lastClr="000000"/>
                </a:solidFill>
                <a:latin typeface="Palatino Linotype"/>
                <a:cs typeface="Palatino Linotype"/>
              </a:rPr>
              <a:t>be</a:t>
            </a:r>
            <a:r>
              <a:rPr sz="2700" kern="0" spc="34" dirty="0">
                <a:solidFill>
                  <a:sysClr val="windowText" lastClr="000000"/>
                </a:solidFill>
                <a:latin typeface="Palatino Linotype"/>
                <a:cs typeface="Palatino Linotype"/>
              </a:rPr>
              <a:t> </a:t>
            </a:r>
            <a:r>
              <a:rPr sz="2700" kern="0" dirty="0">
                <a:solidFill>
                  <a:sysClr val="windowText" lastClr="000000"/>
                </a:solidFill>
                <a:latin typeface="Palatino Linotype"/>
                <a:cs typeface="Palatino Linotype"/>
              </a:rPr>
              <a:t>installed</a:t>
            </a:r>
            <a:r>
              <a:rPr sz="2700" kern="0" spc="34" dirty="0">
                <a:solidFill>
                  <a:sysClr val="windowText" lastClr="000000"/>
                </a:solidFill>
                <a:latin typeface="Palatino Linotype"/>
                <a:cs typeface="Palatino Linotype"/>
              </a:rPr>
              <a:t> </a:t>
            </a:r>
            <a:r>
              <a:rPr sz="2700" kern="0" dirty="0">
                <a:solidFill>
                  <a:sysClr val="windowText" lastClr="000000"/>
                </a:solidFill>
                <a:latin typeface="Palatino Linotype"/>
                <a:cs typeface="Palatino Linotype"/>
              </a:rPr>
              <a:t>on</a:t>
            </a:r>
            <a:r>
              <a:rPr sz="2700" kern="0" spc="34" dirty="0">
                <a:solidFill>
                  <a:sysClr val="windowText" lastClr="000000"/>
                </a:solidFill>
                <a:latin typeface="Palatino Linotype"/>
                <a:cs typeface="Palatino Linotype"/>
              </a:rPr>
              <a:t> </a:t>
            </a:r>
            <a:r>
              <a:rPr sz="2700" kern="0" dirty="0">
                <a:solidFill>
                  <a:sysClr val="windowText" lastClr="000000"/>
                </a:solidFill>
                <a:latin typeface="Palatino Linotype"/>
                <a:cs typeface="Palatino Linotype"/>
              </a:rPr>
              <a:t>all</a:t>
            </a:r>
            <a:r>
              <a:rPr sz="2700" kern="0" spc="34" dirty="0">
                <a:solidFill>
                  <a:sysClr val="windowText" lastClr="000000"/>
                </a:solidFill>
                <a:latin typeface="Palatino Linotype"/>
                <a:cs typeface="Palatino Linotype"/>
              </a:rPr>
              <a:t> </a:t>
            </a:r>
            <a:r>
              <a:rPr sz="2700" kern="0" dirty="0">
                <a:solidFill>
                  <a:sysClr val="windowText" lastClr="000000"/>
                </a:solidFill>
                <a:latin typeface="Palatino Linotype"/>
                <a:cs typeface="Palatino Linotype"/>
              </a:rPr>
              <a:t>major</a:t>
            </a:r>
            <a:r>
              <a:rPr sz="2700" kern="0" spc="38" dirty="0">
                <a:solidFill>
                  <a:sysClr val="windowText" lastClr="000000"/>
                </a:solidFill>
                <a:latin typeface="Palatino Linotype"/>
                <a:cs typeface="Palatino Linotype"/>
              </a:rPr>
              <a:t> </a:t>
            </a:r>
            <a:r>
              <a:rPr sz="2700" kern="0" spc="-21" dirty="0">
                <a:solidFill>
                  <a:sysClr val="windowText" lastClr="000000"/>
                </a:solidFill>
                <a:latin typeface="Palatino Linotype"/>
                <a:cs typeface="Palatino Linotype"/>
              </a:rPr>
              <a:t>OS.</a:t>
            </a:r>
            <a:endParaRPr sz="2700" kern="0">
              <a:solidFill>
                <a:sysClr val="windowText" lastClr="000000"/>
              </a:solidFill>
              <a:latin typeface="Palatino Linotype"/>
              <a:cs typeface="Palatino Linotype"/>
            </a:endParaRPr>
          </a:p>
        </p:txBody>
      </p:sp>
      <p:sp>
        <p:nvSpPr>
          <p:cNvPr id="5" name="object 5"/>
          <p:cNvSpPr txBox="1"/>
          <p:nvPr/>
        </p:nvSpPr>
        <p:spPr>
          <a:xfrm>
            <a:off x="2739628" y="2408420"/>
            <a:ext cx="257711" cy="322444"/>
          </a:xfrm>
          <a:prstGeom prst="rect">
            <a:avLst/>
          </a:prstGeom>
        </p:spPr>
        <p:txBody>
          <a:bodyPr vert="horz" wrap="square" lIns="0" tIns="10716" rIns="0" bIns="0" rtlCol="0">
            <a:spAutoFit/>
          </a:bodyPr>
          <a:lstStyle/>
          <a:p>
            <a:pPr marL="10716" defTabSz="771571">
              <a:spcBef>
                <a:spcPts val="84"/>
              </a:spcBef>
            </a:pPr>
            <a:r>
              <a:rPr sz="2025" kern="0" spc="-169" dirty="0">
                <a:solidFill>
                  <a:sysClr val="windowText" lastClr="000000"/>
                </a:solidFill>
                <a:latin typeface="MS PGothic"/>
                <a:cs typeface="MS PGothic"/>
              </a:rPr>
              <a:t>➤</a:t>
            </a:r>
            <a:endParaRPr sz="2025" kern="0">
              <a:solidFill>
                <a:sysClr val="windowText" lastClr="000000"/>
              </a:solidFill>
              <a:latin typeface="MS PGothic"/>
              <a:cs typeface="MS PGothic"/>
            </a:endParaRPr>
          </a:p>
        </p:txBody>
      </p:sp>
      <p:sp>
        <p:nvSpPr>
          <p:cNvPr id="6" name="object 6"/>
          <p:cNvSpPr txBox="1"/>
          <p:nvPr/>
        </p:nvSpPr>
        <p:spPr>
          <a:xfrm>
            <a:off x="3136107" y="2362460"/>
            <a:ext cx="1464825" cy="1723918"/>
          </a:xfrm>
          <a:prstGeom prst="rect">
            <a:avLst/>
          </a:prstGeom>
        </p:spPr>
        <p:txBody>
          <a:bodyPr vert="horz" wrap="square" lIns="0" tIns="10716" rIns="0" bIns="0" rtlCol="0">
            <a:spAutoFit/>
          </a:bodyPr>
          <a:lstStyle/>
          <a:p>
            <a:pPr marL="10716" defTabSz="771571">
              <a:spcBef>
                <a:spcPts val="84"/>
              </a:spcBef>
            </a:pPr>
            <a:r>
              <a:rPr sz="2700" kern="0" spc="-8" dirty="0">
                <a:solidFill>
                  <a:sysClr val="windowText" lastClr="000000"/>
                </a:solidFill>
                <a:latin typeface="Palatino Linotype"/>
                <a:cs typeface="Palatino Linotype"/>
              </a:rPr>
              <a:t>Linux</a:t>
            </a:r>
            <a:endParaRPr sz="2700" kern="0">
              <a:solidFill>
                <a:sysClr val="windowText" lastClr="000000"/>
              </a:solidFill>
              <a:latin typeface="Palatino Linotype"/>
              <a:cs typeface="Palatino Linotype"/>
            </a:endParaRPr>
          </a:p>
          <a:p>
            <a:pPr marL="10716" marR="4287" defTabSz="771571">
              <a:lnSpc>
                <a:spcPts val="5232"/>
              </a:lnSpc>
              <a:spcBef>
                <a:spcPts val="338"/>
              </a:spcBef>
            </a:pPr>
            <a:r>
              <a:rPr sz="2700" kern="0" spc="-21" dirty="0">
                <a:solidFill>
                  <a:sysClr val="windowText" lastClr="000000"/>
                </a:solidFill>
                <a:latin typeface="Palatino Linotype"/>
                <a:cs typeface="Palatino Linotype"/>
              </a:rPr>
              <a:t>Mac </a:t>
            </a:r>
            <a:r>
              <a:rPr sz="2700" kern="0" spc="-42" dirty="0">
                <a:solidFill>
                  <a:sysClr val="windowText" lastClr="000000"/>
                </a:solidFill>
                <a:latin typeface="Palatino Linotype"/>
                <a:cs typeface="Palatino Linotype"/>
              </a:rPr>
              <a:t>Windows</a:t>
            </a:r>
            <a:endParaRPr sz="2700" kern="0">
              <a:solidFill>
                <a:sysClr val="windowText" lastClr="000000"/>
              </a:solidFill>
              <a:latin typeface="Palatino Linotype"/>
              <a:cs typeface="Palatino Linotype"/>
            </a:endParaRPr>
          </a:p>
        </p:txBody>
      </p:sp>
      <p:sp>
        <p:nvSpPr>
          <p:cNvPr id="7" name="object 7"/>
          <p:cNvSpPr txBox="1"/>
          <p:nvPr/>
        </p:nvSpPr>
        <p:spPr>
          <a:xfrm>
            <a:off x="2739628" y="3072789"/>
            <a:ext cx="257711" cy="322444"/>
          </a:xfrm>
          <a:prstGeom prst="rect">
            <a:avLst/>
          </a:prstGeom>
        </p:spPr>
        <p:txBody>
          <a:bodyPr vert="horz" wrap="square" lIns="0" tIns="10716" rIns="0" bIns="0" rtlCol="0">
            <a:spAutoFit/>
          </a:bodyPr>
          <a:lstStyle/>
          <a:p>
            <a:pPr marL="10716" defTabSz="771571">
              <a:spcBef>
                <a:spcPts val="84"/>
              </a:spcBef>
            </a:pPr>
            <a:r>
              <a:rPr sz="2025" kern="0" spc="-169" dirty="0">
                <a:solidFill>
                  <a:sysClr val="windowText" lastClr="000000"/>
                </a:solidFill>
                <a:latin typeface="MS PGothic"/>
                <a:cs typeface="MS PGothic"/>
              </a:rPr>
              <a:t>➤</a:t>
            </a:r>
            <a:endParaRPr sz="2025" kern="0">
              <a:solidFill>
                <a:sysClr val="windowText" lastClr="000000"/>
              </a:solidFill>
              <a:latin typeface="MS PGothic"/>
              <a:cs typeface="MS PGothic"/>
            </a:endParaRPr>
          </a:p>
        </p:txBody>
      </p:sp>
      <p:sp>
        <p:nvSpPr>
          <p:cNvPr id="8" name="object 8"/>
          <p:cNvSpPr txBox="1"/>
          <p:nvPr/>
        </p:nvSpPr>
        <p:spPr>
          <a:xfrm>
            <a:off x="2739628" y="3737158"/>
            <a:ext cx="257711" cy="322444"/>
          </a:xfrm>
          <a:prstGeom prst="rect">
            <a:avLst/>
          </a:prstGeom>
        </p:spPr>
        <p:txBody>
          <a:bodyPr vert="horz" wrap="square" lIns="0" tIns="10716" rIns="0" bIns="0" rtlCol="0">
            <a:spAutoFit/>
          </a:bodyPr>
          <a:lstStyle/>
          <a:p>
            <a:pPr marL="10716" defTabSz="771571">
              <a:spcBef>
                <a:spcPts val="84"/>
              </a:spcBef>
            </a:pPr>
            <a:r>
              <a:rPr sz="2025" kern="0" spc="-169" dirty="0">
                <a:solidFill>
                  <a:sysClr val="windowText" lastClr="000000"/>
                </a:solidFill>
                <a:latin typeface="MS PGothic"/>
                <a:cs typeface="MS PGothic"/>
              </a:rPr>
              <a:t>➤</a:t>
            </a:r>
            <a:endParaRPr sz="2025" kern="0">
              <a:solidFill>
                <a:sysClr val="windowText" lastClr="000000"/>
              </a:solidFill>
              <a:latin typeface="MS PGothic"/>
              <a:cs typeface="MS PGothic"/>
            </a:endParaRPr>
          </a:p>
        </p:txBody>
      </p:sp>
    </p:spTree>
    <p:extLst>
      <p:ext uri="{BB962C8B-B14F-4D97-AF65-F5344CB8AC3E}">
        <p14:creationId xmlns:p14="http://schemas.microsoft.com/office/powerpoint/2010/main" val="2605031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3" name="Text 0"/>
          <p:cNvSpPr/>
          <p:nvPr/>
        </p:nvSpPr>
        <p:spPr>
          <a:xfrm>
            <a:off x="6280190" y="654010"/>
            <a:ext cx="4536519" cy="566976"/>
          </a:xfrm>
          <a:prstGeom prst="rect">
            <a:avLst/>
          </a:prstGeom>
          <a:noFill/>
          <a:ln/>
        </p:spPr>
        <p:txBody>
          <a:bodyPr wrap="none" lIns="0" tIns="0" rIns="0" bIns="0" rtlCol="0" anchor="t"/>
          <a:lstStyle/>
          <a:p>
            <a:pPr marL="0" indent="0" algn="l">
              <a:lnSpc>
                <a:spcPts val="4450"/>
              </a:lnSpc>
              <a:buNone/>
            </a:pPr>
            <a:r>
              <a:rPr lang="en-US" sz="3550" b="1" kern="0" spc="-107" dirty="0">
                <a:solidFill>
                  <a:srgbClr val="000000"/>
                </a:solidFill>
                <a:latin typeface="Inter Bold" pitchFamily="34" charset="0"/>
                <a:ea typeface="Inter Bold" pitchFamily="34" charset="-122"/>
                <a:cs typeface="Inter Bold" pitchFamily="34" charset="-120"/>
              </a:rPr>
              <a:t>Key Concepts</a:t>
            </a:r>
            <a:endParaRPr lang="en-US" sz="3550" dirty="0"/>
          </a:p>
        </p:txBody>
      </p:sp>
      <p:pic>
        <p:nvPicPr>
          <p:cNvPr id="4" name="Image 1" descr="preencoded.png"/>
          <p:cNvPicPr>
            <a:picLocks noChangeAspect="1"/>
          </p:cNvPicPr>
          <p:nvPr/>
        </p:nvPicPr>
        <p:blipFill>
          <a:blip r:embed="rId3"/>
          <a:stretch>
            <a:fillRect/>
          </a:stretch>
        </p:blipFill>
        <p:spPr>
          <a:xfrm>
            <a:off x="3465229" y="1553549"/>
            <a:ext cx="453628" cy="453628"/>
          </a:xfrm>
          <a:prstGeom prst="rect">
            <a:avLst/>
          </a:prstGeom>
        </p:spPr>
      </p:pic>
      <p:sp>
        <p:nvSpPr>
          <p:cNvPr id="5" name="Text 1"/>
          <p:cNvSpPr/>
          <p:nvPr/>
        </p:nvSpPr>
        <p:spPr>
          <a:xfrm>
            <a:off x="3180730" y="2161964"/>
            <a:ext cx="2268260" cy="283488"/>
          </a:xfrm>
          <a:prstGeom prst="rect">
            <a:avLst/>
          </a:prstGeom>
          <a:noFill/>
          <a:ln/>
        </p:spPr>
        <p:txBody>
          <a:bodyPr wrap="none" lIns="0" tIns="0" rIns="0" bIns="0" rtlCol="0" anchor="t"/>
          <a:lstStyle/>
          <a:p>
            <a:pPr marL="0" indent="0" algn="l">
              <a:lnSpc>
                <a:spcPts val="2200"/>
              </a:lnSpc>
              <a:buNone/>
            </a:pPr>
            <a:r>
              <a:rPr lang="en-US" sz="1750" b="1" kern="0" spc="-54" dirty="0">
                <a:solidFill>
                  <a:srgbClr val="272525"/>
                </a:solidFill>
                <a:latin typeface="Inter Bold" pitchFamily="34" charset="0"/>
                <a:ea typeface="Inter Bold" pitchFamily="34" charset="-122"/>
                <a:cs typeface="Inter Bold" pitchFamily="34" charset="-120"/>
              </a:rPr>
              <a:t>Repository</a:t>
            </a:r>
            <a:endParaRPr lang="en-US" sz="1750" dirty="0"/>
          </a:p>
        </p:txBody>
      </p:sp>
      <p:sp>
        <p:nvSpPr>
          <p:cNvPr id="6" name="Text 2"/>
          <p:cNvSpPr/>
          <p:nvPr/>
        </p:nvSpPr>
        <p:spPr>
          <a:xfrm>
            <a:off x="1716668" y="2574508"/>
            <a:ext cx="4698649" cy="2031921"/>
          </a:xfrm>
          <a:prstGeom prst="rect">
            <a:avLst/>
          </a:prstGeom>
          <a:noFill/>
          <a:ln/>
        </p:spPr>
        <p:txBody>
          <a:bodyPr wrap="square" lIns="0" tIns="0" rIns="0" bIns="0" rtlCol="0" anchor="t"/>
          <a:lstStyle/>
          <a:p>
            <a:pPr marL="0" indent="0" algn="l">
              <a:lnSpc>
                <a:spcPts val="2250"/>
              </a:lnSpc>
              <a:buNone/>
            </a:pPr>
            <a:r>
              <a:rPr lang="en-US" sz="2000" kern="0" spc="-29" dirty="0">
                <a:solidFill>
                  <a:srgbClr val="272525"/>
                </a:solidFill>
                <a:latin typeface="Times New Roman" panose="02020603050405020304" pitchFamily="18" charset="0"/>
                <a:ea typeface="Inter" pitchFamily="34" charset="-122"/>
                <a:cs typeface="Times New Roman" panose="02020603050405020304" pitchFamily="18" charset="0"/>
              </a:rPr>
              <a:t>A storage location for your project. It contains all of your project's files and the entire revision history. Repositories can be local (on your computer) or remote (on a server).</a:t>
            </a:r>
            <a:endParaRPr lang="en-US" sz="2000" dirty="0">
              <a:latin typeface="Times New Roman" panose="02020603050405020304" pitchFamily="18" charset="0"/>
              <a:cs typeface="Times New Roman" panose="02020603050405020304" pitchFamily="18" charset="0"/>
            </a:endParaRPr>
          </a:p>
        </p:txBody>
      </p:sp>
      <p:pic>
        <p:nvPicPr>
          <p:cNvPr id="7" name="Image 2" descr="preencoded.png"/>
          <p:cNvPicPr>
            <a:picLocks noChangeAspect="1"/>
          </p:cNvPicPr>
          <p:nvPr/>
        </p:nvPicPr>
        <p:blipFill>
          <a:blip r:embed="rId4"/>
          <a:stretch>
            <a:fillRect/>
          </a:stretch>
        </p:blipFill>
        <p:spPr>
          <a:xfrm>
            <a:off x="8114819" y="1593530"/>
            <a:ext cx="453628" cy="453628"/>
          </a:xfrm>
          <a:prstGeom prst="rect">
            <a:avLst/>
          </a:prstGeom>
        </p:spPr>
      </p:pic>
      <p:sp>
        <p:nvSpPr>
          <p:cNvPr id="8" name="Text 3"/>
          <p:cNvSpPr/>
          <p:nvPr/>
        </p:nvSpPr>
        <p:spPr>
          <a:xfrm>
            <a:off x="8035842" y="2342734"/>
            <a:ext cx="2268260" cy="283488"/>
          </a:xfrm>
          <a:prstGeom prst="rect">
            <a:avLst/>
          </a:prstGeom>
          <a:noFill/>
          <a:ln/>
        </p:spPr>
        <p:txBody>
          <a:bodyPr wrap="none" lIns="0" tIns="0" rIns="0" bIns="0" rtlCol="0" anchor="t"/>
          <a:lstStyle/>
          <a:p>
            <a:pPr marL="0" indent="0" algn="l">
              <a:lnSpc>
                <a:spcPts val="2200"/>
              </a:lnSpc>
              <a:buNone/>
            </a:pPr>
            <a:r>
              <a:rPr lang="en-US" sz="1750" b="1" kern="0" spc="-54" dirty="0">
                <a:solidFill>
                  <a:srgbClr val="272525"/>
                </a:solidFill>
                <a:latin typeface="Inter Bold" pitchFamily="34" charset="0"/>
                <a:ea typeface="Inter Bold" pitchFamily="34" charset="-122"/>
                <a:cs typeface="Inter Bold" pitchFamily="34" charset="-120"/>
              </a:rPr>
              <a:t>Commit</a:t>
            </a:r>
            <a:endParaRPr lang="en-US" sz="1750" dirty="0"/>
          </a:p>
        </p:txBody>
      </p:sp>
      <p:sp>
        <p:nvSpPr>
          <p:cNvPr id="9" name="Text 4"/>
          <p:cNvSpPr/>
          <p:nvPr/>
        </p:nvSpPr>
        <p:spPr>
          <a:xfrm>
            <a:off x="7315200" y="2893464"/>
            <a:ext cx="4018677" cy="1687234"/>
          </a:xfrm>
          <a:prstGeom prst="rect">
            <a:avLst/>
          </a:prstGeom>
          <a:noFill/>
          <a:ln/>
        </p:spPr>
        <p:txBody>
          <a:bodyPr wrap="square" lIns="0" tIns="0" rIns="0" bIns="0" rtlCol="0" anchor="t"/>
          <a:lstStyle/>
          <a:p>
            <a:pPr marL="0" indent="0" algn="l">
              <a:lnSpc>
                <a:spcPts val="2250"/>
              </a:lnSpc>
              <a:buNone/>
            </a:pPr>
            <a:r>
              <a:rPr lang="en-US" sz="2000" kern="0" spc="-29" dirty="0">
                <a:solidFill>
                  <a:srgbClr val="272525"/>
                </a:solidFill>
                <a:latin typeface="Times New Roman" panose="02020603050405020304" pitchFamily="18" charset="0"/>
                <a:ea typeface="Inter" pitchFamily="34" charset="-122"/>
                <a:cs typeface="Times New Roman" panose="02020603050405020304" pitchFamily="18" charset="0"/>
              </a:rPr>
              <a:t>A snapshot of your repository at a specific point in time. Each commit has a unique identifier and includes changes made since the last commit.</a:t>
            </a:r>
            <a:endParaRPr lang="en-US" sz="2000" dirty="0">
              <a:latin typeface="Times New Roman" panose="02020603050405020304" pitchFamily="18" charset="0"/>
              <a:cs typeface="Times New Roman" panose="02020603050405020304" pitchFamily="18" charset="0"/>
            </a:endParaRPr>
          </a:p>
        </p:txBody>
      </p:sp>
      <p:pic>
        <p:nvPicPr>
          <p:cNvPr id="10" name="Image 3" descr="preencoded.png"/>
          <p:cNvPicPr>
            <a:picLocks noChangeAspect="1"/>
          </p:cNvPicPr>
          <p:nvPr/>
        </p:nvPicPr>
        <p:blipFill>
          <a:blip r:embed="rId5"/>
          <a:stretch>
            <a:fillRect/>
          </a:stretch>
        </p:blipFill>
        <p:spPr>
          <a:xfrm>
            <a:off x="8114819" y="4953242"/>
            <a:ext cx="453628" cy="453628"/>
          </a:xfrm>
          <a:prstGeom prst="rect">
            <a:avLst/>
          </a:prstGeom>
        </p:spPr>
      </p:pic>
      <p:sp>
        <p:nvSpPr>
          <p:cNvPr id="11" name="Text 5"/>
          <p:cNvSpPr/>
          <p:nvPr/>
        </p:nvSpPr>
        <p:spPr>
          <a:xfrm>
            <a:off x="8035842" y="5590163"/>
            <a:ext cx="2268260" cy="283488"/>
          </a:xfrm>
          <a:prstGeom prst="rect">
            <a:avLst/>
          </a:prstGeom>
          <a:noFill/>
          <a:ln/>
        </p:spPr>
        <p:txBody>
          <a:bodyPr wrap="none" lIns="0" tIns="0" rIns="0" bIns="0" rtlCol="0" anchor="t"/>
          <a:lstStyle/>
          <a:p>
            <a:pPr marL="0" indent="0" algn="l">
              <a:lnSpc>
                <a:spcPts val="2200"/>
              </a:lnSpc>
              <a:buNone/>
            </a:pPr>
            <a:r>
              <a:rPr lang="en-US" sz="1750" b="1" kern="0" spc="-54" dirty="0">
                <a:solidFill>
                  <a:srgbClr val="272525"/>
                </a:solidFill>
                <a:latin typeface="Inter Bold" pitchFamily="34" charset="0"/>
                <a:ea typeface="Inter Bold" pitchFamily="34" charset="-122"/>
                <a:cs typeface="Inter Bold" pitchFamily="34" charset="-120"/>
              </a:rPr>
              <a:t>Branch</a:t>
            </a:r>
            <a:endParaRPr lang="en-US" sz="1750" dirty="0"/>
          </a:p>
        </p:txBody>
      </p:sp>
      <p:sp>
        <p:nvSpPr>
          <p:cNvPr id="12" name="Text 6"/>
          <p:cNvSpPr/>
          <p:nvPr/>
        </p:nvSpPr>
        <p:spPr>
          <a:xfrm>
            <a:off x="7544692" y="6124648"/>
            <a:ext cx="4710643" cy="1741646"/>
          </a:xfrm>
          <a:prstGeom prst="rect">
            <a:avLst/>
          </a:prstGeom>
          <a:noFill/>
          <a:ln/>
        </p:spPr>
        <p:txBody>
          <a:bodyPr wrap="square" lIns="0" tIns="0" rIns="0" bIns="0" rtlCol="0" anchor="t"/>
          <a:lstStyle/>
          <a:p>
            <a:pPr marL="0" indent="0" algn="l">
              <a:lnSpc>
                <a:spcPts val="2250"/>
              </a:lnSpc>
              <a:buNone/>
            </a:pPr>
            <a:r>
              <a:rPr lang="en-US" sz="2000" kern="0" spc="-29" dirty="0">
                <a:solidFill>
                  <a:srgbClr val="272525"/>
                </a:solidFill>
                <a:latin typeface="Inter" pitchFamily="34" charset="0"/>
                <a:ea typeface="Inter" pitchFamily="34" charset="-122"/>
                <a:cs typeface="Inter" pitchFamily="34" charset="-120"/>
              </a:rPr>
              <a:t>An independent line of development that lets you work on features or fixes without affecting the main codebase until you're ready to merge your changes.</a:t>
            </a:r>
            <a:endParaRPr lang="en-US" sz="2000" dirty="0"/>
          </a:p>
        </p:txBody>
      </p:sp>
      <p:pic>
        <p:nvPicPr>
          <p:cNvPr id="13" name="Image 4" descr="preencoded.png"/>
          <p:cNvPicPr>
            <a:picLocks noChangeAspect="1"/>
          </p:cNvPicPr>
          <p:nvPr/>
        </p:nvPicPr>
        <p:blipFill>
          <a:blip r:embed="rId6"/>
          <a:stretch>
            <a:fillRect/>
          </a:stretch>
        </p:blipFill>
        <p:spPr>
          <a:xfrm>
            <a:off x="3692043" y="4953242"/>
            <a:ext cx="453628" cy="453628"/>
          </a:xfrm>
          <a:prstGeom prst="rect">
            <a:avLst/>
          </a:prstGeom>
        </p:spPr>
      </p:pic>
      <p:sp>
        <p:nvSpPr>
          <p:cNvPr id="14" name="Text 7"/>
          <p:cNvSpPr/>
          <p:nvPr/>
        </p:nvSpPr>
        <p:spPr>
          <a:xfrm>
            <a:off x="3692043" y="5590163"/>
            <a:ext cx="2268260" cy="283488"/>
          </a:xfrm>
          <a:prstGeom prst="rect">
            <a:avLst/>
          </a:prstGeom>
          <a:noFill/>
          <a:ln/>
        </p:spPr>
        <p:txBody>
          <a:bodyPr wrap="none" lIns="0" tIns="0" rIns="0" bIns="0" rtlCol="0" anchor="t"/>
          <a:lstStyle/>
          <a:p>
            <a:pPr marL="0" indent="0" algn="l">
              <a:lnSpc>
                <a:spcPts val="2200"/>
              </a:lnSpc>
              <a:buNone/>
            </a:pPr>
            <a:r>
              <a:rPr lang="en-US" sz="1750" b="1" kern="0" spc="-54" dirty="0">
                <a:solidFill>
                  <a:srgbClr val="272525"/>
                </a:solidFill>
                <a:latin typeface="Inter Bold" pitchFamily="34" charset="0"/>
                <a:ea typeface="Inter Bold" pitchFamily="34" charset="-122"/>
                <a:cs typeface="Inter Bold" pitchFamily="34" charset="-120"/>
              </a:rPr>
              <a:t>Merge</a:t>
            </a:r>
            <a:endParaRPr lang="en-US" sz="1750" dirty="0"/>
          </a:p>
        </p:txBody>
      </p:sp>
      <p:sp>
        <p:nvSpPr>
          <p:cNvPr id="15" name="Text 8"/>
          <p:cNvSpPr/>
          <p:nvPr/>
        </p:nvSpPr>
        <p:spPr>
          <a:xfrm>
            <a:off x="1712551" y="6109923"/>
            <a:ext cx="4412612" cy="1451372"/>
          </a:xfrm>
          <a:prstGeom prst="rect">
            <a:avLst/>
          </a:prstGeom>
          <a:noFill/>
          <a:ln/>
        </p:spPr>
        <p:txBody>
          <a:bodyPr wrap="square" lIns="0" tIns="0" rIns="0" bIns="0" rtlCol="0" anchor="t"/>
          <a:lstStyle/>
          <a:p>
            <a:pPr marL="0" indent="0" algn="l">
              <a:lnSpc>
                <a:spcPts val="2250"/>
              </a:lnSpc>
              <a:buNone/>
            </a:pPr>
            <a:r>
              <a:rPr lang="en-US" sz="2000" kern="0" spc="-29" dirty="0">
                <a:solidFill>
                  <a:srgbClr val="272525"/>
                </a:solidFill>
                <a:latin typeface="Inter" pitchFamily="34" charset="0"/>
                <a:ea typeface="Inter" pitchFamily="34" charset="-122"/>
                <a:cs typeface="Inter" pitchFamily="34" charset="-120"/>
              </a:rPr>
              <a:t>The process of combining changes from different branches. Merging integrates the changes from one branch into another.</a:t>
            </a:r>
            <a:endParaRPr lang="en-US"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3" name="Text 0"/>
          <p:cNvSpPr/>
          <p:nvPr/>
        </p:nvSpPr>
        <p:spPr>
          <a:xfrm>
            <a:off x="793790" y="699968"/>
            <a:ext cx="5670590" cy="708779"/>
          </a:xfrm>
          <a:prstGeom prst="rect">
            <a:avLst/>
          </a:prstGeom>
          <a:noFill/>
          <a:ln/>
        </p:spPr>
        <p:txBody>
          <a:bodyPr wrap="none" lIns="0" tIns="0" rIns="0" bIns="0" rtlCol="0" anchor="t"/>
          <a:lstStyle/>
          <a:p>
            <a:pPr marL="0" indent="0" algn="l">
              <a:lnSpc>
                <a:spcPts val="5550"/>
              </a:lnSpc>
              <a:buNone/>
            </a:pPr>
            <a:r>
              <a:rPr lang="en-US" sz="4450" b="1" kern="0" spc="-134" dirty="0">
                <a:solidFill>
                  <a:srgbClr val="000000"/>
                </a:solidFill>
                <a:latin typeface="Inter Bold" pitchFamily="34" charset="0"/>
                <a:ea typeface="Inter Bold" pitchFamily="34" charset="-122"/>
                <a:cs typeface="Inter Bold" pitchFamily="34" charset="-120"/>
              </a:rPr>
              <a:t>Setting Up Git</a:t>
            </a:r>
            <a:endParaRPr lang="en-US" sz="4450" dirty="0"/>
          </a:p>
        </p:txBody>
      </p:sp>
      <p:sp>
        <p:nvSpPr>
          <p:cNvPr id="4" name="Shape 1"/>
          <p:cNvSpPr/>
          <p:nvPr/>
        </p:nvSpPr>
        <p:spPr>
          <a:xfrm>
            <a:off x="793790" y="1748909"/>
            <a:ext cx="170021" cy="1579126"/>
          </a:xfrm>
          <a:prstGeom prst="roundRect">
            <a:avLst>
              <a:gd name="adj" fmla="val 56033"/>
            </a:avLst>
          </a:prstGeom>
          <a:solidFill>
            <a:srgbClr val="DADBF1"/>
          </a:solidFill>
          <a:ln w="7620">
            <a:solidFill>
              <a:srgbClr val="C0C1D7"/>
            </a:solidFill>
            <a:prstDash val="solid"/>
          </a:ln>
        </p:spPr>
        <p:txBody>
          <a:bodyPr/>
          <a:lstStyle/>
          <a:p>
            <a:endParaRPr lang="en-US"/>
          </a:p>
        </p:txBody>
      </p:sp>
      <p:sp>
        <p:nvSpPr>
          <p:cNvPr id="5" name="Text 2"/>
          <p:cNvSpPr/>
          <p:nvPr/>
        </p:nvSpPr>
        <p:spPr>
          <a:xfrm>
            <a:off x="1303973" y="1748909"/>
            <a:ext cx="2835235" cy="354330"/>
          </a:xfrm>
          <a:prstGeom prst="rect">
            <a:avLst/>
          </a:prstGeom>
          <a:noFill/>
          <a:ln/>
        </p:spPr>
        <p:txBody>
          <a:bodyPr wrap="none" lIns="0" tIns="0" rIns="0" bIns="0" rtlCol="0" anchor="t"/>
          <a:lstStyle/>
          <a:p>
            <a:pPr marL="0" indent="0" algn="l">
              <a:lnSpc>
                <a:spcPts val="2750"/>
              </a:lnSpc>
              <a:buNone/>
            </a:pPr>
            <a:r>
              <a:rPr lang="en-US" sz="2400" b="1" kern="0" spc="-67" dirty="0">
                <a:solidFill>
                  <a:srgbClr val="272525"/>
                </a:solidFill>
                <a:latin typeface="Inter Bold" pitchFamily="34" charset="0"/>
                <a:ea typeface="Inter Bold" pitchFamily="34" charset="-122"/>
                <a:cs typeface="Inter Bold" pitchFamily="34" charset="-120"/>
              </a:rPr>
              <a:t>Install Git</a:t>
            </a:r>
            <a:endParaRPr lang="en-US" sz="2400" dirty="0"/>
          </a:p>
        </p:txBody>
      </p:sp>
      <p:sp>
        <p:nvSpPr>
          <p:cNvPr id="6" name="Text 3"/>
          <p:cNvSpPr/>
          <p:nvPr/>
        </p:nvSpPr>
        <p:spPr>
          <a:xfrm>
            <a:off x="1303973" y="2239328"/>
            <a:ext cx="9692578" cy="1088708"/>
          </a:xfrm>
          <a:prstGeom prst="rect">
            <a:avLst/>
          </a:prstGeom>
          <a:noFill/>
          <a:ln/>
        </p:spPr>
        <p:txBody>
          <a:bodyPr wrap="square" lIns="0" tIns="0" rIns="0" bIns="0" rtlCol="0" anchor="t"/>
          <a:lstStyle/>
          <a:p>
            <a:pPr marL="0" indent="0" algn="l">
              <a:lnSpc>
                <a:spcPts val="2850"/>
              </a:lnSpc>
              <a:buNone/>
            </a:pPr>
            <a:r>
              <a:rPr lang="en-US" sz="2000" kern="0" spc="-36" dirty="0">
                <a:solidFill>
                  <a:srgbClr val="272525"/>
                </a:solidFill>
                <a:latin typeface="Inter" pitchFamily="34" charset="0"/>
                <a:ea typeface="Inter" pitchFamily="34" charset="-122"/>
                <a:cs typeface="Inter" pitchFamily="34" charset="-120"/>
              </a:rPr>
              <a:t>Download and install Git from git-scm.com. Available for Windows, macOS, and Linux. Follow the installation wizard with default settings for simplicity.</a:t>
            </a:r>
            <a:endParaRPr lang="en-US" sz="2000" dirty="0"/>
          </a:p>
        </p:txBody>
      </p:sp>
      <p:sp>
        <p:nvSpPr>
          <p:cNvPr id="7" name="Shape 4"/>
          <p:cNvSpPr/>
          <p:nvPr/>
        </p:nvSpPr>
        <p:spPr>
          <a:xfrm>
            <a:off x="1133951" y="3554849"/>
            <a:ext cx="170021" cy="1942028"/>
          </a:xfrm>
          <a:prstGeom prst="roundRect">
            <a:avLst>
              <a:gd name="adj" fmla="val 56033"/>
            </a:avLst>
          </a:prstGeom>
          <a:solidFill>
            <a:srgbClr val="DADBF1"/>
          </a:solidFill>
          <a:ln w="7620">
            <a:solidFill>
              <a:srgbClr val="C0C1D7"/>
            </a:solidFill>
            <a:prstDash val="solid"/>
          </a:ln>
        </p:spPr>
        <p:txBody>
          <a:bodyPr/>
          <a:lstStyle/>
          <a:p>
            <a:endParaRPr lang="en-US"/>
          </a:p>
        </p:txBody>
      </p:sp>
      <p:sp>
        <p:nvSpPr>
          <p:cNvPr id="8" name="Text 5"/>
          <p:cNvSpPr/>
          <p:nvPr/>
        </p:nvSpPr>
        <p:spPr>
          <a:xfrm>
            <a:off x="1644134" y="3554849"/>
            <a:ext cx="3555683" cy="354330"/>
          </a:xfrm>
          <a:prstGeom prst="rect">
            <a:avLst/>
          </a:prstGeom>
          <a:noFill/>
          <a:ln/>
        </p:spPr>
        <p:txBody>
          <a:bodyPr wrap="none" lIns="0" tIns="0" rIns="0" bIns="0" rtlCol="0" anchor="t"/>
          <a:lstStyle/>
          <a:p>
            <a:pPr marL="0" indent="0" algn="l">
              <a:lnSpc>
                <a:spcPts val="2750"/>
              </a:lnSpc>
              <a:buNone/>
            </a:pPr>
            <a:r>
              <a:rPr lang="en-US" sz="2400" b="1" kern="0" spc="-67" dirty="0">
                <a:solidFill>
                  <a:srgbClr val="272525"/>
                </a:solidFill>
                <a:latin typeface="Inter Bold" pitchFamily="34" charset="0"/>
                <a:ea typeface="Inter Bold" pitchFamily="34" charset="-122"/>
                <a:cs typeface="Inter Bold" pitchFamily="34" charset="-120"/>
              </a:rPr>
              <a:t>Configure User Information</a:t>
            </a:r>
            <a:endParaRPr lang="en-US" sz="2400" b="1" dirty="0"/>
          </a:p>
        </p:txBody>
      </p:sp>
      <p:sp>
        <p:nvSpPr>
          <p:cNvPr id="9" name="Text 6"/>
          <p:cNvSpPr/>
          <p:nvPr/>
        </p:nvSpPr>
        <p:spPr>
          <a:xfrm>
            <a:off x="1644133" y="4045268"/>
            <a:ext cx="9103035" cy="1451610"/>
          </a:xfrm>
          <a:prstGeom prst="rect">
            <a:avLst/>
          </a:prstGeom>
          <a:noFill/>
          <a:ln/>
        </p:spPr>
        <p:txBody>
          <a:bodyPr wrap="square" lIns="0" tIns="0" rIns="0" bIns="0" rtlCol="0" anchor="t"/>
          <a:lstStyle/>
          <a:p>
            <a:pPr marL="0" indent="0" algn="l">
              <a:lnSpc>
                <a:spcPts val="2850"/>
              </a:lnSpc>
              <a:buNone/>
            </a:pPr>
            <a:r>
              <a:rPr lang="en-US" sz="2000" kern="0" spc="-36" dirty="0">
                <a:solidFill>
                  <a:srgbClr val="272525"/>
                </a:solidFill>
                <a:latin typeface="Inter" pitchFamily="34" charset="0"/>
                <a:ea typeface="Inter" pitchFamily="34" charset="-122"/>
                <a:cs typeface="Inter" pitchFamily="34" charset="-120"/>
              </a:rPr>
              <a:t>Set up your identity with commands: git config --global user.name "Your Name" and git config --global user.email "your.email@example.com". This information is included in each commit you make.</a:t>
            </a:r>
            <a:endParaRPr lang="en-US" sz="2000" dirty="0"/>
          </a:p>
        </p:txBody>
      </p:sp>
      <p:sp>
        <p:nvSpPr>
          <p:cNvPr id="10" name="Shape 7"/>
          <p:cNvSpPr/>
          <p:nvPr/>
        </p:nvSpPr>
        <p:spPr>
          <a:xfrm>
            <a:off x="1474232" y="5723692"/>
            <a:ext cx="170021" cy="1579126"/>
          </a:xfrm>
          <a:prstGeom prst="roundRect">
            <a:avLst>
              <a:gd name="adj" fmla="val 56033"/>
            </a:avLst>
          </a:prstGeom>
          <a:solidFill>
            <a:srgbClr val="DADBF1"/>
          </a:solidFill>
          <a:ln w="7620">
            <a:solidFill>
              <a:srgbClr val="C0C1D7"/>
            </a:solidFill>
            <a:prstDash val="solid"/>
          </a:ln>
        </p:spPr>
        <p:txBody>
          <a:bodyPr/>
          <a:lstStyle/>
          <a:p>
            <a:endParaRPr lang="en-US"/>
          </a:p>
        </p:txBody>
      </p:sp>
      <p:sp>
        <p:nvSpPr>
          <p:cNvPr id="11" name="Text 8"/>
          <p:cNvSpPr/>
          <p:nvPr/>
        </p:nvSpPr>
        <p:spPr>
          <a:xfrm>
            <a:off x="1984415" y="5723692"/>
            <a:ext cx="2835235" cy="354330"/>
          </a:xfrm>
          <a:prstGeom prst="rect">
            <a:avLst/>
          </a:prstGeom>
          <a:noFill/>
          <a:ln/>
        </p:spPr>
        <p:txBody>
          <a:bodyPr wrap="none" lIns="0" tIns="0" rIns="0" bIns="0" rtlCol="0" anchor="t"/>
          <a:lstStyle/>
          <a:p>
            <a:pPr marL="0" indent="0" algn="l">
              <a:lnSpc>
                <a:spcPts val="2750"/>
              </a:lnSpc>
              <a:buNone/>
            </a:pPr>
            <a:r>
              <a:rPr lang="en-US" sz="2400" b="1" kern="0" spc="-67" dirty="0">
                <a:solidFill>
                  <a:srgbClr val="272525"/>
                </a:solidFill>
                <a:latin typeface="Inter Bold" pitchFamily="34" charset="0"/>
                <a:ea typeface="Inter Bold" pitchFamily="34" charset="-122"/>
                <a:cs typeface="Inter Bold" pitchFamily="34" charset="-120"/>
              </a:rPr>
              <a:t>Initialize a Repository</a:t>
            </a:r>
            <a:endParaRPr lang="en-US" sz="2400" dirty="0"/>
          </a:p>
        </p:txBody>
      </p:sp>
      <p:sp>
        <p:nvSpPr>
          <p:cNvPr id="12" name="Text 9"/>
          <p:cNvSpPr/>
          <p:nvPr/>
        </p:nvSpPr>
        <p:spPr>
          <a:xfrm>
            <a:off x="1984414" y="6214110"/>
            <a:ext cx="8762753" cy="1088708"/>
          </a:xfrm>
          <a:prstGeom prst="rect">
            <a:avLst/>
          </a:prstGeom>
          <a:noFill/>
          <a:ln/>
        </p:spPr>
        <p:txBody>
          <a:bodyPr wrap="square" lIns="0" tIns="0" rIns="0" bIns="0" rtlCol="0" anchor="t"/>
          <a:lstStyle/>
          <a:p>
            <a:pPr marL="0" indent="0" algn="l">
              <a:lnSpc>
                <a:spcPts val="2850"/>
              </a:lnSpc>
              <a:buNone/>
            </a:pPr>
            <a:r>
              <a:rPr lang="en-US" sz="2000" kern="0" spc="-36" dirty="0">
                <a:solidFill>
                  <a:srgbClr val="272525"/>
                </a:solidFill>
                <a:latin typeface="Inter" pitchFamily="34" charset="0"/>
                <a:ea typeface="Inter" pitchFamily="34" charset="-122"/>
                <a:cs typeface="Inter" pitchFamily="34" charset="-120"/>
              </a:rPr>
              <a:t>Navigate to your project directory and run git init to create a new Git repository. This creates a hidden .git folder that stores all version control information.</a:t>
            </a:r>
            <a:endParaRPr lang="en-US"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760571"/>
            <a:ext cx="5670590" cy="708779"/>
          </a:xfrm>
          <a:prstGeom prst="rect">
            <a:avLst/>
          </a:prstGeom>
          <a:noFill/>
          <a:ln/>
        </p:spPr>
        <p:txBody>
          <a:bodyPr wrap="none" lIns="0" tIns="0" rIns="0" bIns="0" rtlCol="0" anchor="t"/>
          <a:lstStyle/>
          <a:p>
            <a:pPr marL="0" indent="0" algn="l">
              <a:lnSpc>
                <a:spcPts val="5550"/>
              </a:lnSpc>
              <a:buNone/>
            </a:pPr>
            <a:r>
              <a:rPr lang="en-US" sz="4450" b="1" kern="0" spc="-134" dirty="0">
                <a:solidFill>
                  <a:srgbClr val="000000"/>
                </a:solidFill>
                <a:latin typeface="Inter Bold" pitchFamily="34" charset="0"/>
                <a:ea typeface="Inter Bold" pitchFamily="34" charset="-122"/>
                <a:cs typeface="Inter Bold" pitchFamily="34" charset="-120"/>
              </a:rPr>
              <a:t>Basic Git Workflow</a:t>
            </a:r>
            <a:endParaRPr lang="en-US" sz="4450" dirty="0"/>
          </a:p>
        </p:txBody>
      </p:sp>
      <p:sp>
        <p:nvSpPr>
          <p:cNvPr id="3" name="Text 1"/>
          <p:cNvSpPr/>
          <p:nvPr/>
        </p:nvSpPr>
        <p:spPr>
          <a:xfrm>
            <a:off x="1743789" y="3415903"/>
            <a:ext cx="2835235" cy="354330"/>
          </a:xfrm>
          <a:prstGeom prst="rect">
            <a:avLst/>
          </a:prstGeom>
          <a:noFill/>
          <a:ln/>
        </p:spPr>
        <p:txBody>
          <a:bodyPr wrap="none" lIns="0" tIns="0" rIns="0" bIns="0" rtlCol="0" anchor="t"/>
          <a:lstStyle/>
          <a:p>
            <a:pPr marL="0" indent="0" algn="r">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Working Directory</a:t>
            </a:r>
            <a:endParaRPr lang="en-US" sz="2200" dirty="0"/>
          </a:p>
        </p:txBody>
      </p:sp>
      <p:sp>
        <p:nvSpPr>
          <p:cNvPr id="4" name="Text 2"/>
          <p:cNvSpPr/>
          <p:nvPr/>
        </p:nvSpPr>
        <p:spPr>
          <a:xfrm>
            <a:off x="793790" y="3906322"/>
            <a:ext cx="3785235" cy="1088708"/>
          </a:xfrm>
          <a:prstGeom prst="rect">
            <a:avLst/>
          </a:prstGeom>
          <a:noFill/>
          <a:ln/>
        </p:spPr>
        <p:txBody>
          <a:bodyPr wrap="square" lIns="0" tIns="0" rIns="0" bIns="0" rtlCol="0" anchor="t"/>
          <a:lstStyle/>
          <a:p>
            <a:pPr marL="0" indent="0" algn="r">
              <a:lnSpc>
                <a:spcPts val="2850"/>
              </a:lnSpc>
              <a:buNone/>
            </a:pPr>
            <a:r>
              <a:rPr lang="en-US" sz="2000" kern="0" spc="-36" dirty="0">
                <a:solidFill>
                  <a:srgbClr val="272525"/>
                </a:solidFill>
                <a:latin typeface="Inter" pitchFamily="34" charset="0"/>
                <a:ea typeface="Inter" pitchFamily="34" charset="-122"/>
                <a:cs typeface="Inter" pitchFamily="34" charset="-120"/>
              </a:rPr>
              <a:t>Contains the actual files you edit directly. This is where you make changes to your project files</a:t>
            </a:r>
            <a:r>
              <a:rPr lang="en-US" sz="1750" kern="0" spc="-36" dirty="0">
                <a:solidFill>
                  <a:srgbClr val="272525"/>
                </a:solidFill>
                <a:latin typeface="Inter" pitchFamily="34" charset="0"/>
                <a:ea typeface="Inter" pitchFamily="34" charset="-122"/>
                <a:cs typeface="Inter" pitchFamily="34" charset="-120"/>
              </a:rPr>
              <a:t>.</a:t>
            </a:r>
            <a:endParaRPr lang="en-US" sz="1750" dirty="0"/>
          </a:p>
        </p:txBody>
      </p:sp>
      <p:pic>
        <p:nvPicPr>
          <p:cNvPr id="5" name="Image 0" descr="preencoded.png"/>
          <p:cNvPicPr>
            <a:picLocks noChangeAspect="1"/>
          </p:cNvPicPr>
          <p:nvPr/>
        </p:nvPicPr>
        <p:blipFill>
          <a:blip r:embed="rId3"/>
          <a:stretch>
            <a:fillRect/>
          </a:stretch>
        </p:blipFill>
        <p:spPr>
          <a:xfrm>
            <a:off x="5032653" y="1922978"/>
            <a:ext cx="4564975" cy="4564975"/>
          </a:xfrm>
          <a:prstGeom prst="rect">
            <a:avLst/>
          </a:prstGeom>
        </p:spPr>
      </p:pic>
      <p:pic>
        <p:nvPicPr>
          <p:cNvPr id="6" name="Image 1" descr="preencoded.png"/>
          <p:cNvPicPr>
            <a:picLocks noChangeAspect="1"/>
          </p:cNvPicPr>
          <p:nvPr/>
        </p:nvPicPr>
        <p:blipFill>
          <a:blip r:embed="rId4"/>
          <a:stretch>
            <a:fillRect/>
          </a:stretch>
        </p:blipFill>
        <p:spPr>
          <a:xfrm>
            <a:off x="5571411" y="3718560"/>
            <a:ext cx="339328" cy="424220"/>
          </a:xfrm>
          <a:prstGeom prst="rect">
            <a:avLst/>
          </a:prstGeom>
        </p:spPr>
      </p:pic>
      <p:sp>
        <p:nvSpPr>
          <p:cNvPr id="7" name="Text 3"/>
          <p:cNvSpPr/>
          <p:nvPr/>
        </p:nvSpPr>
        <p:spPr>
          <a:xfrm>
            <a:off x="9937790" y="2189559"/>
            <a:ext cx="2835235" cy="354330"/>
          </a:xfrm>
          <a:prstGeom prst="rect">
            <a:avLst/>
          </a:prstGeom>
          <a:noFill/>
          <a:ln/>
        </p:spPr>
        <p:txBody>
          <a:bodyPr wrap="none" lIns="0" tIns="0" rIns="0" bIns="0" rtlCol="0" anchor="t"/>
          <a:lstStyle/>
          <a:p>
            <a:pPr marL="0" indent="0" algn="l">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Staging Area</a:t>
            </a:r>
            <a:endParaRPr lang="en-US" sz="2200" dirty="0"/>
          </a:p>
        </p:txBody>
      </p:sp>
      <p:sp>
        <p:nvSpPr>
          <p:cNvPr id="8" name="Text 4"/>
          <p:cNvSpPr/>
          <p:nvPr/>
        </p:nvSpPr>
        <p:spPr>
          <a:xfrm>
            <a:off x="9937790" y="2679978"/>
            <a:ext cx="3898821" cy="1088708"/>
          </a:xfrm>
          <a:prstGeom prst="rect">
            <a:avLst/>
          </a:prstGeom>
          <a:noFill/>
          <a:ln/>
        </p:spPr>
        <p:txBody>
          <a:bodyPr wrap="square" lIns="0" tIns="0" rIns="0" bIns="0" rtlCol="0" anchor="t"/>
          <a:lstStyle/>
          <a:p>
            <a:pPr marL="0" indent="0" algn="l">
              <a:lnSpc>
                <a:spcPts val="2850"/>
              </a:lnSpc>
              <a:buNone/>
            </a:pPr>
            <a:r>
              <a:rPr lang="en-US" sz="2000" kern="0" spc="-36" dirty="0">
                <a:solidFill>
                  <a:srgbClr val="272525"/>
                </a:solidFill>
                <a:latin typeface="Inter" pitchFamily="34" charset="0"/>
                <a:ea typeface="Inter" pitchFamily="34" charset="-122"/>
                <a:cs typeface="Inter" pitchFamily="34" charset="-120"/>
              </a:rPr>
              <a:t>A preparation area where you place files that you want to commit. Also known as the "index".</a:t>
            </a:r>
            <a:endParaRPr lang="en-US" sz="2000" dirty="0"/>
          </a:p>
        </p:txBody>
      </p:sp>
      <p:pic>
        <p:nvPicPr>
          <p:cNvPr id="9" name="Image 2" descr="preencoded.png"/>
          <p:cNvPicPr>
            <a:picLocks noChangeAspect="1"/>
          </p:cNvPicPr>
          <p:nvPr/>
        </p:nvPicPr>
        <p:blipFill>
          <a:blip r:embed="rId5"/>
          <a:stretch>
            <a:fillRect/>
          </a:stretch>
        </p:blipFill>
        <p:spPr>
          <a:xfrm>
            <a:off x="5032653" y="1922978"/>
            <a:ext cx="4564975" cy="4564975"/>
          </a:xfrm>
          <a:prstGeom prst="rect">
            <a:avLst/>
          </a:prstGeom>
        </p:spPr>
      </p:pic>
      <p:pic>
        <p:nvPicPr>
          <p:cNvPr id="10" name="Image 3" descr="preencoded.png"/>
          <p:cNvPicPr>
            <a:picLocks noChangeAspect="1"/>
          </p:cNvPicPr>
          <p:nvPr/>
        </p:nvPicPr>
        <p:blipFill>
          <a:blip r:embed="rId6"/>
          <a:stretch>
            <a:fillRect/>
          </a:stretch>
        </p:blipFill>
        <p:spPr>
          <a:xfrm>
            <a:off x="8170307" y="2767489"/>
            <a:ext cx="339328" cy="424220"/>
          </a:xfrm>
          <a:prstGeom prst="rect">
            <a:avLst/>
          </a:prstGeom>
        </p:spPr>
      </p:pic>
      <p:sp>
        <p:nvSpPr>
          <p:cNvPr id="11" name="Text 5"/>
          <p:cNvSpPr/>
          <p:nvPr/>
        </p:nvSpPr>
        <p:spPr>
          <a:xfrm>
            <a:off x="9937790" y="4642128"/>
            <a:ext cx="2835235" cy="354330"/>
          </a:xfrm>
          <a:prstGeom prst="rect">
            <a:avLst/>
          </a:prstGeom>
          <a:noFill/>
          <a:ln/>
        </p:spPr>
        <p:txBody>
          <a:bodyPr wrap="none" lIns="0" tIns="0" rIns="0" bIns="0" rtlCol="0" anchor="t"/>
          <a:lstStyle/>
          <a:p>
            <a:pPr marL="0" indent="0" algn="l">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Repository</a:t>
            </a:r>
            <a:endParaRPr lang="en-US" sz="2200" dirty="0"/>
          </a:p>
        </p:txBody>
      </p:sp>
      <p:sp>
        <p:nvSpPr>
          <p:cNvPr id="12" name="Text 6"/>
          <p:cNvSpPr/>
          <p:nvPr/>
        </p:nvSpPr>
        <p:spPr>
          <a:xfrm>
            <a:off x="9937790" y="5132546"/>
            <a:ext cx="3898821" cy="1088708"/>
          </a:xfrm>
          <a:prstGeom prst="rect">
            <a:avLst/>
          </a:prstGeom>
          <a:noFill/>
          <a:ln/>
        </p:spPr>
        <p:txBody>
          <a:bodyPr wrap="square" lIns="0" tIns="0" rIns="0" bIns="0" rtlCol="0" anchor="t"/>
          <a:lstStyle/>
          <a:p>
            <a:pPr marL="0" indent="0" algn="l">
              <a:lnSpc>
                <a:spcPts val="2850"/>
              </a:lnSpc>
              <a:buNone/>
            </a:pPr>
            <a:r>
              <a:rPr lang="en-US" kern="0" spc="-36" dirty="0">
                <a:solidFill>
                  <a:srgbClr val="272525"/>
                </a:solidFill>
                <a:latin typeface="Inter" pitchFamily="34" charset="0"/>
                <a:ea typeface="Inter" pitchFamily="34" charset="-122"/>
                <a:cs typeface="Inter" pitchFamily="34" charset="-120"/>
              </a:rPr>
              <a:t>Where Git permanently stores your data as snapshots (commits) after you run the commit command.</a:t>
            </a:r>
            <a:endParaRPr lang="en-US" dirty="0"/>
          </a:p>
        </p:txBody>
      </p:sp>
      <p:pic>
        <p:nvPicPr>
          <p:cNvPr id="13" name="Image 4" descr="preencoded.png"/>
          <p:cNvPicPr>
            <a:picLocks noChangeAspect="1"/>
          </p:cNvPicPr>
          <p:nvPr/>
        </p:nvPicPr>
        <p:blipFill>
          <a:blip r:embed="rId7"/>
          <a:stretch>
            <a:fillRect/>
          </a:stretch>
        </p:blipFill>
        <p:spPr>
          <a:xfrm>
            <a:off x="5032653" y="1922978"/>
            <a:ext cx="4564975" cy="4564975"/>
          </a:xfrm>
          <a:prstGeom prst="rect">
            <a:avLst/>
          </a:prstGeom>
        </p:spPr>
      </p:pic>
      <p:pic>
        <p:nvPicPr>
          <p:cNvPr id="14" name="Image 5" descr="preencoded.png"/>
          <p:cNvPicPr>
            <a:picLocks noChangeAspect="1"/>
          </p:cNvPicPr>
          <p:nvPr/>
        </p:nvPicPr>
        <p:blipFill>
          <a:blip r:embed="rId8"/>
          <a:stretch>
            <a:fillRect/>
          </a:stretch>
        </p:blipFill>
        <p:spPr>
          <a:xfrm>
            <a:off x="7694533" y="5493663"/>
            <a:ext cx="339328" cy="424220"/>
          </a:xfrm>
          <a:prstGeom prst="rect">
            <a:avLst/>
          </a:prstGeom>
        </p:spPr>
      </p:pic>
      <p:sp>
        <p:nvSpPr>
          <p:cNvPr id="15" name="Text 7"/>
          <p:cNvSpPr/>
          <p:nvPr/>
        </p:nvSpPr>
        <p:spPr>
          <a:xfrm>
            <a:off x="793790" y="6743105"/>
            <a:ext cx="13042821" cy="725805"/>
          </a:xfrm>
          <a:prstGeom prst="rect">
            <a:avLst/>
          </a:prstGeom>
          <a:noFill/>
          <a:ln/>
        </p:spPr>
        <p:txBody>
          <a:bodyPr wrap="square" lIns="0" tIns="0" rIns="0" bIns="0" rtlCol="0" anchor="t"/>
          <a:lstStyle/>
          <a:p>
            <a:pPr marL="0" indent="0" algn="l">
              <a:lnSpc>
                <a:spcPts val="2850"/>
              </a:lnSpc>
              <a:buNone/>
            </a:pPr>
            <a:r>
              <a:rPr lang="en-US" sz="2000" kern="0" spc="-36" dirty="0">
                <a:solidFill>
                  <a:srgbClr val="272525"/>
                </a:solidFill>
                <a:latin typeface="Inter" pitchFamily="34" charset="0"/>
                <a:ea typeface="Inter" pitchFamily="34" charset="-122"/>
                <a:cs typeface="Inter" pitchFamily="34" charset="-120"/>
              </a:rPr>
              <a:t>This three-stage workflow is at the heart of Git's operation. You modify files in the working directory, selectively stage the changes you want to include in your next commit, then commit those changes to permanently store them in your Git repository.</a:t>
            </a:r>
            <a:endParaRPr lang="en-US"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3" name="Text 0"/>
          <p:cNvSpPr/>
          <p:nvPr/>
        </p:nvSpPr>
        <p:spPr>
          <a:xfrm>
            <a:off x="793790" y="854988"/>
            <a:ext cx="5082778" cy="566976"/>
          </a:xfrm>
          <a:prstGeom prst="rect">
            <a:avLst/>
          </a:prstGeom>
          <a:noFill/>
          <a:ln/>
        </p:spPr>
        <p:txBody>
          <a:bodyPr wrap="none" lIns="0" tIns="0" rIns="0" bIns="0" rtlCol="0" anchor="t"/>
          <a:lstStyle/>
          <a:p>
            <a:pPr marL="0" indent="0" algn="l">
              <a:lnSpc>
                <a:spcPts val="4450"/>
              </a:lnSpc>
              <a:buNone/>
            </a:pPr>
            <a:r>
              <a:rPr lang="en-US" sz="3550" b="1" kern="0" spc="-107" dirty="0">
                <a:solidFill>
                  <a:srgbClr val="000000"/>
                </a:solidFill>
                <a:latin typeface="Inter Bold" pitchFamily="34" charset="0"/>
                <a:ea typeface="Inter Bold" pitchFamily="34" charset="-122"/>
                <a:cs typeface="Inter Bold" pitchFamily="34" charset="-120"/>
              </a:rPr>
              <a:t>Essential Git Commands</a:t>
            </a:r>
            <a:endParaRPr lang="en-US" sz="3550" dirty="0"/>
          </a:p>
        </p:txBody>
      </p:sp>
      <p:sp>
        <p:nvSpPr>
          <p:cNvPr id="4" name="Shape 1"/>
          <p:cNvSpPr/>
          <p:nvPr/>
        </p:nvSpPr>
        <p:spPr>
          <a:xfrm>
            <a:off x="793790" y="1694140"/>
            <a:ext cx="7556421" cy="4605576"/>
          </a:xfrm>
          <a:prstGeom prst="roundRect">
            <a:avLst>
              <a:gd name="adj" fmla="val 1655"/>
            </a:avLst>
          </a:prstGeom>
          <a:noFill/>
          <a:ln w="7620">
            <a:solidFill>
              <a:srgbClr val="000000">
                <a:alpha val="8000"/>
              </a:srgbClr>
            </a:solidFill>
            <a:prstDash val="solid"/>
          </a:ln>
        </p:spPr>
        <p:txBody>
          <a:bodyPr/>
          <a:lstStyle/>
          <a:p>
            <a:endParaRPr lang="en-US"/>
          </a:p>
        </p:txBody>
      </p:sp>
      <p:sp>
        <p:nvSpPr>
          <p:cNvPr id="5" name="Shape 2"/>
          <p:cNvSpPr/>
          <p:nvPr/>
        </p:nvSpPr>
        <p:spPr>
          <a:xfrm>
            <a:off x="801410" y="1701760"/>
            <a:ext cx="9577623" cy="813435"/>
          </a:xfrm>
          <a:prstGeom prst="rect">
            <a:avLst/>
          </a:prstGeom>
          <a:solidFill>
            <a:srgbClr val="FFFFFF">
              <a:alpha val="4000"/>
            </a:srgbClr>
          </a:solidFill>
          <a:ln/>
        </p:spPr>
        <p:txBody>
          <a:bodyPr/>
          <a:lstStyle/>
          <a:p>
            <a:endParaRPr lang="en-US"/>
          </a:p>
        </p:txBody>
      </p:sp>
      <p:sp>
        <p:nvSpPr>
          <p:cNvPr id="6" name="Text 3"/>
          <p:cNvSpPr/>
          <p:nvPr/>
        </p:nvSpPr>
        <p:spPr>
          <a:xfrm>
            <a:off x="982861" y="1818203"/>
            <a:ext cx="3403878" cy="290274"/>
          </a:xfrm>
          <a:prstGeom prst="rect">
            <a:avLst/>
          </a:prstGeom>
          <a:noFill/>
          <a:ln/>
        </p:spPr>
        <p:txBody>
          <a:bodyPr wrap="none" lIns="0" tIns="0" rIns="0" bIns="0" rtlCol="0" anchor="t"/>
          <a:lstStyle/>
          <a:p>
            <a:pPr marL="0" indent="0" algn="l">
              <a:lnSpc>
                <a:spcPts val="2250"/>
              </a:lnSpc>
              <a:buNone/>
            </a:pPr>
            <a:r>
              <a:rPr lang="en-US" sz="1400" kern="0" spc="-29" dirty="0">
                <a:solidFill>
                  <a:srgbClr val="272525"/>
                </a:solidFill>
                <a:latin typeface="Inter" pitchFamily="34" charset="0"/>
                <a:ea typeface="Inter" pitchFamily="34" charset="-122"/>
                <a:cs typeface="Inter" pitchFamily="34" charset="-120"/>
              </a:rPr>
              <a:t>git init</a:t>
            </a:r>
            <a:endParaRPr lang="en-US" sz="1400" dirty="0"/>
          </a:p>
        </p:txBody>
      </p:sp>
      <p:sp>
        <p:nvSpPr>
          <p:cNvPr id="7" name="Text 4"/>
          <p:cNvSpPr/>
          <p:nvPr/>
        </p:nvSpPr>
        <p:spPr>
          <a:xfrm>
            <a:off x="4757261" y="1818203"/>
            <a:ext cx="4220484" cy="580549"/>
          </a:xfrm>
          <a:prstGeom prst="rect">
            <a:avLst/>
          </a:prstGeom>
          <a:noFill/>
          <a:ln/>
        </p:spPr>
        <p:txBody>
          <a:bodyPr wrap="square" lIns="0" tIns="0" rIns="0" bIns="0" rtlCol="0" anchor="t"/>
          <a:lstStyle/>
          <a:p>
            <a:pPr marL="0" indent="0" algn="l">
              <a:lnSpc>
                <a:spcPts val="2250"/>
              </a:lnSpc>
              <a:buNone/>
            </a:pPr>
            <a:r>
              <a:rPr lang="en-US" sz="1400" kern="0" spc="-29" dirty="0">
                <a:solidFill>
                  <a:srgbClr val="272525"/>
                </a:solidFill>
                <a:latin typeface="Inter" pitchFamily="34" charset="0"/>
                <a:ea typeface="Inter" pitchFamily="34" charset="-122"/>
                <a:cs typeface="Inter" pitchFamily="34" charset="-120"/>
              </a:rPr>
              <a:t>Creates a new Git repository in the current directory</a:t>
            </a:r>
            <a:endParaRPr lang="en-US" sz="1400" dirty="0"/>
          </a:p>
        </p:txBody>
      </p:sp>
      <p:sp>
        <p:nvSpPr>
          <p:cNvPr id="8" name="Shape 5"/>
          <p:cNvSpPr/>
          <p:nvPr/>
        </p:nvSpPr>
        <p:spPr>
          <a:xfrm>
            <a:off x="801410" y="2515195"/>
            <a:ext cx="7541181" cy="813435"/>
          </a:xfrm>
          <a:prstGeom prst="rect">
            <a:avLst/>
          </a:prstGeom>
          <a:solidFill>
            <a:srgbClr val="000000">
              <a:alpha val="4000"/>
            </a:srgbClr>
          </a:solidFill>
          <a:ln/>
        </p:spPr>
        <p:txBody>
          <a:bodyPr/>
          <a:lstStyle/>
          <a:p>
            <a:endParaRPr lang="en-US"/>
          </a:p>
        </p:txBody>
      </p:sp>
      <p:sp>
        <p:nvSpPr>
          <p:cNvPr id="9" name="Text 6"/>
          <p:cNvSpPr/>
          <p:nvPr/>
        </p:nvSpPr>
        <p:spPr>
          <a:xfrm>
            <a:off x="982861" y="2631638"/>
            <a:ext cx="3403878" cy="290274"/>
          </a:xfrm>
          <a:prstGeom prst="rect">
            <a:avLst/>
          </a:prstGeom>
          <a:noFill/>
          <a:ln/>
        </p:spPr>
        <p:txBody>
          <a:bodyPr wrap="none" lIns="0" tIns="0" rIns="0" bIns="0" rtlCol="0" anchor="t"/>
          <a:lstStyle/>
          <a:p>
            <a:pPr marL="0" indent="0" algn="l">
              <a:lnSpc>
                <a:spcPts val="2250"/>
              </a:lnSpc>
              <a:buNone/>
            </a:pPr>
            <a:r>
              <a:rPr lang="en-US" sz="1400" kern="0" spc="-29" dirty="0">
                <a:solidFill>
                  <a:srgbClr val="272525"/>
                </a:solidFill>
                <a:latin typeface="Inter" pitchFamily="34" charset="0"/>
                <a:ea typeface="Inter" pitchFamily="34" charset="-122"/>
                <a:cs typeface="Inter" pitchFamily="34" charset="-120"/>
              </a:rPr>
              <a:t>git add</a:t>
            </a:r>
            <a:endParaRPr lang="en-US" sz="1400" dirty="0"/>
          </a:p>
        </p:txBody>
      </p:sp>
      <p:sp>
        <p:nvSpPr>
          <p:cNvPr id="10" name="Text 7"/>
          <p:cNvSpPr/>
          <p:nvPr/>
        </p:nvSpPr>
        <p:spPr>
          <a:xfrm>
            <a:off x="4757261" y="2631638"/>
            <a:ext cx="3585330" cy="580549"/>
          </a:xfrm>
          <a:prstGeom prst="rect">
            <a:avLst/>
          </a:prstGeom>
          <a:noFill/>
          <a:ln/>
        </p:spPr>
        <p:txBody>
          <a:bodyPr wrap="square" lIns="0" tIns="0" rIns="0" bIns="0" rtlCol="0" anchor="t"/>
          <a:lstStyle/>
          <a:p>
            <a:pPr marL="0" indent="0" algn="l">
              <a:lnSpc>
                <a:spcPts val="2250"/>
              </a:lnSpc>
              <a:buNone/>
            </a:pPr>
            <a:r>
              <a:rPr lang="en-US" sz="1400" kern="0" spc="-29" dirty="0">
                <a:solidFill>
                  <a:srgbClr val="272525"/>
                </a:solidFill>
                <a:latin typeface="Inter" pitchFamily="34" charset="0"/>
                <a:ea typeface="Inter" pitchFamily="34" charset="-122"/>
                <a:cs typeface="Inter" pitchFamily="34" charset="-120"/>
              </a:rPr>
              <a:t>Adds file changes to the staging area for the next commit</a:t>
            </a:r>
            <a:endParaRPr lang="en-US" sz="1400" dirty="0"/>
          </a:p>
        </p:txBody>
      </p:sp>
      <p:sp>
        <p:nvSpPr>
          <p:cNvPr id="11" name="Shape 8"/>
          <p:cNvSpPr/>
          <p:nvPr/>
        </p:nvSpPr>
        <p:spPr>
          <a:xfrm>
            <a:off x="801410" y="3328630"/>
            <a:ext cx="7541181" cy="813435"/>
          </a:xfrm>
          <a:prstGeom prst="rect">
            <a:avLst/>
          </a:prstGeom>
          <a:solidFill>
            <a:srgbClr val="FFFFFF">
              <a:alpha val="4000"/>
            </a:srgbClr>
          </a:solidFill>
          <a:ln/>
        </p:spPr>
        <p:txBody>
          <a:bodyPr/>
          <a:lstStyle/>
          <a:p>
            <a:endParaRPr lang="en-US"/>
          </a:p>
        </p:txBody>
      </p:sp>
      <p:sp>
        <p:nvSpPr>
          <p:cNvPr id="12" name="Text 9"/>
          <p:cNvSpPr/>
          <p:nvPr/>
        </p:nvSpPr>
        <p:spPr>
          <a:xfrm>
            <a:off x="982861" y="3445073"/>
            <a:ext cx="3403878" cy="290274"/>
          </a:xfrm>
          <a:prstGeom prst="rect">
            <a:avLst/>
          </a:prstGeom>
          <a:noFill/>
          <a:ln/>
        </p:spPr>
        <p:txBody>
          <a:bodyPr wrap="none" lIns="0" tIns="0" rIns="0" bIns="0" rtlCol="0" anchor="t"/>
          <a:lstStyle/>
          <a:p>
            <a:pPr marL="0" indent="0" algn="l">
              <a:lnSpc>
                <a:spcPts val="2250"/>
              </a:lnSpc>
              <a:buNone/>
            </a:pPr>
            <a:r>
              <a:rPr lang="en-US" sz="1400" kern="0" spc="-29" dirty="0">
                <a:solidFill>
                  <a:srgbClr val="272525"/>
                </a:solidFill>
                <a:latin typeface="Inter" pitchFamily="34" charset="0"/>
                <a:ea typeface="Inter" pitchFamily="34" charset="-122"/>
                <a:cs typeface="Inter" pitchFamily="34" charset="-120"/>
              </a:rPr>
              <a:t>git commit</a:t>
            </a:r>
            <a:endParaRPr lang="en-US" sz="1400" dirty="0"/>
          </a:p>
        </p:txBody>
      </p:sp>
      <p:sp>
        <p:nvSpPr>
          <p:cNvPr id="13" name="Text 10"/>
          <p:cNvSpPr/>
          <p:nvPr/>
        </p:nvSpPr>
        <p:spPr>
          <a:xfrm>
            <a:off x="4757261" y="3445073"/>
            <a:ext cx="3403878" cy="580549"/>
          </a:xfrm>
          <a:prstGeom prst="rect">
            <a:avLst/>
          </a:prstGeom>
          <a:noFill/>
          <a:ln/>
        </p:spPr>
        <p:txBody>
          <a:bodyPr wrap="square" lIns="0" tIns="0" rIns="0" bIns="0" rtlCol="0" anchor="t"/>
          <a:lstStyle/>
          <a:p>
            <a:pPr marL="0" indent="0" algn="l">
              <a:lnSpc>
                <a:spcPts val="2250"/>
              </a:lnSpc>
              <a:buNone/>
            </a:pPr>
            <a:r>
              <a:rPr lang="en-US" sz="1400" kern="0" spc="-29" dirty="0">
                <a:solidFill>
                  <a:srgbClr val="272525"/>
                </a:solidFill>
                <a:latin typeface="Inter" pitchFamily="34" charset="0"/>
                <a:ea typeface="Inter" pitchFamily="34" charset="-122"/>
                <a:cs typeface="Inter" pitchFamily="34" charset="-120"/>
              </a:rPr>
              <a:t>Records the staged snapshot in the project history</a:t>
            </a:r>
            <a:endParaRPr lang="en-US" sz="1400" dirty="0"/>
          </a:p>
        </p:txBody>
      </p:sp>
      <p:sp>
        <p:nvSpPr>
          <p:cNvPr id="14" name="Shape 11"/>
          <p:cNvSpPr/>
          <p:nvPr/>
        </p:nvSpPr>
        <p:spPr>
          <a:xfrm>
            <a:off x="801410" y="4142065"/>
            <a:ext cx="7541181" cy="813435"/>
          </a:xfrm>
          <a:prstGeom prst="rect">
            <a:avLst/>
          </a:prstGeom>
          <a:solidFill>
            <a:srgbClr val="000000">
              <a:alpha val="4000"/>
            </a:srgbClr>
          </a:solidFill>
          <a:ln/>
        </p:spPr>
        <p:txBody>
          <a:bodyPr/>
          <a:lstStyle/>
          <a:p>
            <a:endParaRPr lang="en-US"/>
          </a:p>
        </p:txBody>
      </p:sp>
      <p:sp>
        <p:nvSpPr>
          <p:cNvPr id="15" name="Text 12"/>
          <p:cNvSpPr/>
          <p:nvPr/>
        </p:nvSpPr>
        <p:spPr>
          <a:xfrm>
            <a:off x="982861" y="4258508"/>
            <a:ext cx="3403878" cy="290274"/>
          </a:xfrm>
          <a:prstGeom prst="rect">
            <a:avLst/>
          </a:prstGeom>
          <a:noFill/>
          <a:ln/>
        </p:spPr>
        <p:txBody>
          <a:bodyPr wrap="none" lIns="0" tIns="0" rIns="0" bIns="0" rtlCol="0" anchor="t"/>
          <a:lstStyle/>
          <a:p>
            <a:pPr marL="0" indent="0" algn="l">
              <a:lnSpc>
                <a:spcPts val="2250"/>
              </a:lnSpc>
              <a:buNone/>
            </a:pPr>
            <a:r>
              <a:rPr lang="en-US" sz="1400" kern="0" spc="-29" dirty="0">
                <a:solidFill>
                  <a:srgbClr val="272525"/>
                </a:solidFill>
                <a:latin typeface="Inter" pitchFamily="34" charset="0"/>
                <a:ea typeface="Inter" pitchFamily="34" charset="-122"/>
                <a:cs typeface="Inter" pitchFamily="34" charset="-120"/>
              </a:rPr>
              <a:t>git status</a:t>
            </a:r>
            <a:endParaRPr lang="en-US" sz="1400" dirty="0"/>
          </a:p>
        </p:txBody>
      </p:sp>
      <p:sp>
        <p:nvSpPr>
          <p:cNvPr id="16" name="Text 13"/>
          <p:cNvSpPr/>
          <p:nvPr/>
        </p:nvSpPr>
        <p:spPr>
          <a:xfrm>
            <a:off x="4757261" y="4258508"/>
            <a:ext cx="3403878" cy="580549"/>
          </a:xfrm>
          <a:prstGeom prst="rect">
            <a:avLst/>
          </a:prstGeom>
          <a:noFill/>
          <a:ln/>
        </p:spPr>
        <p:txBody>
          <a:bodyPr wrap="square" lIns="0" tIns="0" rIns="0" bIns="0" rtlCol="0" anchor="t"/>
          <a:lstStyle/>
          <a:p>
            <a:pPr marL="0" indent="0" algn="l">
              <a:lnSpc>
                <a:spcPts val="2250"/>
              </a:lnSpc>
              <a:buNone/>
            </a:pPr>
            <a:r>
              <a:rPr lang="en-US" sz="1400" kern="0" spc="-29" dirty="0">
                <a:solidFill>
                  <a:srgbClr val="272525"/>
                </a:solidFill>
                <a:latin typeface="Inter" pitchFamily="34" charset="0"/>
                <a:ea typeface="Inter" pitchFamily="34" charset="-122"/>
                <a:cs typeface="Inter" pitchFamily="34" charset="-120"/>
              </a:rPr>
              <a:t>Shows the status of changes as untracked, modified, or staged</a:t>
            </a:r>
            <a:endParaRPr lang="en-US" sz="1400" dirty="0"/>
          </a:p>
        </p:txBody>
      </p:sp>
      <p:sp>
        <p:nvSpPr>
          <p:cNvPr id="17" name="Shape 14"/>
          <p:cNvSpPr/>
          <p:nvPr/>
        </p:nvSpPr>
        <p:spPr>
          <a:xfrm>
            <a:off x="801410" y="4955500"/>
            <a:ext cx="7541181" cy="523161"/>
          </a:xfrm>
          <a:prstGeom prst="rect">
            <a:avLst/>
          </a:prstGeom>
          <a:solidFill>
            <a:srgbClr val="FFFFFF">
              <a:alpha val="4000"/>
            </a:srgbClr>
          </a:solidFill>
          <a:ln/>
        </p:spPr>
        <p:txBody>
          <a:bodyPr/>
          <a:lstStyle/>
          <a:p>
            <a:endParaRPr lang="en-US"/>
          </a:p>
        </p:txBody>
      </p:sp>
      <p:sp>
        <p:nvSpPr>
          <p:cNvPr id="18" name="Text 15"/>
          <p:cNvSpPr/>
          <p:nvPr/>
        </p:nvSpPr>
        <p:spPr>
          <a:xfrm>
            <a:off x="982861" y="5071943"/>
            <a:ext cx="3403878" cy="290274"/>
          </a:xfrm>
          <a:prstGeom prst="rect">
            <a:avLst/>
          </a:prstGeom>
          <a:noFill/>
          <a:ln/>
        </p:spPr>
        <p:txBody>
          <a:bodyPr wrap="none" lIns="0" tIns="0" rIns="0" bIns="0" rtlCol="0" anchor="t"/>
          <a:lstStyle/>
          <a:p>
            <a:pPr marL="0" indent="0" algn="l">
              <a:lnSpc>
                <a:spcPts val="2250"/>
              </a:lnSpc>
              <a:buNone/>
            </a:pPr>
            <a:r>
              <a:rPr lang="en-US" sz="1400" kern="0" spc="-29" dirty="0">
                <a:solidFill>
                  <a:srgbClr val="272525"/>
                </a:solidFill>
                <a:latin typeface="Inter" pitchFamily="34" charset="0"/>
                <a:ea typeface="Inter" pitchFamily="34" charset="-122"/>
                <a:cs typeface="Inter" pitchFamily="34" charset="-120"/>
              </a:rPr>
              <a:t>git log</a:t>
            </a:r>
            <a:endParaRPr lang="en-US" sz="1400" dirty="0"/>
          </a:p>
        </p:txBody>
      </p:sp>
      <p:sp>
        <p:nvSpPr>
          <p:cNvPr id="19" name="Text 16"/>
          <p:cNvSpPr/>
          <p:nvPr/>
        </p:nvSpPr>
        <p:spPr>
          <a:xfrm>
            <a:off x="4757261" y="5071943"/>
            <a:ext cx="3403878" cy="290274"/>
          </a:xfrm>
          <a:prstGeom prst="rect">
            <a:avLst/>
          </a:prstGeom>
          <a:noFill/>
          <a:ln/>
        </p:spPr>
        <p:txBody>
          <a:bodyPr wrap="none" lIns="0" tIns="0" rIns="0" bIns="0" rtlCol="0" anchor="t"/>
          <a:lstStyle/>
          <a:p>
            <a:pPr marL="0" indent="0" algn="l">
              <a:lnSpc>
                <a:spcPts val="2250"/>
              </a:lnSpc>
              <a:buNone/>
            </a:pPr>
            <a:r>
              <a:rPr lang="en-US" sz="1400" kern="0" spc="-29" dirty="0">
                <a:solidFill>
                  <a:srgbClr val="272525"/>
                </a:solidFill>
                <a:latin typeface="Inter" pitchFamily="34" charset="0"/>
                <a:ea typeface="Inter" pitchFamily="34" charset="-122"/>
                <a:cs typeface="Inter" pitchFamily="34" charset="-120"/>
              </a:rPr>
              <a:t>Displays a chronological list of commits</a:t>
            </a:r>
            <a:endParaRPr lang="en-US" sz="1400" dirty="0"/>
          </a:p>
        </p:txBody>
      </p:sp>
      <p:sp>
        <p:nvSpPr>
          <p:cNvPr id="20" name="Shape 17"/>
          <p:cNvSpPr/>
          <p:nvPr/>
        </p:nvSpPr>
        <p:spPr>
          <a:xfrm>
            <a:off x="801410" y="5478661"/>
            <a:ext cx="7541181" cy="813435"/>
          </a:xfrm>
          <a:prstGeom prst="rect">
            <a:avLst/>
          </a:prstGeom>
          <a:solidFill>
            <a:srgbClr val="000000">
              <a:alpha val="4000"/>
            </a:srgbClr>
          </a:solidFill>
          <a:ln/>
        </p:spPr>
        <p:txBody>
          <a:bodyPr/>
          <a:lstStyle/>
          <a:p>
            <a:endParaRPr lang="en-US"/>
          </a:p>
        </p:txBody>
      </p:sp>
      <p:sp>
        <p:nvSpPr>
          <p:cNvPr id="21" name="Text 18"/>
          <p:cNvSpPr/>
          <p:nvPr/>
        </p:nvSpPr>
        <p:spPr>
          <a:xfrm>
            <a:off x="982861" y="5595104"/>
            <a:ext cx="3403878" cy="290274"/>
          </a:xfrm>
          <a:prstGeom prst="rect">
            <a:avLst/>
          </a:prstGeom>
          <a:noFill/>
          <a:ln/>
        </p:spPr>
        <p:txBody>
          <a:bodyPr wrap="none" lIns="0" tIns="0" rIns="0" bIns="0" rtlCol="0" anchor="t"/>
          <a:lstStyle/>
          <a:p>
            <a:pPr marL="0" indent="0" algn="l">
              <a:lnSpc>
                <a:spcPts val="2250"/>
              </a:lnSpc>
              <a:buNone/>
            </a:pPr>
            <a:r>
              <a:rPr lang="en-US" sz="1400" kern="0" spc="-29" dirty="0">
                <a:solidFill>
                  <a:srgbClr val="272525"/>
                </a:solidFill>
                <a:latin typeface="Inter" pitchFamily="34" charset="0"/>
                <a:ea typeface="Inter" pitchFamily="34" charset="-122"/>
                <a:cs typeface="Inter" pitchFamily="34" charset="-120"/>
              </a:rPr>
              <a:t>git diff</a:t>
            </a:r>
            <a:endParaRPr lang="en-US" sz="1400" dirty="0"/>
          </a:p>
        </p:txBody>
      </p:sp>
      <p:sp>
        <p:nvSpPr>
          <p:cNvPr id="22" name="Text 19"/>
          <p:cNvSpPr/>
          <p:nvPr/>
        </p:nvSpPr>
        <p:spPr>
          <a:xfrm>
            <a:off x="4757261" y="5595104"/>
            <a:ext cx="3403878" cy="580549"/>
          </a:xfrm>
          <a:prstGeom prst="rect">
            <a:avLst/>
          </a:prstGeom>
          <a:noFill/>
          <a:ln/>
        </p:spPr>
        <p:txBody>
          <a:bodyPr wrap="square" lIns="0" tIns="0" rIns="0" bIns="0" rtlCol="0" anchor="t"/>
          <a:lstStyle/>
          <a:p>
            <a:pPr marL="0" indent="0" algn="l">
              <a:lnSpc>
                <a:spcPts val="2250"/>
              </a:lnSpc>
              <a:buNone/>
            </a:pPr>
            <a:r>
              <a:rPr lang="en-US" sz="1400" kern="0" spc="-29" dirty="0">
                <a:solidFill>
                  <a:srgbClr val="272525"/>
                </a:solidFill>
                <a:latin typeface="Inter" pitchFamily="34" charset="0"/>
                <a:ea typeface="Inter" pitchFamily="34" charset="-122"/>
                <a:cs typeface="Inter" pitchFamily="34" charset="-120"/>
              </a:rPr>
              <a:t>Shows the differences between working directory and staging area</a:t>
            </a:r>
            <a:endParaRPr lang="en-US" sz="1400" dirty="0"/>
          </a:p>
        </p:txBody>
      </p:sp>
      <p:sp>
        <p:nvSpPr>
          <p:cNvPr id="23" name="Text 20"/>
          <p:cNvSpPr/>
          <p:nvPr/>
        </p:nvSpPr>
        <p:spPr>
          <a:xfrm>
            <a:off x="793790" y="6811368"/>
            <a:ext cx="10950906" cy="870823"/>
          </a:xfrm>
          <a:prstGeom prst="rect">
            <a:avLst/>
          </a:prstGeom>
          <a:noFill/>
          <a:ln/>
        </p:spPr>
        <p:txBody>
          <a:bodyPr wrap="square" lIns="0" tIns="0" rIns="0" bIns="0" rtlCol="0" anchor="t"/>
          <a:lstStyle/>
          <a:p>
            <a:pPr marL="0" indent="0" algn="l">
              <a:lnSpc>
                <a:spcPts val="2250"/>
              </a:lnSpc>
              <a:buNone/>
            </a:pPr>
            <a:r>
              <a:rPr lang="en-US" sz="1400" kern="0" spc="-29" dirty="0">
                <a:solidFill>
                  <a:srgbClr val="272525"/>
                </a:solidFill>
                <a:latin typeface="Inter" pitchFamily="34" charset="0"/>
                <a:ea typeface="Inter" pitchFamily="34" charset="-122"/>
                <a:cs typeface="Inter" pitchFamily="34" charset="-120"/>
              </a:rPr>
              <a:t>These commands form the foundation of your daily Git usage. Understanding them well will allow you to perform most common version control tasks. As you become more comfortable with Git, you'll naturally expand your command repertoire.</a:t>
            </a:r>
            <a:endParaRPr lang="en-US" sz="1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3790" y="972026"/>
            <a:ext cx="6088856" cy="708779"/>
          </a:xfrm>
          <a:prstGeom prst="rect">
            <a:avLst/>
          </a:prstGeom>
          <a:noFill/>
          <a:ln/>
        </p:spPr>
        <p:txBody>
          <a:bodyPr wrap="none" lIns="0" tIns="0" rIns="0" bIns="0" rtlCol="0" anchor="t"/>
          <a:lstStyle/>
          <a:p>
            <a:pPr marL="0" indent="0" algn="l">
              <a:lnSpc>
                <a:spcPts val="5550"/>
              </a:lnSpc>
              <a:buNone/>
            </a:pPr>
            <a:r>
              <a:rPr lang="en-US" sz="4450" b="1" kern="0" spc="-134" dirty="0">
                <a:solidFill>
                  <a:srgbClr val="000000"/>
                </a:solidFill>
                <a:latin typeface="Inter Bold" pitchFamily="34" charset="0"/>
                <a:ea typeface="Inter Bold" pitchFamily="34" charset="-122"/>
                <a:cs typeface="Inter Bold" pitchFamily="34" charset="-120"/>
              </a:rPr>
              <a:t>Branching and Merging</a:t>
            </a:r>
            <a:endParaRPr lang="en-US" sz="4450" dirty="0"/>
          </a:p>
        </p:txBody>
      </p:sp>
      <p:pic>
        <p:nvPicPr>
          <p:cNvPr id="3" name="Image 0" descr="preencoded.png"/>
          <p:cNvPicPr>
            <a:picLocks noChangeAspect="1"/>
          </p:cNvPicPr>
          <p:nvPr/>
        </p:nvPicPr>
        <p:blipFill>
          <a:blip r:embed="rId3"/>
          <a:stretch>
            <a:fillRect/>
          </a:stretch>
        </p:blipFill>
        <p:spPr>
          <a:xfrm>
            <a:off x="793790" y="2134433"/>
            <a:ext cx="3260646" cy="907256"/>
          </a:xfrm>
          <a:prstGeom prst="rect">
            <a:avLst/>
          </a:prstGeom>
        </p:spPr>
      </p:pic>
      <p:sp>
        <p:nvSpPr>
          <p:cNvPr id="4" name="Text 1"/>
          <p:cNvSpPr/>
          <p:nvPr/>
        </p:nvSpPr>
        <p:spPr>
          <a:xfrm>
            <a:off x="1020604" y="3381851"/>
            <a:ext cx="2807018" cy="354330"/>
          </a:xfrm>
          <a:prstGeom prst="rect">
            <a:avLst/>
          </a:prstGeom>
          <a:noFill/>
          <a:ln/>
        </p:spPr>
        <p:txBody>
          <a:bodyPr wrap="none" lIns="0" tIns="0" rIns="0" bIns="0" rtlCol="0" anchor="t"/>
          <a:lstStyle/>
          <a:p>
            <a:pPr marL="0" indent="0" algn="l">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Create Branch</a:t>
            </a:r>
            <a:endParaRPr lang="en-US" sz="2200" dirty="0"/>
          </a:p>
        </p:txBody>
      </p:sp>
      <p:sp>
        <p:nvSpPr>
          <p:cNvPr id="5" name="Text 2"/>
          <p:cNvSpPr/>
          <p:nvPr/>
        </p:nvSpPr>
        <p:spPr>
          <a:xfrm>
            <a:off x="1020604" y="3872270"/>
            <a:ext cx="2807018" cy="2177415"/>
          </a:xfrm>
          <a:prstGeom prst="rect">
            <a:avLst/>
          </a:prstGeom>
          <a:noFill/>
          <a:ln/>
        </p:spPr>
        <p:txBody>
          <a:bodyPr wrap="squar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Use git branch [branch-name] to create a new branch, or git checkout -b [branch-name] to create and switch to it immediately.</a:t>
            </a:r>
            <a:endParaRPr lang="en-US" sz="1750" dirty="0"/>
          </a:p>
        </p:txBody>
      </p:sp>
      <p:pic>
        <p:nvPicPr>
          <p:cNvPr id="6" name="Image 1" descr="preencoded.png"/>
          <p:cNvPicPr>
            <a:picLocks noChangeAspect="1"/>
          </p:cNvPicPr>
          <p:nvPr/>
        </p:nvPicPr>
        <p:blipFill>
          <a:blip r:embed="rId4"/>
          <a:stretch>
            <a:fillRect/>
          </a:stretch>
        </p:blipFill>
        <p:spPr>
          <a:xfrm>
            <a:off x="4054435" y="2134433"/>
            <a:ext cx="3260765" cy="907256"/>
          </a:xfrm>
          <a:prstGeom prst="rect">
            <a:avLst/>
          </a:prstGeom>
        </p:spPr>
      </p:pic>
      <p:sp>
        <p:nvSpPr>
          <p:cNvPr id="7" name="Text 3"/>
          <p:cNvSpPr/>
          <p:nvPr/>
        </p:nvSpPr>
        <p:spPr>
          <a:xfrm>
            <a:off x="4281249" y="3381851"/>
            <a:ext cx="2807137" cy="354330"/>
          </a:xfrm>
          <a:prstGeom prst="rect">
            <a:avLst/>
          </a:prstGeom>
          <a:noFill/>
          <a:ln/>
        </p:spPr>
        <p:txBody>
          <a:bodyPr wrap="none" lIns="0" tIns="0" rIns="0" bIns="0" rtlCol="0" anchor="t"/>
          <a:lstStyle/>
          <a:p>
            <a:pPr marL="0" indent="0" algn="l">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Switch Branch</a:t>
            </a:r>
            <a:endParaRPr lang="en-US" sz="2200" dirty="0"/>
          </a:p>
        </p:txBody>
      </p:sp>
      <p:sp>
        <p:nvSpPr>
          <p:cNvPr id="8" name="Text 4"/>
          <p:cNvSpPr/>
          <p:nvPr/>
        </p:nvSpPr>
        <p:spPr>
          <a:xfrm>
            <a:off x="4281249" y="3872270"/>
            <a:ext cx="2807137" cy="1814513"/>
          </a:xfrm>
          <a:prstGeom prst="rect">
            <a:avLst/>
          </a:prstGeom>
          <a:noFill/>
          <a:ln/>
        </p:spPr>
        <p:txBody>
          <a:bodyPr wrap="squar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Use git checkout [branch-name] to switch between branches. Your working directory will update to reflect the branch's files.</a:t>
            </a:r>
            <a:endParaRPr lang="en-US" sz="1750" dirty="0"/>
          </a:p>
        </p:txBody>
      </p:sp>
      <p:pic>
        <p:nvPicPr>
          <p:cNvPr id="9" name="Image 2" descr="preencoded.png"/>
          <p:cNvPicPr>
            <a:picLocks noChangeAspect="1"/>
          </p:cNvPicPr>
          <p:nvPr/>
        </p:nvPicPr>
        <p:blipFill>
          <a:blip r:embed="rId5"/>
          <a:stretch>
            <a:fillRect/>
          </a:stretch>
        </p:blipFill>
        <p:spPr>
          <a:xfrm>
            <a:off x="7315200" y="2134433"/>
            <a:ext cx="3260646" cy="907256"/>
          </a:xfrm>
          <a:prstGeom prst="rect">
            <a:avLst/>
          </a:prstGeom>
        </p:spPr>
      </p:pic>
      <p:sp>
        <p:nvSpPr>
          <p:cNvPr id="10" name="Text 5"/>
          <p:cNvSpPr/>
          <p:nvPr/>
        </p:nvSpPr>
        <p:spPr>
          <a:xfrm>
            <a:off x="7542014" y="3381851"/>
            <a:ext cx="2807018" cy="354330"/>
          </a:xfrm>
          <a:prstGeom prst="rect">
            <a:avLst/>
          </a:prstGeom>
          <a:noFill/>
          <a:ln/>
        </p:spPr>
        <p:txBody>
          <a:bodyPr wrap="none" lIns="0" tIns="0" rIns="0" bIns="0" rtlCol="0" anchor="t"/>
          <a:lstStyle/>
          <a:p>
            <a:pPr marL="0" indent="0" algn="l">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Merge Changes</a:t>
            </a:r>
            <a:endParaRPr lang="en-US" sz="2200" dirty="0"/>
          </a:p>
        </p:txBody>
      </p:sp>
      <p:sp>
        <p:nvSpPr>
          <p:cNvPr id="11" name="Text 6"/>
          <p:cNvSpPr/>
          <p:nvPr/>
        </p:nvSpPr>
        <p:spPr>
          <a:xfrm>
            <a:off x="7542014" y="3872270"/>
            <a:ext cx="2807018" cy="1814513"/>
          </a:xfrm>
          <a:prstGeom prst="rect">
            <a:avLst/>
          </a:prstGeom>
          <a:noFill/>
          <a:ln/>
        </p:spPr>
        <p:txBody>
          <a:bodyPr wrap="squar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First checkout the target branch, then use git merge [source-branch] to incorporate changes from the source branch.</a:t>
            </a:r>
            <a:endParaRPr lang="en-US" sz="1750" dirty="0"/>
          </a:p>
        </p:txBody>
      </p:sp>
      <p:pic>
        <p:nvPicPr>
          <p:cNvPr id="12" name="Image 3" descr="preencoded.png"/>
          <p:cNvPicPr>
            <a:picLocks noChangeAspect="1"/>
          </p:cNvPicPr>
          <p:nvPr/>
        </p:nvPicPr>
        <p:blipFill>
          <a:blip r:embed="rId6"/>
          <a:stretch>
            <a:fillRect/>
          </a:stretch>
        </p:blipFill>
        <p:spPr>
          <a:xfrm>
            <a:off x="10575846" y="2134433"/>
            <a:ext cx="3260765" cy="907256"/>
          </a:xfrm>
          <a:prstGeom prst="rect">
            <a:avLst/>
          </a:prstGeom>
        </p:spPr>
      </p:pic>
      <p:sp>
        <p:nvSpPr>
          <p:cNvPr id="13" name="Text 7"/>
          <p:cNvSpPr/>
          <p:nvPr/>
        </p:nvSpPr>
        <p:spPr>
          <a:xfrm>
            <a:off x="10802660" y="3381851"/>
            <a:ext cx="2807137" cy="354330"/>
          </a:xfrm>
          <a:prstGeom prst="rect">
            <a:avLst/>
          </a:prstGeom>
          <a:noFill/>
          <a:ln/>
        </p:spPr>
        <p:txBody>
          <a:bodyPr wrap="none" lIns="0" tIns="0" rIns="0" bIns="0" rtlCol="0" anchor="t"/>
          <a:lstStyle/>
          <a:p>
            <a:pPr marL="0" indent="0" algn="l">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Delete Branch</a:t>
            </a:r>
            <a:endParaRPr lang="en-US" sz="2200" dirty="0"/>
          </a:p>
        </p:txBody>
      </p:sp>
      <p:sp>
        <p:nvSpPr>
          <p:cNvPr id="14" name="Text 8"/>
          <p:cNvSpPr/>
          <p:nvPr/>
        </p:nvSpPr>
        <p:spPr>
          <a:xfrm>
            <a:off x="10802660" y="3872270"/>
            <a:ext cx="2807137" cy="1814513"/>
          </a:xfrm>
          <a:prstGeom prst="rect">
            <a:avLst/>
          </a:prstGeom>
          <a:noFill/>
          <a:ln/>
        </p:spPr>
        <p:txBody>
          <a:bodyPr wrap="squar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After merging, clean up with git branch -d [branch-name] to remove the merged branch if no longer needed.</a:t>
            </a:r>
            <a:endParaRPr lang="en-US" sz="1750" dirty="0"/>
          </a:p>
        </p:txBody>
      </p:sp>
      <p:sp>
        <p:nvSpPr>
          <p:cNvPr id="15" name="Text 9"/>
          <p:cNvSpPr/>
          <p:nvPr/>
        </p:nvSpPr>
        <p:spPr>
          <a:xfrm>
            <a:off x="793790" y="6531650"/>
            <a:ext cx="13042821" cy="725805"/>
          </a:xfrm>
          <a:prstGeom prst="rect">
            <a:avLst/>
          </a:prstGeom>
          <a:noFill/>
          <a:ln/>
        </p:spPr>
        <p:txBody>
          <a:bodyPr wrap="squar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Branching is Git's superpower. It allows multiple developers to work on different features simultaneously without interfering with each other. When work is complete, branches can be merged back together, combining everyone's changes.</a:t>
            </a:r>
            <a:endParaRPr lang="en-US" sz="175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93790" y="730210"/>
            <a:ext cx="5103614" cy="637937"/>
          </a:xfrm>
          <a:prstGeom prst="rect">
            <a:avLst/>
          </a:prstGeom>
          <a:noFill/>
          <a:ln/>
        </p:spPr>
        <p:txBody>
          <a:bodyPr wrap="none" lIns="0" tIns="0" rIns="0" bIns="0" rtlCol="0" anchor="t"/>
          <a:lstStyle/>
          <a:p>
            <a:pPr marL="0" indent="0" algn="l">
              <a:lnSpc>
                <a:spcPts val="5000"/>
              </a:lnSpc>
              <a:buNone/>
            </a:pPr>
            <a:r>
              <a:rPr lang="en-US" sz="4000" b="1" kern="0" spc="-121" dirty="0">
                <a:solidFill>
                  <a:srgbClr val="000000"/>
                </a:solidFill>
                <a:latin typeface="Inter Bold" pitchFamily="34" charset="0"/>
                <a:ea typeface="Inter Bold" pitchFamily="34" charset="-122"/>
                <a:cs typeface="Inter Bold" pitchFamily="34" charset="-120"/>
              </a:rPr>
              <a:t>Collaborating with Git</a:t>
            </a:r>
            <a:endParaRPr lang="en-US" sz="4000" dirty="0"/>
          </a:p>
        </p:txBody>
      </p:sp>
      <p:pic>
        <p:nvPicPr>
          <p:cNvPr id="3" name="Image 0" descr="preencoded.png"/>
          <p:cNvPicPr>
            <a:picLocks noChangeAspect="1"/>
          </p:cNvPicPr>
          <p:nvPr/>
        </p:nvPicPr>
        <p:blipFill>
          <a:blip r:embed="rId3"/>
          <a:stretch>
            <a:fillRect/>
          </a:stretch>
        </p:blipFill>
        <p:spPr>
          <a:xfrm>
            <a:off x="2978348" y="1776413"/>
            <a:ext cx="2152055" cy="1176099"/>
          </a:xfrm>
          <a:prstGeom prst="rect">
            <a:avLst/>
          </a:prstGeom>
        </p:spPr>
      </p:pic>
      <p:pic>
        <p:nvPicPr>
          <p:cNvPr id="4" name="Image 1" descr="preencoded.png"/>
          <p:cNvPicPr>
            <a:picLocks noChangeAspect="1"/>
          </p:cNvPicPr>
          <p:nvPr/>
        </p:nvPicPr>
        <p:blipFill>
          <a:blip r:embed="rId4"/>
          <a:stretch>
            <a:fillRect/>
          </a:stretch>
        </p:blipFill>
        <p:spPr>
          <a:xfrm>
            <a:off x="3910846" y="2330768"/>
            <a:ext cx="287060" cy="358735"/>
          </a:xfrm>
          <a:prstGeom prst="rect">
            <a:avLst/>
          </a:prstGeom>
        </p:spPr>
      </p:pic>
      <p:sp>
        <p:nvSpPr>
          <p:cNvPr id="5" name="Text 1"/>
          <p:cNvSpPr/>
          <p:nvPr/>
        </p:nvSpPr>
        <p:spPr>
          <a:xfrm>
            <a:off x="5334476" y="1980486"/>
            <a:ext cx="2551748" cy="318849"/>
          </a:xfrm>
          <a:prstGeom prst="rect">
            <a:avLst/>
          </a:prstGeom>
          <a:noFill/>
          <a:ln/>
        </p:spPr>
        <p:txBody>
          <a:bodyPr wrap="none" lIns="0" tIns="0" rIns="0" bIns="0" rtlCol="0" anchor="t"/>
          <a:lstStyle/>
          <a:p>
            <a:pPr marL="0" indent="0" algn="l">
              <a:lnSpc>
                <a:spcPts val="2500"/>
              </a:lnSpc>
              <a:buNone/>
            </a:pPr>
            <a:r>
              <a:rPr lang="en-US" sz="2000" b="1" kern="0" spc="-60" dirty="0">
                <a:solidFill>
                  <a:srgbClr val="272525"/>
                </a:solidFill>
                <a:latin typeface="Inter Bold" pitchFamily="34" charset="0"/>
                <a:ea typeface="Inter Bold" pitchFamily="34" charset="-122"/>
                <a:cs typeface="Inter Bold" pitchFamily="34" charset="-120"/>
              </a:rPr>
              <a:t>Pull Requests</a:t>
            </a:r>
            <a:endParaRPr lang="en-US" sz="2000" dirty="0"/>
          </a:p>
        </p:txBody>
      </p:sp>
      <p:sp>
        <p:nvSpPr>
          <p:cNvPr id="6" name="Text 2"/>
          <p:cNvSpPr/>
          <p:nvPr/>
        </p:nvSpPr>
        <p:spPr>
          <a:xfrm>
            <a:off x="5334476" y="2421731"/>
            <a:ext cx="3545324" cy="326708"/>
          </a:xfrm>
          <a:prstGeom prst="rect">
            <a:avLst/>
          </a:prstGeom>
          <a:noFill/>
          <a:ln/>
        </p:spPr>
        <p:txBody>
          <a:bodyPr wrap="none" lIns="0" tIns="0" rIns="0" bIns="0" rtlCol="0" anchor="t"/>
          <a:lstStyle/>
          <a:p>
            <a:pPr marL="0" indent="0" algn="l">
              <a:lnSpc>
                <a:spcPts val="2550"/>
              </a:lnSpc>
              <a:buNone/>
            </a:pPr>
            <a:r>
              <a:rPr lang="en-US" sz="1600" kern="0" spc="-32" dirty="0">
                <a:solidFill>
                  <a:srgbClr val="272525"/>
                </a:solidFill>
                <a:latin typeface="Inter" pitchFamily="34" charset="0"/>
                <a:ea typeface="Inter" pitchFamily="34" charset="-122"/>
                <a:cs typeface="Inter" pitchFamily="34" charset="-120"/>
              </a:rPr>
              <a:t>Propose changes and request reviews</a:t>
            </a:r>
            <a:endParaRPr lang="en-US" sz="1600" dirty="0"/>
          </a:p>
        </p:txBody>
      </p:sp>
      <p:sp>
        <p:nvSpPr>
          <p:cNvPr id="7" name="Shape 3"/>
          <p:cNvSpPr/>
          <p:nvPr/>
        </p:nvSpPr>
        <p:spPr>
          <a:xfrm>
            <a:off x="5181362" y="2968466"/>
            <a:ext cx="8604290" cy="11430"/>
          </a:xfrm>
          <a:prstGeom prst="roundRect">
            <a:avLst>
              <a:gd name="adj" fmla="val 750139"/>
            </a:avLst>
          </a:prstGeom>
          <a:solidFill>
            <a:srgbClr val="C0C1D7"/>
          </a:solidFill>
          <a:ln/>
        </p:spPr>
        <p:txBody>
          <a:bodyPr/>
          <a:lstStyle/>
          <a:p>
            <a:endParaRPr lang="en-US"/>
          </a:p>
        </p:txBody>
      </p:sp>
      <p:pic>
        <p:nvPicPr>
          <p:cNvPr id="8" name="Image 2" descr="preencoded.png"/>
          <p:cNvPicPr>
            <a:picLocks noChangeAspect="1"/>
          </p:cNvPicPr>
          <p:nvPr/>
        </p:nvPicPr>
        <p:blipFill>
          <a:blip r:embed="rId5"/>
          <a:stretch>
            <a:fillRect/>
          </a:stretch>
        </p:blipFill>
        <p:spPr>
          <a:xfrm>
            <a:off x="1902381" y="3003471"/>
            <a:ext cx="4304109" cy="1176099"/>
          </a:xfrm>
          <a:prstGeom prst="rect">
            <a:avLst/>
          </a:prstGeom>
        </p:spPr>
      </p:pic>
      <p:pic>
        <p:nvPicPr>
          <p:cNvPr id="9" name="Image 3" descr="preencoded.png"/>
          <p:cNvPicPr>
            <a:picLocks noChangeAspect="1"/>
          </p:cNvPicPr>
          <p:nvPr/>
        </p:nvPicPr>
        <p:blipFill>
          <a:blip r:embed="rId6"/>
          <a:stretch>
            <a:fillRect/>
          </a:stretch>
        </p:blipFill>
        <p:spPr>
          <a:xfrm>
            <a:off x="3910846" y="3412093"/>
            <a:ext cx="287060" cy="358735"/>
          </a:xfrm>
          <a:prstGeom prst="rect">
            <a:avLst/>
          </a:prstGeom>
        </p:spPr>
      </p:pic>
      <p:sp>
        <p:nvSpPr>
          <p:cNvPr id="10" name="Text 4"/>
          <p:cNvSpPr/>
          <p:nvPr/>
        </p:nvSpPr>
        <p:spPr>
          <a:xfrm>
            <a:off x="6410563" y="3207544"/>
            <a:ext cx="2541151" cy="318849"/>
          </a:xfrm>
          <a:prstGeom prst="rect">
            <a:avLst/>
          </a:prstGeom>
          <a:noFill/>
          <a:ln/>
        </p:spPr>
        <p:txBody>
          <a:bodyPr wrap="none" lIns="0" tIns="0" rIns="0" bIns="0" rtlCol="0" anchor="t"/>
          <a:lstStyle/>
          <a:p>
            <a:pPr marL="0" indent="0" algn="l">
              <a:lnSpc>
                <a:spcPts val="2500"/>
              </a:lnSpc>
              <a:buNone/>
            </a:pPr>
            <a:r>
              <a:rPr lang="en-US" sz="2000" b="1" kern="0" spc="-60" dirty="0">
                <a:solidFill>
                  <a:srgbClr val="272525"/>
                </a:solidFill>
                <a:latin typeface="Inter Bold" pitchFamily="34" charset="0"/>
                <a:ea typeface="Inter Bold" pitchFamily="34" charset="-122"/>
                <a:cs typeface="Inter Bold" pitchFamily="34" charset="-120"/>
              </a:rPr>
              <a:t>Push &amp; Pull</a:t>
            </a:r>
            <a:endParaRPr lang="en-US" sz="2000" dirty="0"/>
          </a:p>
        </p:txBody>
      </p:sp>
      <p:sp>
        <p:nvSpPr>
          <p:cNvPr id="11" name="Text 5"/>
          <p:cNvSpPr/>
          <p:nvPr/>
        </p:nvSpPr>
        <p:spPr>
          <a:xfrm>
            <a:off x="6410563" y="3648789"/>
            <a:ext cx="2541151" cy="326708"/>
          </a:xfrm>
          <a:prstGeom prst="rect">
            <a:avLst/>
          </a:prstGeom>
          <a:noFill/>
          <a:ln/>
        </p:spPr>
        <p:txBody>
          <a:bodyPr wrap="none" lIns="0" tIns="0" rIns="0" bIns="0" rtlCol="0" anchor="t"/>
          <a:lstStyle/>
          <a:p>
            <a:pPr marL="0" indent="0" algn="l">
              <a:lnSpc>
                <a:spcPts val="2550"/>
              </a:lnSpc>
              <a:buNone/>
            </a:pPr>
            <a:r>
              <a:rPr lang="en-US" sz="1600" kern="0" spc="-32" dirty="0">
                <a:solidFill>
                  <a:srgbClr val="272525"/>
                </a:solidFill>
                <a:latin typeface="Inter" pitchFamily="34" charset="0"/>
                <a:ea typeface="Inter" pitchFamily="34" charset="-122"/>
                <a:cs typeface="Inter" pitchFamily="34" charset="-120"/>
              </a:rPr>
              <a:t>Share and retrieve changes</a:t>
            </a:r>
            <a:endParaRPr lang="en-US" sz="1600" dirty="0"/>
          </a:p>
        </p:txBody>
      </p:sp>
      <p:sp>
        <p:nvSpPr>
          <p:cNvPr id="12" name="Shape 6"/>
          <p:cNvSpPr/>
          <p:nvPr/>
        </p:nvSpPr>
        <p:spPr>
          <a:xfrm>
            <a:off x="6257449" y="4195524"/>
            <a:ext cx="7528203" cy="11430"/>
          </a:xfrm>
          <a:prstGeom prst="roundRect">
            <a:avLst>
              <a:gd name="adj" fmla="val 750139"/>
            </a:avLst>
          </a:prstGeom>
          <a:solidFill>
            <a:srgbClr val="C0C1D7"/>
          </a:solidFill>
          <a:ln/>
        </p:spPr>
        <p:txBody>
          <a:bodyPr/>
          <a:lstStyle/>
          <a:p>
            <a:endParaRPr lang="en-US"/>
          </a:p>
        </p:txBody>
      </p:sp>
      <p:pic>
        <p:nvPicPr>
          <p:cNvPr id="13" name="Image 4" descr="preencoded.png"/>
          <p:cNvPicPr>
            <a:picLocks noChangeAspect="1"/>
          </p:cNvPicPr>
          <p:nvPr/>
        </p:nvPicPr>
        <p:blipFill>
          <a:blip r:embed="rId7"/>
          <a:stretch>
            <a:fillRect/>
          </a:stretch>
        </p:blipFill>
        <p:spPr>
          <a:xfrm>
            <a:off x="826294" y="4230529"/>
            <a:ext cx="6456164" cy="1176099"/>
          </a:xfrm>
          <a:prstGeom prst="rect">
            <a:avLst/>
          </a:prstGeom>
        </p:spPr>
      </p:pic>
      <p:pic>
        <p:nvPicPr>
          <p:cNvPr id="14" name="Image 5" descr="preencoded.png"/>
          <p:cNvPicPr>
            <a:picLocks noChangeAspect="1"/>
          </p:cNvPicPr>
          <p:nvPr/>
        </p:nvPicPr>
        <p:blipFill>
          <a:blip r:embed="rId8"/>
          <a:stretch>
            <a:fillRect/>
          </a:stretch>
        </p:blipFill>
        <p:spPr>
          <a:xfrm>
            <a:off x="3910727" y="4639151"/>
            <a:ext cx="287060" cy="358735"/>
          </a:xfrm>
          <a:prstGeom prst="rect">
            <a:avLst/>
          </a:prstGeom>
        </p:spPr>
      </p:pic>
      <p:sp>
        <p:nvSpPr>
          <p:cNvPr id="15" name="Text 7"/>
          <p:cNvSpPr/>
          <p:nvPr/>
        </p:nvSpPr>
        <p:spPr>
          <a:xfrm>
            <a:off x="7486531" y="4434602"/>
            <a:ext cx="2551748" cy="318849"/>
          </a:xfrm>
          <a:prstGeom prst="rect">
            <a:avLst/>
          </a:prstGeom>
          <a:noFill/>
          <a:ln/>
        </p:spPr>
        <p:txBody>
          <a:bodyPr wrap="none" lIns="0" tIns="0" rIns="0" bIns="0" rtlCol="0" anchor="t"/>
          <a:lstStyle/>
          <a:p>
            <a:pPr marL="0" indent="0" algn="l">
              <a:lnSpc>
                <a:spcPts val="2500"/>
              </a:lnSpc>
              <a:buNone/>
            </a:pPr>
            <a:r>
              <a:rPr lang="en-US" sz="2000" b="1" kern="0" spc="-60" dirty="0">
                <a:solidFill>
                  <a:srgbClr val="272525"/>
                </a:solidFill>
                <a:latin typeface="Inter Bold" pitchFamily="34" charset="0"/>
                <a:ea typeface="Inter Bold" pitchFamily="34" charset="-122"/>
                <a:cs typeface="Inter Bold" pitchFamily="34" charset="-120"/>
              </a:rPr>
              <a:t>Remote Repositories</a:t>
            </a:r>
            <a:endParaRPr lang="en-US" sz="2000" dirty="0"/>
          </a:p>
        </p:txBody>
      </p:sp>
      <p:sp>
        <p:nvSpPr>
          <p:cNvPr id="16" name="Text 8"/>
          <p:cNvSpPr/>
          <p:nvPr/>
        </p:nvSpPr>
        <p:spPr>
          <a:xfrm>
            <a:off x="7486531" y="4875848"/>
            <a:ext cx="3602474" cy="326708"/>
          </a:xfrm>
          <a:prstGeom prst="rect">
            <a:avLst/>
          </a:prstGeom>
          <a:noFill/>
          <a:ln/>
        </p:spPr>
        <p:txBody>
          <a:bodyPr wrap="none" lIns="0" tIns="0" rIns="0" bIns="0" rtlCol="0" anchor="t"/>
          <a:lstStyle/>
          <a:p>
            <a:pPr marL="0" indent="0" algn="l">
              <a:lnSpc>
                <a:spcPts val="2550"/>
              </a:lnSpc>
              <a:buNone/>
            </a:pPr>
            <a:r>
              <a:rPr lang="en-US" sz="1600" kern="0" spc="-32" dirty="0">
                <a:solidFill>
                  <a:srgbClr val="272525"/>
                </a:solidFill>
                <a:latin typeface="Inter" pitchFamily="34" charset="0"/>
                <a:ea typeface="Inter" pitchFamily="34" charset="-122"/>
                <a:cs typeface="Inter" pitchFamily="34" charset="-120"/>
              </a:rPr>
              <a:t>Central storage on services like GitHub</a:t>
            </a:r>
            <a:endParaRPr lang="en-US" sz="1600" dirty="0"/>
          </a:p>
        </p:txBody>
      </p:sp>
      <p:sp>
        <p:nvSpPr>
          <p:cNvPr id="17" name="Text 9"/>
          <p:cNvSpPr/>
          <p:nvPr/>
        </p:nvSpPr>
        <p:spPr>
          <a:xfrm>
            <a:off x="793790" y="5636181"/>
            <a:ext cx="13042821" cy="653415"/>
          </a:xfrm>
          <a:prstGeom prst="rect">
            <a:avLst/>
          </a:prstGeom>
          <a:noFill/>
          <a:ln/>
        </p:spPr>
        <p:txBody>
          <a:bodyPr wrap="square" lIns="0" tIns="0" rIns="0" bIns="0" rtlCol="0" anchor="t"/>
          <a:lstStyle/>
          <a:p>
            <a:pPr marL="0" indent="0" algn="l">
              <a:lnSpc>
                <a:spcPts val="2550"/>
              </a:lnSpc>
              <a:buNone/>
            </a:pPr>
            <a:r>
              <a:rPr lang="en-US" kern="0" spc="-32" dirty="0">
                <a:solidFill>
                  <a:srgbClr val="272525"/>
                </a:solidFill>
                <a:latin typeface="Inter" pitchFamily="34" charset="0"/>
                <a:ea typeface="Inter" pitchFamily="34" charset="-122"/>
                <a:cs typeface="Inter" pitchFamily="34" charset="-120"/>
              </a:rPr>
              <a:t>Remote repositories are hosted versions of your project that all team members can access. Platforms like GitHub, GitLab, and Bitbucket provide services for hosting these repositories and add collaboration features.</a:t>
            </a:r>
            <a:endParaRPr lang="en-US" dirty="0"/>
          </a:p>
        </p:txBody>
      </p:sp>
      <p:sp>
        <p:nvSpPr>
          <p:cNvPr id="18" name="Text 10"/>
          <p:cNvSpPr/>
          <p:nvPr/>
        </p:nvSpPr>
        <p:spPr>
          <a:xfrm>
            <a:off x="793790" y="6519148"/>
            <a:ext cx="13042821" cy="980123"/>
          </a:xfrm>
          <a:prstGeom prst="rect">
            <a:avLst/>
          </a:prstGeom>
          <a:noFill/>
          <a:ln/>
        </p:spPr>
        <p:txBody>
          <a:bodyPr wrap="square" lIns="0" tIns="0" rIns="0" bIns="0" rtlCol="0" anchor="t"/>
          <a:lstStyle/>
          <a:p>
            <a:pPr marL="0" indent="0" algn="l">
              <a:lnSpc>
                <a:spcPts val="2550"/>
              </a:lnSpc>
              <a:buNone/>
            </a:pPr>
            <a:r>
              <a:rPr lang="en-US" kern="0" spc="-32" dirty="0">
                <a:solidFill>
                  <a:srgbClr val="272525"/>
                </a:solidFill>
                <a:latin typeface="Inter" pitchFamily="34" charset="0"/>
                <a:ea typeface="Inter" pitchFamily="34" charset="-122"/>
                <a:cs typeface="Inter" pitchFamily="34" charset="-120"/>
              </a:rPr>
              <a:t>The git push command sends your local commits to the remote repository, while git pull fetches and merges changes from the remote. Pull requests are a feature of hosting platforms that allow you to propose changes, discuss modifications, and merge code when everything is approved.</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93790" y="1404461"/>
            <a:ext cx="5670590" cy="708779"/>
          </a:xfrm>
          <a:prstGeom prst="rect">
            <a:avLst/>
          </a:prstGeom>
          <a:noFill/>
          <a:ln/>
        </p:spPr>
        <p:txBody>
          <a:bodyPr wrap="none" lIns="0" tIns="0" rIns="0" bIns="0" rtlCol="0" anchor="t"/>
          <a:lstStyle/>
          <a:p>
            <a:pPr marL="0" indent="0" algn="l">
              <a:lnSpc>
                <a:spcPts val="5550"/>
              </a:lnSpc>
              <a:buNone/>
            </a:pPr>
            <a:r>
              <a:rPr lang="en-US" sz="4450" b="1" kern="0" spc="-134" dirty="0">
                <a:solidFill>
                  <a:srgbClr val="000000"/>
                </a:solidFill>
                <a:latin typeface="Inter Bold" pitchFamily="34" charset="0"/>
                <a:ea typeface="Inter Bold" pitchFamily="34" charset="-122"/>
                <a:cs typeface="Inter Bold" pitchFamily="34" charset="-120"/>
              </a:rPr>
              <a:t>Git Best Practices</a:t>
            </a:r>
            <a:endParaRPr lang="en-US" sz="4450" dirty="0"/>
          </a:p>
        </p:txBody>
      </p:sp>
      <p:sp>
        <p:nvSpPr>
          <p:cNvPr id="3" name="Shape 1"/>
          <p:cNvSpPr/>
          <p:nvPr/>
        </p:nvSpPr>
        <p:spPr>
          <a:xfrm>
            <a:off x="793790" y="2822019"/>
            <a:ext cx="510302" cy="510302"/>
          </a:xfrm>
          <a:prstGeom prst="roundRect">
            <a:avLst>
              <a:gd name="adj" fmla="val 18669"/>
            </a:avLst>
          </a:prstGeom>
          <a:solidFill>
            <a:srgbClr val="DADBF1"/>
          </a:solidFill>
          <a:ln w="7620">
            <a:solidFill>
              <a:srgbClr val="C0C1D7"/>
            </a:solidFill>
            <a:prstDash val="solid"/>
          </a:ln>
        </p:spPr>
        <p:txBody>
          <a:bodyPr/>
          <a:lstStyle/>
          <a:p>
            <a:endParaRPr lang="en-US"/>
          </a:p>
        </p:txBody>
      </p:sp>
      <p:pic>
        <p:nvPicPr>
          <p:cNvPr id="4" name="Image 0" descr="preencoded.png"/>
          <p:cNvPicPr>
            <a:picLocks noChangeAspect="1"/>
          </p:cNvPicPr>
          <p:nvPr/>
        </p:nvPicPr>
        <p:blipFill>
          <a:blip r:embed="rId3"/>
          <a:stretch>
            <a:fillRect/>
          </a:stretch>
        </p:blipFill>
        <p:spPr>
          <a:xfrm>
            <a:off x="878860" y="2864525"/>
            <a:ext cx="340162" cy="425291"/>
          </a:xfrm>
          <a:prstGeom prst="rect">
            <a:avLst/>
          </a:prstGeom>
        </p:spPr>
      </p:pic>
      <p:sp>
        <p:nvSpPr>
          <p:cNvPr id="5" name="Text 2"/>
          <p:cNvSpPr/>
          <p:nvPr/>
        </p:nvSpPr>
        <p:spPr>
          <a:xfrm>
            <a:off x="1530906" y="2822019"/>
            <a:ext cx="2835235" cy="354330"/>
          </a:xfrm>
          <a:prstGeom prst="rect">
            <a:avLst/>
          </a:prstGeom>
          <a:noFill/>
          <a:ln/>
        </p:spPr>
        <p:txBody>
          <a:bodyPr wrap="none" lIns="0" tIns="0" rIns="0" bIns="0" rtlCol="0" anchor="t"/>
          <a:lstStyle/>
          <a:p>
            <a:pPr marL="0" indent="0" algn="l">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Commit Often</a:t>
            </a:r>
            <a:endParaRPr lang="en-US" sz="2200" dirty="0"/>
          </a:p>
        </p:txBody>
      </p:sp>
      <p:sp>
        <p:nvSpPr>
          <p:cNvPr id="6" name="Text 3"/>
          <p:cNvSpPr/>
          <p:nvPr/>
        </p:nvSpPr>
        <p:spPr>
          <a:xfrm>
            <a:off x="1530906" y="3312438"/>
            <a:ext cx="5670947" cy="1451610"/>
          </a:xfrm>
          <a:prstGeom prst="rect">
            <a:avLst/>
          </a:prstGeom>
          <a:noFill/>
          <a:ln/>
        </p:spPr>
        <p:txBody>
          <a:bodyPr wrap="squar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Make small, focused commits that address a single issue or feature. This creates a more detailed history and makes it easier to identify when and where problems were introduced.</a:t>
            </a:r>
            <a:endParaRPr lang="en-US" sz="1750" dirty="0"/>
          </a:p>
        </p:txBody>
      </p:sp>
      <p:sp>
        <p:nvSpPr>
          <p:cNvPr id="7" name="Shape 4"/>
          <p:cNvSpPr/>
          <p:nvPr/>
        </p:nvSpPr>
        <p:spPr>
          <a:xfrm>
            <a:off x="7428667" y="2822019"/>
            <a:ext cx="510302" cy="510302"/>
          </a:xfrm>
          <a:prstGeom prst="roundRect">
            <a:avLst>
              <a:gd name="adj" fmla="val 18669"/>
            </a:avLst>
          </a:prstGeom>
          <a:solidFill>
            <a:srgbClr val="DADBF1"/>
          </a:solidFill>
          <a:ln w="7620">
            <a:solidFill>
              <a:srgbClr val="C0C1D7"/>
            </a:solidFill>
            <a:prstDash val="solid"/>
          </a:ln>
        </p:spPr>
        <p:txBody>
          <a:bodyPr/>
          <a:lstStyle/>
          <a:p>
            <a:endParaRPr lang="en-US"/>
          </a:p>
        </p:txBody>
      </p:sp>
      <p:pic>
        <p:nvPicPr>
          <p:cNvPr id="8" name="Image 1" descr="preencoded.png"/>
          <p:cNvPicPr>
            <a:picLocks noChangeAspect="1"/>
          </p:cNvPicPr>
          <p:nvPr/>
        </p:nvPicPr>
        <p:blipFill>
          <a:blip r:embed="rId4"/>
          <a:stretch>
            <a:fillRect/>
          </a:stretch>
        </p:blipFill>
        <p:spPr>
          <a:xfrm>
            <a:off x="7513737" y="2864525"/>
            <a:ext cx="340162" cy="425291"/>
          </a:xfrm>
          <a:prstGeom prst="rect">
            <a:avLst/>
          </a:prstGeom>
        </p:spPr>
      </p:pic>
      <p:sp>
        <p:nvSpPr>
          <p:cNvPr id="9" name="Text 5"/>
          <p:cNvSpPr/>
          <p:nvPr/>
        </p:nvSpPr>
        <p:spPr>
          <a:xfrm>
            <a:off x="8165783" y="2822019"/>
            <a:ext cx="3959662" cy="354330"/>
          </a:xfrm>
          <a:prstGeom prst="rect">
            <a:avLst/>
          </a:prstGeom>
          <a:noFill/>
          <a:ln/>
        </p:spPr>
        <p:txBody>
          <a:bodyPr wrap="none" lIns="0" tIns="0" rIns="0" bIns="0" rtlCol="0" anchor="t"/>
          <a:lstStyle/>
          <a:p>
            <a:pPr marL="0" indent="0" algn="l">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Write Clear Commit Messages</a:t>
            </a:r>
            <a:endParaRPr lang="en-US" sz="2200" dirty="0"/>
          </a:p>
        </p:txBody>
      </p:sp>
      <p:sp>
        <p:nvSpPr>
          <p:cNvPr id="10" name="Text 6"/>
          <p:cNvSpPr/>
          <p:nvPr/>
        </p:nvSpPr>
        <p:spPr>
          <a:xfrm>
            <a:off x="8165783" y="3312438"/>
            <a:ext cx="5670947" cy="1451610"/>
          </a:xfrm>
          <a:prstGeom prst="rect">
            <a:avLst/>
          </a:prstGeom>
          <a:noFill/>
          <a:ln/>
        </p:spPr>
        <p:txBody>
          <a:bodyPr wrap="squar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Use present tense, imperative style messages that explain what the commit does, not what you did. A good format is: "Fix bug in authentication flow" rather than "Fixed bug" or "I fixed a bug."</a:t>
            </a:r>
            <a:endParaRPr lang="en-US" sz="1750" dirty="0"/>
          </a:p>
        </p:txBody>
      </p:sp>
      <p:sp>
        <p:nvSpPr>
          <p:cNvPr id="11" name="Shape 7"/>
          <p:cNvSpPr/>
          <p:nvPr/>
        </p:nvSpPr>
        <p:spPr>
          <a:xfrm>
            <a:off x="793790" y="5246013"/>
            <a:ext cx="510302" cy="510302"/>
          </a:xfrm>
          <a:prstGeom prst="roundRect">
            <a:avLst>
              <a:gd name="adj" fmla="val 18669"/>
            </a:avLst>
          </a:prstGeom>
          <a:solidFill>
            <a:srgbClr val="DADBF1"/>
          </a:solidFill>
          <a:ln w="7620">
            <a:solidFill>
              <a:srgbClr val="C0C1D7"/>
            </a:solidFill>
            <a:prstDash val="solid"/>
          </a:ln>
        </p:spPr>
        <p:txBody>
          <a:bodyPr/>
          <a:lstStyle/>
          <a:p>
            <a:endParaRPr lang="en-US"/>
          </a:p>
        </p:txBody>
      </p:sp>
      <p:sp>
        <p:nvSpPr>
          <p:cNvPr id="12" name="Text 8"/>
          <p:cNvSpPr/>
          <p:nvPr/>
        </p:nvSpPr>
        <p:spPr>
          <a:xfrm>
            <a:off x="1530906" y="5246013"/>
            <a:ext cx="2861310" cy="354330"/>
          </a:xfrm>
          <a:prstGeom prst="rect">
            <a:avLst/>
          </a:prstGeom>
          <a:noFill/>
          <a:ln/>
        </p:spPr>
        <p:txBody>
          <a:bodyPr wrap="none" lIns="0" tIns="0" rIns="0" bIns="0" rtlCol="0" anchor="t"/>
          <a:lstStyle/>
          <a:p>
            <a:pPr marL="0" indent="0" algn="l">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Use Feature Branches</a:t>
            </a:r>
            <a:endParaRPr lang="en-US" sz="2200" dirty="0"/>
          </a:p>
        </p:txBody>
      </p:sp>
      <p:sp>
        <p:nvSpPr>
          <p:cNvPr id="13" name="Text 9"/>
          <p:cNvSpPr/>
          <p:nvPr/>
        </p:nvSpPr>
        <p:spPr>
          <a:xfrm>
            <a:off x="1530906" y="5736431"/>
            <a:ext cx="5670947" cy="1088708"/>
          </a:xfrm>
          <a:prstGeom prst="rect">
            <a:avLst/>
          </a:prstGeom>
          <a:noFill/>
          <a:ln/>
        </p:spPr>
        <p:txBody>
          <a:bodyPr wrap="squar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Create a new branch for each feature or bug fix. This keeps the main branch stable and allows you to work on multiple features in parallel without interference.</a:t>
            </a:r>
            <a:endParaRPr lang="en-US" sz="1750" dirty="0"/>
          </a:p>
        </p:txBody>
      </p:sp>
      <p:sp>
        <p:nvSpPr>
          <p:cNvPr id="14" name="Shape 10"/>
          <p:cNvSpPr/>
          <p:nvPr/>
        </p:nvSpPr>
        <p:spPr>
          <a:xfrm>
            <a:off x="7428667" y="5246013"/>
            <a:ext cx="510302" cy="510302"/>
          </a:xfrm>
          <a:prstGeom prst="roundRect">
            <a:avLst>
              <a:gd name="adj" fmla="val 18669"/>
            </a:avLst>
          </a:prstGeom>
          <a:solidFill>
            <a:srgbClr val="DADBF1"/>
          </a:solidFill>
          <a:ln w="7620">
            <a:solidFill>
              <a:srgbClr val="C0C1D7"/>
            </a:solidFill>
            <a:prstDash val="solid"/>
          </a:ln>
        </p:spPr>
        <p:txBody>
          <a:bodyPr/>
          <a:lstStyle/>
          <a:p>
            <a:endParaRPr lang="en-US"/>
          </a:p>
        </p:txBody>
      </p:sp>
      <p:pic>
        <p:nvPicPr>
          <p:cNvPr id="15" name="Image 2" descr="preencoded.png"/>
          <p:cNvPicPr>
            <a:picLocks noChangeAspect="1"/>
          </p:cNvPicPr>
          <p:nvPr/>
        </p:nvPicPr>
        <p:blipFill>
          <a:blip r:embed="rId5"/>
          <a:stretch>
            <a:fillRect/>
          </a:stretch>
        </p:blipFill>
        <p:spPr>
          <a:xfrm>
            <a:off x="7513737" y="5288518"/>
            <a:ext cx="340162" cy="425291"/>
          </a:xfrm>
          <a:prstGeom prst="rect">
            <a:avLst/>
          </a:prstGeom>
        </p:spPr>
      </p:pic>
      <p:sp>
        <p:nvSpPr>
          <p:cNvPr id="16" name="Text 11"/>
          <p:cNvSpPr/>
          <p:nvPr/>
        </p:nvSpPr>
        <p:spPr>
          <a:xfrm>
            <a:off x="8165783" y="5246013"/>
            <a:ext cx="3457099" cy="354330"/>
          </a:xfrm>
          <a:prstGeom prst="rect">
            <a:avLst/>
          </a:prstGeom>
          <a:noFill/>
          <a:ln/>
        </p:spPr>
        <p:txBody>
          <a:bodyPr wrap="none" lIns="0" tIns="0" rIns="0" bIns="0" rtlCol="0" anchor="t"/>
          <a:lstStyle/>
          <a:p>
            <a:pPr marL="0" indent="0" algn="l">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Review Before Committing</a:t>
            </a:r>
            <a:endParaRPr lang="en-US" sz="2200" dirty="0"/>
          </a:p>
        </p:txBody>
      </p:sp>
      <p:sp>
        <p:nvSpPr>
          <p:cNvPr id="17" name="Text 12"/>
          <p:cNvSpPr/>
          <p:nvPr/>
        </p:nvSpPr>
        <p:spPr>
          <a:xfrm>
            <a:off x="8165783" y="5736431"/>
            <a:ext cx="5670947" cy="1088708"/>
          </a:xfrm>
          <a:prstGeom prst="rect">
            <a:avLst/>
          </a:prstGeom>
          <a:noFill/>
          <a:ln/>
        </p:spPr>
        <p:txBody>
          <a:bodyPr wrap="squar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Always check what you're about to commit with git diff or git status. This helps avoid committing unintended changes, debug statements, or sensitive information.</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83143" y="552896"/>
            <a:ext cx="7711634" cy="478321"/>
          </a:xfrm>
          <a:prstGeom prst="rect">
            <a:avLst/>
          </a:prstGeom>
        </p:spPr>
        <p:txBody>
          <a:bodyPr vert="horz" wrap="square" lIns="0" tIns="10716" rIns="0" bIns="0" rtlCol="0">
            <a:spAutoFit/>
          </a:bodyPr>
          <a:lstStyle/>
          <a:p>
            <a:pPr marL="10716">
              <a:spcBef>
                <a:spcPts val="84"/>
              </a:spcBef>
            </a:pPr>
            <a:r>
              <a:rPr dirty="0">
                <a:solidFill>
                  <a:srgbClr val="6366C3"/>
                </a:solidFill>
              </a:rPr>
              <a:t>GIT</a:t>
            </a:r>
            <a:r>
              <a:rPr spc="-139" dirty="0">
                <a:solidFill>
                  <a:srgbClr val="6366C3"/>
                </a:solidFill>
              </a:rPr>
              <a:t> </a:t>
            </a:r>
            <a:r>
              <a:rPr spc="-228" dirty="0">
                <a:solidFill>
                  <a:srgbClr val="6366C3"/>
                </a:solidFill>
              </a:rPr>
              <a:t>&amp;</a:t>
            </a:r>
            <a:r>
              <a:rPr spc="38" dirty="0">
                <a:solidFill>
                  <a:srgbClr val="6366C3"/>
                </a:solidFill>
              </a:rPr>
              <a:t> </a:t>
            </a:r>
            <a:r>
              <a:rPr spc="-8" dirty="0">
                <a:solidFill>
                  <a:srgbClr val="6366C3"/>
                </a:solidFill>
              </a:rPr>
              <a:t>GITHub</a:t>
            </a:r>
            <a:r>
              <a:rPr spc="-46" dirty="0">
                <a:solidFill>
                  <a:srgbClr val="6366C3"/>
                </a:solidFill>
              </a:rPr>
              <a:t> </a:t>
            </a:r>
            <a:r>
              <a:rPr spc="127" dirty="0"/>
              <a:t>:</a:t>
            </a:r>
            <a:r>
              <a:rPr spc="-51" dirty="0"/>
              <a:t> </a:t>
            </a:r>
            <a:r>
              <a:rPr spc="-30" dirty="0"/>
              <a:t>Version</a:t>
            </a:r>
            <a:r>
              <a:rPr spc="-51" dirty="0"/>
              <a:t> </a:t>
            </a:r>
            <a:r>
              <a:rPr spc="-34" dirty="0"/>
              <a:t>Control</a:t>
            </a:r>
            <a:r>
              <a:rPr spc="-46" dirty="0"/>
              <a:t> </a:t>
            </a:r>
            <a:r>
              <a:rPr spc="-38" dirty="0"/>
              <a:t>System</a:t>
            </a:r>
          </a:p>
        </p:txBody>
      </p:sp>
      <p:sp>
        <p:nvSpPr>
          <p:cNvPr id="3" name="object 3"/>
          <p:cNvSpPr txBox="1"/>
          <p:nvPr/>
        </p:nvSpPr>
        <p:spPr>
          <a:xfrm>
            <a:off x="2343150" y="1744052"/>
            <a:ext cx="257711" cy="322444"/>
          </a:xfrm>
          <a:prstGeom prst="rect">
            <a:avLst/>
          </a:prstGeom>
        </p:spPr>
        <p:txBody>
          <a:bodyPr vert="horz" wrap="square" lIns="0" tIns="10716" rIns="0" bIns="0" rtlCol="0">
            <a:spAutoFit/>
          </a:bodyPr>
          <a:lstStyle/>
          <a:p>
            <a:pPr marL="10716" defTabSz="771571">
              <a:spcBef>
                <a:spcPts val="84"/>
              </a:spcBef>
            </a:pPr>
            <a:r>
              <a:rPr sz="2025" kern="0" spc="-169" dirty="0">
                <a:solidFill>
                  <a:sysClr val="windowText" lastClr="000000"/>
                </a:solidFill>
                <a:latin typeface="MS PGothic"/>
                <a:cs typeface="MS PGothic"/>
              </a:rPr>
              <a:t>➤</a:t>
            </a:r>
            <a:endParaRPr sz="2025" kern="0">
              <a:solidFill>
                <a:sysClr val="windowText" lastClr="000000"/>
              </a:solidFill>
              <a:latin typeface="MS PGothic"/>
              <a:cs typeface="MS PGothic"/>
            </a:endParaRPr>
          </a:p>
        </p:txBody>
      </p:sp>
      <p:sp>
        <p:nvSpPr>
          <p:cNvPr id="4" name="object 4"/>
          <p:cNvSpPr txBox="1">
            <a:spLocks noGrp="1"/>
          </p:cNvSpPr>
          <p:nvPr>
            <p:ph type="body" idx="1"/>
          </p:nvPr>
        </p:nvSpPr>
        <p:spPr>
          <a:xfrm>
            <a:off x="2853481" y="1432765"/>
            <a:ext cx="10720581" cy="4542318"/>
          </a:xfrm>
          <a:prstGeom prst="rect">
            <a:avLst/>
          </a:prstGeom>
        </p:spPr>
        <p:txBody>
          <a:bodyPr vert="horz" wrap="square" lIns="0" tIns="10716" rIns="0" bIns="0" rtlCol="0">
            <a:spAutoFit/>
          </a:bodyPr>
          <a:lstStyle/>
          <a:p>
            <a:pPr marL="10716">
              <a:spcBef>
                <a:spcPts val="84"/>
              </a:spcBef>
            </a:pPr>
            <a:r>
              <a:rPr b="0" dirty="0">
                <a:latin typeface="Palatino Linotype"/>
                <a:cs typeface="Palatino Linotype"/>
              </a:rPr>
              <a:t>GIT</a:t>
            </a:r>
            <a:r>
              <a:rPr b="0" spc="46" dirty="0"/>
              <a:t> </a:t>
            </a:r>
            <a:r>
              <a:rPr b="0" dirty="0">
                <a:latin typeface="Palatino Linotype"/>
                <a:cs typeface="Palatino Linotype"/>
              </a:rPr>
              <a:t>is</a:t>
            </a:r>
            <a:r>
              <a:rPr b="0" spc="46" dirty="0"/>
              <a:t> </a:t>
            </a:r>
            <a:r>
              <a:rPr b="0" dirty="0">
                <a:latin typeface="Palatino Linotype"/>
                <a:cs typeface="Palatino Linotype"/>
              </a:rPr>
              <a:t>free,</a:t>
            </a:r>
            <a:r>
              <a:rPr b="0" spc="46" dirty="0"/>
              <a:t> </a:t>
            </a:r>
            <a:r>
              <a:rPr b="0" dirty="0">
                <a:latin typeface="Palatino Linotype"/>
                <a:cs typeface="Palatino Linotype"/>
              </a:rPr>
              <a:t>opensource</a:t>
            </a:r>
            <a:r>
              <a:rPr b="0" spc="46" dirty="0"/>
              <a:t> </a:t>
            </a:r>
            <a:r>
              <a:rPr b="0" dirty="0">
                <a:latin typeface="Palatino Linotype"/>
                <a:cs typeface="Palatino Linotype"/>
              </a:rPr>
              <a:t>version</a:t>
            </a:r>
            <a:r>
              <a:rPr b="0" spc="46" dirty="0"/>
              <a:t> </a:t>
            </a:r>
            <a:r>
              <a:rPr b="0" dirty="0">
                <a:latin typeface="Palatino Linotype"/>
                <a:cs typeface="Palatino Linotype"/>
              </a:rPr>
              <a:t>control</a:t>
            </a:r>
            <a:r>
              <a:rPr b="0" spc="46" dirty="0"/>
              <a:t> </a:t>
            </a:r>
            <a:r>
              <a:rPr b="0" spc="-8" dirty="0"/>
              <a:t>system.</a:t>
            </a:r>
          </a:p>
          <a:p>
            <a:pPr marL="10716" marR="1202364">
              <a:lnSpc>
                <a:spcPct val="114599"/>
              </a:lnSpc>
              <a:spcBef>
                <a:spcPts val="1519"/>
              </a:spcBef>
            </a:pPr>
            <a:r>
              <a:rPr dirty="0"/>
              <a:t>Version</a:t>
            </a:r>
            <a:r>
              <a:rPr spc="93" dirty="0"/>
              <a:t> </a:t>
            </a:r>
            <a:r>
              <a:rPr spc="55" dirty="0"/>
              <a:t>Control</a:t>
            </a:r>
            <a:r>
              <a:rPr spc="93" dirty="0"/>
              <a:t> </a:t>
            </a:r>
            <a:r>
              <a:rPr spc="51" dirty="0"/>
              <a:t>System</a:t>
            </a:r>
            <a:r>
              <a:rPr spc="46" dirty="0"/>
              <a:t> </a:t>
            </a:r>
            <a:r>
              <a:rPr b="0" spc="42" dirty="0"/>
              <a:t>- </a:t>
            </a:r>
            <a:r>
              <a:rPr b="0" dirty="0">
                <a:latin typeface="Palatino Linotype"/>
                <a:cs typeface="Palatino Linotype"/>
              </a:rPr>
              <a:t>VCS</a:t>
            </a:r>
            <a:r>
              <a:rPr b="0" spc="46" dirty="0"/>
              <a:t> </a:t>
            </a:r>
            <a:r>
              <a:rPr b="0" dirty="0">
                <a:latin typeface="Palatino Linotype"/>
                <a:cs typeface="Palatino Linotype"/>
              </a:rPr>
              <a:t>helps</a:t>
            </a:r>
            <a:r>
              <a:rPr b="0" spc="42" dirty="0"/>
              <a:t> </a:t>
            </a:r>
            <a:r>
              <a:rPr b="0" dirty="0">
                <a:latin typeface="Palatino Linotype"/>
                <a:cs typeface="Palatino Linotype"/>
              </a:rPr>
              <a:t>a</a:t>
            </a:r>
            <a:r>
              <a:rPr b="0" spc="46" dirty="0"/>
              <a:t> </a:t>
            </a:r>
            <a:r>
              <a:rPr b="0" dirty="0">
                <a:latin typeface="Palatino Linotype"/>
                <a:cs typeface="Palatino Linotype"/>
              </a:rPr>
              <a:t>software</a:t>
            </a:r>
            <a:r>
              <a:rPr b="0" spc="42" dirty="0"/>
              <a:t> </a:t>
            </a:r>
            <a:r>
              <a:rPr b="0" spc="-17" dirty="0"/>
              <a:t>team </a:t>
            </a:r>
            <a:r>
              <a:rPr b="0" spc="-8" dirty="0"/>
              <a:t>manage</a:t>
            </a:r>
            <a:r>
              <a:rPr b="0" spc="-42" dirty="0"/>
              <a:t> </a:t>
            </a:r>
            <a:r>
              <a:rPr b="0" dirty="0">
                <a:latin typeface="Palatino Linotype"/>
                <a:cs typeface="Palatino Linotype"/>
              </a:rPr>
              <a:t>changes</a:t>
            </a:r>
            <a:r>
              <a:rPr b="0" spc="-38" dirty="0"/>
              <a:t> </a:t>
            </a:r>
            <a:r>
              <a:rPr b="0" spc="42" dirty="0"/>
              <a:t>to</a:t>
            </a:r>
            <a:r>
              <a:rPr b="0" spc="-38" dirty="0"/>
              <a:t> </a:t>
            </a:r>
            <a:r>
              <a:rPr b="0" dirty="0">
                <a:latin typeface="Palatino Linotype"/>
                <a:cs typeface="Palatino Linotype"/>
              </a:rPr>
              <a:t>source</a:t>
            </a:r>
            <a:r>
              <a:rPr b="0" spc="-42" dirty="0"/>
              <a:t> </a:t>
            </a:r>
            <a:r>
              <a:rPr b="0" dirty="0">
                <a:latin typeface="Palatino Linotype"/>
                <a:cs typeface="Palatino Linotype"/>
              </a:rPr>
              <a:t>code</a:t>
            </a:r>
            <a:r>
              <a:rPr b="0" spc="-38" dirty="0"/>
              <a:t> </a:t>
            </a:r>
            <a:r>
              <a:rPr b="0" dirty="0">
                <a:latin typeface="Palatino Linotype"/>
                <a:cs typeface="Palatino Linotype"/>
              </a:rPr>
              <a:t>over</a:t>
            </a:r>
            <a:r>
              <a:rPr b="0" spc="-38" dirty="0"/>
              <a:t> </a:t>
            </a:r>
            <a:r>
              <a:rPr b="0" spc="-8" dirty="0"/>
              <a:t>time.</a:t>
            </a:r>
          </a:p>
          <a:p>
            <a:pPr marL="10716" marR="232543">
              <a:lnSpc>
                <a:spcPct val="114599"/>
              </a:lnSpc>
              <a:spcBef>
                <a:spcPts val="1515"/>
              </a:spcBef>
            </a:pPr>
            <a:r>
              <a:rPr b="0" spc="-8" dirty="0"/>
              <a:t>Version</a:t>
            </a:r>
            <a:r>
              <a:rPr b="0" spc="-51" dirty="0"/>
              <a:t> </a:t>
            </a:r>
            <a:r>
              <a:rPr b="0" dirty="0">
                <a:latin typeface="Palatino Linotype"/>
                <a:cs typeface="Palatino Linotype"/>
              </a:rPr>
              <a:t>control</a:t>
            </a:r>
            <a:r>
              <a:rPr b="0" spc="-51" dirty="0"/>
              <a:t> </a:t>
            </a:r>
            <a:r>
              <a:rPr b="0" dirty="0">
                <a:latin typeface="Palatino Linotype"/>
                <a:cs typeface="Palatino Linotype"/>
              </a:rPr>
              <a:t>software</a:t>
            </a:r>
            <a:r>
              <a:rPr b="0" spc="-46" dirty="0"/>
              <a:t> </a:t>
            </a:r>
            <a:r>
              <a:rPr b="0" dirty="0">
                <a:latin typeface="Palatino Linotype"/>
                <a:cs typeface="Palatino Linotype"/>
              </a:rPr>
              <a:t>keeps</a:t>
            </a:r>
            <a:r>
              <a:rPr b="0" spc="-51" dirty="0"/>
              <a:t> </a:t>
            </a:r>
            <a:r>
              <a:rPr b="0" dirty="0">
                <a:latin typeface="Palatino Linotype"/>
                <a:cs typeface="Palatino Linotype"/>
              </a:rPr>
              <a:t>track</a:t>
            </a:r>
            <a:r>
              <a:rPr b="0" spc="-46" dirty="0"/>
              <a:t> </a:t>
            </a:r>
            <a:r>
              <a:rPr b="0" dirty="0">
                <a:latin typeface="Palatino Linotype"/>
                <a:cs typeface="Palatino Linotype"/>
              </a:rPr>
              <a:t>of</a:t>
            </a:r>
            <a:r>
              <a:rPr b="0" spc="-51" dirty="0"/>
              <a:t> </a:t>
            </a:r>
            <a:r>
              <a:rPr b="0" spc="-30" dirty="0"/>
              <a:t>every</a:t>
            </a:r>
            <a:r>
              <a:rPr b="0" spc="-46" dirty="0"/>
              <a:t> </a:t>
            </a:r>
            <a:r>
              <a:rPr b="0" dirty="0">
                <a:latin typeface="Palatino Linotype"/>
                <a:cs typeface="Palatino Linotype"/>
              </a:rPr>
              <a:t>modification</a:t>
            </a:r>
            <a:r>
              <a:rPr b="0" spc="-4" dirty="0"/>
              <a:t> </a:t>
            </a:r>
            <a:r>
              <a:rPr b="0" spc="25" dirty="0"/>
              <a:t>to </a:t>
            </a:r>
            <a:r>
              <a:rPr b="0" dirty="0">
                <a:latin typeface="Palatino Linotype"/>
                <a:cs typeface="Palatino Linotype"/>
              </a:rPr>
              <a:t>the</a:t>
            </a:r>
            <a:r>
              <a:rPr b="0" spc="21" dirty="0"/>
              <a:t> </a:t>
            </a:r>
            <a:r>
              <a:rPr b="0" dirty="0">
                <a:latin typeface="Palatino Linotype"/>
                <a:cs typeface="Palatino Linotype"/>
              </a:rPr>
              <a:t>code</a:t>
            </a:r>
            <a:r>
              <a:rPr b="0" spc="21" dirty="0"/>
              <a:t> </a:t>
            </a:r>
            <a:r>
              <a:rPr b="0" dirty="0">
                <a:latin typeface="Palatino Linotype"/>
                <a:cs typeface="Palatino Linotype"/>
              </a:rPr>
              <a:t>in</a:t>
            </a:r>
            <a:r>
              <a:rPr b="0" spc="25" dirty="0"/>
              <a:t> </a:t>
            </a:r>
            <a:r>
              <a:rPr b="0" dirty="0">
                <a:latin typeface="Palatino Linotype"/>
                <a:cs typeface="Palatino Linotype"/>
              </a:rPr>
              <a:t>a</a:t>
            </a:r>
            <a:r>
              <a:rPr b="0" spc="21" dirty="0"/>
              <a:t> </a:t>
            </a:r>
            <a:r>
              <a:rPr b="0" dirty="0">
                <a:latin typeface="Palatino Linotype"/>
                <a:cs typeface="Palatino Linotype"/>
              </a:rPr>
              <a:t>special</a:t>
            </a:r>
            <a:r>
              <a:rPr b="0" spc="25" dirty="0"/>
              <a:t> </a:t>
            </a:r>
            <a:r>
              <a:rPr b="0" dirty="0">
                <a:latin typeface="Palatino Linotype"/>
                <a:cs typeface="Palatino Linotype"/>
              </a:rPr>
              <a:t>kind</a:t>
            </a:r>
            <a:r>
              <a:rPr b="0" spc="21" dirty="0"/>
              <a:t> </a:t>
            </a:r>
            <a:r>
              <a:rPr b="0" dirty="0">
                <a:latin typeface="Palatino Linotype"/>
                <a:cs typeface="Palatino Linotype"/>
              </a:rPr>
              <a:t>of</a:t>
            </a:r>
            <a:r>
              <a:rPr b="0" spc="25" dirty="0"/>
              <a:t> </a:t>
            </a:r>
            <a:r>
              <a:rPr b="0" spc="-8" dirty="0"/>
              <a:t>database.</a:t>
            </a:r>
          </a:p>
          <a:p>
            <a:pPr marL="10716" marR="4287">
              <a:lnSpc>
                <a:spcPct val="114599"/>
              </a:lnSpc>
              <a:spcBef>
                <a:spcPts val="1519"/>
              </a:spcBef>
            </a:pPr>
            <a:r>
              <a:rPr b="0" dirty="0">
                <a:latin typeface="Palatino Linotype"/>
                <a:cs typeface="Palatino Linotype"/>
              </a:rPr>
              <a:t>VCS</a:t>
            </a:r>
            <a:r>
              <a:rPr b="0" spc="21" dirty="0"/>
              <a:t> </a:t>
            </a:r>
            <a:r>
              <a:rPr b="0" dirty="0">
                <a:latin typeface="Palatino Linotype"/>
                <a:cs typeface="Palatino Linotype"/>
              </a:rPr>
              <a:t>System</a:t>
            </a:r>
            <a:r>
              <a:rPr b="0" spc="21" dirty="0"/>
              <a:t> </a:t>
            </a:r>
            <a:r>
              <a:rPr b="0" dirty="0">
                <a:latin typeface="Palatino Linotype"/>
                <a:cs typeface="Palatino Linotype"/>
              </a:rPr>
              <a:t>helps</a:t>
            </a:r>
            <a:r>
              <a:rPr b="0" spc="21" dirty="0"/>
              <a:t> </a:t>
            </a:r>
            <a:r>
              <a:rPr b="0" dirty="0">
                <a:latin typeface="Palatino Linotype"/>
                <a:cs typeface="Palatino Linotype"/>
              </a:rPr>
              <a:t>team</a:t>
            </a:r>
            <a:r>
              <a:rPr b="0" spc="25" dirty="0"/>
              <a:t> </a:t>
            </a:r>
            <a:r>
              <a:rPr b="0" spc="42" dirty="0"/>
              <a:t>to</a:t>
            </a:r>
            <a:r>
              <a:rPr b="0" spc="21" dirty="0"/>
              <a:t> </a:t>
            </a:r>
            <a:r>
              <a:rPr b="0" dirty="0">
                <a:latin typeface="Palatino Linotype"/>
                <a:cs typeface="Palatino Linotype"/>
              </a:rPr>
              <a:t>rollback</a:t>
            </a:r>
            <a:r>
              <a:rPr b="0" spc="21" dirty="0"/>
              <a:t> </a:t>
            </a:r>
            <a:r>
              <a:rPr b="0" spc="42" dirty="0"/>
              <a:t>to</a:t>
            </a:r>
            <a:r>
              <a:rPr b="0" spc="21" dirty="0"/>
              <a:t> </a:t>
            </a:r>
            <a:r>
              <a:rPr b="0" spc="-17" dirty="0"/>
              <a:t>previous</a:t>
            </a:r>
            <a:r>
              <a:rPr b="0" spc="25" dirty="0"/>
              <a:t> </a:t>
            </a:r>
            <a:r>
              <a:rPr b="0" dirty="0">
                <a:latin typeface="Palatino Linotype"/>
                <a:cs typeface="Palatino Linotype"/>
              </a:rPr>
              <a:t>version</a:t>
            </a:r>
            <a:r>
              <a:rPr b="0" spc="21" dirty="0"/>
              <a:t> </a:t>
            </a:r>
            <a:r>
              <a:rPr b="0" dirty="0">
                <a:latin typeface="Palatino Linotype"/>
                <a:cs typeface="Palatino Linotype"/>
              </a:rPr>
              <a:t>in</a:t>
            </a:r>
            <a:r>
              <a:rPr b="0" spc="21" dirty="0"/>
              <a:t> </a:t>
            </a:r>
            <a:r>
              <a:rPr b="0" spc="-17" dirty="0"/>
              <a:t>case </a:t>
            </a:r>
            <a:r>
              <a:rPr b="0" dirty="0">
                <a:latin typeface="Palatino Linotype"/>
                <a:cs typeface="Palatino Linotype"/>
              </a:rPr>
              <a:t>of</a:t>
            </a:r>
            <a:r>
              <a:rPr b="0" spc="-8" dirty="0"/>
              <a:t> </a:t>
            </a:r>
            <a:r>
              <a:rPr b="0" spc="-17" dirty="0"/>
              <a:t>any</a:t>
            </a:r>
            <a:r>
              <a:rPr b="0" spc="-8" dirty="0"/>
              <a:t> </a:t>
            </a:r>
            <a:r>
              <a:rPr b="0" dirty="0">
                <a:latin typeface="Palatino Linotype"/>
                <a:cs typeface="Palatino Linotype"/>
              </a:rPr>
              <a:t>issue</a:t>
            </a:r>
            <a:r>
              <a:rPr b="0" spc="-8" dirty="0"/>
              <a:t> </a:t>
            </a:r>
            <a:r>
              <a:rPr b="0" dirty="0">
                <a:latin typeface="Palatino Linotype"/>
                <a:cs typeface="Palatino Linotype"/>
              </a:rPr>
              <a:t>with</a:t>
            </a:r>
            <a:r>
              <a:rPr b="0" spc="-8" dirty="0"/>
              <a:t> </a:t>
            </a:r>
            <a:r>
              <a:rPr b="0" dirty="0">
                <a:latin typeface="Palatino Linotype"/>
                <a:cs typeface="Palatino Linotype"/>
              </a:rPr>
              <a:t>specific</a:t>
            </a:r>
            <a:r>
              <a:rPr b="0" spc="-8" dirty="0"/>
              <a:t> Version.</a:t>
            </a:r>
          </a:p>
          <a:p>
            <a:pPr marL="10716">
              <a:spcBef>
                <a:spcPts val="1991"/>
              </a:spcBef>
            </a:pPr>
            <a:r>
              <a:rPr dirty="0"/>
              <a:t>Need</a:t>
            </a:r>
            <a:r>
              <a:rPr spc="148" dirty="0"/>
              <a:t> </a:t>
            </a:r>
            <a:r>
              <a:rPr dirty="0"/>
              <a:t>of</a:t>
            </a:r>
            <a:r>
              <a:rPr spc="152" dirty="0"/>
              <a:t> </a:t>
            </a:r>
            <a:r>
              <a:rPr dirty="0"/>
              <a:t>Version</a:t>
            </a:r>
            <a:r>
              <a:rPr spc="148" dirty="0"/>
              <a:t> </a:t>
            </a:r>
            <a:r>
              <a:rPr spc="55" dirty="0"/>
              <a:t>Control</a:t>
            </a:r>
            <a:r>
              <a:rPr spc="148" dirty="0"/>
              <a:t> </a:t>
            </a:r>
            <a:r>
              <a:rPr spc="51" dirty="0"/>
              <a:t>System.</a:t>
            </a:r>
          </a:p>
        </p:txBody>
      </p:sp>
      <p:sp>
        <p:nvSpPr>
          <p:cNvPr id="5" name="object 5"/>
          <p:cNvSpPr txBox="1"/>
          <p:nvPr/>
        </p:nvSpPr>
        <p:spPr>
          <a:xfrm>
            <a:off x="2343150" y="2408420"/>
            <a:ext cx="257711" cy="322444"/>
          </a:xfrm>
          <a:prstGeom prst="rect">
            <a:avLst/>
          </a:prstGeom>
        </p:spPr>
        <p:txBody>
          <a:bodyPr vert="horz" wrap="square" lIns="0" tIns="10716" rIns="0" bIns="0" rtlCol="0">
            <a:spAutoFit/>
          </a:bodyPr>
          <a:lstStyle/>
          <a:p>
            <a:pPr marL="10716" defTabSz="771571">
              <a:spcBef>
                <a:spcPts val="84"/>
              </a:spcBef>
            </a:pPr>
            <a:r>
              <a:rPr sz="2025" kern="0" spc="-169" dirty="0">
                <a:solidFill>
                  <a:sysClr val="windowText" lastClr="000000"/>
                </a:solidFill>
                <a:latin typeface="MS PGothic"/>
                <a:cs typeface="MS PGothic"/>
              </a:rPr>
              <a:t>➤</a:t>
            </a:r>
            <a:endParaRPr sz="2025" kern="0">
              <a:solidFill>
                <a:sysClr val="windowText" lastClr="000000"/>
              </a:solidFill>
              <a:latin typeface="MS PGothic"/>
              <a:cs typeface="MS PGothic"/>
            </a:endParaRPr>
          </a:p>
        </p:txBody>
      </p:sp>
      <p:sp>
        <p:nvSpPr>
          <p:cNvPr id="6" name="object 6"/>
          <p:cNvSpPr txBox="1"/>
          <p:nvPr/>
        </p:nvSpPr>
        <p:spPr>
          <a:xfrm>
            <a:off x="2343150" y="3544277"/>
            <a:ext cx="257711" cy="322444"/>
          </a:xfrm>
          <a:prstGeom prst="rect">
            <a:avLst/>
          </a:prstGeom>
        </p:spPr>
        <p:txBody>
          <a:bodyPr vert="horz" wrap="square" lIns="0" tIns="10716" rIns="0" bIns="0" rtlCol="0">
            <a:spAutoFit/>
          </a:bodyPr>
          <a:lstStyle/>
          <a:p>
            <a:pPr marL="10716" defTabSz="771571">
              <a:spcBef>
                <a:spcPts val="84"/>
              </a:spcBef>
            </a:pPr>
            <a:r>
              <a:rPr sz="2025" kern="0" spc="-169" dirty="0">
                <a:solidFill>
                  <a:sysClr val="windowText" lastClr="000000"/>
                </a:solidFill>
                <a:latin typeface="MS PGothic"/>
                <a:cs typeface="MS PGothic"/>
              </a:rPr>
              <a:t>➤</a:t>
            </a:r>
            <a:endParaRPr sz="2025" kern="0">
              <a:solidFill>
                <a:sysClr val="windowText" lastClr="000000"/>
              </a:solidFill>
              <a:latin typeface="MS PGothic"/>
              <a:cs typeface="MS PGothic"/>
            </a:endParaRPr>
          </a:p>
        </p:txBody>
      </p:sp>
      <p:sp>
        <p:nvSpPr>
          <p:cNvPr id="7" name="object 7"/>
          <p:cNvSpPr txBox="1"/>
          <p:nvPr/>
        </p:nvSpPr>
        <p:spPr>
          <a:xfrm>
            <a:off x="2343150" y="4680133"/>
            <a:ext cx="257711" cy="322444"/>
          </a:xfrm>
          <a:prstGeom prst="rect">
            <a:avLst/>
          </a:prstGeom>
        </p:spPr>
        <p:txBody>
          <a:bodyPr vert="horz" wrap="square" lIns="0" tIns="10716" rIns="0" bIns="0" rtlCol="0">
            <a:spAutoFit/>
          </a:bodyPr>
          <a:lstStyle/>
          <a:p>
            <a:pPr marL="10716" defTabSz="771571">
              <a:spcBef>
                <a:spcPts val="84"/>
              </a:spcBef>
            </a:pPr>
            <a:r>
              <a:rPr sz="2025" kern="0" spc="-169" dirty="0">
                <a:solidFill>
                  <a:sysClr val="windowText" lastClr="000000"/>
                </a:solidFill>
                <a:latin typeface="MS PGothic"/>
                <a:cs typeface="MS PGothic"/>
              </a:rPr>
              <a:t>➤</a:t>
            </a:r>
            <a:endParaRPr sz="2025" kern="0">
              <a:solidFill>
                <a:sysClr val="windowText" lastClr="000000"/>
              </a:solidFill>
              <a:latin typeface="MS PGothic"/>
              <a:cs typeface="MS PGothic"/>
            </a:endParaRPr>
          </a:p>
        </p:txBody>
      </p:sp>
      <p:sp>
        <p:nvSpPr>
          <p:cNvPr id="8" name="object 8"/>
          <p:cNvSpPr txBox="1"/>
          <p:nvPr/>
        </p:nvSpPr>
        <p:spPr>
          <a:xfrm>
            <a:off x="2343150" y="5815989"/>
            <a:ext cx="257711" cy="322444"/>
          </a:xfrm>
          <a:prstGeom prst="rect">
            <a:avLst/>
          </a:prstGeom>
        </p:spPr>
        <p:txBody>
          <a:bodyPr vert="horz" wrap="square" lIns="0" tIns="10716" rIns="0" bIns="0" rtlCol="0">
            <a:spAutoFit/>
          </a:bodyPr>
          <a:lstStyle/>
          <a:p>
            <a:pPr marL="10716" defTabSz="771571">
              <a:spcBef>
                <a:spcPts val="84"/>
              </a:spcBef>
            </a:pPr>
            <a:r>
              <a:rPr sz="2025" kern="0" spc="-169" dirty="0">
                <a:solidFill>
                  <a:sysClr val="windowText" lastClr="000000"/>
                </a:solidFill>
                <a:latin typeface="MS PGothic"/>
                <a:cs typeface="MS PGothic"/>
              </a:rPr>
              <a:t>➤</a:t>
            </a:r>
            <a:endParaRPr sz="2025" kern="0">
              <a:solidFill>
                <a:sysClr val="windowText" lastClr="000000"/>
              </a:solidFill>
              <a:latin typeface="MS PGothic"/>
              <a:cs typeface="MS P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83143" y="552896"/>
            <a:ext cx="7711634" cy="478321"/>
          </a:xfrm>
          <a:prstGeom prst="rect">
            <a:avLst/>
          </a:prstGeom>
        </p:spPr>
        <p:txBody>
          <a:bodyPr vert="horz" wrap="square" lIns="0" tIns="10716" rIns="0" bIns="0" rtlCol="0">
            <a:spAutoFit/>
          </a:bodyPr>
          <a:lstStyle/>
          <a:p>
            <a:pPr marL="10716">
              <a:spcBef>
                <a:spcPts val="84"/>
              </a:spcBef>
            </a:pPr>
            <a:r>
              <a:rPr dirty="0">
                <a:solidFill>
                  <a:srgbClr val="6366C3"/>
                </a:solidFill>
              </a:rPr>
              <a:t>GIT</a:t>
            </a:r>
            <a:r>
              <a:rPr spc="-139" dirty="0">
                <a:solidFill>
                  <a:srgbClr val="6366C3"/>
                </a:solidFill>
              </a:rPr>
              <a:t> </a:t>
            </a:r>
            <a:r>
              <a:rPr spc="-228" dirty="0">
                <a:solidFill>
                  <a:srgbClr val="6366C3"/>
                </a:solidFill>
              </a:rPr>
              <a:t>&amp;</a:t>
            </a:r>
            <a:r>
              <a:rPr spc="38" dirty="0">
                <a:solidFill>
                  <a:srgbClr val="6366C3"/>
                </a:solidFill>
              </a:rPr>
              <a:t> </a:t>
            </a:r>
            <a:r>
              <a:rPr spc="-8" dirty="0">
                <a:solidFill>
                  <a:srgbClr val="6366C3"/>
                </a:solidFill>
              </a:rPr>
              <a:t>GITHub</a:t>
            </a:r>
            <a:r>
              <a:rPr spc="-46" dirty="0">
                <a:solidFill>
                  <a:srgbClr val="6366C3"/>
                </a:solidFill>
              </a:rPr>
              <a:t> </a:t>
            </a:r>
            <a:r>
              <a:rPr spc="127" dirty="0"/>
              <a:t>:</a:t>
            </a:r>
            <a:r>
              <a:rPr spc="-51" dirty="0"/>
              <a:t> </a:t>
            </a:r>
            <a:r>
              <a:rPr spc="-30" dirty="0"/>
              <a:t>Version</a:t>
            </a:r>
            <a:r>
              <a:rPr spc="-51" dirty="0"/>
              <a:t> </a:t>
            </a:r>
            <a:r>
              <a:rPr spc="-34" dirty="0"/>
              <a:t>Control</a:t>
            </a:r>
            <a:r>
              <a:rPr spc="-46" dirty="0"/>
              <a:t> </a:t>
            </a:r>
            <a:r>
              <a:rPr spc="-38" dirty="0"/>
              <a:t>System</a:t>
            </a:r>
          </a:p>
        </p:txBody>
      </p:sp>
      <p:sp>
        <p:nvSpPr>
          <p:cNvPr id="3" name="object 3"/>
          <p:cNvSpPr txBox="1"/>
          <p:nvPr/>
        </p:nvSpPr>
        <p:spPr>
          <a:xfrm>
            <a:off x="2343150" y="1744052"/>
            <a:ext cx="257711" cy="322444"/>
          </a:xfrm>
          <a:prstGeom prst="rect">
            <a:avLst/>
          </a:prstGeom>
        </p:spPr>
        <p:txBody>
          <a:bodyPr vert="horz" wrap="square" lIns="0" tIns="10716" rIns="0" bIns="0" rtlCol="0">
            <a:spAutoFit/>
          </a:bodyPr>
          <a:lstStyle/>
          <a:p>
            <a:pPr marL="10716" defTabSz="771571">
              <a:spcBef>
                <a:spcPts val="84"/>
              </a:spcBef>
            </a:pPr>
            <a:r>
              <a:rPr sz="2025" kern="0" spc="-169" dirty="0">
                <a:solidFill>
                  <a:sysClr val="windowText" lastClr="000000"/>
                </a:solidFill>
                <a:latin typeface="MS PGothic"/>
                <a:cs typeface="MS PGothic"/>
              </a:rPr>
              <a:t>➤</a:t>
            </a:r>
            <a:endParaRPr sz="2025" kern="0">
              <a:solidFill>
                <a:sysClr val="windowText" lastClr="000000"/>
              </a:solidFill>
              <a:latin typeface="MS PGothic"/>
              <a:cs typeface="MS PGothic"/>
            </a:endParaRPr>
          </a:p>
        </p:txBody>
      </p:sp>
      <p:sp>
        <p:nvSpPr>
          <p:cNvPr id="4" name="object 4"/>
          <p:cNvSpPr txBox="1">
            <a:spLocks noGrp="1"/>
          </p:cNvSpPr>
          <p:nvPr>
            <p:ph type="body" idx="1"/>
          </p:nvPr>
        </p:nvSpPr>
        <p:spPr>
          <a:xfrm>
            <a:off x="2853481" y="1432765"/>
            <a:ext cx="10720581" cy="4028715"/>
          </a:xfrm>
          <a:prstGeom prst="rect">
            <a:avLst/>
          </a:prstGeom>
        </p:spPr>
        <p:txBody>
          <a:bodyPr vert="horz" wrap="square" lIns="0" tIns="10716" rIns="0" bIns="0" rtlCol="0">
            <a:spAutoFit/>
          </a:bodyPr>
          <a:lstStyle/>
          <a:p>
            <a:pPr marL="10716">
              <a:spcBef>
                <a:spcPts val="84"/>
              </a:spcBef>
            </a:pPr>
            <a:r>
              <a:rPr dirty="0"/>
              <a:t>Types</a:t>
            </a:r>
            <a:r>
              <a:rPr spc="-4" dirty="0"/>
              <a:t> </a:t>
            </a:r>
            <a:r>
              <a:rPr dirty="0"/>
              <a:t>of</a:t>
            </a:r>
            <a:r>
              <a:rPr spc="-4" dirty="0"/>
              <a:t> </a:t>
            </a:r>
            <a:r>
              <a:rPr spc="-21" dirty="0"/>
              <a:t>VCS</a:t>
            </a:r>
          </a:p>
          <a:p>
            <a:pPr marL="10716" marR="2724609">
              <a:lnSpc>
                <a:spcPts val="5232"/>
              </a:lnSpc>
              <a:spcBef>
                <a:spcPts val="506"/>
              </a:spcBef>
            </a:pPr>
            <a:r>
              <a:rPr b="0" dirty="0">
                <a:latin typeface="Palatino Linotype"/>
                <a:cs typeface="Palatino Linotype"/>
              </a:rPr>
              <a:t>Centralized</a:t>
            </a:r>
            <a:r>
              <a:rPr b="0" spc="-51" dirty="0"/>
              <a:t> </a:t>
            </a:r>
            <a:r>
              <a:rPr b="0" spc="-8" dirty="0"/>
              <a:t>Version</a:t>
            </a:r>
            <a:r>
              <a:rPr b="0" spc="-46" dirty="0"/>
              <a:t> </a:t>
            </a:r>
            <a:r>
              <a:rPr b="0" dirty="0">
                <a:latin typeface="Palatino Linotype"/>
                <a:cs typeface="Palatino Linotype"/>
              </a:rPr>
              <a:t>Control</a:t>
            </a:r>
            <a:r>
              <a:rPr b="0" spc="-46" dirty="0"/>
              <a:t> </a:t>
            </a:r>
            <a:r>
              <a:rPr b="0" dirty="0">
                <a:latin typeface="Palatino Linotype"/>
                <a:cs typeface="Palatino Linotype"/>
              </a:rPr>
              <a:t>System</a:t>
            </a:r>
            <a:r>
              <a:rPr b="0" spc="-46" dirty="0"/>
              <a:t> </a:t>
            </a:r>
            <a:r>
              <a:rPr b="0" spc="63" dirty="0"/>
              <a:t>(CVCS) </a:t>
            </a:r>
            <a:r>
              <a:rPr b="0" dirty="0">
                <a:latin typeface="Palatino Linotype"/>
                <a:cs typeface="Palatino Linotype"/>
              </a:rPr>
              <a:t>Distributed</a:t>
            </a:r>
            <a:r>
              <a:rPr b="0" spc="21" dirty="0"/>
              <a:t> </a:t>
            </a:r>
            <a:r>
              <a:rPr b="0" spc="-8" dirty="0"/>
              <a:t>Version</a:t>
            </a:r>
            <a:r>
              <a:rPr b="0" spc="25" dirty="0"/>
              <a:t> </a:t>
            </a:r>
            <a:r>
              <a:rPr b="0" dirty="0">
                <a:latin typeface="Palatino Linotype"/>
                <a:cs typeface="Palatino Linotype"/>
              </a:rPr>
              <a:t>Control</a:t>
            </a:r>
            <a:r>
              <a:rPr b="0" spc="25" dirty="0"/>
              <a:t> </a:t>
            </a:r>
            <a:r>
              <a:rPr b="0" dirty="0">
                <a:latin typeface="Palatino Linotype"/>
                <a:cs typeface="Palatino Linotype"/>
              </a:rPr>
              <a:t>System</a:t>
            </a:r>
            <a:r>
              <a:rPr b="0" spc="25" dirty="0"/>
              <a:t> </a:t>
            </a:r>
            <a:r>
              <a:rPr b="0" spc="55" dirty="0"/>
              <a:t>(DVCS)</a:t>
            </a:r>
          </a:p>
          <a:p>
            <a:pPr marL="10716" marR="648334">
              <a:lnSpc>
                <a:spcPct val="114599"/>
              </a:lnSpc>
              <a:spcBef>
                <a:spcPts val="1013"/>
              </a:spcBef>
            </a:pPr>
            <a:r>
              <a:rPr dirty="0"/>
              <a:t>Centralized</a:t>
            </a:r>
            <a:r>
              <a:rPr spc="156" dirty="0"/>
              <a:t> </a:t>
            </a:r>
            <a:r>
              <a:rPr dirty="0"/>
              <a:t>VCS</a:t>
            </a:r>
            <a:r>
              <a:rPr spc="101" dirty="0"/>
              <a:t> </a:t>
            </a:r>
            <a:r>
              <a:rPr b="0" spc="42" dirty="0"/>
              <a:t>-</a:t>
            </a:r>
            <a:r>
              <a:rPr b="0" spc="101" dirty="0"/>
              <a:t> </a:t>
            </a:r>
            <a:r>
              <a:rPr b="0" dirty="0">
                <a:latin typeface="Palatino Linotype"/>
                <a:cs typeface="Palatino Linotype"/>
              </a:rPr>
              <a:t>CVCS</a:t>
            </a:r>
            <a:r>
              <a:rPr b="0" spc="101" dirty="0"/>
              <a:t> </a:t>
            </a:r>
            <a:r>
              <a:rPr b="0" dirty="0">
                <a:latin typeface="Palatino Linotype"/>
                <a:cs typeface="Palatino Linotype"/>
              </a:rPr>
              <a:t>uses</a:t>
            </a:r>
            <a:r>
              <a:rPr b="0" spc="101" dirty="0"/>
              <a:t> </a:t>
            </a:r>
            <a:r>
              <a:rPr b="0" dirty="0">
                <a:latin typeface="Palatino Linotype"/>
                <a:cs typeface="Palatino Linotype"/>
              </a:rPr>
              <a:t>a</a:t>
            </a:r>
            <a:r>
              <a:rPr b="0" spc="101" dirty="0"/>
              <a:t> </a:t>
            </a:r>
            <a:r>
              <a:rPr b="0" dirty="0">
                <a:latin typeface="Palatino Linotype"/>
                <a:cs typeface="Palatino Linotype"/>
              </a:rPr>
              <a:t>central</a:t>
            </a:r>
            <a:r>
              <a:rPr b="0" spc="96" dirty="0"/>
              <a:t> </a:t>
            </a:r>
            <a:r>
              <a:rPr b="0" dirty="0">
                <a:latin typeface="Palatino Linotype"/>
                <a:cs typeface="Palatino Linotype"/>
              </a:rPr>
              <a:t>server</a:t>
            </a:r>
            <a:r>
              <a:rPr b="0" spc="101" dirty="0"/>
              <a:t> </a:t>
            </a:r>
            <a:r>
              <a:rPr b="0" spc="42" dirty="0"/>
              <a:t>to</a:t>
            </a:r>
            <a:r>
              <a:rPr b="0" spc="101" dirty="0"/>
              <a:t> </a:t>
            </a:r>
            <a:r>
              <a:rPr b="0" dirty="0">
                <a:latin typeface="Palatino Linotype"/>
                <a:cs typeface="Palatino Linotype"/>
              </a:rPr>
              <a:t>store</a:t>
            </a:r>
            <a:r>
              <a:rPr b="0" spc="101" dirty="0"/>
              <a:t> </a:t>
            </a:r>
            <a:r>
              <a:rPr b="0" spc="-21" dirty="0"/>
              <a:t>all </a:t>
            </a:r>
            <a:r>
              <a:rPr b="0" dirty="0">
                <a:latin typeface="Palatino Linotype"/>
                <a:cs typeface="Palatino Linotype"/>
              </a:rPr>
              <a:t>files</a:t>
            </a:r>
            <a:r>
              <a:rPr b="0" spc="30" dirty="0"/>
              <a:t> </a:t>
            </a:r>
            <a:r>
              <a:rPr b="0" dirty="0">
                <a:latin typeface="Palatino Linotype"/>
                <a:cs typeface="Palatino Linotype"/>
              </a:rPr>
              <a:t>and</a:t>
            </a:r>
            <a:r>
              <a:rPr b="0" spc="30" dirty="0"/>
              <a:t> </a:t>
            </a:r>
            <a:r>
              <a:rPr b="0" dirty="0">
                <a:latin typeface="Palatino Linotype"/>
                <a:cs typeface="Palatino Linotype"/>
              </a:rPr>
              <a:t>enables</a:t>
            </a:r>
            <a:r>
              <a:rPr b="0" spc="30" dirty="0"/>
              <a:t> </a:t>
            </a:r>
            <a:r>
              <a:rPr b="0" dirty="0">
                <a:latin typeface="Palatino Linotype"/>
                <a:cs typeface="Palatino Linotype"/>
              </a:rPr>
              <a:t>team</a:t>
            </a:r>
            <a:r>
              <a:rPr b="0" spc="30" dirty="0"/>
              <a:t> </a:t>
            </a:r>
            <a:r>
              <a:rPr b="0" spc="-8" dirty="0"/>
              <a:t>collaboration.</a:t>
            </a:r>
          </a:p>
          <a:p>
            <a:pPr marL="10716" marR="4287">
              <a:lnSpc>
                <a:spcPct val="114599"/>
              </a:lnSpc>
              <a:spcBef>
                <a:spcPts val="1515"/>
              </a:spcBef>
            </a:pPr>
            <a:r>
              <a:rPr b="0" dirty="0">
                <a:latin typeface="Palatino Linotype"/>
                <a:cs typeface="Palatino Linotype"/>
              </a:rPr>
              <a:t>CVCS</a:t>
            </a:r>
            <a:r>
              <a:rPr b="0" spc="8" dirty="0"/>
              <a:t> </a:t>
            </a:r>
            <a:r>
              <a:rPr b="0" dirty="0">
                <a:latin typeface="Palatino Linotype"/>
                <a:cs typeface="Palatino Linotype"/>
              </a:rPr>
              <a:t>works</a:t>
            </a:r>
            <a:r>
              <a:rPr b="0" spc="13" dirty="0"/>
              <a:t> </a:t>
            </a:r>
            <a:r>
              <a:rPr b="0" dirty="0">
                <a:latin typeface="Palatino Linotype"/>
                <a:cs typeface="Palatino Linotype"/>
              </a:rPr>
              <a:t>on</a:t>
            </a:r>
            <a:r>
              <a:rPr b="0" spc="13" dirty="0"/>
              <a:t> </a:t>
            </a:r>
            <a:r>
              <a:rPr b="0" dirty="0">
                <a:latin typeface="Palatino Linotype"/>
                <a:cs typeface="Palatino Linotype"/>
              </a:rPr>
              <a:t>a</a:t>
            </a:r>
            <a:r>
              <a:rPr b="0" spc="8" dirty="0"/>
              <a:t> </a:t>
            </a:r>
            <a:r>
              <a:rPr b="0" dirty="0">
                <a:latin typeface="Palatino Linotype"/>
                <a:cs typeface="Palatino Linotype"/>
              </a:rPr>
              <a:t>single</a:t>
            </a:r>
            <a:r>
              <a:rPr b="0" spc="13" dirty="0"/>
              <a:t> </a:t>
            </a:r>
            <a:r>
              <a:rPr b="0" dirty="0">
                <a:latin typeface="Palatino Linotype"/>
                <a:cs typeface="Palatino Linotype"/>
              </a:rPr>
              <a:t>repository</a:t>
            </a:r>
            <a:r>
              <a:rPr b="0" spc="13" dirty="0"/>
              <a:t> </a:t>
            </a:r>
            <a:r>
              <a:rPr b="0" spc="42" dirty="0"/>
              <a:t>to</a:t>
            </a:r>
            <a:r>
              <a:rPr b="0" spc="13" dirty="0"/>
              <a:t> </a:t>
            </a:r>
            <a:r>
              <a:rPr b="0" dirty="0">
                <a:latin typeface="Palatino Linotype"/>
                <a:cs typeface="Palatino Linotype"/>
              </a:rPr>
              <a:t>which</a:t>
            </a:r>
            <a:r>
              <a:rPr b="0" spc="8" dirty="0"/>
              <a:t> </a:t>
            </a:r>
            <a:r>
              <a:rPr b="0" dirty="0">
                <a:latin typeface="Palatino Linotype"/>
                <a:cs typeface="Palatino Linotype"/>
              </a:rPr>
              <a:t>users</a:t>
            </a:r>
            <a:r>
              <a:rPr b="0" spc="13" dirty="0"/>
              <a:t> </a:t>
            </a:r>
            <a:r>
              <a:rPr b="0" dirty="0">
                <a:latin typeface="Palatino Linotype"/>
                <a:cs typeface="Palatino Linotype"/>
              </a:rPr>
              <a:t>can</a:t>
            </a:r>
            <a:r>
              <a:rPr b="0" spc="13" dirty="0"/>
              <a:t> </a:t>
            </a:r>
            <a:r>
              <a:rPr b="0" spc="-8" dirty="0"/>
              <a:t>directly </a:t>
            </a:r>
            <a:r>
              <a:rPr b="0" dirty="0">
                <a:latin typeface="Palatino Linotype"/>
                <a:cs typeface="Palatino Linotype"/>
              </a:rPr>
              <a:t>access</a:t>
            </a:r>
            <a:r>
              <a:rPr b="0" spc="68" dirty="0"/>
              <a:t> </a:t>
            </a:r>
            <a:r>
              <a:rPr b="0" dirty="0">
                <a:latin typeface="Palatino Linotype"/>
                <a:cs typeface="Palatino Linotype"/>
              </a:rPr>
              <a:t>a</a:t>
            </a:r>
            <a:r>
              <a:rPr b="0" spc="68" dirty="0"/>
              <a:t> </a:t>
            </a:r>
            <a:r>
              <a:rPr b="0" dirty="0">
                <a:latin typeface="Palatino Linotype"/>
                <a:cs typeface="Palatino Linotype"/>
              </a:rPr>
              <a:t>central</a:t>
            </a:r>
            <a:r>
              <a:rPr b="0" spc="68" dirty="0"/>
              <a:t> </a:t>
            </a:r>
            <a:r>
              <a:rPr b="0" spc="-8" dirty="0"/>
              <a:t>server.</a:t>
            </a:r>
          </a:p>
        </p:txBody>
      </p:sp>
      <p:sp>
        <p:nvSpPr>
          <p:cNvPr id="5" name="object 5"/>
          <p:cNvSpPr txBox="1"/>
          <p:nvPr/>
        </p:nvSpPr>
        <p:spPr>
          <a:xfrm>
            <a:off x="2343150" y="2408420"/>
            <a:ext cx="257711" cy="322444"/>
          </a:xfrm>
          <a:prstGeom prst="rect">
            <a:avLst/>
          </a:prstGeom>
        </p:spPr>
        <p:txBody>
          <a:bodyPr vert="horz" wrap="square" lIns="0" tIns="10716" rIns="0" bIns="0" rtlCol="0">
            <a:spAutoFit/>
          </a:bodyPr>
          <a:lstStyle/>
          <a:p>
            <a:pPr marL="10716" defTabSz="771571">
              <a:spcBef>
                <a:spcPts val="84"/>
              </a:spcBef>
            </a:pPr>
            <a:r>
              <a:rPr sz="2025" kern="0" spc="-169" dirty="0">
                <a:solidFill>
                  <a:sysClr val="windowText" lastClr="000000"/>
                </a:solidFill>
                <a:latin typeface="MS PGothic"/>
                <a:cs typeface="MS PGothic"/>
              </a:rPr>
              <a:t>➤</a:t>
            </a:r>
            <a:endParaRPr sz="2025" kern="0">
              <a:solidFill>
                <a:sysClr val="windowText" lastClr="000000"/>
              </a:solidFill>
              <a:latin typeface="MS PGothic"/>
              <a:cs typeface="MS PGothic"/>
            </a:endParaRPr>
          </a:p>
        </p:txBody>
      </p:sp>
      <p:sp>
        <p:nvSpPr>
          <p:cNvPr id="6" name="object 6"/>
          <p:cNvSpPr txBox="1"/>
          <p:nvPr/>
        </p:nvSpPr>
        <p:spPr>
          <a:xfrm>
            <a:off x="2343150" y="3072789"/>
            <a:ext cx="257711" cy="322444"/>
          </a:xfrm>
          <a:prstGeom prst="rect">
            <a:avLst/>
          </a:prstGeom>
        </p:spPr>
        <p:txBody>
          <a:bodyPr vert="horz" wrap="square" lIns="0" tIns="10716" rIns="0" bIns="0" rtlCol="0">
            <a:spAutoFit/>
          </a:bodyPr>
          <a:lstStyle/>
          <a:p>
            <a:pPr marL="10716" defTabSz="771571">
              <a:spcBef>
                <a:spcPts val="84"/>
              </a:spcBef>
            </a:pPr>
            <a:r>
              <a:rPr sz="2025" kern="0" spc="-169" dirty="0">
                <a:solidFill>
                  <a:sysClr val="windowText" lastClr="000000"/>
                </a:solidFill>
                <a:latin typeface="MS PGothic"/>
                <a:cs typeface="MS PGothic"/>
              </a:rPr>
              <a:t>➤</a:t>
            </a:r>
            <a:endParaRPr sz="2025" kern="0">
              <a:solidFill>
                <a:sysClr val="windowText" lastClr="000000"/>
              </a:solidFill>
              <a:latin typeface="MS PGothic"/>
              <a:cs typeface="MS PGothic"/>
            </a:endParaRPr>
          </a:p>
        </p:txBody>
      </p:sp>
      <p:sp>
        <p:nvSpPr>
          <p:cNvPr id="7" name="object 7"/>
          <p:cNvSpPr txBox="1"/>
          <p:nvPr/>
        </p:nvSpPr>
        <p:spPr>
          <a:xfrm>
            <a:off x="2343150" y="3737158"/>
            <a:ext cx="257711" cy="322444"/>
          </a:xfrm>
          <a:prstGeom prst="rect">
            <a:avLst/>
          </a:prstGeom>
        </p:spPr>
        <p:txBody>
          <a:bodyPr vert="horz" wrap="square" lIns="0" tIns="10716" rIns="0" bIns="0" rtlCol="0">
            <a:spAutoFit/>
          </a:bodyPr>
          <a:lstStyle/>
          <a:p>
            <a:pPr marL="10716" defTabSz="771571">
              <a:spcBef>
                <a:spcPts val="84"/>
              </a:spcBef>
            </a:pPr>
            <a:r>
              <a:rPr sz="2025" kern="0" spc="-169" dirty="0">
                <a:solidFill>
                  <a:sysClr val="windowText" lastClr="000000"/>
                </a:solidFill>
                <a:latin typeface="MS PGothic"/>
                <a:cs typeface="MS PGothic"/>
              </a:rPr>
              <a:t>➤</a:t>
            </a:r>
            <a:endParaRPr sz="2025" kern="0">
              <a:solidFill>
                <a:sysClr val="windowText" lastClr="000000"/>
              </a:solidFill>
              <a:latin typeface="MS PGothic"/>
              <a:cs typeface="MS PGothic"/>
            </a:endParaRPr>
          </a:p>
        </p:txBody>
      </p:sp>
      <p:sp>
        <p:nvSpPr>
          <p:cNvPr id="8" name="object 8"/>
          <p:cNvSpPr txBox="1"/>
          <p:nvPr/>
        </p:nvSpPr>
        <p:spPr>
          <a:xfrm>
            <a:off x="2343150" y="4873014"/>
            <a:ext cx="257711" cy="322444"/>
          </a:xfrm>
          <a:prstGeom prst="rect">
            <a:avLst/>
          </a:prstGeom>
        </p:spPr>
        <p:txBody>
          <a:bodyPr vert="horz" wrap="square" lIns="0" tIns="10716" rIns="0" bIns="0" rtlCol="0">
            <a:spAutoFit/>
          </a:bodyPr>
          <a:lstStyle/>
          <a:p>
            <a:pPr marL="10716" defTabSz="771571">
              <a:spcBef>
                <a:spcPts val="84"/>
              </a:spcBef>
            </a:pPr>
            <a:r>
              <a:rPr sz="2025" kern="0" spc="-169" dirty="0">
                <a:solidFill>
                  <a:sysClr val="windowText" lastClr="000000"/>
                </a:solidFill>
                <a:latin typeface="MS PGothic"/>
                <a:cs typeface="MS PGothic"/>
              </a:rPr>
              <a:t>➤</a:t>
            </a:r>
            <a:endParaRPr sz="2025" kern="0">
              <a:solidFill>
                <a:sysClr val="windowText" lastClr="000000"/>
              </a:solidFill>
              <a:latin typeface="MS PGothic"/>
              <a:cs typeface="MS P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200400" y="1298411"/>
            <a:ext cx="8229600" cy="3632597"/>
          </a:xfrm>
          <a:prstGeom prst="rect">
            <a:avLst/>
          </a:prstGeom>
        </p:spPr>
      </p:pic>
      <p:sp>
        <p:nvSpPr>
          <p:cNvPr id="3" name="object 3"/>
          <p:cNvSpPr txBox="1">
            <a:spLocks noGrp="1"/>
          </p:cNvSpPr>
          <p:nvPr>
            <p:ph type="title"/>
          </p:nvPr>
        </p:nvSpPr>
        <p:spPr>
          <a:xfrm>
            <a:off x="5883143" y="552896"/>
            <a:ext cx="7711634" cy="478321"/>
          </a:xfrm>
          <a:prstGeom prst="rect">
            <a:avLst/>
          </a:prstGeom>
        </p:spPr>
        <p:txBody>
          <a:bodyPr vert="horz" wrap="square" lIns="0" tIns="10716" rIns="0" bIns="0" rtlCol="0">
            <a:spAutoFit/>
          </a:bodyPr>
          <a:lstStyle/>
          <a:p>
            <a:pPr marL="10716">
              <a:spcBef>
                <a:spcPts val="84"/>
              </a:spcBef>
            </a:pPr>
            <a:r>
              <a:rPr dirty="0">
                <a:solidFill>
                  <a:srgbClr val="6366C3"/>
                </a:solidFill>
              </a:rPr>
              <a:t>GIT</a:t>
            </a:r>
            <a:r>
              <a:rPr spc="-139" dirty="0">
                <a:solidFill>
                  <a:srgbClr val="6366C3"/>
                </a:solidFill>
              </a:rPr>
              <a:t> </a:t>
            </a:r>
            <a:r>
              <a:rPr spc="-228" dirty="0">
                <a:solidFill>
                  <a:srgbClr val="6366C3"/>
                </a:solidFill>
              </a:rPr>
              <a:t>&amp;</a:t>
            </a:r>
            <a:r>
              <a:rPr spc="38" dirty="0">
                <a:solidFill>
                  <a:srgbClr val="6366C3"/>
                </a:solidFill>
              </a:rPr>
              <a:t> </a:t>
            </a:r>
            <a:r>
              <a:rPr spc="-8" dirty="0">
                <a:solidFill>
                  <a:srgbClr val="6366C3"/>
                </a:solidFill>
              </a:rPr>
              <a:t>GITHub</a:t>
            </a:r>
            <a:r>
              <a:rPr spc="-46" dirty="0">
                <a:solidFill>
                  <a:srgbClr val="6366C3"/>
                </a:solidFill>
              </a:rPr>
              <a:t> </a:t>
            </a:r>
            <a:r>
              <a:rPr spc="127" dirty="0"/>
              <a:t>:</a:t>
            </a:r>
            <a:r>
              <a:rPr spc="-51" dirty="0"/>
              <a:t> </a:t>
            </a:r>
            <a:r>
              <a:rPr spc="-30" dirty="0"/>
              <a:t>Version</a:t>
            </a:r>
            <a:r>
              <a:rPr spc="-51" dirty="0"/>
              <a:t> </a:t>
            </a:r>
            <a:r>
              <a:rPr spc="-34" dirty="0"/>
              <a:t>Control</a:t>
            </a:r>
            <a:r>
              <a:rPr spc="-46" dirty="0"/>
              <a:t> </a:t>
            </a:r>
            <a:r>
              <a:rPr spc="-38" dirty="0"/>
              <a:t>System</a:t>
            </a:r>
          </a:p>
        </p:txBody>
      </p:sp>
      <p:sp>
        <p:nvSpPr>
          <p:cNvPr id="4" name="object 4"/>
          <p:cNvSpPr txBox="1"/>
          <p:nvPr/>
        </p:nvSpPr>
        <p:spPr>
          <a:xfrm>
            <a:off x="2343150" y="5176659"/>
            <a:ext cx="248067" cy="310032"/>
          </a:xfrm>
          <a:prstGeom prst="rect">
            <a:avLst/>
          </a:prstGeom>
        </p:spPr>
        <p:txBody>
          <a:bodyPr vert="horz" wrap="square" lIns="0" tIns="11251" rIns="0" bIns="0" rtlCol="0">
            <a:spAutoFit/>
          </a:bodyPr>
          <a:lstStyle/>
          <a:p>
            <a:pPr marL="10716" defTabSz="771571">
              <a:spcBef>
                <a:spcPts val="89"/>
              </a:spcBef>
            </a:pPr>
            <a:r>
              <a:rPr sz="1941" kern="0" spc="-160" dirty="0">
                <a:solidFill>
                  <a:sysClr val="windowText" lastClr="000000"/>
                </a:solidFill>
                <a:latin typeface="MS PGothic"/>
                <a:cs typeface="MS PGothic"/>
              </a:rPr>
              <a:t>➤</a:t>
            </a:r>
            <a:endParaRPr sz="1941" kern="0">
              <a:solidFill>
                <a:sysClr val="windowText" lastClr="000000"/>
              </a:solidFill>
              <a:latin typeface="MS PGothic"/>
              <a:cs typeface="MS PGothic"/>
            </a:endParaRPr>
          </a:p>
        </p:txBody>
      </p:sp>
      <p:sp>
        <p:nvSpPr>
          <p:cNvPr id="5" name="object 5"/>
          <p:cNvSpPr txBox="1"/>
          <p:nvPr/>
        </p:nvSpPr>
        <p:spPr>
          <a:xfrm>
            <a:off x="2723768" y="5076431"/>
            <a:ext cx="9520833" cy="2200466"/>
          </a:xfrm>
          <a:prstGeom prst="rect">
            <a:avLst/>
          </a:prstGeom>
        </p:spPr>
        <p:txBody>
          <a:bodyPr vert="horz" wrap="square" lIns="0" tIns="9644" rIns="0" bIns="0" rtlCol="0">
            <a:spAutoFit/>
          </a:bodyPr>
          <a:lstStyle/>
          <a:p>
            <a:pPr marL="10716" marR="1613869" defTabSz="771571">
              <a:lnSpc>
                <a:spcPct val="114799"/>
              </a:lnSpc>
              <a:spcBef>
                <a:spcPts val="76"/>
              </a:spcBef>
            </a:pPr>
            <a:r>
              <a:rPr sz="2574" kern="0" dirty="0">
                <a:solidFill>
                  <a:sysClr val="windowText" lastClr="000000"/>
                </a:solidFill>
                <a:latin typeface="Palatino Linotype"/>
                <a:cs typeface="Palatino Linotype"/>
              </a:rPr>
              <a:t>Here</a:t>
            </a:r>
            <a:r>
              <a:rPr sz="2574" kern="0" spc="105" dirty="0">
                <a:solidFill>
                  <a:sysClr val="windowText" lastClr="000000"/>
                </a:solidFill>
                <a:latin typeface="Palatino Linotype"/>
                <a:cs typeface="Palatino Linotype"/>
              </a:rPr>
              <a:t> </a:t>
            </a:r>
            <a:r>
              <a:rPr sz="2574" kern="0" dirty="0">
                <a:solidFill>
                  <a:sysClr val="windowText" lastClr="000000"/>
                </a:solidFill>
                <a:latin typeface="Palatino Linotype"/>
                <a:cs typeface="Palatino Linotype"/>
              </a:rPr>
              <a:t>Each</a:t>
            </a:r>
            <a:r>
              <a:rPr sz="2574" kern="0" spc="118" dirty="0">
                <a:solidFill>
                  <a:sysClr val="windowText" lastClr="000000"/>
                </a:solidFill>
                <a:latin typeface="Palatino Linotype"/>
                <a:cs typeface="Palatino Linotype"/>
              </a:rPr>
              <a:t> </a:t>
            </a:r>
            <a:r>
              <a:rPr sz="2574" kern="0" dirty="0">
                <a:solidFill>
                  <a:sysClr val="windowText" lastClr="000000"/>
                </a:solidFill>
                <a:latin typeface="Palatino Linotype"/>
                <a:cs typeface="Palatino Linotype"/>
              </a:rPr>
              <a:t>WorkStation</a:t>
            </a:r>
            <a:r>
              <a:rPr sz="2574" kern="0" spc="114" dirty="0">
                <a:solidFill>
                  <a:sysClr val="windowText" lastClr="000000"/>
                </a:solidFill>
                <a:latin typeface="Palatino Linotype"/>
                <a:cs typeface="Palatino Linotype"/>
              </a:rPr>
              <a:t> </a:t>
            </a:r>
            <a:r>
              <a:rPr sz="2574" kern="0" dirty="0">
                <a:solidFill>
                  <a:sysClr val="windowText" lastClr="000000"/>
                </a:solidFill>
                <a:latin typeface="Palatino Linotype"/>
                <a:cs typeface="Palatino Linotype"/>
              </a:rPr>
              <a:t>is</a:t>
            </a:r>
            <a:r>
              <a:rPr sz="2574" kern="0" spc="118" dirty="0">
                <a:solidFill>
                  <a:sysClr val="windowText" lastClr="000000"/>
                </a:solidFill>
                <a:latin typeface="Palatino Linotype"/>
                <a:cs typeface="Palatino Linotype"/>
              </a:rPr>
              <a:t> </a:t>
            </a:r>
            <a:r>
              <a:rPr sz="2574" kern="0" dirty="0">
                <a:solidFill>
                  <a:sysClr val="windowText" lastClr="000000"/>
                </a:solidFill>
                <a:latin typeface="Palatino Linotype"/>
                <a:cs typeface="Palatino Linotype"/>
              </a:rPr>
              <a:t>connect</a:t>
            </a:r>
            <a:r>
              <a:rPr sz="2574" kern="0" spc="114" dirty="0">
                <a:solidFill>
                  <a:sysClr val="windowText" lastClr="000000"/>
                </a:solidFill>
                <a:latin typeface="Palatino Linotype"/>
                <a:cs typeface="Palatino Linotype"/>
              </a:rPr>
              <a:t> </a:t>
            </a:r>
            <a:r>
              <a:rPr sz="2574" kern="0" dirty="0">
                <a:solidFill>
                  <a:sysClr val="windowText" lastClr="000000"/>
                </a:solidFill>
                <a:latin typeface="Palatino Linotype"/>
                <a:cs typeface="Palatino Linotype"/>
              </a:rPr>
              <a:t>with</a:t>
            </a:r>
            <a:r>
              <a:rPr sz="2574" kern="0" spc="114" dirty="0">
                <a:solidFill>
                  <a:sysClr val="windowText" lastClr="000000"/>
                </a:solidFill>
                <a:latin typeface="Palatino Linotype"/>
                <a:cs typeface="Palatino Linotype"/>
              </a:rPr>
              <a:t> </a:t>
            </a:r>
            <a:r>
              <a:rPr sz="2574" kern="0" dirty="0">
                <a:solidFill>
                  <a:sysClr val="windowText" lastClr="000000"/>
                </a:solidFill>
                <a:latin typeface="Palatino Linotype"/>
                <a:cs typeface="Palatino Linotype"/>
              </a:rPr>
              <a:t>Central</a:t>
            </a:r>
            <a:r>
              <a:rPr sz="2574" kern="0" spc="118" dirty="0">
                <a:solidFill>
                  <a:sysClr val="windowText" lastClr="000000"/>
                </a:solidFill>
                <a:latin typeface="Palatino Linotype"/>
                <a:cs typeface="Palatino Linotype"/>
              </a:rPr>
              <a:t> </a:t>
            </a:r>
            <a:r>
              <a:rPr sz="2574" kern="0" spc="-17" dirty="0">
                <a:solidFill>
                  <a:sysClr val="windowText" lastClr="000000"/>
                </a:solidFill>
                <a:latin typeface="Palatino Linotype"/>
                <a:cs typeface="Palatino Linotype"/>
              </a:rPr>
              <a:t>Code </a:t>
            </a:r>
            <a:r>
              <a:rPr sz="2574" kern="0" spc="-8" dirty="0">
                <a:solidFill>
                  <a:sysClr val="windowText" lastClr="000000"/>
                </a:solidFill>
                <a:latin typeface="Palatino Linotype"/>
                <a:cs typeface="Palatino Linotype"/>
              </a:rPr>
              <a:t>Repository.</a:t>
            </a:r>
            <a:endParaRPr sz="2574" kern="0" dirty="0">
              <a:solidFill>
                <a:sysClr val="windowText" lastClr="000000"/>
              </a:solidFill>
              <a:latin typeface="Palatino Linotype"/>
              <a:cs typeface="Palatino Linotype"/>
            </a:endParaRPr>
          </a:p>
          <a:p>
            <a:pPr marL="10716" defTabSz="771571">
              <a:spcBef>
                <a:spcPts val="1915"/>
              </a:spcBef>
            </a:pPr>
            <a:r>
              <a:rPr sz="2574" b="1" kern="0" spc="38" dirty="0">
                <a:solidFill>
                  <a:sysClr val="windowText" lastClr="000000"/>
                </a:solidFill>
                <a:latin typeface="Palatino Linotype"/>
                <a:cs typeface="Palatino Linotype"/>
              </a:rPr>
              <a:t>Drawbacks</a:t>
            </a:r>
            <a:r>
              <a:rPr sz="2574" b="1" kern="0" spc="72" dirty="0">
                <a:solidFill>
                  <a:sysClr val="windowText" lastClr="000000"/>
                </a:solidFill>
                <a:latin typeface="Palatino Linotype"/>
                <a:cs typeface="Palatino Linotype"/>
              </a:rPr>
              <a:t> </a:t>
            </a:r>
            <a:r>
              <a:rPr sz="2574" kern="0" spc="42" dirty="0">
                <a:solidFill>
                  <a:sysClr val="windowText" lastClr="000000"/>
                </a:solidFill>
                <a:latin typeface="Palatino Linotype"/>
                <a:cs typeface="Palatino Linotype"/>
              </a:rPr>
              <a:t>-</a:t>
            </a:r>
            <a:r>
              <a:rPr sz="2574" kern="0" spc="80" dirty="0">
                <a:solidFill>
                  <a:sysClr val="windowText" lastClr="000000"/>
                </a:solidFill>
                <a:latin typeface="Palatino Linotype"/>
                <a:cs typeface="Palatino Linotype"/>
              </a:rPr>
              <a:t> </a:t>
            </a:r>
            <a:r>
              <a:rPr sz="2574" kern="0" spc="46" dirty="0">
                <a:solidFill>
                  <a:sysClr val="windowText" lastClr="000000"/>
                </a:solidFill>
                <a:latin typeface="Palatino Linotype"/>
                <a:cs typeface="Palatino Linotype"/>
              </a:rPr>
              <a:t>It</a:t>
            </a:r>
            <a:r>
              <a:rPr sz="2574" kern="0" spc="76" dirty="0">
                <a:solidFill>
                  <a:sysClr val="windowText" lastClr="000000"/>
                </a:solidFill>
                <a:latin typeface="Palatino Linotype"/>
                <a:cs typeface="Palatino Linotype"/>
              </a:rPr>
              <a:t> </a:t>
            </a:r>
            <a:r>
              <a:rPr sz="2574" kern="0" dirty="0">
                <a:solidFill>
                  <a:sysClr val="windowText" lastClr="000000"/>
                </a:solidFill>
                <a:latin typeface="Palatino Linotype"/>
                <a:cs typeface="Palatino Linotype"/>
              </a:rPr>
              <a:t>is</a:t>
            </a:r>
            <a:r>
              <a:rPr sz="2574" kern="0" spc="80" dirty="0">
                <a:solidFill>
                  <a:sysClr val="windowText" lastClr="000000"/>
                </a:solidFill>
                <a:latin typeface="Palatino Linotype"/>
                <a:cs typeface="Palatino Linotype"/>
              </a:rPr>
              <a:t> </a:t>
            </a:r>
            <a:r>
              <a:rPr sz="2574" kern="0" dirty="0">
                <a:solidFill>
                  <a:sysClr val="windowText" lastClr="000000"/>
                </a:solidFill>
                <a:latin typeface="Palatino Linotype"/>
                <a:cs typeface="Palatino Linotype"/>
              </a:rPr>
              <a:t>not</a:t>
            </a:r>
            <a:r>
              <a:rPr sz="2574" kern="0" spc="80" dirty="0">
                <a:solidFill>
                  <a:sysClr val="windowText" lastClr="000000"/>
                </a:solidFill>
                <a:latin typeface="Palatino Linotype"/>
                <a:cs typeface="Palatino Linotype"/>
              </a:rPr>
              <a:t> </a:t>
            </a:r>
            <a:r>
              <a:rPr sz="2574" kern="0" dirty="0">
                <a:solidFill>
                  <a:sysClr val="windowText" lastClr="000000"/>
                </a:solidFill>
                <a:latin typeface="Palatino Linotype"/>
                <a:cs typeface="Palatino Linotype"/>
              </a:rPr>
              <a:t>locally</a:t>
            </a:r>
            <a:r>
              <a:rPr sz="2574" kern="0" spc="80" dirty="0">
                <a:solidFill>
                  <a:sysClr val="windowText" lastClr="000000"/>
                </a:solidFill>
                <a:latin typeface="Palatino Linotype"/>
                <a:cs typeface="Palatino Linotype"/>
              </a:rPr>
              <a:t> </a:t>
            </a:r>
            <a:r>
              <a:rPr sz="2574" kern="0" spc="-8" dirty="0">
                <a:solidFill>
                  <a:sysClr val="windowText" lastClr="000000"/>
                </a:solidFill>
                <a:latin typeface="Palatino Linotype"/>
                <a:cs typeface="Palatino Linotype"/>
              </a:rPr>
              <a:t>available.</a:t>
            </a:r>
            <a:endParaRPr sz="2574" kern="0" dirty="0">
              <a:solidFill>
                <a:sysClr val="windowText" lastClr="000000"/>
              </a:solidFill>
              <a:latin typeface="Palatino Linotype"/>
              <a:cs typeface="Palatino Linotype"/>
            </a:endParaRPr>
          </a:p>
          <a:p>
            <a:pPr marL="10716" defTabSz="771571">
              <a:spcBef>
                <a:spcPts val="1915"/>
              </a:spcBef>
            </a:pPr>
            <a:r>
              <a:rPr sz="2574" kern="0" dirty="0">
                <a:solidFill>
                  <a:sysClr val="windowText" lastClr="000000"/>
                </a:solidFill>
                <a:latin typeface="Palatino Linotype"/>
                <a:cs typeface="Palatino Linotype"/>
              </a:rPr>
              <a:t>Crash</a:t>
            </a:r>
            <a:r>
              <a:rPr sz="2574" kern="0" spc="84" dirty="0">
                <a:solidFill>
                  <a:sysClr val="windowText" lastClr="000000"/>
                </a:solidFill>
                <a:latin typeface="Palatino Linotype"/>
                <a:cs typeface="Palatino Linotype"/>
              </a:rPr>
              <a:t> </a:t>
            </a:r>
            <a:r>
              <a:rPr sz="2574" kern="0" dirty="0">
                <a:solidFill>
                  <a:sysClr val="windowText" lastClr="000000"/>
                </a:solidFill>
                <a:latin typeface="Palatino Linotype"/>
                <a:cs typeface="Palatino Linotype"/>
              </a:rPr>
              <a:t>of</a:t>
            </a:r>
            <a:r>
              <a:rPr sz="2574" kern="0" spc="84" dirty="0">
                <a:solidFill>
                  <a:sysClr val="windowText" lastClr="000000"/>
                </a:solidFill>
                <a:latin typeface="Palatino Linotype"/>
                <a:cs typeface="Palatino Linotype"/>
              </a:rPr>
              <a:t> </a:t>
            </a:r>
            <a:r>
              <a:rPr sz="2574" kern="0" dirty="0">
                <a:solidFill>
                  <a:sysClr val="windowText" lastClr="000000"/>
                </a:solidFill>
                <a:latin typeface="Palatino Linotype"/>
                <a:cs typeface="Palatino Linotype"/>
              </a:rPr>
              <a:t>CVCS</a:t>
            </a:r>
            <a:r>
              <a:rPr sz="2574" kern="0" spc="84" dirty="0">
                <a:solidFill>
                  <a:sysClr val="windowText" lastClr="000000"/>
                </a:solidFill>
                <a:latin typeface="Palatino Linotype"/>
                <a:cs typeface="Palatino Linotype"/>
              </a:rPr>
              <a:t> </a:t>
            </a:r>
            <a:r>
              <a:rPr sz="2574" kern="0" dirty="0">
                <a:solidFill>
                  <a:sysClr val="windowText" lastClr="000000"/>
                </a:solidFill>
                <a:latin typeface="Palatino Linotype"/>
                <a:cs typeface="Palatino Linotype"/>
              </a:rPr>
              <a:t>will</a:t>
            </a:r>
            <a:r>
              <a:rPr sz="2574" kern="0" spc="80" dirty="0">
                <a:solidFill>
                  <a:sysClr val="windowText" lastClr="000000"/>
                </a:solidFill>
                <a:latin typeface="Palatino Linotype"/>
                <a:cs typeface="Palatino Linotype"/>
              </a:rPr>
              <a:t> </a:t>
            </a:r>
            <a:r>
              <a:rPr sz="2574" kern="0" dirty="0">
                <a:solidFill>
                  <a:sysClr val="windowText" lastClr="000000"/>
                </a:solidFill>
                <a:latin typeface="Palatino Linotype"/>
                <a:cs typeface="Palatino Linotype"/>
              </a:rPr>
              <a:t>result</a:t>
            </a:r>
            <a:r>
              <a:rPr sz="2574" kern="0" spc="84" dirty="0">
                <a:solidFill>
                  <a:sysClr val="windowText" lastClr="000000"/>
                </a:solidFill>
                <a:latin typeface="Palatino Linotype"/>
                <a:cs typeface="Palatino Linotype"/>
              </a:rPr>
              <a:t> </a:t>
            </a:r>
            <a:r>
              <a:rPr sz="2574" kern="0" dirty="0">
                <a:solidFill>
                  <a:sysClr val="windowText" lastClr="000000"/>
                </a:solidFill>
                <a:latin typeface="Palatino Linotype"/>
                <a:cs typeface="Palatino Linotype"/>
              </a:rPr>
              <a:t>in</a:t>
            </a:r>
            <a:r>
              <a:rPr sz="2574" kern="0" spc="84" dirty="0">
                <a:solidFill>
                  <a:sysClr val="windowText" lastClr="000000"/>
                </a:solidFill>
                <a:latin typeface="Palatino Linotype"/>
                <a:cs typeface="Palatino Linotype"/>
              </a:rPr>
              <a:t> </a:t>
            </a:r>
            <a:r>
              <a:rPr sz="2574" kern="0" dirty="0">
                <a:solidFill>
                  <a:sysClr val="windowText" lastClr="000000"/>
                </a:solidFill>
                <a:latin typeface="Palatino Linotype"/>
                <a:cs typeface="Palatino Linotype"/>
              </a:rPr>
              <a:t>losing</a:t>
            </a:r>
            <a:r>
              <a:rPr sz="2574" kern="0" spc="84" dirty="0">
                <a:solidFill>
                  <a:sysClr val="windowText" lastClr="000000"/>
                </a:solidFill>
                <a:latin typeface="Palatino Linotype"/>
                <a:cs typeface="Palatino Linotype"/>
              </a:rPr>
              <a:t> </a:t>
            </a:r>
            <a:r>
              <a:rPr sz="2574" kern="0" spc="42" dirty="0">
                <a:solidFill>
                  <a:sysClr val="windowText" lastClr="000000"/>
                </a:solidFill>
                <a:latin typeface="Palatino Linotype"/>
                <a:cs typeface="Palatino Linotype"/>
              </a:rPr>
              <a:t>the</a:t>
            </a:r>
            <a:r>
              <a:rPr sz="2574" kern="0" spc="84" dirty="0">
                <a:solidFill>
                  <a:sysClr val="windowText" lastClr="000000"/>
                </a:solidFill>
                <a:latin typeface="Palatino Linotype"/>
                <a:cs typeface="Palatino Linotype"/>
              </a:rPr>
              <a:t> </a:t>
            </a:r>
            <a:r>
              <a:rPr sz="2574" kern="0" dirty="0">
                <a:solidFill>
                  <a:sysClr val="windowText" lastClr="000000"/>
                </a:solidFill>
                <a:latin typeface="Palatino Linotype"/>
                <a:cs typeface="Palatino Linotype"/>
              </a:rPr>
              <a:t>entire</a:t>
            </a:r>
            <a:r>
              <a:rPr sz="2574" kern="0" spc="84" dirty="0">
                <a:solidFill>
                  <a:sysClr val="windowText" lastClr="000000"/>
                </a:solidFill>
                <a:latin typeface="Palatino Linotype"/>
                <a:cs typeface="Palatino Linotype"/>
              </a:rPr>
              <a:t> </a:t>
            </a:r>
            <a:r>
              <a:rPr sz="2574" kern="0" dirty="0">
                <a:solidFill>
                  <a:sysClr val="windowText" lastClr="000000"/>
                </a:solidFill>
                <a:latin typeface="Palatino Linotype"/>
                <a:cs typeface="Palatino Linotype"/>
              </a:rPr>
              <a:t>data</a:t>
            </a:r>
            <a:r>
              <a:rPr sz="2574" kern="0" spc="84" dirty="0">
                <a:solidFill>
                  <a:sysClr val="windowText" lastClr="000000"/>
                </a:solidFill>
                <a:latin typeface="Palatino Linotype"/>
                <a:cs typeface="Palatino Linotype"/>
              </a:rPr>
              <a:t> </a:t>
            </a:r>
            <a:r>
              <a:rPr sz="2574" kern="0" dirty="0">
                <a:solidFill>
                  <a:sysClr val="windowText" lastClr="000000"/>
                </a:solidFill>
                <a:latin typeface="Palatino Linotype"/>
                <a:cs typeface="Palatino Linotype"/>
              </a:rPr>
              <a:t>of</a:t>
            </a:r>
            <a:r>
              <a:rPr sz="2574" kern="0" spc="80" dirty="0">
                <a:solidFill>
                  <a:sysClr val="windowText" lastClr="000000"/>
                </a:solidFill>
                <a:latin typeface="Palatino Linotype"/>
                <a:cs typeface="Palatino Linotype"/>
              </a:rPr>
              <a:t> </a:t>
            </a:r>
            <a:r>
              <a:rPr sz="2574" kern="0" spc="42" dirty="0">
                <a:solidFill>
                  <a:sysClr val="windowText" lastClr="000000"/>
                </a:solidFill>
                <a:latin typeface="Palatino Linotype"/>
                <a:cs typeface="Palatino Linotype"/>
              </a:rPr>
              <a:t>the</a:t>
            </a:r>
            <a:r>
              <a:rPr sz="2574" kern="0" spc="84" dirty="0">
                <a:solidFill>
                  <a:sysClr val="windowText" lastClr="000000"/>
                </a:solidFill>
                <a:latin typeface="Palatino Linotype"/>
                <a:cs typeface="Palatino Linotype"/>
              </a:rPr>
              <a:t> </a:t>
            </a:r>
            <a:r>
              <a:rPr sz="2574" kern="0" spc="-8" dirty="0">
                <a:solidFill>
                  <a:sysClr val="windowText" lastClr="000000"/>
                </a:solidFill>
                <a:latin typeface="Palatino Linotype"/>
                <a:cs typeface="Palatino Linotype"/>
              </a:rPr>
              <a:t>project.</a:t>
            </a:r>
            <a:endParaRPr sz="2574" kern="0" dirty="0">
              <a:solidFill>
                <a:sysClr val="windowText" lastClr="000000"/>
              </a:solidFill>
              <a:latin typeface="Palatino Linotype"/>
              <a:cs typeface="Palatino Linotype"/>
            </a:endParaRPr>
          </a:p>
        </p:txBody>
      </p:sp>
      <p:sp>
        <p:nvSpPr>
          <p:cNvPr id="6" name="object 6"/>
          <p:cNvSpPr txBox="1"/>
          <p:nvPr/>
        </p:nvSpPr>
        <p:spPr>
          <a:xfrm>
            <a:off x="2343150" y="6261938"/>
            <a:ext cx="248067" cy="309492"/>
          </a:xfrm>
          <a:prstGeom prst="rect">
            <a:avLst/>
          </a:prstGeom>
        </p:spPr>
        <p:txBody>
          <a:bodyPr vert="horz" wrap="square" lIns="0" tIns="10716" rIns="0" bIns="0" rtlCol="0">
            <a:spAutoFit/>
          </a:bodyPr>
          <a:lstStyle/>
          <a:p>
            <a:pPr marL="10716" defTabSz="771571">
              <a:spcBef>
                <a:spcPts val="84"/>
              </a:spcBef>
            </a:pPr>
            <a:r>
              <a:rPr sz="1941" kern="0" spc="-160" dirty="0">
                <a:solidFill>
                  <a:sysClr val="windowText" lastClr="000000"/>
                </a:solidFill>
                <a:latin typeface="MS PGothic"/>
                <a:cs typeface="MS PGothic"/>
              </a:rPr>
              <a:t>➤</a:t>
            </a:r>
            <a:endParaRPr sz="1941" kern="0">
              <a:solidFill>
                <a:sysClr val="windowText" lastClr="000000"/>
              </a:solidFill>
              <a:latin typeface="MS PGothic"/>
              <a:cs typeface="MS PGothic"/>
            </a:endParaRPr>
          </a:p>
        </p:txBody>
      </p:sp>
      <p:sp>
        <p:nvSpPr>
          <p:cNvPr id="7" name="object 7"/>
          <p:cNvSpPr txBox="1"/>
          <p:nvPr/>
        </p:nvSpPr>
        <p:spPr>
          <a:xfrm>
            <a:off x="2343150" y="6897159"/>
            <a:ext cx="248067" cy="309492"/>
          </a:xfrm>
          <a:prstGeom prst="rect">
            <a:avLst/>
          </a:prstGeom>
        </p:spPr>
        <p:txBody>
          <a:bodyPr vert="horz" wrap="square" lIns="0" tIns="10716" rIns="0" bIns="0" rtlCol="0">
            <a:spAutoFit/>
          </a:bodyPr>
          <a:lstStyle/>
          <a:p>
            <a:pPr marL="10716" defTabSz="771571">
              <a:spcBef>
                <a:spcPts val="84"/>
              </a:spcBef>
            </a:pPr>
            <a:r>
              <a:rPr sz="1941" kern="0" spc="-160" dirty="0">
                <a:solidFill>
                  <a:sysClr val="windowText" lastClr="000000"/>
                </a:solidFill>
                <a:latin typeface="MS PGothic"/>
                <a:cs typeface="MS PGothic"/>
              </a:rPr>
              <a:t>➤</a:t>
            </a:r>
            <a:endParaRPr sz="1941" kern="0">
              <a:solidFill>
                <a:sysClr val="windowText" lastClr="000000"/>
              </a:solidFill>
              <a:latin typeface="MS PGothic"/>
              <a:cs typeface="MS P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83143" y="552896"/>
            <a:ext cx="7711634" cy="478321"/>
          </a:xfrm>
          <a:prstGeom prst="rect">
            <a:avLst/>
          </a:prstGeom>
        </p:spPr>
        <p:txBody>
          <a:bodyPr vert="horz" wrap="square" lIns="0" tIns="10716" rIns="0" bIns="0" rtlCol="0">
            <a:spAutoFit/>
          </a:bodyPr>
          <a:lstStyle/>
          <a:p>
            <a:pPr marL="10716">
              <a:spcBef>
                <a:spcPts val="84"/>
              </a:spcBef>
            </a:pPr>
            <a:r>
              <a:rPr dirty="0">
                <a:solidFill>
                  <a:srgbClr val="6366C3"/>
                </a:solidFill>
              </a:rPr>
              <a:t>GIT</a:t>
            </a:r>
            <a:r>
              <a:rPr spc="-139" dirty="0">
                <a:solidFill>
                  <a:srgbClr val="6366C3"/>
                </a:solidFill>
              </a:rPr>
              <a:t> </a:t>
            </a:r>
            <a:r>
              <a:rPr spc="-228" dirty="0">
                <a:solidFill>
                  <a:srgbClr val="6366C3"/>
                </a:solidFill>
              </a:rPr>
              <a:t>&amp;</a:t>
            </a:r>
            <a:r>
              <a:rPr spc="38" dirty="0">
                <a:solidFill>
                  <a:srgbClr val="6366C3"/>
                </a:solidFill>
              </a:rPr>
              <a:t> </a:t>
            </a:r>
            <a:r>
              <a:rPr spc="-8" dirty="0">
                <a:solidFill>
                  <a:srgbClr val="6366C3"/>
                </a:solidFill>
              </a:rPr>
              <a:t>GITHub</a:t>
            </a:r>
            <a:r>
              <a:rPr spc="-46" dirty="0">
                <a:solidFill>
                  <a:srgbClr val="6366C3"/>
                </a:solidFill>
              </a:rPr>
              <a:t> </a:t>
            </a:r>
            <a:r>
              <a:rPr spc="127" dirty="0"/>
              <a:t>:</a:t>
            </a:r>
            <a:r>
              <a:rPr spc="-51" dirty="0"/>
              <a:t> </a:t>
            </a:r>
            <a:r>
              <a:rPr spc="-30" dirty="0"/>
              <a:t>Version</a:t>
            </a:r>
            <a:r>
              <a:rPr spc="-51" dirty="0"/>
              <a:t> </a:t>
            </a:r>
            <a:r>
              <a:rPr spc="-34" dirty="0"/>
              <a:t>Control</a:t>
            </a:r>
            <a:r>
              <a:rPr spc="-46" dirty="0"/>
              <a:t> </a:t>
            </a:r>
            <a:r>
              <a:rPr spc="-38" dirty="0"/>
              <a:t>System</a:t>
            </a:r>
          </a:p>
        </p:txBody>
      </p:sp>
      <p:sp>
        <p:nvSpPr>
          <p:cNvPr id="3" name="object 3"/>
          <p:cNvSpPr txBox="1"/>
          <p:nvPr/>
        </p:nvSpPr>
        <p:spPr>
          <a:xfrm>
            <a:off x="2343150" y="1744052"/>
            <a:ext cx="257711" cy="322444"/>
          </a:xfrm>
          <a:prstGeom prst="rect">
            <a:avLst/>
          </a:prstGeom>
        </p:spPr>
        <p:txBody>
          <a:bodyPr vert="horz" wrap="square" lIns="0" tIns="10716" rIns="0" bIns="0" rtlCol="0">
            <a:spAutoFit/>
          </a:bodyPr>
          <a:lstStyle/>
          <a:p>
            <a:pPr marL="10716" defTabSz="771571">
              <a:spcBef>
                <a:spcPts val="84"/>
              </a:spcBef>
            </a:pPr>
            <a:r>
              <a:rPr sz="2025" kern="0" spc="-169" dirty="0">
                <a:solidFill>
                  <a:sysClr val="windowText" lastClr="000000"/>
                </a:solidFill>
                <a:latin typeface="MS PGothic"/>
                <a:cs typeface="MS PGothic"/>
              </a:rPr>
              <a:t>➤</a:t>
            </a:r>
            <a:endParaRPr sz="2025" kern="0">
              <a:solidFill>
                <a:sysClr val="windowText" lastClr="000000"/>
              </a:solidFill>
              <a:latin typeface="MS PGothic"/>
              <a:cs typeface="MS PGothic"/>
            </a:endParaRPr>
          </a:p>
        </p:txBody>
      </p:sp>
      <p:sp>
        <p:nvSpPr>
          <p:cNvPr id="4" name="object 4"/>
          <p:cNvSpPr txBox="1"/>
          <p:nvPr/>
        </p:nvSpPr>
        <p:spPr>
          <a:xfrm>
            <a:off x="2739628" y="1698092"/>
            <a:ext cx="8766989" cy="4019931"/>
          </a:xfrm>
          <a:prstGeom prst="rect">
            <a:avLst/>
          </a:prstGeom>
        </p:spPr>
        <p:txBody>
          <a:bodyPr vert="horz" wrap="square" lIns="0" tIns="10716" rIns="0" bIns="0" rtlCol="0">
            <a:spAutoFit/>
          </a:bodyPr>
          <a:lstStyle/>
          <a:p>
            <a:pPr marL="10716" defTabSz="771571">
              <a:spcBef>
                <a:spcPts val="84"/>
              </a:spcBef>
            </a:pPr>
            <a:r>
              <a:rPr sz="2700" b="1" kern="0" spc="38" dirty="0">
                <a:solidFill>
                  <a:sysClr val="windowText" lastClr="000000"/>
                </a:solidFill>
                <a:latin typeface="Palatino Linotype"/>
                <a:cs typeface="Palatino Linotype"/>
              </a:rPr>
              <a:t>Distributed</a:t>
            </a:r>
            <a:r>
              <a:rPr sz="2700" b="1" kern="0" spc="118" dirty="0">
                <a:solidFill>
                  <a:sysClr val="windowText" lastClr="000000"/>
                </a:solidFill>
                <a:latin typeface="Palatino Linotype"/>
                <a:cs typeface="Palatino Linotype"/>
              </a:rPr>
              <a:t> </a:t>
            </a:r>
            <a:r>
              <a:rPr sz="2700" b="1" kern="0" dirty="0">
                <a:solidFill>
                  <a:sysClr val="windowText" lastClr="000000"/>
                </a:solidFill>
                <a:latin typeface="Palatino Linotype"/>
                <a:cs typeface="Palatino Linotype"/>
              </a:rPr>
              <a:t>Version</a:t>
            </a:r>
            <a:r>
              <a:rPr sz="2700" b="1" kern="0" spc="118" dirty="0">
                <a:solidFill>
                  <a:sysClr val="windowText" lastClr="000000"/>
                </a:solidFill>
                <a:latin typeface="Palatino Linotype"/>
                <a:cs typeface="Palatino Linotype"/>
              </a:rPr>
              <a:t> </a:t>
            </a:r>
            <a:r>
              <a:rPr sz="2700" b="1" kern="0" spc="55" dirty="0">
                <a:solidFill>
                  <a:sysClr val="windowText" lastClr="000000"/>
                </a:solidFill>
                <a:latin typeface="Palatino Linotype"/>
                <a:cs typeface="Palatino Linotype"/>
              </a:rPr>
              <a:t>Control</a:t>
            </a:r>
            <a:r>
              <a:rPr sz="2700" b="1" kern="0" spc="118" dirty="0">
                <a:solidFill>
                  <a:sysClr val="windowText" lastClr="000000"/>
                </a:solidFill>
                <a:latin typeface="Palatino Linotype"/>
                <a:cs typeface="Palatino Linotype"/>
              </a:rPr>
              <a:t> </a:t>
            </a:r>
            <a:r>
              <a:rPr sz="2700" b="1" kern="0" spc="46" dirty="0">
                <a:solidFill>
                  <a:sysClr val="windowText" lastClr="000000"/>
                </a:solidFill>
                <a:latin typeface="Palatino Linotype"/>
                <a:cs typeface="Palatino Linotype"/>
              </a:rPr>
              <a:t>System-</a:t>
            </a:r>
            <a:endParaRPr sz="2700" kern="0">
              <a:solidFill>
                <a:sysClr val="windowText" lastClr="000000"/>
              </a:solidFill>
              <a:latin typeface="Palatino Linotype"/>
              <a:cs typeface="Palatino Linotype"/>
            </a:endParaRPr>
          </a:p>
          <a:p>
            <a:pPr marL="10716" marR="81444" defTabSz="771571">
              <a:lnSpc>
                <a:spcPct val="114599"/>
              </a:lnSpc>
              <a:spcBef>
                <a:spcPts val="1519"/>
              </a:spcBef>
            </a:pPr>
            <a:r>
              <a:rPr sz="2700" kern="0" dirty="0">
                <a:solidFill>
                  <a:sysClr val="windowText" lastClr="000000"/>
                </a:solidFill>
                <a:latin typeface="Palatino Linotype"/>
                <a:cs typeface="Palatino Linotype"/>
              </a:rPr>
              <a:t>In</a:t>
            </a:r>
            <a:r>
              <a:rPr sz="2700" kern="0" spc="38" dirty="0">
                <a:solidFill>
                  <a:sysClr val="windowText" lastClr="000000"/>
                </a:solidFill>
                <a:latin typeface="Palatino Linotype"/>
                <a:cs typeface="Palatino Linotype"/>
              </a:rPr>
              <a:t> </a:t>
            </a:r>
            <a:r>
              <a:rPr sz="2700" kern="0" dirty="0">
                <a:solidFill>
                  <a:sysClr val="windowText" lastClr="000000"/>
                </a:solidFill>
                <a:latin typeface="Palatino Linotype"/>
                <a:cs typeface="Palatino Linotype"/>
              </a:rPr>
              <a:t>Distributed</a:t>
            </a:r>
            <a:r>
              <a:rPr sz="2700" kern="0" spc="38" dirty="0">
                <a:solidFill>
                  <a:sysClr val="windowText" lastClr="000000"/>
                </a:solidFill>
                <a:latin typeface="Palatino Linotype"/>
                <a:cs typeface="Palatino Linotype"/>
              </a:rPr>
              <a:t> </a:t>
            </a:r>
            <a:r>
              <a:rPr sz="2700" kern="0" dirty="0">
                <a:solidFill>
                  <a:sysClr val="windowText" lastClr="000000"/>
                </a:solidFill>
                <a:latin typeface="Palatino Linotype"/>
                <a:cs typeface="Palatino Linotype"/>
              </a:rPr>
              <a:t>VCS,</a:t>
            </a:r>
            <a:r>
              <a:rPr sz="2700" kern="0" spc="38" dirty="0">
                <a:solidFill>
                  <a:sysClr val="windowText" lastClr="000000"/>
                </a:solidFill>
                <a:latin typeface="Palatino Linotype"/>
                <a:cs typeface="Palatino Linotype"/>
              </a:rPr>
              <a:t> </a:t>
            </a:r>
            <a:r>
              <a:rPr sz="2700" kern="0" spc="-30" dirty="0">
                <a:solidFill>
                  <a:sysClr val="windowText" lastClr="000000"/>
                </a:solidFill>
                <a:latin typeface="Palatino Linotype"/>
                <a:cs typeface="Palatino Linotype"/>
              </a:rPr>
              <a:t>every</a:t>
            </a:r>
            <a:r>
              <a:rPr sz="2700" kern="0" spc="38" dirty="0">
                <a:solidFill>
                  <a:sysClr val="windowText" lastClr="000000"/>
                </a:solidFill>
                <a:latin typeface="Palatino Linotype"/>
                <a:cs typeface="Palatino Linotype"/>
              </a:rPr>
              <a:t> </a:t>
            </a:r>
            <a:r>
              <a:rPr sz="2700" kern="0" dirty="0">
                <a:solidFill>
                  <a:sysClr val="windowText" lastClr="000000"/>
                </a:solidFill>
                <a:latin typeface="Palatino Linotype"/>
                <a:cs typeface="Palatino Linotype"/>
              </a:rPr>
              <a:t>contributor</a:t>
            </a:r>
            <a:r>
              <a:rPr sz="2700" kern="0" spc="38" dirty="0">
                <a:solidFill>
                  <a:sysClr val="windowText" lastClr="000000"/>
                </a:solidFill>
                <a:latin typeface="Palatino Linotype"/>
                <a:cs typeface="Palatino Linotype"/>
              </a:rPr>
              <a:t> </a:t>
            </a:r>
            <a:r>
              <a:rPr sz="2700" kern="0" dirty="0">
                <a:solidFill>
                  <a:sysClr val="windowText" lastClr="000000"/>
                </a:solidFill>
                <a:latin typeface="Palatino Linotype"/>
                <a:cs typeface="Palatino Linotype"/>
              </a:rPr>
              <a:t>has</a:t>
            </a:r>
            <a:r>
              <a:rPr sz="2700" kern="0" spc="38" dirty="0">
                <a:solidFill>
                  <a:sysClr val="windowText" lastClr="000000"/>
                </a:solidFill>
                <a:latin typeface="Palatino Linotype"/>
                <a:cs typeface="Palatino Linotype"/>
              </a:rPr>
              <a:t> </a:t>
            </a:r>
            <a:r>
              <a:rPr sz="2700" kern="0" dirty="0">
                <a:solidFill>
                  <a:sysClr val="windowText" lastClr="000000"/>
                </a:solidFill>
                <a:latin typeface="Palatino Linotype"/>
                <a:cs typeface="Palatino Linotype"/>
              </a:rPr>
              <a:t>a</a:t>
            </a:r>
            <a:r>
              <a:rPr sz="2700" kern="0" spc="38" dirty="0">
                <a:solidFill>
                  <a:sysClr val="windowText" lastClr="000000"/>
                </a:solidFill>
                <a:latin typeface="Palatino Linotype"/>
                <a:cs typeface="Palatino Linotype"/>
              </a:rPr>
              <a:t> </a:t>
            </a:r>
            <a:r>
              <a:rPr sz="2700" kern="0" dirty="0">
                <a:solidFill>
                  <a:sysClr val="windowText" lastClr="000000"/>
                </a:solidFill>
                <a:latin typeface="Palatino Linotype"/>
                <a:cs typeface="Palatino Linotype"/>
              </a:rPr>
              <a:t>local</a:t>
            </a:r>
            <a:r>
              <a:rPr sz="2700" kern="0" spc="38" dirty="0">
                <a:solidFill>
                  <a:sysClr val="windowText" lastClr="000000"/>
                </a:solidFill>
                <a:latin typeface="Palatino Linotype"/>
                <a:cs typeface="Palatino Linotype"/>
              </a:rPr>
              <a:t> </a:t>
            </a:r>
            <a:r>
              <a:rPr sz="2700" kern="0" spc="-25" dirty="0">
                <a:solidFill>
                  <a:sysClr val="windowText" lastClr="000000"/>
                </a:solidFill>
                <a:latin typeface="Palatino Linotype"/>
                <a:cs typeface="Palatino Linotype"/>
              </a:rPr>
              <a:t>copy</a:t>
            </a:r>
            <a:r>
              <a:rPr sz="2700" kern="0" spc="38" dirty="0">
                <a:solidFill>
                  <a:sysClr val="windowText" lastClr="000000"/>
                </a:solidFill>
                <a:latin typeface="Palatino Linotype"/>
                <a:cs typeface="Palatino Linotype"/>
              </a:rPr>
              <a:t> </a:t>
            </a:r>
            <a:r>
              <a:rPr sz="2700" kern="0" spc="-21" dirty="0">
                <a:solidFill>
                  <a:sysClr val="windowText" lastClr="000000"/>
                </a:solidFill>
                <a:latin typeface="Palatino Linotype"/>
                <a:cs typeface="Palatino Linotype"/>
              </a:rPr>
              <a:t>or </a:t>
            </a:r>
            <a:r>
              <a:rPr sz="2700" kern="0" dirty="0">
                <a:solidFill>
                  <a:sysClr val="windowText" lastClr="000000"/>
                </a:solidFill>
                <a:latin typeface="Palatino Linotype"/>
                <a:cs typeface="Palatino Linotype"/>
              </a:rPr>
              <a:t>“</a:t>
            </a:r>
            <a:r>
              <a:rPr sz="2700" b="1" kern="0" dirty="0">
                <a:solidFill>
                  <a:sysClr val="windowText" lastClr="000000"/>
                </a:solidFill>
                <a:latin typeface="Palatino Linotype"/>
                <a:cs typeface="Palatino Linotype"/>
              </a:rPr>
              <a:t>clone</a:t>
            </a:r>
            <a:r>
              <a:rPr sz="2700" kern="0" dirty="0">
                <a:solidFill>
                  <a:sysClr val="windowText" lastClr="000000"/>
                </a:solidFill>
                <a:latin typeface="Palatino Linotype"/>
                <a:cs typeface="Palatino Linotype"/>
              </a:rPr>
              <a:t>”</a:t>
            </a:r>
            <a:r>
              <a:rPr sz="2700" kern="0" spc="72" dirty="0">
                <a:solidFill>
                  <a:sysClr val="windowText" lastClr="000000"/>
                </a:solidFill>
                <a:latin typeface="Palatino Linotype"/>
                <a:cs typeface="Palatino Linotype"/>
              </a:rPr>
              <a:t> </a:t>
            </a:r>
            <a:r>
              <a:rPr sz="2700" kern="0" dirty="0">
                <a:solidFill>
                  <a:sysClr val="windowText" lastClr="000000"/>
                </a:solidFill>
                <a:latin typeface="Palatino Linotype"/>
                <a:cs typeface="Palatino Linotype"/>
              </a:rPr>
              <a:t>of</a:t>
            </a:r>
            <a:r>
              <a:rPr sz="2700" kern="0" spc="76" dirty="0">
                <a:solidFill>
                  <a:sysClr val="windowText" lastClr="000000"/>
                </a:solidFill>
                <a:latin typeface="Palatino Linotype"/>
                <a:cs typeface="Palatino Linotype"/>
              </a:rPr>
              <a:t> </a:t>
            </a:r>
            <a:r>
              <a:rPr sz="2700" kern="0" dirty="0">
                <a:solidFill>
                  <a:sysClr val="windowText" lastClr="000000"/>
                </a:solidFill>
                <a:latin typeface="Palatino Linotype"/>
                <a:cs typeface="Palatino Linotype"/>
              </a:rPr>
              <a:t>the</a:t>
            </a:r>
            <a:r>
              <a:rPr sz="2700" kern="0" spc="72" dirty="0">
                <a:solidFill>
                  <a:sysClr val="windowText" lastClr="000000"/>
                </a:solidFill>
                <a:latin typeface="Palatino Linotype"/>
                <a:cs typeface="Palatino Linotype"/>
              </a:rPr>
              <a:t> </a:t>
            </a:r>
            <a:r>
              <a:rPr sz="2700" kern="0" dirty="0">
                <a:solidFill>
                  <a:sysClr val="windowText" lastClr="000000"/>
                </a:solidFill>
                <a:latin typeface="Palatino Linotype"/>
                <a:cs typeface="Palatino Linotype"/>
              </a:rPr>
              <a:t>main</a:t>
            </a:r>
            <a:r>
              <a:rPr sz="2700" kern="0" spc="76" dirty="0">
                <a:solidFill>
                  <a:sysClr val="windowText" lastClr="000000"/>
                </a:solidFill>
                <a:latin typeface="Palatino Linotype"/>
                <a:cs typeface="Palatino Linotype"/>
              </a:rPr>
              <a:t> </a:t>
            </a:r>
            <a:r>
              <a:rPr sz="2700" kern="0" spc="-8" dirty="0">
                <a:solidFill>
                  <a:sysClr val="windowText" lastClr="000000"/>
                </a:solidFill>
                <a:latin typeface="Palatino Linotype"/>
                <a:cs typeface="Palatino Linotype"/>
              </a:rPr>
              <a:t>repository.</a:t>
            </a:r>
            <a:endParaRPr sz="2700" kern="0">
              <a:solidFill>
                <a:sysClr val="windowText" lastClr="000000"/>
              </a:solidFill>
              <a:latin typeface="Palatino Linotype"/>
              <a:cs typeface="Palatino Linotype"/>
            </a:endParaRPr>
          </a:p>
          <a:p>
            <a:pPr marL="10716" marR="729241" defTabSz="771571">
              <a:lnSpc>
                <a:spcPct val="114599"/>
              </a:lnSpc>
              <a:spcBef>
                <a:spcPts val="1515"/>
              </a:spcBef>
            </a:pPr>
            <a:r>
              <a:rPr sz="2700" kern="0" dirty="0">
                <a:solidFill>
                  <a:sysClr val="windowText" lastClr="000000"/>
                </a:solidFill>
                <a:latin typeface="Palatino Linotype"/>
                <a:cs typeface="Palatino Linotype"/>
              </a:rPr>
              <a:t>User</a:t>
            </a:r>
            <a:r>
              <a:rPr sz="2700" kern="0" spc="8" dirty="0">
                <a:solidFill>
                  <a:sysClr val="windowText" lastClr="000000"/>
                </a:solidFill>
                <a:latin typeface="Palatino Linotype"/>
                <a:cs typeface="Palatino Linotype"/>
              </a:rPr>
              <a:t> </a:t>
            </a:r>
            <a:r>
              <a:rPr sz="2700" kern="0" dirty="0">
                <a:solidFill>
                  <a:sysClr val="windowText" lastClr="000000"/>
                </a:solidFill>
                <a:latin typeface="Palatino Linotype"/>
                <a:cs typeface="Palatino Linotype"/>
              </a:rPr>
              <a:t>can</a:t>
            </a:r>
            <a:r>
              <a:rPr sz="2700" kern="0" spc="8" dirty="0">
                <a:solidFill>
                  <a:sysClr val="windowText" lastClr="000000"/>
                </a:solidFill>
                <a:latin typeface="Palatino Linotype"/>
                <a:cs typeface="Palatino Linotype"/>
              </a:rPr>
              <a:t> </a:t>
            </a:r>
            <a:r>
              <a:rPr sz="2700" kern="0" dirty="0">
                <a:solidFill>
                  <a:sysClr val="windowText" lastClr="000000"/>
                </a:solidFill>
                <a:latin typeface="Palatino Linotype"/>
                <a:cs typeface="Palatino Linotype"/>
              </a:rPr>
              <a:t>change</a:t>
            </a:r>
            <a:r>
              <a:rPr sz="2700" kern="0" spc="13" dirty="0">
                <a:solidFill>
                  <a:sysClr val="windowText" lastClr="000000"/>
                </a:solidFill>
                <a:latin typeface="Palatino Linotype"/>
                <a:cs typeface="Palatino Linotype"/>
              </a:rPr>
              <a:t> </a:t>
            </a:r>
            <a:r>
              <a:rPr sz="2700" kern="0" dirty="0">
                <a:solidFill>
                  <a:sysClr val="windowText" lastClr="000000"/>
                </a:solidFill>
                <a:latin typeface="Palatino Linotype"/>
                <a:cs typeface="Palatino Linotype"/>
              </a:rPr>
              <a:t>and</a:t>
            </a:r>
            <a:r>
              <a:rPr sz="2700" kern="0" spc="8" dirty="0">
                <a:solidFill>
                  <a:sysClr val="windowText" lastClr="000000"/>
                </a:solidFill>
                <a:latin typeface="Palatino Linotype"/>
                <a:cs typeface="Palatino Linotype"/>
              </a:rPr>
              <a:t> </a:t>
            </a:r>
            <a:r>
              <a:rPr sz="2700" kern="0" dirty="0">
                <a:solidFill>
                  <a:sysClr val="windowText" lastClr="000000"/>
                </a:solidFill>
                <a:latin typeface="Palatino Linotype"/>
                <a:cs typeface="Palatino Linotype"/>
              </a:rPr>
              <a:t>commit</a:t>
            </a:r>
            <a:r>
              <a:rPr sz="2700" kern="0" spc="13" dirty="0">
                <a:solidFill>
                  <a:sysClr val="windowText" lastClr="000000"/>
                </a:solidFill>
                <a:latin typeface="Palatino Linotype"/>
                <a:cs typeface="Palatino Linotype"/>
              </a:rPr>
              <a:t> </a:t>
            </a:r>
            <a:r>
              <a:rPr sz="2700" kern="0" dirty="0">
                <a:solidFill>
                  <a:sysClr val="windowText" lastClr="000000"/>
                </a:solidFill>
                <a:latin typeface="Palatino Linotype"/>
                <a:cs typeface="Palatino Linotype"/>
              </a:rPr>
              <a:t>local</a:t>
            </a:r>
            <a:r>
              <a:rPr sz="2700" kern="0" spc="8" dirty="0">
                <a:solidFill>
                  <a:sysClr val="windowText" lastClr="000000"/>
                </a:solidFill>
                <a:latin typeface="Palatino Linotype"/>
                <a:cs typeface="Palatino Linotype"/>
              </a:rPr>
              <a:t> </a:t>
            </a:r>
            <a:r>
              <a:rPr sz="2700" kern="0" dirty="0">
                <a:solidFill>
                  <a:sysClr val="windowText" lastClr="000000"/>
                </a:solidFill>
                <a:latin typeface="Palatino Linotype"/>
                <a:cs typeface="Palatino Linotype"/>
              </a:rPr>
              <a:t>Repo</a:t>
            </a:r>
            <a:r>
              <a:rPr sz="2700" kern="0" spc="13" dirty="0">
                <a:solidFill>
                  <a:sysClr val="windowText" lastClr="000000"/>
                </a:solidFill>
                <a:latin typeface="Palatino Linotype"/>
                <a:cs typeface="Palatino Linotype"/>
              </a:rPr>
              <a:t> </a:t>
            </a:r>
            <a:r>
              <a:rPr sz="2700" kern="0" dirty="0">
                <a:solidFill>
                  <a:sysClr val="windowText" lastClr="000000"/>
                </a:solidFill>
                <a:latin typeface="Palatino Linotype"/>
                <a:cs typeface="Palatino Linotype"/>
              </a:rPr>
              <a:t>without</a:t>
            </a:r>
            <a:r>
              <a:rPr sz="2700" kern="0" spc="8" dirty="0">
                <a:solidFill>
                  <a:sysClr val="windowText" lastClr="000000"/>
                </a:solidFill>
                <a:latin typeface="Palatino Linotype"/>
                <a:cs typeface="Palatino Linotype"/>
              </a:rPr>
              <a:t> </a:t>
            </a:r>
            <a:r>
              <a:rPr sz="2700" kern="0" spc="-21" dirty="0">
                <a:solidFill>
                  <a:sysClr val="windowText" lastClr="000000"/>
                </a:solidFill>
                <a:latin typeface="Palatino Linotype"/>
                <a:cs typeface="Palatino Linotype"/>
              </a:rPr>
              <a:t>any </a:t>
            </a:r>
            <a:r>
              <a:rPr sz="2700" kern="0" spc="-8" dirty="0">
                <a:solidFill>
                  <a:sysClr val="windowText" lastClr="000000"/>
                </a:solidFill>
                <a:latin typeface="Palatino Linotype"/>
                <a:cs typeface="Palatino Linotype"/>
              </a:rPr>
              <a:t>interference.</a:t>
            </a:r>
            <a:endParaRPr sz="2700" kern="0">
              <a:solidFill>
                <a:sysClr val="windowText" lastClr="000000"/>
              </a:solidFill>
              <a:latin typeface="Palatino Linotype"/>
              <a:cs typeface="Palatino Linotype"/>
            </a:endParaRPr>
          </a:p>
          <a:p>
            <a:pPr marL="10716" marR="4287" defTabSz="771571">
              <a:lnSpc>
                <a:spcPts val="5232"/>
              </a:lnSpc>
              <a:spcBef>
                <a:spcPts val="338"/>
              </a:spcBef>
            </a:pPr>
            <a:r>
              <a:rPr sz="2700" kern="0" dirty="0">
                <a:solidFill>
                  <a:sysClr val="windowText" lastClr="000000"/>
                </a:solidFill>
                <a:latin typeface="Palatino Linotype"/>
                <a:cs typeface="Palatino Linotype"/>
              </a:rPr>
              <a:t>User</a:t>
            </a:r>
            <a:r>
              <a:rPr sz="2700" kern="0" spc="34" dirty="0">
                <a:solidFill>
                  <a:sysClr val="windowText" lastClr="000000"/>
                </a:solidFill>
                <a:latin typeface="Palatino Linotype"/>
                <a:cs typeface="Palatino Linotype"/>
              </a:rPr>
              <a:t> </a:t>
            </a:r>
            <a:r>
              <a:rPr sz="2700" kern="0" dirty="0">
                <a:solidFill>
                  <a:sysClr val="windowText" lastClr="000000"/>
                </a:solidFill>
                <a:latin typeface="Palatino Linotype"/>
                <a:cs typeface="Palatino Linotype"/>
              </a:rPr>
              <a:t>can</a:t>
            </a:r>
            <a:r>
              <a:rPr sz="2700" kern="0" spc="38" dirty="0">
                <a:solidFill>
                  <a:sysClr val="windowText" lastClr="000000"/>
                </a:solidFill>
                <a:latin typeface="Palatino Linotype"/>
                <a:cs typeface="Palatino Linotype"/>
              </a:rPr>
              <a:t> </a:t>
            </a:r>
            <a:r>
              <a:rPr sz="2700" kern="0" spc="-8" dirty="0">
                <a:solidFill>
                  <a:sysClr val="windowText" lastClr="000000"/>
                </a:solidFill>
                <a:latin typeface="Palatino Linotype"/>
                <a:cs typeface="Palatino Linotype"/>
              </a:rPr>
              <a:t>update</a:t>
            </a:r>
            <a:r>
              <a:rPr sz="2700" kern="0" spc="38" dirty="0">
                <a:solidFill>
                  <a:sysClr val="windowText" lastClr="000000"/>
                </a:solidFill>
                <a:latin typeface="Palatino Linotype"/>
                <a:cs typeface="Palatino Linotype"/>
              </a:rPr>
              <a:t> </a:t>
            </a:r>
            <a:r>
              <a:rPr sz="2700" kern="0" dirty="0">
                <a:solidFill>
                  <a:sysClr val="windowText" lastClr="000000"/>
                </a:solidFill>
                <a:latin typeface="Palatino Linotype"/>
                <a:cs typeface="Palatino Linotype"/>
              </a:rPr>
              <a:t>their</a:t>
            </a:r>
            <a:r>
              <a:rPr sz="2700" kern="0" spc="38" dirty="0">
                <a:solidFill>
                  <a:sysClr val="windowText" lastClr="000000"/>
                </a:solidFill>
                <a:latin typeface="Palatino Linotype"/>
                <a:cs typeface="Palatino Linotype"/>
              </a:rPr>
              <a:t> </a:t>
            </a:r>
            <a:r>
              <a:rPr sz="2700" kern="0" dirty="0">
                <a:solidFill>
                  <a:sysClr val="windowText" lastClr="000000"/>
                </a:solidFill>
                <a:latin typeface="Palatino Linotype"/>
                <a:cs typeface="Palatino Linotype"/>
              </a:rPr>
              <a:t>local</a:t>
            </a:r>
            <a:r>
              <a:rPr sz="2700" kern="0" spc="38" dirty="0">
                <a:solidFill>
                  <a:sysClr val="windowText" lastClr="000000"/>
                </a:solidFill>
                <a:latin typeface="Palatino Linotype"/>
                <a:cs typeface="Palatino Linotype"/>
              </a:rPr>
              <a:t> </a:t>
            </a:r>
            <a:r>
              <a:rPr sz="2700" kern="0" dirty="0">
                <a:solidFill>
                  <a:sysClr val="windowText" lastClr="000000"/>
                </a:solidFill>
                <a:latin typeface="Palatino Linotype"/>
                <a:cs typeface="Palatino Linotype"/>
              </a:rPr>
              <a:t>Repo</a:t>
            </a:r>
            <a:r>
              <a:rPr sz="2700" kern="0" spc="38" dirty="0">
                <a:solidFill>
                  <a:sysClr val="windowText" lastClr="000000"/>
                </a:solidFill>
                <a:latin typeface="Palatino Linotype"/>
                <a:cs typeface="Palatino Linotype"/>
              </a:rPr>
              <a:t> </a:t>
            </a:r>
            <a:r>
              <a:rPr sz="2700" kern="0" dirty="0">
                <a:solidFill>
                  <a:sysClr val="windowText" lastClr="000000"/>
                </a:solidFill>
                <a:latin typeface="Palatino Linotype"/>
                <a:cs typeface="Palatino Linotype"/>
              </a:rPr>
              <a:t>from</a:t>
            </a:r>
            <a:r>
              <a:rPr sz="2700" kern="0" spc="38" dirty="0">
                <a:solidFill>
                  <a:sysClr val="windowText" lastClr="000000"/>
                </a:solidFill>
                <a:latin typeface="Palatino Linotype"/>
                <a:cs typeface="Palatino Linotype"/>
              </a:rPr>
              <a:t> </a:t>
            </a:r>
            <a:r>
              <a:rPr sz="2700" kern="0" dirty="0">
                <a:solidFill>
                  <a:sysClr val="windowText" lastClr="000000"/>
                </a:solidFill>
                <a:latin typeface="Palatino Linotype"/>
                <a:cs typeface="Palatino Linotype"/>
              </a:rPr>
              <a:t>the</a:t>
            </a:r>
            <a:r>
              <a:rPr sz="2700" kern="0" spc="38" dirty="0">
                <a:solidFill>
                  <a:sysClr val="windowText" lastClr="000000"/>
                </a:solidFill>
                <a:latin typeface="Palatino Linotype"/>
                <a:cs typeface="Palatino Linotype"/>
              </a:rPr>
              <a:t> </a:t>
            </a:r>
            <a:r>
              <a:rPr sz="2700" kern="0" dirty="0">
                <a:solidFill>
                  <a:sysClr val="windowText" lastClr="000000"/>
                </a:solidFill>
                <a:latin typeface="Palatino Linotype"/>
                <a:cs typeface="Palatino Linotype"/>
              </a:rPr>
              <a:t>Central</a:t>
            </a:r>
            <a:r>
              <a:rPr sz="2700" kern="0" spc="38" dirty="0">
                <a:solidFill>
                  <a:sysClr val="windowText" lastClr="000000"/>
                </a:solidFill>
                <a:latin typeface="Palatino Linotype"/>
                <a:cs typeface="Palatino Linotype"/>
              </a:rPr>
              <a:t> </a:t>
            </a:r>
            <a:r>
              <a:rPr sz="2700" kern="0" spc="-8" dirty="0">
                <a:solidFill>
                  <a:sysClr val="windowText" lastClr="000000"/>
                </a:solidFill>
                <a:latin typeface="Palatino Linotype"/>
                <a:cs typeface="Palatino Linotype"/>
              </a:rPr>
              <a:t>Server. </a:t>
            </a:r>
            <a:r>
              <a:rPr sz="2700" kern="0" dirty="0">
                <a:solidFill>
                  <a:sysClr val="windowText" lastClr="000000"/>
                </a:solidFill>
                <a:latin typeface="Palatino Linotype"/>
                <a:cs typeface="Palatino Linotype"/>
              </a:rPr>
              <a:t>User</a:t>
            </a:r>
            <a:r>
              <a:rPr sz="2700" kern="0" spc="34" dirty="0">
                <a:solidFill>
                  <a:sysClr val="windowText" lastClr="000000"/>
                </a:solidFill>
                <a:latin typeface="Palatino Linotype"/>
                <a:cs typeface="Palatino Linotype"/>
              </a:rPr>
              <a:t> </a:t>
            </a:r>
            <a:r>
              <a:rPr sz="2700" kern="0" dirty="0">
                <a:solidFill>
                  <a:sysClr val="windowText" lastClr="000000"/>
                </a:solidFill>
                <a:latin typeface="Palatino Linotype"/>
                <a:cs typeface="Palatino Linotype"/>
              </a:rPr>
              <a:t>can</a:t>
            </a:r>
            <a:r>
              <a:rPr sz="2700" kern="0" spc="38" dirty="0">
                <a:solidFill>
                  <a:sysClr val="windowText" lastClr="000000"/>
                </a:solidFill>
                <a:latin typeface="Palatino Linotype"/>
                <a:cs typeface="Palatino Linotype"/>
              </a:rPr>
              <a:t> </a:t>
            </a:r>
            <a:r>
              <a:rPr sz="2700" kern="0" spc="-8" dirty="0">
                <a:solidFill>
                  <a:sysClr val="windowText" lastClr="000000"/>
                </a:solidFill>
                <a:latin typeface="Palatino Linotype"/>
                <a:cs typeface="Palatino Linotype"/>
              </a:rPr>
              <a:t>update</a:t>
            </a:r>
            <a:r>
              <a:rPr sz="2700" kern="0" spc="38" dirty="0">
                <a:solidFill>
                  <a:sysClr val="windowText" lastClr="000000"/>
                </a:solidFill>
                <a:latin typeface="Palatino Linotype"/>
                <a:cs typeface="Palatino Linotype"/>
              </a:rPr>
              <a:t> </a:t>
            </a:r>
            <a:r>
              <a:rPr sz="2700" kern="0" dirty="0">
                <a:solidFill>
                  <a:sysClr val="windowText" lastClr="000000"/>
                </a:solidFill>
                <a:latin typeface="Palatino Linotype"/>
                <a:cs typeface="Palatino Linotype"/>
              </a:rPr>
              <a:t>the</a:t>
            </a:r>
            <a:r>
              <a:rPr sz="2700" kern="0" spc="38" dirty="0">
                <a:solidFill>
                  <a:sysClr val="windowText" lastClr="000000"/>
                </a:solidFill>
                <a:latin typeface="Palatino Linotype"/>
                <a:cs typeface="Palatino Linotype"/>
              </a:rPr>
              <a:t> </a:t>
            </a:r>
            <a:r>
              <a:rPr sz="2700" kern="0" dirty="0">
                <a:solidFill>
                  <a:sysClr val="windowText" lastClr="000000"/>
                </a:solidFill>
                <a:latin typeface="Palatino Linotype"/>
                <a:cs typeface="Palatino Linotype"/>
              </a:rPr>
              <a:t>Central</a:t>
            </a:r>
            <a:r>
              <a:rPr sz="2700" kern="0" spc="38" dirty="0">
                <a:solidFill>
                  <a:sysClr val="windowText" lastClr="000000"/>
                </a:solidFill>
                <a:latin typeface="Palatino Linotype"/>
                <a:cs typeface="Palatino Linotype"/>
              </a:rPr>
              <a:t> </a:t>
            </a:r>
            <a:r>
              <a:rPr sz="2700" kern="0" dirty="0">
                <a:solidFill>
                  <a:sysClr val="windowText" lastClr="000000"/>
                </a:solidFill>
                <a:latin typeface="Palatino Linotype"/>
                <a:cs typeface="Palatino Linotype"/>
              </a:rPr>
              <a:t>Server</a:t>
            </a:r>
            <a:r>
              <a:rPr sz="2700" kern="0" spc="34" dirty="0">
                <a:solidFill>
                  <a:sysClr val="windowText" lastClr="000000"/>
                </a:solidFill>
                <a:latin typeface="Palatino Linotype"/>
                <a:cs typeface="Palatino Linotype"/>
              </a:rPr>
              <a:t> </a:t>
            </a:r>
            <a:r>
              <a:rPr sz="2700" kern="0" dirty="0">
                <a:solidFill>
                  <a:sysClr val="windowText" lastClr="000000"/>
                </a:solidFill>
                <a:latin typeface="Palatino Linotype"/>
                <a:cs typeface="Palatino Linotype"/>
              </a:rPr>
              <a:t>from</a:t>
            </a:r>
            <a:r>
              <a:rPr sz="2700" kern="0" spc="38" dirty="0">
                <a:solidFill>
                  <a:sysClr val="windowText" lastClr="000000"/>
                </a:solidFill>
                <a:latin typeface="Palatino Linotype"/>
                <a:cs typeface="Palatino Linotype"/>
              </a:rPr>
              <a:t> </a:t>
            </a:r>
            <a:r>
              <a:rPr sz="2700" kern="0" dirty="0">
                <a:solidFill>
                  <a:sysClr val="windowText" lastClr="000000"/>
                </a:solidFill>
                <a:latin typeface="Palatino Linotype"/>
                <a:cs typeface="Palatino Linotype"/>
              </a:rPr>
              <a:t>their</a:t>
            </a:r>
            <a:r>
              <a:rPr sz="2700" kern="0" spc="38" dirty="0">
                <a:solidFill>
                  <a:sysClr val="windowText" lastClr="000000"/>
                </a:solidFill>
                <a:latin typeface="Palatino Linotype"/>
                <a:cs typeface="Palatino Linotype"/>
              </a:rPr>
              <a:t> </a:t>
            </a:r>
            <a:r>
              <a:rPr sz="2700" kern="0" spc="-8" dirty="0">
                <a:solidFill>
                  <a:sysClr val="windowText" lastClr="000000"/>
                </a:solidFill>
                <a:latin typeface="Palatino Linotype"/>
                <a:cs typeface="Palatino Linotype"/>
              </a:rPr>
              <a:t>Repo.</a:t>
            </a:r>
            <a:endParaRPr sz="2700" kern="0">
              <a:solidFill>
                <a:sysClr val="windowText" lastClr="000000"/>
              </a:solidFill>
              <a:latin typeface="Palatino Linotype"/>
              <a:cs typeface="Palatino Linotype"/>
            </a:endParaRPr>
          </a:p>
        </p:txBody>
      </p:sp>
      <p:sp>
        <p:nvSpPr>
          <p:cNvPr id="5" name="object 5"/>
          <p:cNvSpPr txBox="1"/>
          <p:nvPr/>
        </p:nvSpPr>
        <p:spPr>
          <a:xfrm>
            <a:off x="2343150" y="2408420"/>
            <a:ext cx="257711" cy="322444"/>
          </a:xfrm>
          <a:prstGeom prst="rect">
            <a:avLst/>
          </a:prstGeom>
        </p:spPr>
        <p:txBody>
          <a:bodyPr vert="horz" wrap="square" lIns="0" tIns="10716" rIns="0" bIns="0" rtlCol="0">
            <a:spAutoFit/>
          </a:bodyPr>
          <a:lstStyle/>
          <a:p>
            <a:pPr marL="10716" defTabSz="771571">
              <a:spcBef>
                <a:spcPts val="84"/>
              </a:spcBef>
            </a:pPr>
            <a:r>
              <a:rPr sz="2025" kern="0" spc="-169" dirty="0">
                <a:solidFill>
                  <a:sysClr val="windowText" lastClr="000000"/>
                </a:solidFill>
                <a:latin typeface="MS PGothic"/>
                <a:cs typeface="MS PGothic"/>
              </a:rPr>
              <a:t>➤</a:t>
            </a:r>
            <a:endParaRPr sz="2025" kern="0">
              <a:solidFill>
                <a:sysClr val="windowText" lastClr="000000"/>
              </a:solidFill>
              <a:latin typeface="MS PGothic"/>
              <a:cs typeface="MS PGothic"/>
            </a:endParaRPr>
          </a:p>
        </p:txBody>
      </p:sp>
      <p:sp>
        <p:nvSpPr>
          <p:cNvPr id="6" name="object 6"/>
          <p:cNvSpPr txBox="1"/>
          <p:nvPr/>
        </p:nvSpPr>
        <p:spPr>
          <a:xfrm>
            <a:off x="2343150" y="3544277"/>
            <a:ext cx="257711" cy="322444"/>
          </a:xfrm>
          <a:prstGeom prst="rect">
            <a:avLst/>
          </a:prstGeom>
        </p:spPr>
        <p:txBody>
          <a:bodyPr vert="horz" wrap="square" lIns="0" tIns="10716" rIns="0" bIns="0" rtlCol="0">
            <a:spAutoFit/>
          </a:bodyPr>
          <a:lstStyle/>
          <a:p>
            <a:pPr marL="10716" defTabSz="771571">
              <a:spcBef>
                <a:spcPts val="84"/>
              </a:spcBef>
            </a:pPr>
            <a:r>
              <a:rPr sz="2025" kern="0" spc="-169" dirty="0">
                <a:solidFill>
                  <a:sysClr val="windowText" lastClr="000000"/>
                </a:solidFill>
                <a:latin typeface="MS PGothic"/>
                <a:cs typeface="MS PGothic"/>
              </a:rPr>
              <a:t>➤</a:t>
            </a:r>
            <a:endParaRPr sz="2025" kern="0">
              <a:solidFill>
                <a:sysClr val="windowText" lastClr="000000"/>
              </a:solidFill>
              <a:latin typeface="MS PGothic"/>
              <a:cs typeface="MS PGothic"/>
            </a:endParaRPr>
          </a:p>
        </p:txBody>
      </p:sp>
      <p:sp>
        <p:nvSpPr>
          <p:cNvPr id="7" name="object 7"/>
          <p:cNvSpPr txBox="1"/>
          <p:nvPr/>
        </p:nvSpPr>
        <p:spPr>
          <a:xfrm>
            <a:off x="2343150" y="4680133"/>
            <a:ext cx="257711" cy="322444"/>
          </a:xfrm>
          <a:prstGeom prst="rect">
            <a:avLst/>
          </a:prstGeom>
        </p:spPr>
        <p:txBody>
          <a:bodyPr vert="horz" wrap="square" lIns="0" tIns="10716" rIns="0" bIns="0" rtlCol="0">
            <a:spAutoFit/>
          </a:bodyPr>
          <a:lstStyle/>
          <a:p>
            <a:pPr marL="10716" defTabSz="771571">
              <a:spcBef>
                <a:spcPts val="84"/>
              </a:spcBef>
            </a:pPr>
            <a:r>
              <a:rPr sz="2025" kern="0" spc="-169" dirty="0">
                <a:solidFill>
                  <a:sysClr val="windowText" lastClr="000000"/>
                </a:solidFill>
                <a:latin typeface="MS PGothic"/>
                <a:cs typeface="MS PGothic"/>
              </a:rPr>
              <a:t>➤</a:t>
            </a:r>
            <a:endParaRPr sz="2025" kern="0">
              <a:solidFill>
                <a:sysClr val="windowText" lastClr="000000"/>
              </a:solidFill>
              <a:latin typeface="MS PGothic"/>
              <a:cs typeface="MS PGothic"/>
            </a:endParaRPr>
          </a:p>
        </p:txBody>
      </p:sp>
      <p:sp>
        <p:nvSpPr>
          <p:cNvPr id="8" name="object 8"/>
          <p:cNvSpPr txBox="1"/>
          <p:nvPr/>
        </p:nvSpPr>
        <p:spPr>
          <a:xfrm>
            <a:off x="2343150" y="5344502"/>
            <a:ext cx="257711" cy="322444"/>
          </a:xfrm>
          <a:prstGeom prst="rect">
            <a:avLst/>
          </a:prstGeom>
        </p:spPr>
        <p:txBody>
          <a:bodyPr vert="horz" wrap="square" lIns="0" tIns="10716" rIns="0" bIns="0" rtlCol="0">
            <a:spAutoFit/>
          </a:bodyPr>
          <a:lstStyle/>
          <a:p>
            <a:pPr marL="10716" defTabSz="771571">
              <a:spcBef>
                <a:spcPts val="84"/>
              </a:spcBef>
            </a:pPr>
            <a:r>
              <a:rPr sz="2025" kern="0" spc="-169" dirty="0">
                <a:solidFill>
                  <a:sysClr val="windowText" lastClr="000000"/>
                </a:solidFill>
                <a:latin typeface="MS PGothic"/>
                <a:cs typeface="MS PGothic"/>
              </a:rPr>
              <a:t>➤</a:t>
            </a:r>
            <a:endParaRPr sz="2025" kern="0">
              <a:solidFill>
                <a:sysClr val="windowText" lastClr="000000"/>
              </a:solidFill>
              <a:latin typeface="MS PGothic"/>
              <a:cs typeface="MS P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83143" y="552896"/>
            <a:ext cx="7711634" cy="478321"/>
          </a:xfrm>
          <a:prstGeom prst="rect">
            <a:avLst/>
          </a:prstGeom>
        </p:spPr>
        <p:txBody>
          <a:bodyPr vert="horz" wrap="square" lIns="0" tIns="10716" rIns="0" bIns="0" rtlCol="0">
            <a:spAutoFit/>
          </a:bodyPr>
          <a:lstStyle/>
          <a:p>
            <a:pPr marL="10716">
              <a:spcBef>
                <a:spcPts val="84"/>
              </a:spcBef>
            </a:pPr>
            <a:r>
              <a:rPr dirty="0">
                <a:solidFill>
                  <a:srgbClr val="6366C3"/>
                </a:solidFill>
              </a:rPr>
              <a:t>GIT</a:t>
            </a:r>
            <a:r>
              <a:rPr spc="-139" dirty="0">
                <a:solidFill>
                  <a:srgbClr val="6366C3"/>
                </a:solidFill>
              </a:rPr>
              <a:t> </a:t>
            </a:r>
            <a:r>
              <a:rPr spc="-228" dirty="0">
                <a:solidFill>
                  <a:srgbClr val="6366C3"/>
                </a:solidFill>
              </a:rPr>
              <a:t>&amp;</a:t>
            </a:r>
            <a:r>
              <a:rPr spc="38" dirty="0">
                <a:solidFill>
                  <a:srgbClr val="6366C3"/>
                </a:solidFill>
              </a:rPr>
              <a:t> </a:t>
            </a:r>
            <a:r>
              <a:rPr spc="-8" dirty="0">
                <a:solidFill>
                  <a:srgbClr val="6366C3"/>
                </a:solidFill>
              </a:rPr>
              <a:t>GITHub</a:t>
            </a:r>
            <a:r>
              <a:rPr spc="-46" dirty="0">
                <a:solidFill>
                  <a:srgbClr val="6366C3"/>
                </a:solidFill>
              </a:rPr>
              <a:t> </a:t>
            </a:r>
            <a:r>
              <a:rPr spc="127" dirty="0"/>
              <a:t>:</a:t>
            </a:r>
            <a:r>
              <a:rPr spc="-51" dirty="0"/>
              <a:t> </a:t>
            </a:r>
            <a:r>
              <a:rPr spc="-30" dirty="0"/>
              <a:t>Version</a:t>
            </a:r>
            <a:r>
              <a:rPr spc="-51" dirty="0"/>
              <a:t> </a:t>
            </a:r>
            <a:r>
              <a:rPr spc="-34" dirty="0"/>
              <a:t>Control</a:t>
            </a:r>
            <a:r>
              <a:rPr spc="-46" dirty="0"/>
              <a:t> </a:t>
            </a:r>
            <a:r>
              <a:rPr spc="-38" dirty="0"/>
              <a:t>System</a:t>
            </a:r>
          </a:p>
        </p:txBody>
      </p:sp>
      <p:sp>
        <p:nvSpPr>
          <p:cNvPr id="3" name="object 3"/>
          <p:cNvSpPr txBox="1"/>
          <p:nvPr/>
        </p:nvSpPr>
        <p:spPr>
          <a:xfrm>
            <a:off x="2343151" y="5171749"/>
            <a:ext cx="226635" cy="280834"/>
          </a:xfrm>
          <a:prstGeom prst="rect">
            <a:avLst/>
          </a:prstGeom>
        </p:spPr>
        <p:txBody>
          <a:bodyPr vert="horz" wrap="square" lIns="0" tIns="14466" rIns="0" bIns="0" rtlCol="0">
            <a:spAutoFit/>
          </a:bodyPr>
          <a:lstStyle/>
          <a:p>
            <a:pPr marL="10716" defTabSz="771571">
              <a:spcBef>
                <a:spcPts val="114"/>
              </a:spcBef>
            </a:pPr>
            <a:r>
              <a:rPr sz="1730" kern="0" spc="-118" dirty="0">
                <a:solidFill>
                  <a:sysClr val="windowText" lastClr="000000"/>
                </a:solidFill>
                <a:latin typeface="MS PGothic"/>
                <a:cs typeface="MS PGothic"/>
              </a:rPr>
              <a:t>➤</a:t>
            </a:r>
            <a:endParaRPr sz="1730" kern="0">
              <a:solidFill>
                <a:sysClr val="windowText" lastClr="000000"/>
              </a:solidFill>
              <a:latin typeface="MS PGothic"/>
              <a:cs typeface="MS PGothic"/>
            </a:endParaRPr>
          </a:p>
        </p:txBody>
      </p:sp>
      <p:sp>
        <p:nvSpPr>
          <p:cNvPr id="4" name="object 4"/>
          <p:cNvSpPr txBox="1"/>
          <p:nvPr/>
        </p:nvSpPr>
        <p:spPr>
          <a:xfrm>
            <a:off x="2688086" y="5129621"/>
            <a:ext cx="9581912" cy="1910547"/>
          </a:xfrm>
          <a:prstGeom prst="rect">
            <a:avLst/>
          </a:prstGeom>
        </p:spPr>
        <p:txBody>
          <a:bodyPr vert="horz" wrap="square" lIns="0" tIns="13930" rIns="0" bIns="0" rtlCol="0">
            <a:spAutoFit/>
          </a:bodyPr>
          <a:lstStyle/>
          <a:p>
            <a:pPr marL="10716" defTabSz="771571">
              <a:spcBef>
                <a:spcPts val="110"/>
              </a:spcBef>
            </a:pPr>
            <a:r>
              <a:rPr sz="2320" kern="0" dirty="0">
                <a:solidFill>
                  <a:sysClr val="windowText" lastClr="000000"/>
                </a:solidFill>
                <a:latin typeface="Palatino Linotype"/>
                <a:cs typeface="Palatino Linotype"/>
              </a:rPr>
              <a:t>Operations</a:t>
            </a:r>
            <a:r>
              <a:rPr sz="2320" kern="0" spc="135" dirty="0">
                <a:solidFill>
                  <a:sysClr val="windowText" lastClr="000000"/>
                </a:solidFill>
                <a:latin typeface="Palatino Linotype"/>
                <a:cs typeface="Palatino Linotype"/>
              </a:rPr>
              <a:t> </a:t>
            </a:r>
            <a:r>
              <a:rPr sz="2320" kern="0" dirty="0">
                <a:solidFill>
                  <a:sysClr val="windowText" lastClr="000000"/>
                </a:solidFill>
                <a:latin typeface="Palatino Linotype"/>
                <a:cs typeface="Palatino Linotype"/>
              </a:rPr>
              <a:t>in</a:t>
            </a:r>
            <a:r>
              <a:rPr sz="2320" kern="0" spc="135" dirty="0">
                <a:solidFill>
                  <a:sysClr val="windowText" lastClr="000000"/>
                </a:solidFill>
                <a:latin typeface="Palatino Linotype"/>
                <a:cs typeface="Palatino Linotype"/>
              </a:rPr>
              <a:t> </a:t>
            </a:r>
            <a:r>
              <a:rPr sz="2320" kern="0" dirty="0">
                <a:solidFill>
                  <a:sysClr val="windowText" lastClr="000000"/>
                </a:solidFill>
                <a:latin typeface="Palatino Linotype"/>
                <a:cs typeface="Palatino Linotype"/>
              </a:rPr>
              <a:t>DVCS</a:t>
            </a:r>
            <a:r>
              <a:rPr sz="2320" kern="0" spc="131" dirty="0">
                <a:solidFill>
                  <a:sysClr val="windowText" lastClr="000000"/>
                </a:solidFill>
                <a:latin typeface="Palatino Linotype"/>
                <a:cs typeface="Palatino Linotype"/>
              </a:rPr>
              <a:t> </a:t>
            </a:r>
            <a:r>
              <a:rPr sz="2320" kern="0" dirty="0">
                <a:solidFill>
                  <a:sysClr val="windowText" lastClr="000000"/>
                </a:solidFill>
                <a:latin typeface="Palatino Linotype"/>
                <a:cs typeface="Palatino Linotype"/>
              </a:rPr>
              <a:t>are</a:t>
            </a:r>
            <a:r>
              <a:rPr sz="2320" kern="0" spc="135" dirty="0">
                <a:solidFill>
                  <a:sysClr val="windowText" lastClr="000000"/>
                </a:solidFill>
                <a:latin typeface="Palatino Linotype"/>
                <a:cs typeface="Palatino Linotype"/>
              </a:rPr>
              <a:t> </a:t>
            </a:r>
            <a:r>
              <a:rPr sz="2320" kern="0" spc="-8" dirty="0">
                <a:solidFill>
                  <a:sysClr val="windowText" lastClr="000000"/>
                </a:solidFill>
                <a:latin typeface="Palatino Linotype"/>
                <a:cs typeface="Palatino Linotype"/>
              </a:rPr>
              <a:t>fast.</a:t>
            </a:r>
            <a:endParaRPr sz="2320" kern="0">
              <a:solidFill>
                <a:sysClr val="windowText" lastClr="000000"/>
              </a:solidFill>
              <a:latin typeface="Palatino Linotype"/>
              <a:cs typeface="Palatino Linotype"/>
            </a:endParaRPr>
          </a:p>
          <a:p>
            <a:pPr marL="10716" defTabSz="771571">
              <a:spcBef>
                <a:spcPts val="1747"/>
              </a:spcBef>
            </a:pPr>
            <a:r>
              <a:rPr sz="2320" kern="0" dirty="0">
                <a:solidFill>
                  <a:sysClr val="windowText" lastClr="000000"/>
                </a:solidFill>
                <a:latin typeface="Palatino Linotype"/>
                <a:cs typeface="Palatino Linotype"/>
              </a:rPr>
              <a:t>New</a:t>
            </a:r>
            <a:r>
              <a:rPr sz="2320" kern="0" spc="51" dirty="0">
                <a:solidFill>
                  <a:sysClr val="windowText" lastClr="000000"/>
                </a:solidFill>
                <a:latin typeface="Palatino Linotype"/>
                <a:cs typeface="Palatino Linotype"/>
              </a:rPr>
              <a:t> </a:t>
            </a:r>
            <a:r>
              <a:rPr sz="2320" kern="0" dirty="0">
                <a:solidFill>
                  <a:sysClr val="windowText" lastClr="000000"/>
                </a:solidFill>
                <a:latin typeface="Palatino Linotype"/>
                <a:cs typeface="Palatino Linotype"/>
              </a:rPr>
              <a:t>changes</a:t>
            </a:r>
            <a:r>
              <a:rPr sz="2320" kern="0" spc="59" dirty="0">
                <a:solidFill>
                  <a:sysClr val="windowText" lastClr="000000"/>
                </a:solidFill>
                <a:latin typeface="Palatino Linotype"/>
                <a:cs typeface="Palatino Linotype"/>
              </a:rPr>
              <a:t> </a:t>
            </a:r>
            <a:r>
              <a:rPr sz="2320" kern="0" dirty="0">
                <a:solidFill>
                  <a:sysClr val="windowText" lastClr="000000"/>
                </a:solidFill>
                <a:latin typeface="Palatino Linotype"/>
                <a:cs typeface="Palatino Linotype"/>
              </a:rPr>
              <a:t>can</a:t>
            </a:r>
            <a:r>
              <a:rPr sz="2320" kern="0" spc="59" dirty="0">
                <a:solidFill>
                  <a:sysClr val="windowText" lastClr="000000"/>
                </a:solidFill>
                <a:latin typeface="Palatino Linotype"/>
                <a:cs typeface="Palatino Linotype"/>
              </a:rPr>
              <a:t> </a:t>
            </a:r>
            <a:r>
              <a:rPr sz="2320" kern="0" dirty="0">
                <a:solidFill>
                  <a:sysClr val="windowText" lastClr="000000"/>
                </a:solidFill>
                <a:latin typeface="Palatino Linotype"/>
                <a:cs typeface="Palatino Linotype"/>
              </a:rPr>
              <a:t>be</a:t>
            </a:r>
            <a:r>
              <a:rPr sz="2320" kern="0" spc="59" dirty="0">
                <a:solidFill>
                  <a:sysClr val="windowText" lastClr="000000"/>
                </a:solidFill>
                <a:latin typeface="Palatino Linotype"/>
                <a:cs typeface="Palatino Linotype"/>
              </a:rPr>
              <a:t> </a:t>
            </a:r>
            <a:r>
              <a:rPr sz="2320" kern="0" dirty="0">
                <a:solidFill>
                  <a:sysClr val="windowText" lastClr="000000"/>
                </a:solidFill>
                <a:latin typeface="Palatino Linotype"/>
                <a:cs typeface="Palatino Linotype"/>
              </a:rPr>
              <a:t>done</a:t>
            </a:r>
            <a:r>
              <a:rPr sz="2320" kern="0" spc="55" dirty="0">
                <a:solidFill>
                  <a:sysClr val="windowText" lastClr="000000"/>
                </a:solidFill>
                <a:latin typeface="Palatino Linotype"/>
                <a:cs typeface="Palatino Linotype"/>
              </a:rPr>
              <a:t> </a:t>
            </a:r>
            <a:r>
              <a:rPr sz="2320" kern="0" dirty="0">
                <a:solidFill>
                  <a:sysClr val="windowText" lastClr="000000"/>
                </a:solidFill>
                <a:latin typeface="Palatino Linotype"/>
                <a:cs typeface="Palatino Linotype"/>
              </a:rPr>
              <a:t>locally</a:t>
            </a:r>
            <a:r>
              <a:rPr sz="2320" kern="0" spc="59" dirty="0">
                <a:solidFill>
                  <a:sysClr val="windowText" lastClr="000000"/>
                </a:solidFill>
                <a:latin typeface="Palatino Linotype"/>
                <a:cs typeface="Palatino Linotype"/>
              </a:rPr>
              <a:t> </a:t>
            </a:r>
            <a:r>
              <a:rPr sz="2320" kern="0" dirty="0">
                <a:solidFill>
                  <a:sysClr val="windowText" lastClr="000000"/>
                </a:solidFill>
                <a:latin typeface="Palatino Linotype"/>
                <a:cs typeface="Palatino Linotype"/>
              </a:rPr>
              <a:t>without</a:t>
            </a:r>
            <a:r>
              <a:rPr sz="2320" kern="0" spc="59" dirty="0">
                <a:solidFill>
                  <a:sysClr val="windowText" lastClr="000000"/>
                </a:solidFill>
                <a:latin typeface="Palatino Linotype"/>
                <a:cs typeface="Palatino Linotype"/>
              </a:rPr>
              <a:t> </a:t>
            </a:r>
            <a:r>
              <a:rPr sz="2320" kern="0" dirty="0">
                <a:solidFill>
                  <a:sysClr val="windowText" lastClr="000000"/>
                </a:solidFill>
                <a:latin typeface="Palatino Linotype"/>
                <a:cs typeface="Palatino Linotype"/>
              </a:rPr>
              <a:t>manipulating</a:t>
            </a:r>
            <a:r>
              <a:rPr sz="2320" kern="0" spc="59" dirty="0">
                <a:solidFill>
                  <a:sysClr val="windowText" lastClr="000000"/>
                </a:solidFill>
                <a:latin typeface="Palatino Linotype"/>
                <a:cs typeface="Palatino Linotype"/>
              </a:rPr>
              <a:t> </a:t>
            </a:r>
            <a:r>
              <a:rPr sz="2320" kern="0" dirty="0">
                <a:solidFill>
                  <a:sysClr val="windowText" lastClr="000000"/>
                </a:solidFill>
                <a:latin typeface="Palatino Linotype"/>
                <a:cs typeface="Palatino Linotype"/>
              </a:rPr>
              <a:t>the</a:t>
            </a:r>
            <a:r>
              <a:rPr sz="2320" kern="0" spc="59" dirty="0">
                <a:solidFill>
                  <a:sysClr val="windowText" lastClr="000000"/>
                </a:solidFill>
                <a:latin typeface="Palatino Linotype"/>
                <a:cs typeface="Palatino Linotype"/>
              </a:rPr>
              <a:t> </a:t>
            </a:r>
            <a:r>
              <a:rPr sz="2320" kern="0" dirty="0">
                <a:solidFill>
                  <a:sysClr val="windowText" lastClr="000000"/>
                </a:solidFill>
                <a:latin typeface="Palatino Linotype"/>
                <a:cs typeface="Palatino Linotype"/>
              </a:rPr>
              <a:t>central</a:t>
            </a:r>
            <a:r>
              <a:rPr sz="2320" kern="0" spc="59" dirty="0">
                <a:solidFill>
                  <a:sysClr val="windowText" lastClr="000000"/>
                </a:solidFill>
                <a:latin typeface="Palatino Linotype"/>
                <a:cs typeface="Palatino Linotype"/>
              </a:rPr>
              <a:t> </a:t>
            </a:r>
            <a:r>
              <a:rPr sz="2320" kern="0" spc="-8" dirty="0">
                <a:solidFill>
                  <a:sysClr val="windowText" lastClr="000000"/>
                </a:solidFill>
                <a:latin typeface="Palatino Linotype"/>
                <a:cs typeface="Palatino Linotype"/>
              </a:rPr>
              <a:t>data.</a:t>
            </a:r>
            <a:endParaRPr sz="2320" kern="0">
              <a:solidFill>
                <a:sysClr val="windowText" lastClr="000000"/>
              </a:solidFill>
              <a:latin typeface="Palatino Linotype"/>
              <a:cs typeface="Palatino Linotype"/>
            </a:endParaRPr>
          </a:p>
          <a:p>
            <a:pPr marL="10716" marR="121094" defTabSz="771571">
              <a:lnSpc>
                <a:spcPct val="115199"/>
              </a:lnSpc>
              <a:spcBef>
                <a:spcPts val="1321"/>
              </a:spcBef>
            </a:pPr>
            <a:r>
              <a:rPr sz="2320" kern="0" dirty="0">
                <a:solidFill>
                  <a:sysClr val="windowText" lastClr="000000"/>
                </a:solidFill>
                <a:latin typeface="Palatino Linotype"/>
                <a:cs typeface="Palatino Linotype"/>
              </a:rPr>
              <a:t>If</a:t>
            </a:r>
            <a:r>
              <a:rPr sz="2320" kern="0" spc="101" dirty="0">
                <a:solidFill>
                  <a:sysClr val="windowText" lastClr="000000"/>
                </a:solidFill>
                <a:latin typeface="Palatino Linotype"/>
                <a:cs typeface="Palatino Linotype"/>
              </a:rPr>
              <a:t> </a:t>
            </a:r>
            <a:r>
              <a:rPr sz="2320" kern="0" dirty="0">
                <a:solidFill>
                  <a:sysClr val="windowText" lastClr="000000"/>
                </a:solidFill>
                <a:latin typeface="Palatino Linotype"/>
                <a:cs typeface="Palatino Linotype"/>
              </a:rPr>
              <a:t>the</a:t>
            </a:r>
            <a:r>
              <a:rPr sz="2320" kern="0" spc="114" dirty="0">
                <a:solidFill>
                  <a:sysClr val="windowText" lastClr="000000"/>
                </a:solidFill>
                <a:latin typeface="Palatino Linotype"/>
                <a:cs typeface="Palatino Linotype"/>
              </a:rPr>
              <a:t> </a:t>
            </a:r>
            <a:r>
              <a:rPr sz="2320" kern="0" dirty="0">
                <a:solidFill>
                  <a:sysClr val="windowText" lastClr="000000"/>
                </a:solidFill>
                <a:latin typeface="Palatino Linotype"/>
                <a:cs typeface="Palatino Linotype"/>
              </a:rPr>
              <a:t>central</a:t>
            </a:r>
            <a:r>
              <a:rPr sz="2320" kern="0" spc="110" dirty="0">
                <a:solidFill>
                  <a:sysClr val="windowText" lastClr="000000"/>
                </a:solidFill>
                <a:latin typeface="Palatino Linotype"/>
                <a:cs typeface="Palatino Linotype"/>
              </a:rPr>
              <a:t> </a:t>
            </a:r>
            <a:r>
              <a:rPr sz="2320" kern="0" dirty="0">
                <a:solidFill>
                  <a:sysClr val="windowText" lastClr="000000"/>
                </a:solidFill>
                <a:latin typeface="Palatino Linotype"/>
                <a:cs typeface="Palatino Linotype"/>
              </a:rPr>
              <a:t>server</a:t>
            </a:r>
            <a:r>
              <a:rPr sz="2320" kern="0" spc="114" dirty="0">
                <a:solidFill>
                  <a:sysClr val="windowText" lastClr="000000"/>
                </a:solidFill>
                <a:latin typeface="Palatino Linotype"/>
                <a:cs typeface="Palatino Linotype"/>
              </a:rPr>
              <a:t> </a:t>
            </a:r>
            <a:r>
              <a:rPr sz="2320" kern="0" dirty="0">
                <a:solidFill>
                  <a:sysClr val="windowText" lastClr="000000"/>
                </a:solidFill>
                <a:latin typeface="Palatino Linotype"/>
                <a:cs typeface="Palatino Linotype"/>
              </a:rPr>
              <a:t>gets</a:t>
            </a:r>
            <a:r>
              <a:rPr sz="2320" kern="0" spc="110" dirty="0">
                <a:solidFill>
                  <a:sysClr val="windowText" lastClr="000000"/>
                </a:solidFill>
                <a:latin typeface="Palatino Linotype"/>
                <a:cs typeface="Palatino Linotype"/>
              </a:rPr>
              <a:t> </a:t>
            </a:r>
            <a:r>
              <a:rPr sz="2320" kern="0" dirty="0">
                <a:solidFill>
                  <a:sysClr val="windowText" lastClr="000000"/>
                </a:solidFill>
                <a:latin typeface="Palatino Linotype"/>
                <a:cs typeface="Palatino Linotype"/>
              </a:rPr>
              <a:t>crashed</a:t>
            </a:r>
            <a:r>
              <a:rPr sz="2320" kern="0" spc="114" dirty="0">
                <a:solidFill>
                  <a:sysClr val="windowText" lastClr="000000"/>
                </a:solidFill>
                <a:latin typeface="Palatino Linotype"/>
                <a:cs typeface="Palatino Linotype"/>
              </a:rPr>
              <a:t> </a:t>
            </a:r>
            <a:r>
              <a:rPr sz="2320" kern="0" dirty="0">
                <a:solidFill>
                  <a:sysClr val="windowText" lastClr="000000"/>
                </a:solidFill>
                <a:latin typeface="Palatino Linotype"/>
                <a:cs typeface="Palatino Linotype"/>
              </a:rPr>
              <a:t>at</a:t>
            </a:r>
            <a:r>
              <a:rPr sz="2320" kern="0" spc="110" dirty="0">
                <a:solidFill>
                  <a:sysClr val="windowText" lastClr="000000"/>
                </a:solidFill>
                <a:latin typeface="Palatino Linotype"/>
                <a:cs typeface="Palatino Linotype"/>
              </a:rPr>
              <a:t> </a:t>
            </a:r>
            <a:r>
              <a:rPr sz="2320" kern="0" dirty="0">
                <a:solidFill>
                  <a:sysClr val="windowText" lastClr="000000"/>
                </a:solidFill>
                <a:latin typeface="Palatino Linotype"/>
                <a:cs typeface="Palatino Linotype"/>
              </a:rPr>
              <a:t>any</a:t>
            </a:r>
            <a:r>
              <a:rPr sz="2320" kern="0" spc="110" dirty="0">
                <a:solidFill>
                  <a:sysClr val="windowText" lastClr="000000"/>
                </a:solidFill>
                <a:latin typeface="Palatino Linotype"/>
                <a:cs typeface="Palatino Linotype"/>
              </a:rPr>
              <a:t> </a:t>
            </a:r>
            <a:r>
              <a:rPr sz="2320" kern="0" dirty="0">
                <a:solidFill>
                  <a:sysClr val="windowText" lastClr="000000"/>
                </a:solidFill>
                <a:latin typeface="Palatino Linotype"/>
                <a:cs typeface="Palatino Linotype"/>
              </a:rPr>
              <a:t>point</a:t>
            </a:r>
            <a:r>
              <a:rPr sz="2320" kern="0" spc="114" dirty="0">
                <a:solidFill>
                  <a:sysClr val="windowText" lastClr="000000"/>
                </a:solidFill>
                <a:latin typeface="Palatino Linotype"/>
                <a:cs typeface="Palatino Linotype"/>
              </a:rPr>
              <a:t> </a:t>
            </a:r>
            <a:r>
              <a:rPr sz="2320" kern="0" dirty="0">
                <a:solidFill>
                  <a:sysClr val="windowText" lastClr="000000"/>
                </a:solidFill>
                <a:latin typeface="Palatino Linotype"/>
                <a:cs typeface="Palatino Linotype"/>
              </a:rPr>
              <a:t>of</a:t>
            </a:r>
            <a:r>
              <a:rPr sz="2320" kern="0" spc="110" dirty="0">
                <a:solidFill>
                  <a:sysClr val="windowText" lastClr="000000"/>
                </a:solidFill>
                <a:latin typeface="Palatino Linotype"/>
                <a:cs typeface="Palatino Linotype"/>
              </a:rPr>
              <a:t> </a:t>
            </a:r>
            <a:r>
              <a:rPr sz="2320" kern="0" dirty="0">
                <a:solidFill>
                  <a:sysClr val="windowText" lastClr="000000"/>
                </a:solidFill>
                <a:latin typeface="Palatino Linotype"/>
                <a:cs typeface="Palatino Linotype"/>
              </a:rPr>
              <a:t>time,</a:t>
            </a:r>
            <a:r>
              <a:rPr sz="2320" kern="0" spc="114" dirty="0">
                <a:solidFill>
                  <a:sysClr val="windowText" lastClr="000000"/>
                </a:solidFill>
                <a:latin typeface="Palatino Linotype"/>
                <a:cs typeface="Palatino Linotype"/>
              </a:rPr>
              <a:t> </a:t>
            </a:r>
            <a:r>
              <a:rPr sz="2320" kern="0" dirty="0">
                <a:solidFill>
                  <a:sysClr val="windowText" lastClr="000000"/>
                </a:solidFill>
                <a:latin typeface="Palatino Linotype"/>
                <a:cs typeface="Palatino Linotype"/>
              </a:rPr>
              <a:t>the</a:t>
            </a:r>
            <a:r>
              <a:rPr sz="2320" kern="0" spc="110" dirty="0">
                <a:solidFill>
                  <a:sysClr val="windowText" lastClr="000000"/>
                </a:solidFill>
                <a:latin typeface="Palatino Linotype"/>
                <a:cs typeface="Palatino Linotype"/>
              </a:rPr>
              <a:t> </a:t>
            </a:r>
            <a:r>
              <a:rPr sz="2320" kern="0" dirty="0">
                <a:solidFill>
                  <a:sysClr val="windowText" lastClr="000000"/>
                </a:solidFill>
                <a:latin typeface="Palatino Linotype"/>
                <a:cs typeface="Palatino Linotype"/>
              </a:rPr>
              <a:t>lost</a:t>
            </a:r>
            <a:r>
              <a:rPr sz="2320" kern="0" spc="110" dirty="0">
                <a:solidFill>
                  <a:sysClr val="windowText" lastClr="000000"/>
                </a:solidFill>
                <a:latin typeface="Palatino Linotype"/>
                <a:cs typeface="Palatino Linotype"/>
              </a:rPr>
              <a:t> </a:t>
            </a:r>
            <a:r>
              <a:rPr sz="2320" kern="0" dirty="0">
                <a:solidFill>
                  <a:sysClr val="windowText" lastClr="000000"/>
                </a:solidFill>
                <a:latin typeface="Palatino Linotype"/>
                <a:cs typeface="Palatino Linotype"/>
              </a:rPr>
              <a:t>data</a:t>
            </a:r>
            <a:r>
              <a:rPr sz="2320" kern="0" spc="114" dirty="0">
                <a:solidFill>
                  <a:sysClr val="windowText" lastClr="000000"/>
                </a:solidFill>
                <a:latin typeface="Palatino Linotype"/>
                <a:cs typeface="Palatino Linotype"/>
              </a:rPr>
              <a:t> </a:t>
            </a:r>
            <a:r>
              <a:rPr sz="2320" kern="0" spc="-21" dirty="0">
                <a:solidFill>
                  <a:sysClr val="windowText" lastClr="000000"/>
                </a:solidFill>
                <a:latin typeface="Palatino Linotype"/>
                <a:cs typeface="Palatino Linotype"/>
              </a:rPr>
              <a:t>can </a:t>
            </a:r>
            <a:r>
              <a:rPr sz="2320" kern="0" dirty="0">
                <a:solidFill>
                  <a:sysClr val="windowText" lastClr="000000"/>
                </a:solidFill>
                <a:latin typeface="Palatino Linotype"/>
                <a:cs typeface="Palatino Linotype"/>
              </a:rPr>
              <a:t>be</a:t>
            </a:r>
            <a:r>
              <a:rPr sz="2320" kern="0" spc="89" dirty="0">
                <a:solidFill>
                  <a:sysClr val="windowText" lastClr="000000"/>
                </a:solidFill>
                <a:latin typeface="Palatino Linotype"/>
                <a:cs typeface="Palatino Linotype"/>
              </a:rPr>
              <a:t> </a:t>
            </a:r>
            <a:r>
              <a:rPr sz="2320" kern="0" dirty="0">
                <a:solidFill>
                  <a:sysClr val="windowText" lastClr="000000"/>
                </a:solidFill>
                <a:latin typeface="Palatino Linotype"/>
                <a:cs typeface="Palatino Linotype"/>
              </a:rPr>
              <a:t>easily</a:t>
            </a:r>
            <a:r>
              <a:rPr sz="2320" kern="0" spc="89" dirty="0">
                <a:solidFill>
                  <a:sysClr val="windowText" lastClr="000000"/>
                </a:solidFill>
                <a:latin typeface="Palatino Linotype"/>
                <a:cs typeface="Palatino Linotype"/>
              </a:rPr>
              <a:t> </a:t>
            </a:r>
            <a:r>
              <a:rPr sz="2320" kern="0" dirty="0">
                <a:solidFill>
                  <a:sysClr val="windowText" lastClr="000000"/>
                </a:solidFill>
                <a:latin typeface="Palatino Linotype"/>
                <a:cs typeface="Palatino Linotype"/>
              </a:rPr>
              <a:t>recovered</a:t>
            </a:r>
            <a:r>
              <a:rPr sz="2320" kern="0" spc="89" dirty="0">
                <a:solidFill>
                  <a:sysClr val="windowText" lastClr="000000"/>
                </a:solidFill>
                <a:latin typeface="Palatino Linotype"/>
                <a:cs typeface="Palatino Linotype"/>
              </a:rPr>
              <a:t> </a:t>
            </a:r>
            <a:r>
              <a:rPr sz="2320" kern="0" dirty="0">
                <a:solidFill>
                  <a:sysClr val="windowText" lastClr="000000"/>
                </a:solidFill>
                <a:latin typeface="Palatino Linotype"/>
                <a:cs typeface="Palatino Linotype"/>
              </a:rPr>
              <a:t>from</a:t>
            </a:r>
            <a:r>
              <a:rPr sz="2320" kern="0" spc="93" dirty="0">
                <a:solidFill>
                  <a:sysClr val="windowText" lastClr="000000"/>
                </a:solidFill>
                <a:latin typeface="Palatino Linotype"/>
                <a:cs typeface="Palatino Linotype"/>
              </a:rPr>
              <a:t> </a:t>
            </a:r>
            <a:r>
              <a:rPr sz="2320" kern="0" dirty="0">
                <a:solidFill>
                  <a:sysClr val="windowText" lastClr="000000"/>
                </a:solidFill>
                <a:latin typeface="Palatino Linotype"/>
                <a:cs typeface="Palatino Linotype"/>
              </a:rPr>
              <a:t>any</a:t>
            </a:r>
            <a:r>
              <a:rPr sz="2320" kern="0" spc="89" dirty="0">
                <a:solidFill>
                  <a:sysClr val="windowText" lastClr="000000"/>
                </a:solidFill>
                <a:latin typeface="Palatino Linotype"/>
                <a:cs typeface="Palatino Linotype"/>
              </a:rPr>
              <a:t> </a:t>
            </a:r>
            <a:r>
              <a:rPr sz="2320" kern="0" dirty="0">
                <a:solidFill>
                  <a:sysClr val="windowText" lastClr="000000"/>
                </a:solidFill>
                <a:latin typeface="Palatino Linotype"/>
                <a:cs typeface="Palatino Linotype"/>
              </a:rPr>
              <a:t>one</a:t>
            </a:r>
            <a:r>
              <a:rPr sz="2320" kern="0" spc="89" dirty="0">
                <a:solidFill>
                  <a:sysClr val="windowText" lastClr="000000"/>
                </a:solidFill>
                <a:latin typeface="Palatino Linotype"/>
                <a:cs typeface="Palatino Linotype"/>
              </a:rPr>
              <a:t> </a:t>
            </a:r>
            <a:r>
              <a:rPr sz="2320" kern="0" dirty="0">
                <a:solidFill>
                  <a:sysClr val="windowText" lastClr="000000"/>
                </a:solidFill>
                <a:latin typeface="Palatino Linotype"/>
                <a:cs typeface="Palatino Linotype"/>
              </a:rPr>
              <a:t>of</a:t>
            </a:r>
            <a:r>
              <a:rPr sz="2320" kern="0" spc="89" dirty="0">
                <a:solidFill>
                  <a:sysClr val="windowText" lastClr="000000"/>
                </a:solidFill>
                <a:latin typeface="Palatino Linotype"/>
                <a:cs typeface="Palatino Linotype"/>
              </a:rPr>
              <a:t> </a:t>
            </a:r>
            <a:r>
              <a:rPr sz="2320" kern="0" dirty="0">
                <a:solidFill>
                  <a:sysClr val="windowText" lastClr="000000"/>
                </a:solidFill>
                <a:latin typeface="Palatino Linotype"/>
                <a:cs typeface="Palatino Linotype"/>
              </a:rPr>
              <a:t>the</a:t>
            </a:r>
            <a:r>
              <a:rPr sz="2320" kern="0" spc="89" dirty="0">
                <a:solidFill>
                  <a:sysClr val="windowText" lastClr="000000"/>
                </a:solidFill>
                <a:latin typeface="Palatino Linotype"/>
                <a:cs typeface="Palatino Linotype"/>
              </a:rPr>
              <a:t> </a:t>
            </a:r>
            <a:r>
              <a:rPr sz="2320" kern="0" dirty="0">
                <a:solidFill>
                  <a:sysClr val="windowText" lastClr="000000"/>
                </a:solidFill>
                <a:latin typeface="Palatino Linotype"/>
                <a:cs typeface="Palatino Linotype"/>
              </a:rPr>
              <a:t>contributor’s</a:t>
            </a:r>
            <a:r>
              <a:rPr sz="2320" kern="0" spc="89" dirty="0">
                <a:solidFill>
                  <a:sysClr val="windowText" lastClr="000000"/>
                </a:solidFill>
                <a:latin typeface="Palatino Linotype"/>
                <a:cs typeface="Palatino Linotype"/>
              </a:rPr>
              <a:t> </a:t>
            </a:r>
            <a:r>
              <a:rPr sz="2320" kern="0" dirty="0">
                <a:solidFill>
                  <a:sysClr val="windowText" lastClr="000000"/>
                </a:solidFill>
                <a:latin typeface="Palatino Linotype"/>
                <a:cs typeface="Palatino Linotype"/>
              </a:rPr>
              <a:t>local</a:t>
            </a:r>
            <a:r>
              <a:rPr sz="2320" kern="0" spc="89" dirty="0">
                <a:solidFill>
                  <a:sysClr val="windowText" lastClr="000000"/>
                </a:solidFill>
                <a:latin typeface="Palatino Linotype"/>
                <a:cs typeface="Palatino Linotype"/>
              </a:rPr>
              <a:t> </a:t>
            </a:r>
            <a:r>
              <a:rPr sz="2320" kern="0" spc="-8" dirty="0">
                <a:solidFill>
                  <a:sysClr val="windowText" lastClr="000000"/>
                </a:solidFill>
                <a:latin typeface="Palatino Linotype"/>
                <a:cs typeface="Palatino Linotype"/>
              </a:rPr>
              <a:t>repositories.</a:t>
            </a:r>
            <a:endParaRPr sz="2320" kern="0">
              <a:solidFill>
                <a:sysClr val="windowText" lastClr="000000"/>
              </a:solidFill>
              <a:latin typeface="Palatino Linotype"/>
              <a:cs typeface="Palatino Linotype"/>
            </a:endParaRPr>
          </a:p>
        </p:txBody>
      </p:sp>
      <p:sp>
        <p:nvSpPr>
          <p:cNvPr id="5" name="object 5"/>
          <p:cNvSpPr txBox="1"/>
          <p:nvPr/>
        </p:nvSpPr>
        <p:spPr>
          <a:xfrm>
            <a:off x="2343151" y="5746750"/>
            <a:ext cx="226635" cy="280834"/>
          </a:xfrm>
          <a:prstGeom prst="rect">
            <a:avLst/>
          </a:prstGeom>
        </p:spPr>
        <p:txBody>
          <a:bodyPr vert="horz" wrap="square" lIns="0" tIns="14466" rIns="0" bIns="0" rtlCol="0">
            <a:spAutoFit/>
          </a:bodyPr>
          <a:lstStyle/>
          <a:p>
            <a:pPr marL="10716" defTabSz="771571">
              <a:spcBef>
                <a:spcPts val="114"/>
              </a:spcBef>
            </a:pPr>
            <a:r>
              <a:rPr sz="1730" kern="0" spc="-118" dirty="0">
                <a:solidFill>
                  <a:sysClr val="windowText" lastClr="000000"/>
                </a:solidFill>
                <a:latin typeface="MS PGothic"/>
                <a:cs typeface="MS PGothic"/>
              </a:rPr>
              <a:t>➤</a:t>
            </a:r>
            <a:endParaRPr sz="1730" kern="0">
              <a:solidFill>
                <a:sysClr val="windowText" lastClr="000000"/>
              </a:solidFill>
              <a:latin typeface="MS PGothic"/>
              <a:cs typeface="MS PGothic"/>
            </a:endParaRPr>
          </a:p>
        </p:txBody>
      </p:sp>
      <p:sp>
        <p:nvSpPr>
          <p:cNvPr id="6" name="object 6"/>
          <p:cNvSpPr txBox="1"/>
          <p:nvPr/>
        </p:nvSpPr>
        <p:spPr>
          <a:xfrm>
            <a:off x="2343151" y="6321750"/>
            <a:ext cx="226635" cy="280834"/>
          </a:xfrm>
          <a:prstGeom prst="rect">
            <a:avLst/>
          </a:prstGeom>
        </p:spPr>
        <p:txBody>
          <a:bodyPr vert="horz" wrap="square" lIns="0" tIns="14466" rIns="0" bIns="0" rtlCol="0">
            <a:spAutoFit/>
          </a:bodyPr>
          <a:lstStyle/>
          <a:p>
            <a:pPr marL="10716" defTabSz="771571">
              <a:spcBef>
                <a:spcPts val="114"/>
              </a:spcBef>
            </a:pPr>
            <a:r>
              <a:rPr sz="1730" kern="0" spc="-118" dirty="0">
                <a:solidFill>
                  <a:sysClr val="windowText" lastClr="000000"/>
                </a:solidFill>
                <a:latin typeface="MS PGothic"/>
                <a:cs typeface="MS PGothic"/>
              </a:rPr>
              <a:t>➤</a:t>
            </a:r>
            <a:endParaRPr sz="1730" kern="0">
              <a:solidFill>
                <a:sysClr val="windowText" lastClr="000000"/>
              </a:solidFill>
              <a:latin typeface="MS PGothic"/>
              <a:cs typeface="MS PGothic"/>
            </a:endParaRPr>
          </a:p>
        </p:txBody>
      </p:sp>
      <p:pic>
        <p:nvPicPr>
          <p:cNvPr id="7" name="object 7"/>
          <p:cNvPicPr/>
          <p:nvPr/>
        </p:nvPicPr>
        <p:blipFill>
          <a:blip r:embed="rId2" cstate="print"/>
          <a:stretch>
            <a:fillRect/>
          </a:stretch>
        </p:blipFill>
        <p:spPr>
          <a:xfrm>
            <a:off x="4111228" y="1448183"/>
            <a:ext cx="5354664" cy="354188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83143" y="552896"/>
            <a:ext cx="7711634" cy="478321"/>
          </a:xfrm>
          <a:prstGeom prst="rect">
            <a:avLst/>
          </a:prstGeom>
        </p:spPr>
        <p:txBody>
          <a:bodyPr vert="horz" wrap="square" lIns="0" tIns="10716" rIns="0" bIns="0" rtlCol="0">
            <a:spAutoFit/>
          </a:bodyPr>
          <a:lstStyle/>
          <a:p>
            <a:pPr marL="10716">
              <a:spcBef>
                <a:spcPts val="84"/>
              </a:spcBef>
            </a:pPr>
            <a:r>
              <a:rPr dirty="0">
                <a:solidFill>
                  <a:srgbClr val="6366C3"/>
                </a:solidFill>
              </a:rPr>
              <a:t>GIT</a:t>
            </a:r>
            <a:r>
              <a:rPr spc="-139" dirty="0">
                <a:solidFill>
                  <a:srgbClr val="6366C3"/>
                </a:solidFill>
              </a:rPr>
              <a:t> </a:t>
            </a:r>
            <a:r>
              <a:rPr spc="-228" dirty="0">
                <a:solidFill>
                  <a:srgbClr val="6366C3"/>
                </a:solidFill>
              </a:rPr>
              <a:t>&amp;</a:t>
            </a:r>
            <a:r>
              <a:rPr spc="38" dirty="0">
                <a:solidFill>
                  <a:srgbClr val="6366C3"/>
                </a:solidFill>
              </a:rPr>
              <a:t> </a:t>
            </a:r>
            <a:r>
              <a:rPr spc="-8" dirty="0">
                <a:solidFill>
                  <a:srgbClr val="6366C3"/>
                </a:solidFill>
              </a:rPr>
              <a:t>GITHub</a:t>
            </a:r>
            <a:r>
              <a:rPr spc="-46" dirty="0">
                <a:solidFill>
                  <a:srgbClr val="6366C3"/>
                </a:solidFill>
              </a:rPr>
              <a:t> </a:t>
            </a:r>
            <a:r>
              <a:rPr spc="127" dirty="0"/>
              <a:t>:</a:t>
            </a:r>
            <a:r>
              <a:rPr spc="-51" dirty="0"/>
              <a:t> </a:t>
            </a:r>
            <a:r>
              <a:rPr spc="-30" dirty="0"/>
              <a:t>Version</a:t>
            </a:r>
            <a:r>
              <a:rPr spc="-51" dirty="0"/>
              <a:t> </a:t>
            </a:r>
            <a:r>
              <a:rPr spc="-34" dirty="0"/>
              <a:t>Control</a:t>
            </a:r>
            <a:r>
              <a:rPr spc="-46" dirty="0"/>
              <a:t> </a:t>
            </a:r>
            <a:r>
              <a:rPr spc="-38" dirty="0"/>
              <a:t>System</a:t>
            </a:r>
          </a:p>
        </p:txBody>
      </p:sp>
      <p:sp>
        <p:nvSpPr>
          <p:cNvPr id="3" name="object 3"/>
          <p:cNvSpPr txBox="1"/>
          <p:nvPr/>
        </p:nvSpPr>
        <p:spPr>
          <a:xfrm>
            <a:off x="2343150" y="1735421"/>
            <a:ext cx="243245" cy="303620"/>
          </a:xfrm>
          <a:prstGeom prst="rect">
            <a:avLst/>
          </a:prstGeom>
        </p:spPr>
        <p:txBody>
          <a:bodyPr vert="horz" wrap="square" lIns="0" tIns="11251" rIns="0" bIns="0" rtlCol="0">
            <a:spAutoFit/>
          </a:bodyPr>
          <a:lstStyle/>
          <a:p>
            <a:pPr marL="10716" defTabSz="771571">
              <a:spcBef>
                <a:spcPts val="89"/>
              </a:spcBef>
            </a:pPr>
            <a:r>
              <a:rPr sz="1899" kern="0" spc="-156" dirty="0">
                <a:solidFill>
                  <a:sysClr val="windowText" lastClr="000000"/>
                </a:solidFill>
                <a:latin typeface="MS PGothic"/>
                <a:cs typeface="MS PGothic"/>
              </a:rPr>
              <a:t>➤</a:t>
            </a:r>
            <a:endParaRPr sz="1899" kern="0">
              <a:solidFill>
                <a:sysClr val="windowText" lastClr="000000"/>
              </a:solidFill>
              <a:latin typeface="MS PGothic"/>
              <a:cs typeface="MS PGothic"/>
            </a:endParaRPr>
          </a:p>
        </p:txBody>
      </p:sp>
      <p:sp>
        <p:nvSpPr>
          <p:cNvPr id="4" name="object 4"/>
          <p:cNvSpPr txBox="1"/>
          <p:nvPr/>
        </p:nvSpPr>
        <p:spPr>
          <a:xfrm>
            <a:off x="2715839" y="1693289"/>
            <a:ext cx="2116872" cy="400826"/>
          </a:xfrm>
          <a:prstGeom prst="rect">
            <a:avLst/>
          </a:prstGeom>
        </p:spPr>
        <p:txBody>
          <a:bodyPr vert="horz" wrap="square" lIns="0" tIns="11251" rIns="0" bIns="0" rtlCol="0">
            <a:spAutoFit/>
          </a:bodyPr>
          <a:lstStyle/>
          <a:p>
            <a:pPr marL="10716" defTabSz="771571">
              <a:spcBef>
                <a:spcPts val="89"/>
              </a:spcBef>
            </a:pPr>
            <a:r>
              <a:rPr sz="2531" kern="0" dirty="0">
                <a:solidFill>
                  <a:sysClr val="windowText" lastClr="000000"/>
                </a:solidFill>
                <a:latin typeface="Palatino Linotype"/>
                <a:cs typeface="Palatino Linotype"/>
              </a:rPr>
              <a:t>Git</a:t>
            </a:r>
            <a:r>
              <a:rPr sz="2531" kern="0" spc="96" dirty="0">
                <a:solidFill>
                  <a:sysClr val="windowText" lastClr="000000"/>
                </a:solidFill>
                <a:latin typeface="Palatino Linotype"/>
                <a:cs typeface="Palatino Linotype"/>
              </a:rPr>
              <a:t> </a:t>
            </a:r>
            <a:r>
              <a:rPr sz="2531" kern="0" spc="-8" dirty="0">
                <a:solidFill>
                  <a:sysClr val="windowText" lastClr="000000"/>
                </a:solidFill>
                <a:latin typeface="Palatino Linotype"/>
                <a:cs typeface="Palatino Linotype"/>
              </a:rPr>
              <a:t>Repository</a:t>
            </a:r>
            <a:endParaRPr sz="2531" kern="0">
              <a:solidFill>
                <a:sysClr val="windowText" lastClr="000000"/>
              </a:solidFill>
              <a:latin typeface="Palatino Linotype"/>
              <a:cs typeface="Palatino Linotype"/>
            </a:endParaRPr>
          </a:p>
        </p:txBody>
      </p:sp>
      <p:sp>
        <p:nvSpPr>
          <p:cNvPr id="5" name="object 5"/>
          <p:cNvSpPr txBox="1"/>
          <p:nvPr/>
        </p:nvSpPr>
        <p:spPr>
          <a:xfrm>
            <a:off x="2739628" y="2356070"/>
            <a:ext cx="243245" cy="303620"/>
          </a:xfrm>
          <a:prstGeom prst="rect">
            <a:avLst/>
          </a:prstGeom>
        </p:spPr>
        <p:txBody>
          <a:bodyPr vert="horz" wrap="square" lIns="0" tIns="11251" rIns="0" bIns="0" rtlCol="0">
            <a:spAutoFit/>
          </a:bodyPr>
          <a:lstStyle/>
          <a:p>
            <a:pPr marL="10716" defTabSz="771571">
              <a:spcBef>
                <a:spcPts val="89"/>
              </a:spcBef>
            </a:pPr>
            <a:r>
              <a:rPr sz="1899" kern="0" spc="-156" dirty="0">
                <a:solidFill>
                  <a:sysClr val="windowText" lastClr="000000"/>
                </a:solidFill>
                <a:latin typeface="MS PGothic"/>
                <a:cs typeface="MS PGothic"/>
              </a:rPr>
              <a:t>➤</a:t>
            </a:r>
            <a:endParaRPr sz="1899" kern="0">
              <a:solidFill>
                <a:sysClr val="windowText" lastClr="000000"/>
              </a:solidFill>
              <a:latin typeface="MS PGothic"/>
              <a:cs typeface="MS PGothic"/>
            </a:endParaRPr>
          </a:p>
        </p:txBody>
      </p:sp>
      <p:sp>
        <p:nvSpPr>
          <p:cNvPr id="6" name="object 6"/>
          <p:cNvSpPr txBox="1"/>
          <p:nvPr/>
        </p:nvSpPr>
        <p:spPr>
          <a:xfrm>
            <a:off x="3112317" y="2313938"/>
            <a:ext cx="9127569" cy="400826"/>
          </a:xfrm>
          <a:prstGeom prst="rect">
            <a:avLst/>
          </a:prstGeom>
        </p:spPr>
        <p:txBody>
          <a:bodyPr vert="horz" wrap="square" lIns="0" tIns="11251" rIns="0" bIns="0" rtlCol="0">
            <a:spAutoFit/>
          </a:bodyPr>
          <a:lstStyle/>
          <a:p>
            <a:pPr marL="10716" defTabSz="771571">
              <a:spcBef>
                <a:spcPts val="89"/>
              </a:spcBef>
            </a:pPr>
            <a:r>
              <a:rPr sz="2531" kern="0" dirty="0">
                <a:solidFill>
                  <a:sysClr val="windowText" lastClr="000000"/>
                </a:solidFill>
                <a:latin typeface="Palatino Linotype"/>
                <a:cs typeface="Palatino Linotype"/>
              </a:rPr>
              <a:t>GIT</a:t>
            </a:r>
            <a:r>
              <a:rPr sz="2531" kern="0" spc="4" dirty="0">
                <a:solidFill>
                  <a:sysClr val="windowText" lastClr="000000"/>
                </a:solidFill>
                <a:latin typeface="Palatino Linotype"/>
                <a:cs typeface="Palatino Linotype"/>
              </a:rPr>
              <a:t> </a:t>
            </a:r>
            <a:r>
              <a:rPr sz="2531" kern="0" dirty="0">
                <a:solidFill>
                  <a:sysClr val="windowText" lastClr="000000"/>
                </a:solidFill>
                <a:latin typeface="Palatino Linotype"/>
                <a:cs typeface="Palatino Linotype"/>
              </a:rPr>
              <a:t>Repository</a:t>
            </a:r>
            <a:r>
              <a:rPr sz="2531" kern="0" spc="4" dirty="0">
                <a:solidFill>
                  <a:sysClr val="windowText" lastClr="000000"/>
                </a:solidFill>
                <a:latin typeface="Palatino Linotype"/>
                <a:cs typeface="Palatino Linotype"/>
              </a:rPr>
              <a:t> </a:t>
            </a:r>
            <a:r>
              <a:rPr sz="2531" kern="0" dirty="0">
                <a:solidFill>
                  <a:sysClr val="windowText" lastClr="000000"/>
                </a:solidFill>
                <a:latin typeface="Palatino Linotype"/>
                <a:cs typeface="Palatino Linotype"/>
              </a:rPr>
              <a:t>contains</a:t>
            </a:r>
            <a:r>
              <a:rPr sz="2531" kern="0" spc="4" dirty="0">
                <a:solidFill>
                  <a:sysClr val="windowText" lastClr="000000"/>
                </a:solidFill>
                <a:latin typeface="Palatino Linotype"/>
                <a:cs typeface="Palatino Linotype"/>
              </a:rPr>
              <a:t> </a:t>
            </a:r>
            <a:r>
              <a:rPr sz="2531" kern="0" dirty="0">
                <a:solidFill>
                  <a:sysClr val="windowText" lastClr="000000"/>
                </a:solidFill>
                <a:latin typeface="Palatino Linotype"/>
                <a:cs typeface="Palatino Linotype"/>
              </a:rPr>
              <a:t>Files,</a:t>
            </a:r>
            <a:r>
              <a:rPr sz="2531" kern="0" spc="8" dirty="0">
                <a:solidFill>
                  <a:sysClr val="windowText" lastClr="000000"/>
                </a:solidFill>
                <a:latin typeface="Palatino Linotype"/>
                <a:cs typeface="Palatino Linotype"/>
              </a:rPr>
              <a:t> </a:t>
            </a:r>
            <a:r>
              <a:rPr sz="2531" kern="0" spc="-8" dirty="0">
                <a:solidFill>
                  <a:sysClr val="windowText" lastClr="000000"/>
                </a:solidFill>
                <a:latin typeface="Palatino Linotype"/>
                <a:cs typeface="Palatino Linotype"/>
              </a:rPr>
              <a:t>History,</a:t>
            </a:r>
            <a:r>
              <a:rPr sz="2531" kern="0" spc="4" dirty="0">
                <a:solidFill>
                  <a:sysClr val="windowText" lastClr="000000"/>
                </a:solidFill>
                <a:latin typeface="Palatino Linotype"/>
                <a:cs typeface="Palatino Linotype"/>
              </a:rPr>
              <a:t> </a:t>
            </a:r>
            <a:r>
              <a:rPr sz="2531" kern="0" dirty="0">
                <a:solidFill>
                  <a:sysClr val="windowText" lastClr="000000"/>
                </a:solidFill>
                <a:latin typeface="Palatino Linotype"/>
                <a:cs typeface="Palatino Linotype"/>
              </a:rPr>
              <a:t>Config</a:t>
            </a:r>
            <a:r>
              <a:rPr sz="2531" kern="0" spc="4" dirty="0">
                <a:solidFill>
                  <a:sysClr val="windowText" lastClr="000000"/>
                </a:solidFill>
                <a:latin typeface="Palatino Linotype"/>
                <a:cs typeface="Palatino Linotype"/>
              </a:rPr>
              <a:t> </a:t>
            </a:r>
            <a:r>
              <a:rPr sz="2531" kern="0" spc="-34" dirty="0">
                <a:solidFill>
                  <a:sysClr val="windowText" lastClr="000000"/>
                </a:solidFill>
                <a:latin typeface="Palatino Linotype"/>
                <a:cs typeface="Palatino Linotype"/>
              </a:rPr>
              <a:t>Managed</a:t>
            </a:r>
            <a:r>
              <a:rPr sz="2531" kern="0" spc="8" dirty="0">
                <a:solidFill>
                  <a:sysClr val="windowText" lastClr="000000"/>
                </a:solidFill>
                <a:latin typeface="Palatino Linotype"/>
                <a:cs typeface="Palatino Linotype"/>
              </a:rPr>
              <a:t> </a:t>
            </a:r>
            <a:r>
              <a:rPr sz="2531" kern="0" dirty="0">
                <a:solidFill>
                  <a:sysClr val="windowText" lastClr="000000"/>
                </a:solidFill>
                <a:latin typeface="Palatino Linotype"/>
                <a:cs typeface="Palatino Linotype"/>
              </a:rPr>
              <a:t>by</a:t>
            </a:r>
            <a:r>
              <a:rPr sz="2531" kern="0" spc="4" dirty="0">
                <a:solidFill>
                  <a:sysClr val="windowText" lastClr="000000"/>
                </a:solidFill>
                <a:latin typeface="Palatino Linotype"/>
                <a:cs typeface="Palatino Linotype"/>
              </a:rPr>
              <a:t> </a:t>
            </a:r>
            <a:r>
              <a:rPr sz="2531" kern="0" spc="-17" dirty="0">
                <a:solidFill>
                  <a:sysClr val="windowText" lastClr="000000"/>
                </a:solidFill>
                <a:latin typeface="Palatino Linotype"/>
                <a:cs typeface="Palatino Linotype"/>
              </a:rPr>
              <a:t>GIT.</a:t>
            </a:r>
            <a:endParaRPr sz="2531" kern="0">
              <a:solidFill>
                <a:sysClr val="windowText" lastClr="000000"/>
              </a:solidFill>
              <a:latin typeface="Palatino Linotype"/>
              <a:cs typeface="Palatino Linotype"/>
            </a:endParaRPr>
          </a:p>
        </p:txBody>
      </p:sp>
      <p:pic>
        <p:nvPicPr>
          <p:cNvPr id="7" name="object 7"/>
          <p:cNvPicPr/>
          <p:nvPr/>
        </p:nvPicPr>
        <p:blipFill>
          <a:blip r:embed="rId2" cstate="print"/>
          <a:stretch>
            <a:fillRect/>
          </a:stretch>
        </p:blipFill>
        <p:spPr>
          <a:xfrm>
            <a:off x="2703681" y="2974584"/>
            <a:ext cx="7364484" cy="4216821"/>
          </a:xfrm>
          <a:prstGeom prst="rect">
            <a:avLst/>
          </a:prstGeom>
        </p:spPr>
      </p:pic>
    </p:spTree>
    <p:extLst>
      <p:ext uri="{BB962C8B-B14F-4D97-AF65-F5344CB8AC3E}">
        <p14:creationId xmlns:p14="http://schemas.microsoft.com/office/powerpoint/2010/main" val="2973890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83143" y="552896"/>
            <a:ext cx="7711634" cy="478321"/>
          </a:xfrm>
          <a:prstGeom prst="rect">
            <a:avLst/>
          </a:prstGeom>
        </p:spPr>
        <p:txBody>
          <a:bodyPr vert="horz" wrap="square" lIns="0" tIns="10716" rIns="0" bIns="0" rtlCol="0">
            <a:spAutoFit/>
          </a:bodyPr>
          <a:lstStyle/>
          <a:p>
            <a:pPr marL="10716">
              <a:spcBef>
                <a:spcPts val="84"/>
              </a:spcBef>
            </a:pPr>
            <a:r>
              <a:rPr dirty="0">
                <a:solidFill>
                  <a:srgbClr val="6366C3"/>
                </a:solidFill>
              </a:rPr>
              <a:t>GIT</a:t>
            </a:r>
            <a:r>
              <a:rPr spc="-139" dirty="0">
                <a:solidFill>
                  <a:srgbClr val="6366C3"/>
                </a:solidFill>
              </a:rPr>
              <a:t> </a:t>
            </a:r>
            <a:r>
              <a:rPr spc="-228" dirty="0">
                <a:solidFill>
                  <a:srgbClr val="6366C3"/>
                </a:solidFill>
              </a:rPr>
              <a:t>&amp;</a:t>
            </a:r>
            <a:r>
              <a:rPr spc="38" dirty="0">
                <a:solidFill>
                  <a:srgbClr val="6366C3"/>
                </a:solidFill>
              </a:rPr>
              <a:t> </a:t>
            </a:r>
            <a:r>
              <a:rPr spc="-8" dirty="0">
                <a:solidFill>
                  <a:srgbClr val="6366C3"/>
                </a:solidFill>
              </a:rPr>
              <a:t>GITHub</a:t>
            </a:r>
            <a:r>
              <a:rPr spc="-46" dirty="0">
                <a:solidFill>
                  <a:srgbClr val="6366C3"/>
                </a:solidFill>
              </a:rPr>
              <a:t> </a:t>
            </a:r>
            <a:r>
              <a:rPr spc="127" dirty="0"/>
              <a:t>:</a:t>
            </a:r>
            <a:r>
              <a:rPr spc="-51" dirty="0"/>
              <a:t> </a:t>
            </a:r>
            <a:r>
              <a:rPr spc="-30" dirty="0"/>
              <a:t>Version</a:t>
            </a:r>
            <a:r>
              <a:rPr spc="-51" dirty="0"/>
              <a:t> </a:t>
            </a:r>
            <a:r>
              <a:rPr spc="-34" dirty="0"/>
              <a:t>Control</a:t>
            </a:r>
            <a:r>
              <a:rPr spc="-46" dirty="0"/>
              <a:t> </a:t>
            </a:r>
            <a:r>
              <a:rPr spc="-38" dirty="0"/>
              <a:t>System</a:t>
            </a:r>
          </a:p>
        </p:txBody>
      </p:sp>
      <p:sp>
        <p:nvSpPr>
          <p:cNvPr id="3" name="object 3"/>
          <p:cNvSpPr txBox="1"/>
          <p:nvPr/>
        </p:nvSpPr>
        <p:spPr>
          <a:xfrm>
            <a:off x="2343150" y="1736362"/>
            <a:ext cx="255032" cy="318674"/>
          </a:xfrm>
          <a:prstGeom prst="rect">
            <a:avLst/>
          </a:prstGeom>
        </p:spPr>
        <p:txBody>
          <a:bodyPr vert="horz" wrap="square" lIns="0" tIns="13395" rIns="0" bIns="0" rtlCol="0">
            <a:spAutoFit/>
          </a:bodyPr>
          <a:lstStyle/>
          <a:p>
            <a:pPr marL="10716" defTabSz="771571">
              <a:spcBef>
                <a:spcPts val="105"/>
              </a:spcBef>
            </a:pPr>
            <a:r>
              <a:rPr sz="1983" kern="0" spc="-148" dirty="0">
                <a:solidFill>
                  <a:sysClr val="windowText" lastClr="000000"/>
                </a:solidFill>
                <a:latin typeface="MS PGothic"/>
                <a:cs typeface="MS PGothic"/>
              </a:rPr>
              <a:t>➤</a:t>
            </a:r>
            <a:endParaRPr sz="1983" kern="0">
              <a:solidFill>
                <a:sysClr val="windowText" lastClr="000000"/>
              </a:solidFill>
              <a:latin typeface="MS PGothic"/>
              <a:cs typeface="MS PGothic"/>
            </a:endParaRPr>
          </a:p>
        </p:txBody>
      </p:sp>
      <p:sp>
        <p:nvSpPr>
          <p:cNvPr id="4" name="object 4"/>
          <p:cNvSpPr txBox="1"/>
          <p:nvPr/>
        </p:nvSpPr>
        <p:spPr>
          <a:xfrm>
            <a:off x="2735662" y="1691934"/>
            <a:ext cx="2291001" cy="421465"/>
          </a:xfrm>
          <a:prstGeom prst="rect">
            <a:avLst/>
          </a:prstGeom>
        </p:spPr>
        <p:txBody>
          <a:bodyPr vert="horz" wrap="square" lIns="0" tIns="12322" rIns="0" bIns="0" rtlCol="0">
            <a:spAutoFit/>
          </a:bodyPr>
          <a:lstStyle/>
          <a:p>
            <a:pPr marL="10716" defTabSz="771571">
              <a:spcBef>
                <a:spcPts val="96"/>
              </a:spcBef>
            </a:pPr>
            <a:r>
              <a:rPr sz="2658" b="1" kern="0" spc="55" dirty="0">
                <a:solidFill>
                  <a:sysClr val="windowText" lastClr="000000"/>
                </a:solidFill>
                <a:latin typeface="Palatino Linotype"/>
                <a:cs typeface="Palatino Linotype"/>
              </a:rPr>
              <a:t>Stage</a:t>
            </a:r>
            <a:r>
              <a:rPr sz="2658" b="1" kern="0" spc="105" dirty="0">
                <a:solidFill>
                  <a:sysClr val="windowText" lastClr="000000"/>
                </a:solidFill>
                <a:latin typeface="Palatino Linotype"/>
                <a:cs typeface="Palatino Linotype"/>
              </a:rPr>
              <a:t> </a:t>
            </a:r>
            <a:r>
              <a:rPr sz="2658" b="1" kern="0" dirty="0">
                <a:solidFill>
                  <a:sysClr val="windowText" lastClr="000000"/>
                </a:solidFill>
                <a:latin typeface="Palatino Linotype"/>
                <a:cs typeface="Palatino Linotype"/>
              </a:rPr>
              <a:t>of</a:t>
            </a:r>
            <a:r>
              <a:rPr sz="2658" b="1" kern="0" spc="110" dirty="0">
                <a:solidFill>
                  <a:sysClr val="windowText" lastClr="000000"/>
                </a:solidFill>
                <a:latin typeface="Palatino Linotype"/>
                <a:cs typeface="Palatino Linotype"/>
              </a:rPr>
              <a:t> </a:t>
            </a:r>
            <a:r>
              <a:rPr sz="2658" b="1" kern="0" dirty="0">
                <a:solidFill>
                  <a:sysClr val="windowText" lastClr="000000"/>
                </a:solidFill>
                <a:latin typeface="Palatino Linotype"/>
                <a:cs typeface="Palatino Linotype"/>
              </a:rPr>
              <a:t>GIT</a:t>
            </a:r>
            <a:r>
              <a:rPr sz="2658" b="1" kern="0" spc="105" dirty="0">
                <a:solidFill>
                  <a:sysClr val="windowText" lastClr="000000"/>
                </a:solidFill>
                <a:latin typeface="Palatino Linotype"/>
                <a:cs typeface="Palatino Linotype"/>
              </a:rPr>
              <a:t> </a:t>
            </a:r>
            <a:r>
              <a:rPr sz="2658" b="1" kern="0" spc="63" dirty="0">
                <a:solidFill>
                  <a:sysClr val="windowText" lastClr="000000"/>
                </a:solidFill>
                <a:latin typeface="Palatino Linotype"/>
                <a:cs typeface="Palatino Linotype"/>
              </a:rPr>
              <a:t>-</a:t>
            </a:r>
            <a:endParaRPr sz="2658" kern="0">
              <a:solidFill>
                <a:sysClr val="windowText" lastClr="000000"/>
              </a:solidFill>
              <a:latin typeface="Palatino Linotype"/>
              <a:cs typeface="Palatino Linotype"/>
            </a:endParaRPr>
          </a:p>
        </p:txBody>
      </p:sp>
      <p:sp>
        <p:nvSpPr>
          <p:cNvPr id="5" name="object 5"/>
          <p:cNvSpPr txBox="1"/>
          <p:nvPr/>
        </p:nvSpPr>
        <p:spPr>
          <a:xfrm>
            <a:off x="2739628" y="2388086"/>
            <a:ext cx="255032" cy="318674"/>
          </a:xfrm>
          <a:prstGeom prst="rect">
            <a:avLst/>
          </a:prstGeom>
        </p:spPr>
        <p:txBody>
          <a:bodyPr vert="horz" wrap="square" lIns="0" tIns="13395" rIns="0" bIns="0" rtlCol="0">
            <a:spAutoFit/>
          </a:bodyPr>
          <a:lstStyle/>
          <a:p>
            <a:pPr marL="10716" defTabSz="771571">
              <a:spcBef>
                <a:spcPts val="105"/>
              </a:spcBef>
            </a:pPr>
            <a:r>
              <a:rPr sz="1983" kern="0" spc="-148" dirty="0">
                <a:solidFill>
                  <a:sysClr val="windowText" lastClr="000000"/>
                </a:solidFill>
                <a:latin typeface="MS PGothic"/>
                <a:cs typeface="MS PGothic"/>
              </a:rPr>
              <a:t>➤</a:t>
            </a:r>
            <a:endParaRPr sz="1983" kern="0">
              <a:solidFill>
                <a:sysClr val="windowText" lastClr="000000"/>
              </a:solidFill>
              <a:latin typeface="MS PGothic"/>
              <a:cs typeface="MS PGothic"/>
            </a:endParaRPr>
          </a:p>
        </p:txBody>
      </p:sp>
      <p:sp>
        <p:nvSpPr>
          <p:cNvPr id="6" name="object 6"/>
          <p:cNvSpPr txBox="1"/>
          <p:nvPr/>
        </p:nvSpPr>
        <p:spPr>
          <a:xfrm>
            <a:off x="3132141" y="2343658"/>
            <a:ext cx="2846070" cy="1664626"/>
          </a:xfrm>
          <a:prstGeom prst="rect">
            <a:avLst/>
          </a:prstGeom>
        </p:spPr>
        <p:txBody>
          <a:bodyPr vert="horz" wrap="square" lIns="0" tIns="12322" rIns="0" bIns="0" rtlCol="0">
            <a:spAutoFit/>
          </a:bodyPr>
          <a:lstStyle/>
          <a:p>
            <a:pPr marL="10716" defTabSz="771571">
              <a:spcBef>
                <a:spcPts val="96"/>
              </a:spcBef>
            </a:pPr>
            <a:r>
              <a:rPr sz="2658" kern="0" dirty="0">
                <a:solidFill>
                  <a:sysClr val="windowText" lastClr="000000"/>
                </a:solidFill>
                <a:latin typeface="Palatino Linotype"/>
                <a:cs typeface="Palatino Linotype"/>
              </a:rPr>
              <a:t>Working</a:t>
            </a:r>
            <a:r>
              <a:rPr sz="2658" kern="0" spc="-160" dirty="0">
                <a:solidFill>
                  <a:sysClr val="windowText" lastClr="000000"/>
                </a:solidFill>
                <a:latin typeface="Palatino Linotype"/>
                <a:cs typeface="Palatino Linotype"/>
              </a:rPr>
              <a:t> </a:t>
            </a:r>
            <a:r>
              <a:rPr sz="2658" kern="0" spc="-8" dirty="0">
                <a:solidFill>
                  <a:sysClr val="windowText" lastClr="000000"/>
                </a:solidFill>
                <a:latin typeface="Palatino Linotype"/>
                <a:cs typeface="Palatino Linotype"/>
              </a:rPr>
              <a:t>Directory</a:t>
            </a:r>
            <a:endParaRPr sz="2658" kern="0">
              <a:solidFill>
                <a:sysClr val="windowText" lastClr="000000"/>
              </a:solidFill>
              <a:latin typeface="Palatino Linotype"/>
              <a:cs typeface="Palatino Linotype"/>
            </a:endParaRPr>
          </a:p>
          <a:p>
            <a:pPr marL="10716" marR="829439" defTabSz="771571">
              <a:lnSpc>
                <a:spcPct val="160900"/>
              </a:lnSpc>
            </a:pPr>
            <a:r>
              <a:rPr sz="2658" kern="0" dirty="0">
                <a:solidFill>
                  <a:sysClr val="windowText" lastClr="000000"/>
                </a:solidFill>
                <a:latin typeface="Palatino Linotype"/>
                <a:cs typeface="Palatino Linotype"/>
              </a:rPr>
              <a:t>Staging</a:t>
            </a:r>
            <a:r>
              <a:rPr sz="2658" kern="0" spc="-38" dirty="0">
                <a:solidFill>
                  <a:sysClr val="windowText" lastClr="000000"/>
                </a:solidFill>
                <a:latin typeface="Palatino Linotype"/>
                <a:cs typeface="Palatino Linotype"/>
              </a:rPr>
              <a:t> </a:t>
            </a:r>
            <a:r>
              <a:rPr sz="2658" kern="0" spc="-17" dirty="0">
                <a:solidFill>
                  <a:sysClr val="windowText" lastClr="000000"/>
                </a:solidFill>
                <a:latin typeface="Palatino Linotype"/>
                <a:cs typeface="Palatino Linotype"/>
              </a:rPr>
              <a:t>Area </a:t>
            </a:r>
            <a:r>
              <a:rPr sz="2658" kern="0" dirty="0">
                <a:solidFill>
                  <a:sysClr val="windowText" lastClr="000000"/>
                </a:solidFill>
                <a:latin typeface="Palatino Linotype"/>
                <a:cs typeface="Palatino Linotype"/>
              </a:rPr>
              <a:t>Git</a:t>
            </a:r>
            <a:r>
              <a:rPr sz="2658" kern="0" spc="96" dirty="0">
                <a:solidFill>
                  <a:sysClr val="windowText" lastClr="000000"/>
                </a:solidFill>
                <a:latin typeface="Palatino Linotype"/>
                <a:cs typeface="Palatino Linotype"/>
              </a:rPr>
              <a:t> </a:t>
            </a:r>
            <a:r>
              <a:rPr sz="2658" kern="0" spc="-8" dirty="0">
                <a:solidFill>
                  <a:sysClr val="windowText" lastClr="000000"/>
                </a:solidFill>
                <a:latin typeface="Palatino Linotype"/>
                <a:cs typeface="Palatino Linotype"/>
              </a:rPr>
              <a:t>Directory</a:t>
            </a:r>
            <a:endParaRPr sz="2658" kern="0">
              <a:solidFill>
                <a:sysClr val="windowText" lastClr="000000"/>
              </a:solidFill>
              <a:latin typeface="Palatino Linotype"/>
              <a:cs typeface="Palatino Linotype"/>
            </a:endParaRPr>
          </a:p>
        </p:txBody>
      </p:sp>
      <p:sp>
        <p:nvSpPr>
          <p:cNvPr id="7" name="object 7"/>
          <p:cNvSpPr txBox="1"/>
          <p:nvPr/>
        </p:nvSpPr>
        <p:spPr>
          <a:xfrm>
            <a:off x="2739628" y="3039810"/>
            <a:ext cx="255032" cy="318674"/>
          </a:xfrm>
          <a:prstGeom prst="rect">
            <a:avLst/>
          </a:prstGeom>
        </p:spPr>
        <p:txBody>
          <a:bodyPr vert="horz" wrap="square" lIns="0" tIns="13395" rIns="0" bIns="0" rtlCol="0">
            <a:spAutoFit/>
          </a:bodyPr>
          <a:lstStyle/>
          <a:p>
            <a:pPr marL="10716" defTabSz="771571">
              <a:spcBef>
                <a:spcPts val="105"/>
              </a:spcBef>
            </a:pPr>
            <a:r>
              <a:rPr sz="1983" kern="0" spc="-148" dirty="0">
                <a:solidFill>
                  <a:sysClr val="windowText" lastClr="000000"/>
                </a:solidFill>
                <a:latin typeface="MS PGothic"/>
                <a:cs typeface="MS PGothic"/>
              </a:rPr>
              <a:t>➤</a:t>
            </a:r>
            <a:endParaRPr sz="1983" kern="0">
              <a:solidFill>
                <a:sysClr val="windowText" lastClr="000000"/>
              </a:solidFill>
              <a:latin typeface="MS PGothic"/>
              <a:cs typeface="MS PGothic"/>
            </a:endParaRPr>
          </a:p>
        </p:txBody>
      </p:sp>
      <p:sp>
        <p:nvSpPr>
          <p:cNvPr id="8" name="object 8"/>
          <p:cNvSpPr txBox="1"/>
          <p:nvPr/>
        </p:nvSpPr>
        <p:spPr>
          <a:xfrm>
            <a:off x="2739628" y="3691534"/>
            <a:ext cx="255032" cy="318674"/>
          </a:xfrm>
          <a:prstGeom prst="rect">
            <a:avLst/>
          </a:prstGeom>
        </p:spPr>
        <p:txBody>
          <a:bodyPr vert="horz" wrap="square" lIns="0" tIns="13395" rIns="0" bIns="0" rtlCol="0">
            <a:spAutoFit/>
          </a:bodyPr>
          <a:lstStyle/>
          <a:p>
            <a:pPr marL="10716" defTabSz="771571">
              <a:spcBef>
                <a:spcPts val="105"/>
              </a:spcBef>
            </a:pPr>
            <a:r>
              <a:rPr sz="1983" kern="0" spc="-148" dirty="0">
                <a:solidFill>
                  <a:sysClr val="windowText" lastClr="000000"/>
                </a:solidFill>
                <a:latin typeface="MS PGothic"/>
                <a:cs typeface="MS PGothic"/>
              </a:rPr>
              <a:t>➤</a:t>
            </a:r>
            <a:endParaRPr sz="1983" kern="0">
              <a:solidFill>
                <a:sysClr val="windowText" lastClr="000000"/>
              </a:solidFill>
              <a:latin typeface="MS PGothic"/>
              <a:cs typeface="MS PGothic"/>
            </a:endParaRPr>
          </a:p>
        </p:txBody>
      </p:sp>
      <p:sp>
        <p:nvSpPr>
          <p:cNvPr id="9" name="object 9"/>
          <p:cNvSpPr txBox="1"/>
          <p:nvPr/>
        </p:nvSpPr>
        <p:spPr>
          <a:xfrm>
            <a:off x="2343150" y="4343259"/>
            <a:ext cx="255032" cy="318674"/>
          </a:xfrm>
          <a:prstGeom prst="rect">
            <a:avLst/>
          </a:prstGeom>
        </p:spPr>
        <p:txBody>
          <a:bodyPr vert="horz" wrap="square" lIns="0" tIns="13395" rIns="0" bIns="0" rtlCol="0">
            <a:spAutoFit/>
          </a:bodyPr>
          <a:lstStyle/>
          <a:p>
            <a:pPr marL="10716" defTabSz="771571">
              <a:spcBef>
                <a:spcPts val="105"/>
              </a:spcBef>
            </a:pPr>
            <a:r>
              <a:rPr sz="1983" kern="0" spc="-148" dirty="0">
                <a:solidFill>
                  <a:sysClr val="windowText" lastClr="000000"/>
                </a:solidFill>
                <a:latin typeface="MS PGothic"/>
                <a:cs typeface="MS PGothic"/>
              </a:rPr>
              <a:t>➤</a:t>
            </a:r>
            <a:endParaRPr sz="1983" kern="0">
              <a:solidFill>
                <a:sysClr val="windowText" lastClr="000000"/>
              </a:solidFill>
              <a:latin typeface="MS PGothic"/>
              <a:cs typeface="MS PGothic"/>
            </a:endParaRPr>
          </a:p>
        </p:txBody>
      </p:sp>
      <p:sp>
        <p:nvSpPr>
          <p:cNvPr id="10" name="object 10"/>
          <p:cNvSpPr txBox="1"/>
          <p:nvPr/>
        </p:nvSpPr>
        <p:spPr>
          <a:xfrm>
            <a:off x="2735662" y="4245425"/>
            <a:ext cx="9107210" cy="3166849"/>
          </a:xfrm>
          <a:prstGeom prst="rect">
            <a:avLst/>
          </a:prstGeom>
        </p:spPr>
        <p:txBody>
          <a:bodyPr vert="horz" wrap="square" lIns="0" tIns="10180" rIns="0" bIns="0" rtlCol="0">
            <a:spAutoFit/>
          </a:bodyPr>
          <a:lstStyle/>
          <a:p>
            <a:pPr marL="10716" marR="1014830" defTabSz="771571">
              <a:lnSpc>
                <a:spcPct val="113799"/>
              </a:lnSpc>
              <a:spcBef>
                <a:spcPts val="80"/>
              </a:spcBef>
            </a:pPr>
            <a:r>
              <a:rPr sz="2658" kern="0" dirty="0">
                <a:solidFill>
                  <a:sysClr val="windowText" lastClr="000000"/>
                </a:solidFill>
                <a:latin typeface="Palatino Linotype"/>
                <a:cs typeface="Palatino Linotype"/>
              </a:rPr>
              <a:t>Working</a:t>
            </a:r>
            <a:r>
              <a:rPr sz="2658" kern="0" spc="8" dirty="0">
                <a:solidFill>
                  <a:sysClr val="windowText" lastClr="000000"/>
                </a:solidFill>
                <a:latin typeface="Palatino Linotype"/>
                <a:cs typeface="Palatino Linotype"/>
              </a:rPr>
              <a:t> </a:t>
            </a:r>
            <a:r>
              <a:rPr sz="2658" kern="0" dirty="0">
                <a:solidFill>
                  <a:sysClr val="windowText" lastClr="000000"/>
                </a:solidFill>
                <a:latin typeface="Palatino Linotype"/>
                <a:cs typeface="Palatino Linotype"/>
              </a:rPr>
              <a:t>Directory</a:t>
            </a:r>
            <a:r>
              <a:rPr sz="2658" kern="0" spc="4" dirty="0">
                <a:solidFill>
                  <a:sysClr val="windowText" lastClr="000000"/>
                </a:solidFill>
                <a:latin typeface="Palatino Linotype"/>
                <a:cs typeface="Palatino Linotype"/>
              </a:rPr>
              <a:t> </a:t>
            </a:r>
            <a:r>
              <a:rPr sz="2658" kern="0" spc="42" dirty="0">
                <a:solidFill>
                  <a:sysClr val="windowText" lastClr="000000"/>
                </a:solidFill>
                <a:latin typeface="Palatino Linotype"/>
                <a:cs typeface="Palatino Linotype"/>
              </a:rPr>
              <a:t>-</a:t>
            </a:r>
            <a:r>
              <a:rPr sz="2658" kern="0" spc="8" dirty="0">
                <a:solidFill>
                  <a:sysClr val="windowText" lastClr="000000"/>
                </a:solidFill>
                <a:latin typeface="Palatino Linotype"/>
                <a:cs typeface="Palatino Linotype"/>
              </a:rPr>
              <a:t> </a:t>
            </a:r>
            <a:r>
              <a:rPr sz="2658" kern="0" dirty="0">
                <a:solidFill>
                  <a:sysClr val="windowText" lastClr="000000"/>
                </a:solidFill>
                <a:latin typeface="Palatino Linotype"/>
                <a:cs typeface="Palatino Linotype"/>
              </a:rPr>
              <a:t>Area</a:t>
            </a:r>
            <a:r>
              <a:rPr sz="2658" kern="0" spc="8" dirty="0">
                <a:solidFill>
                  <a:sysClr val="windowText" lastClr="000000"/>
                </a:solidFill>
                <a:latin typeface="Palatino Linotype"/>
                <a:cs typeface="Palatino Linotype"/>
              </a:rPr>
              <a:t> </a:t>
            </a:r>
            <a:r>
              <a:rPr sz="2658" kern="0" dirty="0">
                <a:solidFill>
                  <a:sysClr val="windowText" lastClr="000000"/>
                </a:solidFill>
                <a:latin typeface="Palatino Linotype"/>
                <a:cs typeface="Palatino Linotype"/>
              </a:rPr>
              <a:t>of</a:t>
            </a:r>
            <a:r>
              <a:rPr sz="2658" kern="0" spc="4" dirty="0">
                <a:solidFill>
                  <a:sysClr val="windowText" lastClr="000000"/>
                </a:solidFill>
                <a:latin typeface="Palatino Linotype"/>
                <a:cs typeface="Palatino Linotype"/>
              </a:rPr>
              <a:t> </a:t>
            </a:r>
            <a:r>
              <a:rPr sz="2658" kern="0" spc="-8" dirty="0">
                <a:solidFill>
                  <a:sysClr val="windowText" lastClr="000000"/>
                </a:solidFill>
                <a:latin typeface="Palatino Linotype"/>
                <a:cs typeface="Palatino Linotype"/>
              </a:rPr>
              <a:t>Live</a:t>
            </a:r>
            <a:r>
              <a:rPr sz="2658" kern="0" spc="8" dirty="0">
                <a:solidFill>
                  <a:sysClr val="windowText" lastClr="000000"/>
                </a:solidFill>
                <a:latin typeface="Palatino Linotype"/>
                <a:cs typeface="Palatino Linotype"/>
              </a:rPr>
              <a:t> </a:t>
            </a:r>
            <a:r>
              <a:rPr sz="2658" kern="0" dirty="0">
                <a:solidFill>
                  <a:sysClr val="windowText" lastClr="000000"/>
                </a:solidFill>
                <a:latin typeface="Palatino Linotype"/>
                <a:cs typeface="Palatino Linotype"/>
              </a:rPr>
              <a:t>Files,</a:t>
            </a:r>
            <a:r>
              <a:rPr sz="2658" kern="0" spc="8" dirty="0">
                <a:solidFill>
                  <a:sysClr val="windowText" lastClr="000000"/>
                </a:solidFill>
                <a:latin typeface="Palatino Linotype"/>
                <a:cs typeface="Palatino Linotype"/>
              </a:rPr>
              <a:t> </a:t>
            </a:r>
            <a:r>
              <a:rPr sz="2658" kern="0" dirty="0">
                <a:solidFill>
                  <a:sysClr val="windowText" lastClr="000000"/>
                </a:solidFill>
                <a:latin typeface="Palatino Linotype"/>
                <a:cs typeface="Palatino Linotype"/>
              </a:rPr>
              <a:t>also</a:t>
            </a:r>
            <a:r>
              <a:rPr sz="2658" kern="0" spc="4" dirty="0">
                <a:solidFill>
                  <a:sysClr val="windowText" lastClr="000000"/>
                </a:solidFill>
                <a:latin typeface="Palatino Linotype"/>
                <a:cs typeface="Palatino Linotype"/>
              </a:rPr>
              <a:t> </a:t>
            </a:r>
            <a:r>
              <a:rPr sz="2658" kern="0" dirty="0">
                <a:solidFill>
                  <a:sysClr val="windowText" lastClr="000000"/>
                </a:solidFill>
                <a:latin typeface="Palatino Linotype"/>
                <a:cs typeface="Palatino Linotype"/>
              </a:rPr>
              <a:t>known</a:t>
            </a:r>
            <a:r>
              <a:rPr sz="2658" kern="0" spc="8" dirty="0">
                <a:solidFill>
                  <a:sysClr val="windowText" lastClr="000000"/>
                </a:solidFill>
                <a:latin typeface="Palatino Linotype"/>
                <a:cs typeface="Palatino Linotype"/>
              </a:rPr>
              <a:t> </a:t>
            </a:r>
            <a:r>
              <a:rPr sz="2658" kern="0" spc="-21" dirty="0">
                <a:solidFill>
                  <a:sysClr val="windowText" lastClr="000000"/>
                </a:solidFill>
                <a:latin typeface="Palatino Linotype"/>
                <a:cs typeface="Palatino Linotype"/>
              </a:rPr>
              <a:t>as </a:t>
            </a:r>
            <a:r>
              <a:rPr sz="2658" kern="0" dirty="0">
                <a:solidFill>
                  <a:sysClr val="windowText" lastClr="000000"/>
                </a:solidFill>
                <a:latin typeface="Palatino Linotype"/>
                <a:cs typeface="Palatino Linotype"/>
              </a:rPr>
              <a:t>Untracked</a:t>
            </a:r>
            <a:r>
              <a:rPr sz="2658" kern="0" spc="-25" dirty="0">
                <a:solidFill>
                  <a:sysClr val="windowText" lastClr="000000"/>
                </a:solidFill>
                <a:latin typeface="Palatino Linotype"/>
                <a:cs typeface="Palatino Linotype"/>
              </a:rPr>
              <a:t> </a:t>
            </a:r>
            <a:r>
              <a:rPr sz="2658" kern="0" dirty="0">
                <a:solidFill>
                  <a:sysClr val="windowText" lastClr="000000"/>
                </a:solidFill>
                <a:latin typeface="Palatino Linotype"/>
                <a:cs typeface="Palatino Linotype"/>
              </a:rPr>
              <a:t>area</a:t>
            </a:r>
            <a:r>
              <a:rPr sz="2658" kern="0" spc="-21" dirty="0">
                <a:solidFill>
                  <a:sysClr val="windowText" lastClr="000000"/>
                </a:solidFill>
                <a:latin typeface="Palatino Linotype"/>
                <a:cs typeface="Palatino Linotype"/>
              </a:rPr>
              <a:t> </a:t>
            </a:r>
            <a:r>
              <a:rPr sz="2658" kern="0" dirty="0">
                <a:solidFill>
                  <a:sysClr val="windowText" lastClr="000000"/>
                </a:solidFill>
                <a:latin typeface="Palatino Linotype"/>
                <a:cs typeface="Palatino Linotype"/>
              </a:rPr>
              <a:t>of</a:t>
            </a:r>
            <a:r>
              <a:rPr sz="2658" kern="0" spc="-21" dirty="0">
                <a:solidFill>
                  <a:sysClr val="windowText" lastClr="000000"/>
                </a:solidFill>
                <a:latin typeface="Palatino Linotype"/>
                <a:cs typeface="Palatino Linotype"/>
              </a:rPr>
              <a:t> </a:t>
            </a:r>
            <a:r>
              <a:rPr sz="2658" kern="0" spc="-17" dirty="0">
                <a:solidFill>
                  <a:sysClr val="windowText" lastClr="000000"/>
                </a:solidFill>
                <a:latin typeface="Palatino Linotype"/>
                <a:cs typeface="Palatino Linotype"/>
              </a:rPr>
              <a:t>GIT.</a:t>
            </a:r>
            <a:endParaRPr sz="2658" kern="0">
              <a:solidFill>
                <a:sysClr val="windowText" lastClr="000000"/>
              </a:solidFill>
              <a:latin typeface="Palatino Linotype"/>
              <a:cs typeface="Palatino Linotype"/>
            </a:endParaRPr>
          </a:p>
          <a:p>
            <a:pPr marL="10716" marR="279694" defTabSz="771571">
              <a:lnSpc>
                <a:spcPct val="113799"/>
              </a:lnSpc>
              <a:spcBef>
                <a:spcPts val="1502"/>
              </a:spcBef>
            </a:pPr>
            <a:r>
              <a:rPr sz="2658" kern="0" dirty="0">
                <a:solidFill>
                  <a:sysClr val="windowText" lastClr="000000"/>
                </a:solidFill>
                <a:latin typeface="Palatino Linotype"/>
                <a:cs typeface="Palatino Linotype"/>
              </a:rPr>
              <a:t>Staging</a:t>
            </a:r>
            <a:r>
              <a:rPr sz="2658" kern="0" spc="25" dirty="0">
                <a:solidFill>
                  <a:sysClr val="windowText" lastClr="000000"/>
                </a:solidFill>
                <a:latin typeface="Palatino Linotype"/>
                <a:cs typeface="Palatino Linotype"/>
              </a:rPr>
              <a:t> </a:t>
            </a:r>
            <a:r>
              <a:rPr sz="2658" kern="0" dirty="0">
                <a:solidFill>
                  <a:sysClr val="windowText" lastClr="000000"/>
                </a:solidFill>
                <a:latin typeface="Palatino Linotype"/>
                <a:cs typeface="Palatino Linotype"/>
              </a:rPr>
              <a:t>Area</a:t>
            </a:r>
            <a:r>
              <a:rPr sz="2658" kern="0" spc="21" dirty="0">
                <a:solidFill>
                  <a:sysClr val="windowText" lastClr="000000"/>
                </a:solidFill>
                <a:latin typeface="Palatino Linotype"/>
                <a:cs typeface="Palatino Linotype"/>
              </a:rPr>
              <a:t> </a:t>
            </a:r>
            <a:r>
              <a:rPr sz="2658" kern="0" spc="42" dirty="0">
                <a:solidFill>
                  <a:sysClr val="windowText" lastClr="000000"/>
                </a:solidFill>
                <a:latin typeface="Palatino Linotype"/>
                <a:cs typeface="Palatino Linotype"/>
              </a:rPr>
              <a:t>-</a:t>
            </a:r>
            <a:r>
              <a:rPr sz="2658" kern="0" spc="25" dirty="0">
                <a:solidFill>
                  <a:sysClr val="windowText" lastClr="000000"/>
                </a:solidFill>
                <a:latin typeface="Palatino Linotype"/>
                <a:cs typeface="Palatino Linotype"/>
              </a:rPr>
              <a:t> </a:t>
            </a:r>
            <a:r>
              <a:rPr sz="2658" kern="0" dirty="0">
                <a:solidFill>
                  <a:sysClr val="windowText" lastClr="000000"/>
                </a:solidFill>
                <a:latin typeface="Palatino Linotype"/>
                <a:cs typeface="Palatino Linotype"/>
              </a:rPr>
              <a:t>Staging</a:t>
            </a:r>
            <a:r>
              <a:rPr sz="2658" kern="0" spc="25" dirty="0">
                <a:solidFill>
                  <a:sysClr val="windowText" lastClr="000000"/>
                </a:solidFill>
                <a:latin typeface="Palatino Linotype"/>
                <a:cs typeface="Palatino Linotype"/>
              </a:rPr>
              <a:t> </a:t>
            </a:r>
            <a:r>
              <a:rPr sz="2658" kern="0" dirty="0">
                <a:solidFill>
                  <a:sysClr val="windowText" lastClr="000000"/>
                </a:solidFill>
                <a:latin typeface="Palatino Linotype"/>
                <a:cs typeface="Palatino Linotype"/>
              </a:rPr>
              <a:t>Area</a:t>
            </a:r>
            <a:r>
              <a:rPr sz="2658" kern="0" spc="25" dirty="0">
                <a:solidFill>
                  <a:sysClr val="windowText" lastClr="000000"/>
                </a:solidFill>
                <a:latin typeface="Palatino Linotype"/>
                <a:cs typeface="Palatino Linotype"/>
              </a:rPr>
              <a:t> </a:t>
            </a:r>
            <a:r>
              <a:rPr sz="2658" kern="0" dirty="0">
                <a:solidFill>
                  <a:sysClr val="windowText" lastClr="000000"/>
                </a:solidFill>
                <a:latin typeface="Palatino Linotype"/>
                <a:cs typeface="Palatino Linotype"/>
              </a:rPr>
              <a:t>is</a:t>
            </a:r>
            <a:r>
              <a:rPr sz="2658" kern="0" spc="21" dirty="0">
                <a:solidFill>
                  <a:sysClr val="windowText" lastClr="000000"/>
                </a:solidFill>
                <a:latin typeface="Palatino Linotype"/>
                <a:cs typeface="Palatino Linotype"/>
              </a:rPr>
              <a:t> </a:t>
            </a:r>
            <a:r>
              <a:rPr sz="2658" kern="0" dirty="0">
                <a:solidFill>
                  <a:sysClr val="windowText" lastClr="000000"/>
                </a:solidFill>
                <a:latin typeface="Palatino Linotype"/>
                <a:cs typeface="Palatino Linotype"/>
              </a:rPr>
              <a:t>when</a:t>
            </a:r>
            <a:r>
              <a:rPr sz="2658" kern="0" spc="25" dirty="0">
                <a:solidFill>
                  <a:sysClr val="windowText" lastClr="000000"/>
                </a:solidFill>
                <a:latin typeface="Palatino Linotype"/>
                <a:cs typeface="Palatino Linotype"/>
              </a:rPr>
              <a:t> </a:t>
            </a:r>
            <a:r>
              <a:rPr sz="2658" kern="0" dirty="0">
                <a:solidFill>
                  <a:sysClr val="windowText" lastClr="000000"/>
                </a:solidFill>
                <a:latin typeface="Palatino Linotype"/>
                <a:cs typeface="Palatino Linotype"/>
              </a:rPr>
              <a:t>git</a:t>
            </a:r>
            <a:r>
              <a:rPr sz="2658" kern="0" spc="25" dirty="0">
                <a:solidFill>
                  <a:sysClr val="windowText" lastClr="000000"/>
                </a:solidFill>
                <a:latin typeface="Palatino Linotype"/>
                <a:cs typeface="Palatino Linotype"/>
              </a:rPr>
              <a:t> </a:t>
            </a:r>
            <a:r>
              <a:rPr sz="2658" kern="0" dirty="0">
                <a:solidFill>
                  <a:sysClr val="windowText" lastClr="000000"/>
                </a:solidFill>
                <a:latin typeface="Palatino Linotype"/>
                <a:cs typeface="Palatino Linotype"/>
              </a:rPr>
              <a:t>starts</a:t>
            </a:r>
            <a:r>
              <a:rPr sz="2658" kern="0" spc="25" dirty="0">
                <a:solidFill>
                  <a:sysClr val="windowText" lastClr="000000"/>
                </a:solidFill>
                <a:latin typeface="Palatino Linotype"/>
                <a:cs typeface="Palatino Linotype"/>
              </a:rPr>
              <a:t> </a:t>
            </a:r>
            <a:r>
              <a:rPr sz="2658" kern="0" dirty="0">
                <a:solidFill>
                  <a:sysClr val="windowText" lastClr="000000"/>
                </a:solidFill>
                <a:latin typeface="Palatino Linotype"/>
                <a:cs typeface="Palatino Linotype"/>
              </a:rPr>
              <a:t>tracking</a:t>
            </a:r>
            <a:r>
              <a:rPr sz="2658" kern="0" spc="21" dirty="0">
                <a:solidFill>
                  <a:sysClr val="windowText" lastClr="000000"/>
                </a:solidFill>
                <a:latin typeface="Palatino Linotype"/>
                <a:cs typeface="Palatino Linotype"/>
              </a:rPr>
              <a:t> </a:t>
            </a:r>
            <a:r>
              <a:rPr sz="2658" kern="0" spc="-21" dirty="0">
                <a:solidFill>
                  <a:sysClr val="windowText" lastClr="000000"/>
                </a:solidFill>
                <a:latin typeface="Palatino Linotype"/>
                <a:cs typeface="Palatino Linotype"/>
              </a:rPr>
              <a:t>and </a:t>
            </a:r>
            <a:r>
              <a:rPr sz="2658" kern="0" spc="-8" dirty="0">
                <a:solidFill>
                  <a:sysClr val="windowText" lastClr="000000"/>
                </a:solidFill>
                <a:latin typeface="Palatino Linotype"/>
                <a:cs typeface="Palatino Linotype"/>
              </a:rPr>
              <a:t>saving</a:t>
            </a:r>
            <a:r>
              <a:rPr sz="2658" kern="0" spc="55" dirty="0">
                <a:solidFill>
                  <a:sysClr val="windowText" lastClr="000000"/>
                </a:solidFill>
                <a:latin typeface="Palatino Linotype"/>
                <a:cs typeface="Palatino Linotype"/>
              </a:rPr>
              <a:t> </a:t>
            </a:r>
            <a:r>
              <a:rPr sz="2658" kern="0" dirty="0">
                <a:solidFill>
                  <a:sysClr val="windowText" lastClr="000000"/>
                </a:solidFill>
                <a:latin typeface="Palatino Linotype"/>
                <a:cs typeface="Palatino Linotype"/>
              </a:rPr>
              <a:t>changes</a:t>
            </a:r>
            <a:r>
              <a:rPr sz="2658" kern="0" spc="59" dirty="0">
                <a:solidFill>
                  <a:sysClr val="windowText" lastClr="000000"/>
                </a:solidFill>
                <a:latin typeface="Palatino Linotype"/>
                <a:cs typeface="Palatino Linotype"/>
              </a:rPr>
              <a:t> </a:t>
            </a:r>
            <a:r>
              <a:rPr sz="2658" kern="0" dirty="0">
                <a:solidFill>
                  <a:sysClr val="windowText" lastClr="000000"/>
                </a:solidFill>
                <a:latin typeface="Palatino Linotype"/>
                <a:cs typeface="Palatino Linotype"/>
              </a:rPr>
              <a:t>that</a:t>
            </a:r>
            <a:r>
              <a:rPr sz="2658" kern="0" spc="55" dirty="0">
                <a:solidFill>
                  <a:sysClr val="windowText" lastClr="000000"/>
                </a:solidFill>
                <a:latin typeface="Palatino Linotype"/>
                <a:cs typeface="Palatino Linotype"/>
              </a:rPr>
              <a:t> </a:t>
            </a:r>
            <a:r>
              <a:rPr sz="2658" kern="0" dirty="0">
                <a:solidFill>
                  <a:sysClr val="windowText" lastClr="000000"/>
                </a:solidFill>
                <a:latin typeface="Palatino Linotype"/>
                <a:cs typeface="Palatino Linotype"/>
              </a:rPr>
              <a:t>occur</a:t>
            </a:r>
            <a:r>
              <a:rPr sz="2658" kern="0" spc="59" dirty="0">
                <a:solidFill>
                  <a:sysClr val="windowText" lastClr="000000"/>
                </a:solidFill>
                <a:latin typeface="Palatino Linotype"/>
                <a:cs typeface="Palatino Linotype"/>
              </a:rPr>
              <a:t> </a:t>
            </a:r>
            <a:r>
              <a:rPr sz="2658" kern="0" dirty="0">
                <a:solidFill>
                  <a:sysClr val="windowText" lastClr="000000"/>
                </a:solidFill>
                <a:latin typeface="Palatino Linotype"/>
                <a:cs typeface="Palatino Linotype"/>
              </a:rPr>
              <a:t>in</a:t>
            </a:r>
            <a:r>
              <a:rPr sz="2658" kern="0" spc="55" dirty="0">
                <a:solidFill>
                  <a:sysClr val="windowText" lastClr="000000"/>
                </a:solidFill>
                <a:latin typeface="Palatino Linotype"/>
                <a:cs typeface="Palatino Linotype"/>
              </a:rPr>
              <a:t> </a:t>
            </a:r>
            <a:r>
              <a:rPr sz="2658" kern="0" spc="-8" dirty="0">
                <a:solidFill>
                  <a:sysClr val="windowText" lastClr="000000"/>
                </a:solidFill>
                <a:latin typeface="Palatino Linotype"/>
                <a:cs typeface="Palatino Linotype"/>
              </a:rPr>
              <a:t>files.</a:t>
            </a:r>
            <a:endParaRPr sz="2658" kern="0">
              <a:solidFill>
                <a:sysClr val="windowText" lastClr="000000"/>
              </a:solidFill>
              <a:latin typeface="Palatino Linotype"/>
              <a:cs typeface="Palatino Linotype"/>
            </a:endParaRPr>
          </a:p>
          <a:p>
            <a:pPr marL="10716" marR="4287" defTabSz="771571">
              <a:lnSpc>
                <a:spcPct val="113799"/>
              </a:lnSpc>
              <a:spcBef>
                <a:spcPts val="1502"/>
              </a:spcBef>
            </a:pPr>
            <a:r>
              <a:rPr sz="2658" kern="0" dirty="0">
                <a:solidFill>
                  <a:sysClr val="windowText" lastClr="000000"/>
                </a:solidFill>
                <a:latin typeface="Palatino Linotype"/>
                <a:cs typeface="Palatino Linotype"/>
              </a:rPr>
              <a:t>Git</a:t>
            </a:r>
            <a:r>
              <a:rPr sz="2658" kern="0" spc="38" dirty="0">
                <a:solidFill>
                  <a:sysClr val="windowText" lastClr="000000"/>
                </a:solidFill>
                <a:latin typeface="Palatino Linotype"/>
                <a:cs typeface="Palatino Linotype"/>
              </a:rPr>
              <a:t> </a:t>
            </a:r>
            <a:r>
              <a:rPr sz="2658" kern="0" dirty="0">
                <a:solidFill>
                  <a:sysClr val="windowText" lastClr="000000"/>
                </a:solidFill>
                <a:latin typeface="Palatino Linotype"/>
                <a:cs typeface="Palatino Linotype"/>
              </a:rPr>
              <a:t>Directory</a:t>
            </a:r>
            <a:r>
              <a:rPr sz="2658" kern="0" spc="46" dirty="0">
                <a:solidFill>
                  <a:sysClr val="windowText" lastClr="000000"/>
                </a:solidFill>
                <a:latin typeface="Palatino Linotype"/>
                <a:cs typeface="Palatino Linotype"/>
              </a:rPr>
              <a:t> </a:t>
            </a:r>
            <a:r>
              <a:rPr sz="2658" kern="0" spc="42" dirty="0">
                <a:solidFill>
                  <a:sysClr val="windowText" lastClr="000000"/>
                </a:solidFill>
                <a:latin typeface="Palatino Linotype"/>
                <a:cs typeface="Palatino Linotype"/>
              </a:rPr>
              <a:t>-</a:t>
            </a:r>
            <a:r>
              <a:rPr sz="2658" kern="0" spc="46" dirty="0">
                <a:solidFill>
                  <a:sysClr val="windowText" lastClr="000000"/>
                </a:solidFill>
                <a:latin typeface="Palatino Linotype"/>
                <a:cs typeface="Palatino Linotype"/>
              </a:rPr>
              <a:t> </a:t>
            </a:r>
            <a:r>
              <a:rPr sz="2658" kern="0" dirty="0">
                <a:solidFill>
                  <a:sysClr val="windowText" lastClr="000000"/>
                </a:solidFill>
                <a:latin typeface="Palatino Linotype"/>
                <a:cs typeface="Palatino Linotype"/>
              </a:rPr>
              <a:t>Also</a:t>
            </a:r>
            <a:r>
              <a:rPr sz="2658" kern="0" spc="46" dirty="0">
                <a:solidFill>
                  <a:sysClr val="windowText" lastClr="000000"/>
                </a:solidFill>
                <a:latin typeface="Palatino Linotype"/>
                <a:cs typeface="Palatino Linotype"/>
              </a:rPr>
              <a:t> </a:t>
            </a:r>
            <a:r>
              <a:rPr sz="2658" kern="0" dirty="0">
                <a:solidFill>
                  <a:sysClr val="windowText" lastClr="000000"/>
                </a:solidFill>
                <a:latin typeface="Palatino Linotype"/>
                <a:cs typeface="Palatino Linotype"/>
              </a:rPr>
              <a:t>called</a:t>
            </a:r>
            <a:r>
              <a:rPr sz="2658" kern="0" spc="46" dirty="0">
                <a:solidFill>
                  <a:sysClr val="windowText" lastClr="000000"/>
                </a:solidFill>
                <a:latin typeface="Palatino Linotype"/>
                <a:cs typeface="Palatino Linotype"/>
              </a:rPr>
              <a:t> </a:t>
            </a:r>
            <a:r>
              <a:rPr sz="2658" kern="0" dirty="0">
                <a:solidFill>
                  <a:sysClr val="windowText" lastClr="000000"/>
                </a:solidFill>
                <a:latin typeface="Palatino Linotype"/>
                <a:cs typeface="Palatino Linotype"/>
              </a:rPr>
              <a:t>‘local</a:t>
            </a:r>
            <a:r>
              <a:rPr sz="2658" kern="0" spc="51" dirty="0">
                <a:solidFill>
                  <a:sysClr val="windowText" lastClr="000000"/>
                </a:solidFill>
                <a:latin typeface="Palatino Linotype"/>
                <a:cs typeface="Palatino Linotype"/>
              </a:rPr>
              <a:t> </a:t>
            </a:r>
            <a:r>
              <a:rPr sz="2658" kern="0" dirty="0">
                <a:solidFill>
                  <a:sysClr val="windowText" lastClr="000000"/>
                </a:solidFill>
                <a:latin typeface="Palatino Linotype"/>
                <a:cs typeface="Palatino Linotype"/>
              </a:rPr>
              <a:t>Repo’,</a:t>
            </a:r>
            <a:r>
              <a:rPr sz="2658" kern="0" spc="46" dirty="0">
                <a:solidFill>
                  <a:sysClr val="windowText" lastClr="000000"/>
                </a:solidFill>
                <a:latin typeface="Palatino Linotype"/>
                <a:cs typeface="Palatino Linotype"/>
              </a:rPr>
              <a:t> </a:t>
            </a:r>
            <a:r>
              <a:rPr sz="2658" kern="0" dirty="0">
                <a:solidFill>
                  <a:sysClr val="windowText" lastClr="000000"/>
                </a:solidFill>
                <a:latin typeface="Palatino Linotype"/>
                <a:cs typeface="Palatino Linotype"/>
              </a:rPr>
              <a:t>is</a:t>
            </a:r>
            <a:r>
              <a:rPr sz="2658" kern="0" spc="46" dirty="0">
                <a:solidFill>
                  <a:sysClr val="windowText" lastClr="000000"/>
                </a:solidFill>
                <a:latin typeface="Palatino Linotype"/>
                <a:cs typeface="Palatino Linotype"/>
              </a:rPr>
              <a:t> </a:t>
            </a:r>
            <a:r>
              <a:rPr sz="2658" kern="0" dirty="0">
                <a:solidFill>
                  <a:sysClr val="windowText" lastClr="000000"/>
                </a:solidFill>
                <a:latin typeface="Palatino Linotype"/>
                <a:cs typeface="Palatino Linotype"/>
              </a:rPr>
              <a:t>your</a:t>
            </a:r>
            <a:r>
              <a:rPr sz="2658" kern="0" spc="42" dirty="0">
                <a:solidFill>
                  <a:sysClr val="windowText" lastClr="000000"/>
                </a:solidFill>
                <a:latin typeface="Palatino Linotype"/>
                <a:cs typeface="Palatino Linotype"/>
              </a:rPr>
              <a:t> </a:t>
            </a:r>
            <a:r>
              <a:rPr sz="2658" b="1" kern="0" spc="68" dirty="0">
                <a:solidFill>
                  <a:sysClr val="windowText" lastClr="000000"/>
                </a:solidFill>
                <a:latin typeface="Palatino Linotype"/>
                <a:cs typeface="Palatino Linotype"/>
              </a:rPr>
              <a:t>.git</a:t>
            </a:r>
            <a:r>
              <a:rPr sz="2658" b="1" kern="0" spc="46" dirty="0">
                <a:solidFill>
                  <a:sysClr val="windowText" lastClr="000000"/>
                </a:solidFill>
                <a:latin typeface="Palatino Linotype"/>
                <a:cs typeface="Palatino Linotype"/>
              </a:rPr>
              <a:t> </a:t>
            </a:r>
            <a:r>
              <a:rPr sz="2658" kern="0" dirty="0">
                <a:solidFill>
                  <a:sysClr val="windowText" lastClr="000000"/>
                </a:solidFill>
                <a:latin typeface="Palatino Linotype"/>
                <a:cs typeface="Palatino Linotype"/>
              </a:rPr>
              <a:t>repo.</a:t>
            </a:r>
            <a:r>
              <a:rPr sz="2658" kern="0" spc="51" dirty="0">
                <a:solidFill>
                  <a:sysClr val="windowText" lastClr="000000"/>
                </a:solidFill>
                <a:latin typeface="Palatino Linotype"/>
                <a:cs typeface="Palatino Linotype"/>
              </a:rPr>
              <a:t> </a:t>
            </a:r>
            <a:r>
              <a:rPr sz="2658" kern="0" spc="-17" dirty="0">
                <a:solidFill>
                  <a:sysClr val="windowText" lastClr="000000"/>
                </a:solidFill>
                <a:latin typeface="Palatino Linotype"/>
                <a:cs typeface="Palatino Linotype"/>
              </a:rPr>
              <a:t>It’s </a:t>
            </a:r>
            <a:r>
              <a:rPr sz="2658" kern="0" dirty="0">
                <a:solidFill>
                  <a:sysClr val="windowText" lastClr="000000"/>
                </a:solidFill>
                <a:latin typeface="Palatino Linotype"/>
                <a:cs typeface="Palatino Linotype"/>
              </a:rPr>
              <a:t>area</a:t>
            </a:r>
            <a:r>
              <a:rPr sz="2658" kern="0" spc="-21" dirty="0">
                <a:solidFill>
                  <a:sysClr val="windowText" lastClr="000000"/>
                </a:solidFill>
                <a:latin typeface="Palatino Linotype"/>
                <a:cs typeface="Palatino Linotype"/>
              </a:rPr>
              <a:t> </a:t>
            </a:r>
            <a:r>
              <a:rPr sz="2658" kern="0" dirty="0">
                <a:solidFill>
                  <a:sysClr val="windowText" lastClr="000000"/>
                </a:solidFill>
                <a:latin typeface="Palatino Linotype"/>
                <a:cs typeface="Palatino Linotype"/>
              </a:rPr>
              <a:t>where</a:t>
            </a:r>
            <a:r>
              <a:rPr sz="2658" kern="0" spc="-21" dirty="0">
                <a:solidFill>
                  <a:sysClr val="windowText" lastClr="000000"/>
                </a:solidFill>
                <a:latin typeface="Palatino Linotype"/>
                <a:cs typeface="Palatino Linotype"/>
              </a:rPr>
              <a:t> </a:t>
            </a:r>
            <a:r>
              <a:rPr sz="2658" kern="0" dirty="0">
                <a:solidFill>
                  <a:sysClr val="windowText" lastClr="000000"/>
                </a:solidFill>
                <a:latin typeface="Palatino Linotype"/>
                <a:cs typeface="Palatino Linotype"/>
              </a:rPr>
              <a:t>GIT</a:t>
            </a:r>
            <a:r>
              <a:rPr sz="2658" kern="0" spc="-21" dirty="0">
                <a:solidFill>
                  <a:sysClr val="windowText" lastClr="000000"/>
                </a:solidFill>
                <a:latin typeface="Palatino Linotype"/>
                <a:cs typeface="Palatino Linotype"/>
              </a:rPr>
              <a:t> </a:t>
            </a:r>
            <a:r>
              <a:rPr sz="2658" kern="0" dirty="0">
                <a:solidFill>
                  <a:sysClr val="windowText" lastClr="000000"/>
                </a:solidFill>
                <a:latin typeface="Palatino Linotype"/>
                <a:cs typeface="Palatino Linotype"/>
              </a:rPr>
              <a:t>save</a:t>
            </a:r>
            <a:r>
              <a:rPr sz="2658" kern="0" spc="-21" dirty="0">
                <a:solidFill>
                  <a:sysClr val="windowText" lastClr="000000"/>
                </a:solidFill>
                <a:latin typeface="Palatino Linotype"/>
                <a:cs typeface="Palatino Linotype"/>
              </a:rPr>
              <a:t> </a:t>
            </a:r>
            <a:r>
              <a:rPr sz="2658" kern="0" spc="-8" dirty="0">
                <a:solidFill>
                  <a:sysClr val="windowText" lastClr="000000"/>
                </a:solidFill>
                <a:latin typeface="Palatino Linotype"/>
                <a:cs typeface="Palatino Linotype"/>
              </a:rPr>
              <a:t>everything.</a:t>
            </a:r>
            <a:endParaRPr sz="2658" kern="0">
              <a:solidFill>
                <a:sysClr val="windowText" lastClr="000000"/>
              </a:solidFill>
              <a:latin typeface="Palatino Linotype"/>
              <a:cs typeface="Palatino Linotype"/>
            </a:endParaRPr>
          </a:p>
        </p:txBody>
      </p:sp>
      <p:sp>
        <p:nvSpPr>
          <p:cNvPr id="11" name="object 11"/>
          <p:cNvSpPr txBox="1"/>
          <p:nvPr/>
        </p:nvSpPr>
        <p:spPr>
          <a:xfrm>
            <a:off x="2343150" y="5455755"/>
            <a:ext cx="255032" cy="318674"/>
          </a:xfrm>
          <a:prstGeom prst="rect">
            <a:avLst/>
          </a:prstGeom>
        </p:spPr>
        <p:txBody>
          <a:bodyPr vert="horz" wrap="square" lIns="0" tIns="13395" rIns="0" bIns="0" rtlCol="0">
            <a:spAutoFit/>
          </a:bodyPr>
          <a:lstStyle/>
          <a:p>
            <a:pPr marL="10716" defTabSz="771571">
              <a:spcBef>
                <a:spcPts val="105"/>
              </a:spcBef>
            </a:pPr>
            <a:r>
              <a:rPr sz="1983" kern="0" spc="-148" dirty="0">
                <a:solidFill>
                  <a:sysClr val="windowText" lastClr="000000"/>
                </a:solidFill>
                <a:latin typeface="MS PGothic"/>
                <a:cs typeface="MS PGothic"/>
              </a:rPr>
              <a:t>➤</a:t>
            </a:r>
            <a:endParaRPr sz="1983" kern="0">
              <a:solidFill>
                <a:sysClr val="windowText" lastClr="000000"/>
              </a:solidFill>
              <a:latin typeface="MS PGothic"/>
              <a:cs typeface="MS PGothic"/>
            </a:endParaRPr>
          </a:p>
        </p:txBody>
      </p:sp>
      <p:sp>
        <p:nvSpPr>
          <p:cNvPr id="12" name="object 12"/>
          <p:cNvSpPr txBox="1"/>
          <p:nvPr/>
        </p:nvSpPr>
        <p:spPr>
          <a:xfrm>
            <a:off x="2343150" y="6568251"/>
            <a:ext cx="255032" cy="318674"/>
          </a:xfrm>
          <a:prstGeom prst="rect">
            <a:avLst/>
          </a:prstGeom>
        </p:spPr>
        <p:txBody>
          <a:bodyPr vert="horz" wrap="square" lIns="0" tIns="13395" rIns="0" bIns="0" rtlCol="0">
            <a:spAutoFit/>
          </a:bodyPr>
          <a:lstStyle/>
          <a:p>
            <a:pPr marL="10716" defTabSz="771571">
              <a:spcBef>
                <a:spcPts val="105"/>
              </a:spcBef>
            </a:pPr>
            <a:r>
              <a:rPr sz="1983" kern="0" spc="-148" dirty="0">
                <a:solidFill>
                  <a:sysClr val="windowText" lastClr="000000"/>
                </a:solidFill>
                <a:latin typeface="MS PGothic"/>
                <a:cs typeface="MS PGothic"/>
              </a:rPr>
              <a:t>➤</a:t>
            </a:r>
            <a:endParaRPr sz="1983" kern="0">
              <a:solidFill>
                <a:sysClr val="windowText" lastClr="000000"/>
              </a:solidFill>
              <a:latin typeface="MS PGothic"/>
              <a:cs typeface="MS PGothic"/>
            </a:endParaRPr>
          </a:p>
        </p:txBody>
      </p:sp>
    </p:spTree>
    <p:extLst>
      <p:ext uri="{BB962C8B-B14F-4D97-AF65-F5344CB8AC3E}">
        <p14:creationId xmlns:p14="http://schemas.microsoft.com/office/powerpoint/2010/main" val="666939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83143" y="552896"/>
            <a:ext cx="7711634" cy="478321"/>
          </a:xfrm>
          <a:prstGeom prst="rect">
            <a:avLst/>
          </a:prstGeom>
        </p:spPr>
        <p:txBody>
          <a:bodyPr vert="horz" wrap="square" lIns="0" tIns="10716" rIns="0" bIns="0" rtlCol="0">
            <a:spAutoFit/>
          </a:bodyPr>
          <a:lstStyle/>
          <a:p>
            <a:pPr marL="10716">
              <a:spcBef>
                <a:spcPts val="84"/>
              </a:spcBef>
            </a:pPr>
            <a:r>
              <a:rPr dirty="0">
                <a:solidFill>
                  <a:srgbClr val="6366C3"/>
                </a:solidFill>
              </a:rPr>
              <a:t>GIT</a:t>
            </a:r>
            <a:r>
              <a:rPr spc="-139" dirty="0">
                <a:solidFill>
                  <a:srgbClr val="6366C3"/>
                </a:solidFill>
              </a:rPr>
              <a:t> </a:t>
            </a:r>
            <a:r>
              <a:rPr spc="-228" dirty="0">
                <a:solidFill>
                  <a:srgbClr val="6366C3"/>
                </a:solidFill>
              </a:rPr>
              <a:t>&amp;</a:t>
            </a:r>
            <a:r>
              <a:rPr spc="38" dirty="0">
                <a:solidFill>
                  <a:srgbClr val="6366C3"/>
                </a:solidFill>
              </a:rPr>
              <a:t> </a:t>
            </a:r>
            <a:r>
              <a:rPr spc="-8" dirty="0">
                <a:solidFill>
                  <a:srgbClr val="6366C3"/>
                </a:solidFill>
              </a:rPr>
              <a:t>GITHub</a:t>
            </a:r>
            <a:r>
              <a:rPr spc="-46" dirty="0">
                <a:solidFill>
                  <a:srgbClr val="6366C3"/>
                </a:solidFill>
              </a:rPr>
              <a:t> </a:t>
            </a:r>
            <a:r>
              <a:rPr spc="127" dirty="0"/>
              <a:t>:</a:t>
            </a:r>
            <a:r>
              <a:rPr spc="-51" dirty="0"/>
              <a:t> </a:t>
            </a:r>
            <a:r>
              <a:rPr spc="-30" dirty="0"/>
              <a:t>Version</a:t>
            </a:r>
            <a:r>
              <a:rPr spc="-51" dirty="0"/>
              <a:t> </a:t>
            </a:r>
            <a:r>
              <a:rPr spc="-34" dirty="0"/>
              <a:t>Control</a:t>
            </a:r>
            <a:r>
              <a:rPr spc="-46" dirty="0"/>
              <a:t> </a:t>
            </a:r>
            <a:r>
              <a:rPr spc="-38" dirty="0"/>
              <a:t>System</a:t>
            </a:r>
          </a:p>
        </p:txBody>
      </p:sp>
      <p:pic>
        <p:nvPicPr>
          <p:cNvPr id="3" name="object 3"/>
          <p:cNvPicPr/>
          <p:nvPr/>
        </p:nvPicPr>
        <p:blipFill>
          <a:blip r:embed="rId2" cstate="print"/>
          <a:stretch>
            <a:fillRect/>
          </a:stretch>
        </p:blipFill>
        <p:spPr>
          <a:xfrm>
            <a:off x="4363045" y="1634133"/>
            <a:ext cx="4929188" cy="4500563"/>
          </a:xfrm>
          <a:prstGeom prst="rect">
            <a:avLst/>
          </a:prstGeom>
        </p:spPr>
      </p:pic>
    </p:spTree>
    <p:extLst>
      <p:ext uri="{BB962C8B-B14F-4D97-AF65-F5344CB8AC3E}">
        <p14:creationId xmlns:p14="http://schemas.microsoft.com/office/powerpoint/2010/main" val="31789881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22</TotalTime>
  <Words>1444</Words>
  <Application>Microsoft Office PowerPoint</Application>
  <PresentationFormat>Custom</PresentationFormat>
  <Paragraphs>163</Paragraphs>
  <Slides>18</Slides>
  <Notes>8</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18</vt:i4>
      </vt:variant>
    </vt:vector>
  </HeadingPairs>
  <TitlesOfParts>
    <vt:vector size="28" baseType="lpstr">
      <vt:lpstr>MS PGothic</vt:lpstr>
      <vt:lpstr>Arial</vt:lpstr>
      <vt:lpstr>Calibri</vt:lpstr>
      <vt:lpstr>Courier New</vt:lpstr>
      <vt:lpstr>Inter</vt:lpstr>
      <vt:lpstr>Inter Bold</vt:lpstr>
      <vt:lpstr>Palatino Linotype</vt:lpstr>
      <vt:lpstr>Times New Roman</vt:lpstr>
      <vt:lpstr>Office Theme</vt:lpstr>
      <vt:lpstr>1_Office Theme</vt:lpstr>
      <vt:lpstr>PowerPoint Presentation</vt:lpstr>
      <vt:lpstr>GIT &amp; GITHub : Version Control System</vt:lpstr>
      <vt:lpstr>GIT &amp; GITHub : Version Control System</vt:lpstr>
      <vt:lpstr>GIT &amp; GITHub : Version Control System</vt:lpstr>
      <vt:lpstr>GIT &amp; GITHub : Version Control System</vt:lpstr>
      <vt:lpstr>GIT &amp; GITHub : Version Control System</vt:lpstr>
      <vt:lpstr>GIT &amp; GITHub : Version Control System</vt:lpstr>
      <vt:lpstr>GIT &amp; GITHub : Version Control System</vt:lpstr>
      <vt:lpstr>GIT &amp; GITHub : Version Control System</vt:lpstr>
      <vt:lpstr>GIT &amp; GITHub : Version Control System</vt:lpstr>
      <vt:lpstr>GIT &amp; GITHub : Version Control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Mahendra J S</cp:lastModifiedBy>
  <cp:revision>9</cp:revision>
  <dcterms:created xsi:type="dcterms:W3CDTF">2025-03-21T09:18:27Z</dcterms:created>
  <dcterms:modified xsi:type="dcterms:W3CDTF">2025-04-01T01:16:55Z</dcterms:modified>
</cp:coreProperties>
</file>