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8"/>
  </p:notesMasterIdLst>
  <p:sldIdLst>
    <p:sldId id="263" r:id="rId2"/>
    <p:sldId id="332" r:id="rId3"/>
    <p:sldId id="333" r:id="rId4"/>
    <p:sldId id="267" r:id="rId5"/>
    <p:sldId id="395" r:id="rId6"/>
    <p:sldId id="268" r:id="rId7"/>
    <p:sldId id="293" r:id="rId8"/>
    <p:sldId id="301" r:id="rId9"/>
    <p:sldId id="270" r:id="rId10"/>
    <p:sldId id="272" r:id="rId11"/>
    <p:sldId id="273" r:id="rId12"/>
    <p:sldId id="391" r:id="rId13"/>
    <p:sldId id="392" r:id="rId14"/>
    <p:sldId id="274" r:id="rId15"/>
    <p:sldId id="306" r:id="rId16"/>
    <p:sldId id="302" r:id="rId17"/>
    <p:sldId id="303" r:id="rId18"/>
    <p:sldId id="275" r:id="rId19"/>
    <p:sldId id="304" r:id="rId20"/>
    <p:sldId id="305" r:id="rId21"/>
    <p:sldId id="396" r:id="rId22"/>
    <p:sldId id="276" r:id="rId23"/>
    <p:sldId id="277" r:id="rId24"/>
    <p:sldId id="308" r:id="rId25"/>
    <p:sldId id="309" r:id="rId26"/>
    <p:sldId id="398" r:id="rId27"/>
    <p:sldId id="310" r:id="rId28"/>
    <p:sldId id="311" r:id="rId29"/>
    <p:sldId id="328" r:id="rId30"/>
    <p:sldId id="329" r:id="rId31"/>
    <p:sldId id="330" r:id="rId32"/>
    <p:sldId id="331" r:id="rId33"/>
    <p:sldId id="279" r:id="rId34"/>
    <p:sldId id="281" r:id="rId35"/>
    <p:sldId id="282" r:id="rId36"/>
    <p:sldId id="264" r:id="rId37"/>
    <p:sldId id="256" r:id="rId38"/>
    <p:sldId id="261" r:id="rId39"/>
    <p:sldId id="262" r:id="rId40"/>
    <p:sldId id="374" r:id="rId41"/>
    <p:sldId id="375" r:id="rId42"/>
    <p:sldId id="265" r:id="rId43"/>
    <p:sldId id="266" r:id="rId44"/>
    <p:sldId id="382" r:id="rId45"/>
    <p:sldId id="377" r:id="rId46"/>
    <p:sldId id="378" r:id="rId47"/>
    <p:sldId id="379" r:id="rId48"/>
    <p:sldId id="380" r:id="rId49"/>
    <p:sldId id="381" r:id="rId50"/>
    <p:sldId id="278" r:id="rId51"/>
    <p:sldId id="284" r:id="rId52"/>
    <p:sldId id="285" r:id="rId53"/>
    <p:sldId id="323" r:id="rId54"/>
    <p:sldId id="325" r:id="rId55"/>
    <p:sldId id="324" r:id="rId56"/>
    <p:sldId id="347" r:id="rId57"/>
    <p:sldId id="348" r:id="rId58"/>
    <p:sldId id="349" r:id="rId59"/>
    <p:sldId id="350" r:id="rId60"/>
    <p:sldId id="355" r:id="rId61"/>
    <p:sldId id="356" r:id="rId62"/>
    <p:sldId id="339" r:id="rId63"/>
    <p:sldId id="340" r:id="rId64"/>
    <p:sldId id="351" r:id="rId65"/>
    <p:sldId id="352" r:id="rId66"/>
    <p:sldId id="353" r:id="rId67"/>
    <p:sldId id="354" r:id="rId68"/>
    <p:sldId id="357" r:id="rId69"/>
    <p:sldId id="358" r:id="rId70"/>
    <p:sldId id="342" r:id="rId71"/>
    <p:sldId id="341" r:id="rId72"/>
    <p:sldId id="346" r:id="rId73"/>
    <p:sldId id="345" r:id="rId74"/>
    <p:sldId id="317" r:id="rId75"/>
    <p:sldId id="318" r:id="rId76"/>
    <p:sldId id="319" r:id="rId77"/>
    <p:sldId id="373" r:id="rId78"/>
    <p:sldId id="320" r:id="rId79"/>
    <p:sldId id="321" r:id="rId80"/>
    <p:sldId id="322" r:id="rId81"/>
    <p:sldId id="326" r:id="rId82"/>
    <p:sldId id="327" r:id="rId83"/>
    <p:sldId id="334" r:id="rId84"/>
    <p:sldId id="335" r:id="rId85"/>
    <p:sldId id="370" r:id="rId86"/>
    <p:sldId id="359" r:id="rId87"/>
    <p:sldId id="360" r:id="rId88"/>
    <p:sldId id="361" r:id="rId89"/>
    <p:sldId id="362" r:id="rId90"/>
    <p:sldId id="363" r:id="rId91"/>
    <p:sldId id="364" r:id="rId92"/>
    <p:sldId id="365" r:id="rId93"/>
    <p:sldId id="366" r:id="rId94"/>
    <p:sldId id="367" r:id="rId95"/>
    <p:sldId id="368" r:id="rId96"/>
    <p:sldId id="369" r:id="rId97"/>
    <p:sldId id="371" r:id="rId98"/>
    <p:sldId id="372" r:id="rId99"/>
    <p:sldId id="383" r:id="rId100"/>
    <p:sldId id="384" r:id="rId101"/>
    <p:sldId id="390" r:id="rId102"/>
    <p:sldId id="386" r:id="rId103"/>
    <p:sldId id="387" r:id="rId104"/>
    <p:sldId id="388" r:id="rId105"/>
    <p:sldId id="389" r:id="rId106"/>
    <p:sldId id="385" r:id="rId10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i" initials="M" lastIdx="1" clrIdx="0">
    <p:extLst>
      <p:ext uri="{19B8F6BF-5375-455C-9EA6-DF929625EA0E}">
        <p15:presenceInfo xmlns:p15="http://schemas.microsoft.com/office/powerpoint/2012/main" userId="Mah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330" autoAdjust="0"/>
  </p:normalViewPr>
  <p:slideViewPr>
    <p:cSldViewPr snapToGrid="0">
      <p:cViewPr varScale="1">
        <p:scale>
          <a:sx n="53" d="100"/>
          <a:sy n="53" d="100"/>
        </p:scale>
        <p:origin x="117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ABF27B-7C3C-43AD-8039-7BDBECB38C3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40596DA-30E7-4E64-A13F-E163BF3AE028}">
      <dgm:prSet custT="1"/>
      <dgm:spPr/>
      <dgm:t>
        <a:bodyPr/>
        <a:lstStyle/>
        <a:p>
          <a:r>
            <a:rPr lang="en-US" sz="2800" dirty="0"/>
            <a:t>One way to resolve these conflicts is to package and deploy the application as a container.</a:t>
          </a:r>
        </a:p>
      </dgm:t>
    </dgm:pt>
    <dgm:pt modelId="{967D8853-2D9E-49A9-871F-3590E0EE8FE4}" type="parTrans" cxnId="{E937DFCE-B2D9-49B2-A913-05805AF43860}">
      <dgm:prSet/>
      <dgm:spPr/>
      <dgm:t>
        <a:bodyPr/>
        <a:lstStyle/>
        <a:p>
          <a:endParaRPr lang="en-US"/>
        </a:p>
      </dgm:t>
    </dgm:pt>
    <dgm:pt modelId="{5C945DC5-E14C-428A-9CA9-BEC0F7011BD9}" type="sibTrans" cxnId="{E937DFCE-B2D9-49B2-A913-05805AF43860}">
      <dgm:prSet/>
      <dgm:spPr/>
      <dgm:t>
        <a:bodyPr/>
        <a:lstStyle/>
        <a:p>
          <a:endParaRPr lang="en-US"/>
        </a:p>
      </dgm:t>
    </dgm:pt>
    <dgm:pt modelId="{5DFBD5EB-4E46-418F-9CE0-25B7797F8DE6}">
      <dgm:prSet custT="1"/>
      <dgm:spPr/>
      <dgm:t>
        <a:bodyPr/>
        <a:lstStyle/>
        <a:p>
          <a:r>
            <a:rPr lang="en-US" sz="2800" dirty="0"/>
            <a:t>A container is a set of one or more processes that are isolated from the rest of the system.</a:t>
          </a:r>
        </a:p>
      </dgm:t>
    </dgm:pt>
    <dgm:pt modelId="{B606DC70-5277-497D-B2BB-20DCFAC12613}" type="parTrans" cxnId="{5E015F19-6105-4D78-B256-B6C3F9908C80}">
      <dgm:prSet/>
      <dgm:spPr/>
      <dgm:t>
        <a:bodyPr/>
        <a:lstStyle/>
        <a:p>
          <a:endParaRPr lang="en-US"/>
        </a:p>
      </dgm:t>
    </dgm:pt>
    <dgm:pt modelId="{307AF887-4503-4451-B820-34347026E974}" type="sibTrans" cxnId="{5E015F19-6105-4D78-B256-B6C3F9908C80}">
      <dgm:prSet/>
      <dgm:spPr/>
      <dgm:t>
        <a:bodyPr/>
        <a:lstStyle/>
        <a:p>
          <a:endParaRPr lang="en-US"/>
        </a:p>
      </dgm:t>
    </dgm:pt>
    <dgm:pt modelId="{F005D731-A34E-47BE-B640-6BC80D026ECF}">
      <dgm:prSet custT="1"/>
      <dgm:spPr/>
      <dgm:t>
        <a:bodyPr/>
        <a:lstStyle/>
        <a:p>
          <a:r>
            <a:rPr lang="en-US" sz="2800" dirty="0"/>
            <a:t>Software containers provide a way to package applications and to simplify their deployment and management</a:t>
          </a:r>
          <a:r>
            <a:rPr lang="en-US" sz="3400" dirty="0"/>
            <a:t>.</a:t>
          </a:r>
        </a:p>
      </dgm:t>
    </dgm:pt>
    <dgm:pt modelId="{20FD5DCC-78B8-4284-AED9-A4D2773346BA}" type="parTrans" cxnId="{689396E7-C39A-4032-A59A-97FF31A5B957}">
      <dgm:prSet/>
      <dgm:spPr/>
      <dgm:t>
        <a:bodyPr/>
        <a:lstStyle/>
        <a:p>
          <a:endParaRPr lang="en-US"/>
        </a:p>
      </dgm:t>
    </dgm:pt>
    <dgm:pt modelId="{7E67AFDE-2324-4097-A376-05CA70C7D329}" type="sibTrans" cxnId="{689396E7-C39A-4032-A59A-97FF31A5B957}">
      <dgm:prSet/>
      <dgm:spPr/>
      <dgm:t>
        <a:bodyPr/>
        <a:lstStyle/>
        <a:p>
          <a:endParaRPr lang="en-US"/>
        </a:p>
      </dgm:t>
    </dgm:pt>
    <dgm:pt modelId="{7EC01EF0-A2CC-49FB-B77D-43AD722AB114}" type="pres">
      <dgm:prSet presAssocID="{3FABF27B-7C3C-43AD-8039-7BDBECB38C32}" presName="vert0" presStyleCnt="0">
        <dgm:presLayoutVars>
          <dgm:dir/>
          <dgm:animOne val="branch"/>
          <dgm:animLvl val="lvl"/>
        </dgm:presLayoutVars>
      </dgm:prSet>
      <dgm:spPr/>
    </dgm:pt>
    <dgm:pt modelId="{1E9BDDB9-7F1F-4254-B7F4-C7E32D2C496B}" type="pres">
      <dgm:prSet presAssocID="{C40596DA-30E7-4E64-A13F-E163BF3AE028}" presName="thickLine" presStyleLbl="alignNode1" presStyleIdx="0" presStyleCnt="3"/>
      <dgm:spPr/>
    </dgm:pt>
    <dgm:pt modelId="{BE265CDF-6980-4EC3-90F8-78B6F405BE05}" type="pres">
      <dgm:prSet presAssocID="{C40596DA-30E7-4E64-A13F-E163BF3AE028}" presName="horz1" presStyleCnt="0"/>
      <dgm:spPr/>
    </dgm:pt>
    <dgm:pt modelId="{BDBB3000-D480-4346-B174-0A4AAF181706}" type="pres">
      <dgm:prSet presAssocID="{C40596DA-30E7-4E64-A13F-E163BF3AE028}" presName="tx1" presStyleLbl="revTx" presStyleIdx="0" presStyleCnt="3"/>
      <dgm:spPr/>
    </dgm:pt>
    <dgm:pt modelId="{5DCB5A91-C846-439D-A745-86DA750A03E0}" type="pres">
      <dgm:prSet presAssocID="{C40596DA-30E7-4E64-A13F-E163BF3AE028}" presName="vert1" presStyleCnt="0"/>
      <dgm:spPr/>
    </dgm:pt>
    <dgm:pt modelId="{D48AA6F5-BB7D-4693-8C6D-552D29F7058F}" type="pres">
      <dgm:prSet presAssocID="{5DFBD5EB-4E46-418F-9CE0-25B7797F8DE6}" presName="thickLine" presStyleLbl="alignNode1" presStyleIdx="1" presStyleCnt="3"/>
      <dgm:spPr/>
    </dgm:pt>
    <dgm:pt modelId="{7071AA93-5D01-443D-8270-04E5E812C61D}" type="pres">
      <dgm:prSet presAssocID="{5DFBD5EB-4E46-418F-9CE0-25B7797F8DE6}" presName="horz1" presStyleCnt="0"/>
      <dgm:spPr/>
    </dgm:pt>
    <dgm:pt modelId="{AFC4C376-6549-41FA-B2E0-043E5A3DBA3C}" type="pres">
      <dgm:prSet presAssocID="{5DFBD5EB-4E46-418F-9CE0-25B7797F8DE6}" presName="tx1" presStyleLbl="revTx" presStyleIdx="1" presStyleCnt="3"/>
      <dgm:spPr/>
    </dgm:pt>
    <dgm:pt modelId="{0438E933-4FCD-4E20-B201-F8BC2F3AFDCF}" type="pres">
      <dgm:prSet presAssocID="{5DFBD5EB-4E46-418F-9CE0-25B7797F8DE6}" presName="vert1" presStyleCnt="0"/>
      <dgm:spPr/>
    </dgm:pt>
    <dgm:pt modelId="{D4295446-5262-4785-AEA1-25D45FB47F18}" type="pres">
      <dgm:prSet presAssocID="{F005D731-A34E-47BE-B640-6BC80D026ECF}" presName="thickLine" presStyleLbl="alignNode1" presStyleIdx="2" presStyleCnt="3"/>
      <dgm:spPr/>
    </dgm:pt>
    <dgm:pt modelId="{EA77E7EF-E4E1-483B-8189-3F5AAF7094F2}" type="pres">
      <dgm:prSet presAssocID="{F005D731-A34E-47BE-B640-6BC80D026ECF}" presName="horz1" presStyleCnt="0"/>
      <dgm:spPr/>
    </dgm:pt>
    <dgm:pt modelId="{81118499-F3EC-4BD9-AD7A-246E1006C7C6}" type="pres">
      <dgm:prSet presAssocID="{F005D731-A34E-47BE-B640-6BC80D026ECF}" presName="tx1" presStyleLbl="revTx" presStyleIdx="2" presStyleCnt="3"/>
      <dgm:spPr/>
    </dgm:pt>
    <dgm:pt modelId="{6CA7A990-9E83-49A3-99B0-C5344D84ED2B}" type="pres">
      <dgm:prSet presAssocID="{F005D731-A34E-47BE-B640-6BC80D026ECF}" presName="vert1" presStyleCnt="0"/>
      <dgm:spPr/>
    </dgm:pt>
  </dgm:ptLst>
  <dgm:cxnLst>
    <dgm:cxn modelId="{D71C4109-B317-4007-A095-51B380611F79}" type="presOf" srcId="{5DFBD5EB-4E46-418F-9CE0-25B7797F8DE6}" destId="{AFC4C376-6549-41FA-B2E0-043E5A3DBA3C}" srcOrd="0" destOrd="0" presId="urn:microsoft.com/office/officeart/2008/layout/LinedList"/>
    <dgm:cxn modelId="{5E015F19-6105-4D78-B256-B6C3F9908C80}" srcId="{3FABF27B-7C3C-43AD-8039-7BDBECB38C32}" destId="{5DFBD5EB-4E46-418F-9CE0-25B7797F8DE6}" srcOrd="1" destOrd="0" parTransId="{B606DC70-5277-497D-B2BB-20DCFAC12613}" sibTransId="{307AF887-4503-4451-B820-34347026E974}"/>
    <dgm:cxn modelId="{D87F75AA-7ABB-41E2-84F8-1296A1299239}" type="presOf" srcId="{F005D731-A34E-47BE-B640-6BC80D026ECF}" destId="{81118499-F3EC-4BD9-AD7A-246E1006C7C6}" srcOrd="0" destOrd="0" presId="urn:microsoft.com/office/officeart/2008/layout/LinedList"/>
    <dgm:cxn modelId="{E937DFCE-B2D9-49B2-A913-05805AF43860}" srcId="{3FABF27B-7C3C-43AD-8039-7BDBECB38C32}" destId="{C40596DA-30E7-4E64-A13F-E163BF3AE028}" srcOrd="0" destOrd="0" parTransId="{967D8853-2D9E-49A9-871F-3590E0EE8FE4}" sibTransId="{5C945DC5-E14C-428A-9CA9-BEC0F7011BD9}"/>
    <dgm:cxn modelId="{689396E7-C39A-4032-A59A-97FF31A5B957}" srcId="{3FABF27B-7C3C-43AD-8039-7BDBECB38C32}" destId="{F005D731-A34E-47BE-B640-6BC80D026ECF}" srcOrd="2" destOrd="0" parTransId="{20FD5DCC-78B8-4284-AED9-A4D2773346BA}" sibTransId="{7E67AFDE-2324-4097-A376-05CA70C7D329}"/>
    <dgm:cxn modelId="{DE4CE9EB-EB3E-4C41-A805-88E2D6432AAA}" type="presOf" srcId="{C40596DA-30E7-4E64-A13F-E163BF3AE028}" destId="{BDBB3000-D480-4346-B174-0A4AAF181706}" srcOrd="0" destOrd="0" presId="urn:microsoft.com/office/officeart/2008/layout/LinedList"/>
    <dgm:cxn modelId="{B89983F0-C7F1-4DFB-8E82-CC0B76FBE883}" type="presOf" srcId="{3FABF27B-7C3C-43AD-8039-7BDBECB38C32}" destId="{7EC01EF0-A2CC-49FB-B77D-43AD722AB114}" srcOrd="0" destOrd="0" presId="urn:microsoft.com/office/officeart/2008/layout/LinedList"/>
    <dgm:cxn modelId="{48D39D95-65CB-4DD0-BB74-DCABA8306F3D}" type="presParOf" srcId="{7EC01EF0-A2CC-49FB-B77D-43AD722AB114}" destId="{1E9BDDB9-7F1F-4254-B7F4-C7E32D2C496B}" srcOrd="0" destOrd="0" presId="urn:microsoft.com/office/officeart/2008/layout/LinedList"/>
    <dgm:cxn modelId="{61C878CE-A7B4-481B-A98C-431A7BA7C1F2}" type="presParOf" srcId="{7EC01EF0-A2CC-49FB-B77D-43AD722AB114}" destId="{BE265CDF-6980-4EC3-90F8-78B6F405BE05}" srcOrd="1" destOrd="0" presId="urn:microsoft.com/office/officeart/2008/layout/LinedList"/>
    <dgm:cxn modelId="{C83C9D20-5397-4359-B52E-CD9B83D3A228}" type="presParOf" srcId="{BE265CDF-6980-4EC3-90F8-78B6F405BE05}" destId="{BDBB3000-D480-4346-B174-0A4AAF181706}" srcOrd="0" destOrd="0" presId="urn:microsoft.com/office/officeart/2008/layout/LinedList"/>
    <dgm:cxn modelId="{49796121-A861-4B3A-BCC4-CDEA72670F44}" type="presParOf" srcId="{BE265CDF-6980-4EC3-90F8-78B6F405BE05}" destId="{5DCB5A91-C846-439D-A745-86DA750A03E0}" srcOrd="1" destOrd="0" presId="urn:microsoft.com/office/officeart/2008/layout/LinedList"/>
    <dgm:cxn modelId="{C7E9FDAA-5D3D-4C36-8452-180719979BC8}" type="presParOf" srcId="{7EC01EF0-A2CC-49FB-B77D-43AD722AB114}" destId="{D48AA6F5-BB7D-4693-8C6D-552D29F7058F}" srcOrd="2" destOrd="0" presId="urn:microsoft.com/office/officeart/2008/layout/LinedList"/>
    <dgm:cxn modelId="{32F86999-E903-420A-B7D8-2A7943E834C5}" type="presParOf" srcId="{7EC01EF0-A2CC-49FB-B77D-43AD722AB114}" destId="{7071AA93-5D01-443D-8270-04E5E812C61D}" srcOrd="3" destOrd="0" presId="urn:microsoft.com/office/officeart/2008/layout/LinedList"/>
    <dgm:cxn modelId="{514667F4-B7F8-4998-83EB-D336A48DE4D4}" type="presParOf" srcId="{7071AA93-5D01-443D-8270-04E5E812C61D}" destId="{AFC4C376-6549-41FA-B2E0-043E5A3DBA3C}" srcOrd="0" destOrd="0" presId="urn:microsoft.com/office/officeart/2008/layout/LinedList"/>
    <dgm:cxn modelId="{A961B821-FC8A-40C2-83E7-4F43527C0A60}" type="presParOf" srcId="{7071AA93-5D01-443D-8270-04E5E812C61D}" destId="{0438E933-4FCD-4E20-B201-F8BC2F3AFDCF}" srcOrd="1" destOrd="0" presId="urn:microsoft.com/office/officeart/2008/layout/LinedList"/>
    <dgm:cxn modelId="{75523E62-A64A-4F40-9E63-78CFD153FE0B}" type="presParOf" srcId="{7EC01EF0-A2CC-49FB-B77D-43AD722AB114}" destId="{D4295446-5262-4785-AEA1-25D45FB47F18}" srcOrd="4" destOrd="0" presId="urn:microsoft.com/office/officeart/2008/layout/LinedList"/>
    <dgm:cxn modelId="{34514BCE-0A8E-4A3B-B17C-539B1D375006}" type="presParOf" srcId="{7EC01EF0-A2CC-49FB-B77D-43AD722AB114}" destId="{EA77E7EF-E4E1-483B-8189-3F5AAF7094F2}" srcOrd="5" destOrd="0" presId="urn:microsoft.com/office/officeart/2008/layout/LinedList"/>
    <dgm:cxn modelId="{C207F046-C41A-4C74-BD59-A8A8E43BA1A0}" type="presParOf" srcId="{EA77E7EF-E4E1-483B-8189-3F5AAF7094F2}" destId="{81118499-F3EC-4BD9-AD7A-246E1006C7C6}" srcOrd="0" destOrd="0" presId="urn:microsoft.com/office/officeart/2008/layout/LinedList"/>
    <dgm:cxn modelId="{803EE651-AF36-4354-9086-11CC44D847C8}" type="presParOf" srcId="{EA77E7EF-E4E1-483B-8189-3F5AAF7094F2}" destId="{6CA7A990-9E83-49A3-99B0-C5344D84ED2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0323AB-D210-4372-A193-271535241C4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FB73591-EFFD-489F-BFFB-97E158EBA1A5}">
      <dgm:prSet/>
      <dgm:spPr/>
      <dgm:t>
        <a:bodyPr/>
        <a:lstStyle/>
        <a:p>
          <a:pPr>
            <a:lnSpc>
              <a:spcPct val="100000"/>
            </a:lnSpc>
          </a:pPr>
          <a:r>
            <a:rPr lang="en-US"/>
            <a:t>Enables multiple operating systems to run simultaneously on a single hardware platform.</a:t>
          </a:r>
        </a:p>
      </dgm:t>
    </dgm:pt>
    <dgm:pt modelId="{0F92A311-2900-45BD-9416-0866CB739977}" type="parTrans" cxnId="{8A9DEF68-1705-42C5-BCAB-E947CD0F4ED9}">
      <dgm:prSet/>
      <dgm:spPr/>
      <dgm:t>
        <a:bodyPr/>
        <a:lstStyle/>
        <a:p>
          <a:endParaRPr lang="en-US"/>
        </a:p>
      </dgm:t>
    </dgm:pt>
    <dgm:pt modelId="{EFFA4E1A-B8DC-4364-9DC0-0C7ED49FE04B}" type="sibTrans" cxnId="{8A9DEF68-1705-42C5-BCAB-E947CD0F4ED9}">
      <dgm:prSet/>
      <dgm:spPr/>
      <dgm:t>
        <a:bodyPr/>
        <a:lstStyle/>
        <a:p>
          <a:endParaRPr lang="en-US"/>
        </a:p>
      </dgm:t>
    </dgm:pt>
    <dgm:pt modelId="{ACA452E7-3D44-4FFE-9107-A84D63DAFFE0}">
      <dgm:prSet/>
      <dgm:spPr/>
      <dgm:t>
        <a:bodyPr/>
        <a:lstStyle/>
        <a:p>
          <a:pPr>
            <a:lnSpc>
              <a:spcPct val="100000"/>
            </a:lnSpc>
          </a:pPr>
          <a:r>
            <a:rPr lang="en-US"/>
            <a:t>Uses a hypervisor to divide hardware into multiple virtual hardware systems.</a:t>
          </a:r>
        </a:p>
      </dgm:t>
    </dgm:pt>
    <dgm:pt modelId="{852887A1-8B67-4224-AF4B-E324C852C3B8}" type="parTrans" cxnId="{D93FF60F-82D0-49FC-86FC-A948B65A9AE1}">
      <dgm:prSet/>
      <dgm:spPr/>
      <dgm:t>
        <a:bodyPr/>
        <a:lstStyle/>
        <a:p>
          <a:endParaRPr lang="en-US"/>
        </a:p>
      </dgm:t>
    </dgm:pt>
    <dgm:pt modelId="{6F56B05B-D4D2-46D6-9E6C-1BD1A91FBD02}" type="sibTrans" cxnId="{D93FF60F-82D0-49FC-86FC-A948B65A9AE1}">
      <dgm:prSet/>
      <dgm:spPr/>
      <dgm:t>
        <a:bodyPr/>
        <a:lstStyle/>
        <a:p>
          <a:endParaRPr lang="en-US"/>
        </a:p>
      </dgm:t>
    </dgm:pt>
    <dgm:pt modelId="{0602DEF2-A1B7-41A7-9EBE-FF16F57377C4}">
      <dgm:prSet/>
      <dgm:spPr/>
      <dgm:t>
        <a:bodyPr/>
        <a:lstStyle/>
        <a:p>
          <a:pPr>
            <a:lnSpc>
              <a:spcPct val="100000"/>
            </a:lnSpc>
          </a:pPr>
          <a:r>
            <a:rPr lang="en-US"/>
            <a:t>Requires a complete operating system environment to support the application</a:t>
          </a:r>
        </a:p>
      </dgm:t>
    </dgm:pt>
    <dgm:pt modelId="{171394D6-BAD6-4EE1-90A2-9A4306948566}" type="parTrans" cxnId="{625C3312-B51A-477C-8499-E147F6B6AED8}">
      <dgm:prSet/>
      <dgm:spPr/>
      <dgm:t>
        <a:bodyPr/>
        <a:lstStyle/>
        <a:p>
          <a:endParaRPr lang="en-US"/>
        </a:p>
      </dgm:t>
    </dgm:pt>
    <dgm:pt modelId="{E7EAF21F-154E-491B-BE6E-321837E8DD9F}" type="sibTrans" cxnId="{625C3312-B51A-477C-8499-E147F6B6AED8}">
      <dgm:prSet/>
      <dgm:spPr/>
      <dgm:t>
        <a:bodyPr/>
        <a:lstStyle/>
        <a:p>
          <a:endParaRPr lang="en-US"/>
        </a:p>
      </dgm:t>
    </dgm:pt>
    <dgm:pt modelId="{79B31574-4DB4-4439-BDCE-9FAE42BE0A11}" type="pres">
      <dgm:prSet presAssocID="{220323AB-D210-4372-A193-271535241C45}" presName="root" presStyleCnt="0">
        <dgm:presLayoutVars>
          <dgm:dir/>
          <dgm:resizeHandles val="exact"/>
        </dgm:presLayoutVars>
      </dgm:prSet>
      <dgm:spPr/>
    </dgm:pt>
    <dgm:pt modelId="{873F74B8-054D-4759-93EA-D62D6A3FB9A0}" type="pres">
      <dgm:prSet presAssocID="{0FB73591-EFFD-489F-BFFB-97E158EBA1A5}" presName="compNode" presStyleCnt="0"/>
      <dgm:spPr/>
    </dgm:pt>
    <dgm:pt modelId="{2E5087C5-A79F-4345-B145-6CF178F5D3D8}" type="pres">
      <dgm:prSet presAssocID="{0FB73591-EFFD-489F-BFFB-97E158EBA1A5}" presName="bgRect" presStyleLbl="bgShp" presStyleIdx="0" presStyleCnt="3"/>
      <dgm:spPr/>
    </dgm:pt>
    <dgm:pt modelId="{89F538C8-1202-4A8E-8DA6-191BE8FD666B}" type="pres">
      <dgm:prSet presAssocID="{0FB73591-EFFD-489F-BFFB-97E158EBA1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5E09D6CE-29A8-4FBC-A086-9D17992E2AD2}" type="pres">
      <dgm:prSet presAssocID="{0FB73591-EFFD-489F-BFFB-97E158EBA1A5}" presName="spaceRect" presStyleCnt="0"/>
      <dgm:spPr/>
    </dgm:pt>
    <dgm:pt modelId="{46099B8E-80A6-4455-87F6-FD0C19E9AF3C}" type="pres">
      <dgm:prSet presAssocID="{0FB73591-EFFD-489F-BFFB-97E158EBA1A5}" presName="parTx" presStyleLbl="revTx" presStyleIdx="0" presStyleCnt="3">
        <dgm:presLayoutVars>
          <dgm:chMax val="0"/>
          <dgm:chPref val="0"/>
        </dgm:presLayoutVars>
      </dgm:prSet>
      <dgm:spPr/>
    </dgm:pt>
    <dgm:pt modelId="{35C67138-9826-4730-B18F-428FAE47A57F}" type="pres">
      <dgm:prSet presAssocID="{EFFA4E1A-B8DC-4364-9DC0-0C7ED49FE04B}" presName="sibTrans" presStyleCnt="0"/>
      <dgm:spPr/>
    </dgm:pt>
    <dgm:pt modelId="{977B1BA5-CABA-417A-BCF1-9EE2BD037000}" type="pres">
      <dgm:prSet presAssocID="{ACA452E7-3D44-4FFE-9107-A84D63DAFFE0}" presName="compNode" presStyleCnt="0"/>
      <dgm:spPr/>
    </dgm:pt>
    <dgm:pt modelId="{25652568-6912-4E6A-B670-7B2DBFC29365}" type="pres">
      <dgm:prSet presAssocID="{ACA452E7-3D44-4FFE-9107-A84D63DAFFE0}" presName="bgRect" presStyleLbl="bgShp" presStyleIdx="1" presStyleCnt="3"/>
      <dgm:spPr/>
    </dgm:pt>
    <dgm:pt modelId="{1C6C85B0-128B-4869-9E7E-15A232864EC4}" type="pres">
      <dgm:prSet presAssocID="{ACA452E7-3D44-4FFE-9107-A84D63DAFF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2A78AEF5-561E-42F1-9E41-073C12BEFDBD}" type="pres">
      <dgm:prSet presAssocID="{ACA452E7-3D44-4FFE-9107-A84D63DAFFE0}" presName="spaceRect" presStyleCnt="0"/>
      <dgm:spPr/>
    </dgm:pt>
    <dgm:pt modelId="{978DB5D2-0C77-48F7-8C9F-5D06D15322DF}" type="pres">
      <dgm:prSet presAssocID="{ACA452E7-3D44-4FFE-9107-A84D63DAFFE0}" presName="parTx" presStyleLbl="revTx" presStyleIdx="1" presStyleCnt="3">
        <dgm:presLayoutVars>
          <dgm:chMax val="0"/>
          <dgm:chPref val="0"/>
        </dgm:presLayoutVars>
      </dgm:prSet>
      <dgm:spPr/>
    </dgm:pt>
    <dgm:pt modelId="{0EB1DB1E-AF04-4544-9F57-EDEE726FFD06}" type="pres">
      <dgm:prSet presAssocID="{6F56B05B-D4D2-46D6-9E6C-1BD1A91FBD02}" presName="sibTrans" presStyleCnt="0"/>
      <dgm:spPr/>
    </dgm:pt>
    <dgm:pt modelId="{C7F3FBD9-B286-456F-BF77-1E656E065110}" type="pres">
      <dgm:prSet presAssocID="{0602DEF2-A1B7-41A7-9EBE-FF16F57377C4}" presName="compNode" presStyleCnt="0"/>
      <dgm:spPr/>
    </dgm:pt>
    <dgm:pt modelId="{775D5603-2685-4448-B3F9-87B34C6F6C54}" type="pres">
      <dgm:prSet presAssocID="{0602DEF2-A1B7-41A7-9EBE-FF16F57377C4}" presName="bgRect" presStyleLbl="bgShp" presStyleIdx="2" presStyleCnt="3"/>
      <dgm:spPr/>
    </dgm:pt>
    <dgm:pt modelId="{F777F7B4-F354-4987-BE49-B0B4D155EEED}" type="pres">
      <dgm:prSet presAssocID="{0602DEF2-A1B7-41A7-9EBE-FF16F57377C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0FF6148A-1AD4-4DBF-A9E8-9EDCEE7CFB30}" type="pres">
      <dgm:prSet presAssocID="{0602DEF2-A1B7-41A7-9EBE-FF16F57377C4}" presName="spaceRect" presStyleCnt="0"/>
      <dgm:spPr/>
    </dgm:pt>
    <dgm:pt modelId="{C3FF718F-E85B-4370-9984-3715C9EFFDF7}" type="pres">
      <dgm:prSet presAssocID="{0602DEF2-A1B7-41A7-9EBE-FF16F57377C4}" presName="parTx" presStyleLbl="revTx" presStyleIdx="2" presStyleCnt="3">
        <dgm:presLayoutVars>
          <dgm:chMax val="0"/>
          <dgm:chPref val="0"/>
        </dgm:presLayoutVars>
      </dgm:prSet>
      <dgm:spPr/>
    </dgm:pt>
  </dgm:ptLst>
  <dgm:cxnLst>
    <dgm:cxn modelId="{D93FF60F-82D0-49FC-86FC-A948B65A9AE1}" srcId="{220323AB-D210-4372-A193-271535241C45}" destId="{ACA452E7-3D44-4FFE-9107-A84D63DAFFE0}" srcOrd="1" destOrd="0" parTransId="{852887A1-8B67-4224-AF4B-E324C852C3B8}" sibTransId="{6F56B05B-D4D2-46D6-9E6C-1BD1A91FBD02}"/>
    <dgm:cxn modelId="{625C3312-B51A-477C-8499-E147F6B6AED8}" srcId="{220323AB-D210-4372-A193-271535241C45}" destId="{0602DEF2-A1B7-41A7-9EBE-FF16F57377C4}" srcOrd="2" destOrd="0" parTransId="{171394D6-BAD6-4EE1-90A2-9A4306948566}" sibTransId="{E7EAF21F-154E-491B-BE6E-321837E8DD9F}"/>
    <dgm:cxn modelId="{8A9DEF68-1705-42C5-BCAB-E947CD0F4ED9}" srcId="{220323AB-D210-4372-A193-271535241C45}" destId="{0FB73591-EFFD-489F-BFFB-97E158EBA1A5}" srcOrd="0" destOrd="0" parTransId="{0F92A311-2900-45BD-9416-0866CB739977}" sibTransId="{EFFA4E1A-B8DC-4364-9DC0-0C7ED49FE04B}"/>
    <dgm:cxn modelId="{D9AD4151-3E16-4FBD-9E28-5FEDF8C6772B}" type="presOf" srcId="{220323AB-D210-4372-A193-271535241C45}" destId="{79B31574-4DB4-4439-BDCE-9FAE42BE0A11}" srcOrd="0" destOrd="0" presId="urn:microsoft.com/office/officeart/2018/2/layout/IconVerticalSolidList"/>
    <dgm:cxn modelId="{98B48EBE-E314-4DF1-AF87-0898D364381A}" type="presOf" srcId="{0FB73591-EFFD-489F-BFFB-97E158EBA1A5}" destId="{46099B8E-80A6-4455-87F6-FD0C19E9AF3C}" srcOrd="0" destOrd="0" presId="urn:microsoft.com/office/officeart/2018/2/layout/IconVerticalSolidList"/>
    <dgm:cxn modelId="{CCFE12D2-0F0C-4397-8162-2BADD40C7D49}" type="presOf" srcId="{0602DEF2-A1B7-41A7-9EBE-FF16F57377C4}" destId="{C3FF718F-E85B-4370-9984-3715C9EFFDF7}" srcOrd="0" destOrd="0" presId="urn:microsoft.com/office/officeart/2018/2/layout/IconVerticalSolidList"/>
    <dgm:cxn modelId="{BAEFEFF7-5267-41DE-BD69-BD6C1EC7C966}" type="presOf" srcId="{ACA452E7-3D44-4FFE-9107-A84D63DAFFE0}" destId="{978DB5D2-0C77-48F7-8C9F-5D06D15322DF}" srcOrd="0" destOrd="0" presId="urn:microsoft.com/office/officeart/2018/2/layout/IconVerticalSolidList"/>
    <dgm:cxn modelId="{344A7287-07D9-446E-9D02-3D7977B05022}" type="presParOf" srcId="{79B31574-4DB4-4439-BDCE-9FAE42BE0A11}" destId="{873F74B8-054D-4759-93EA-D62D6A3FB9A0}" srcOrd="0" destOrd="0" presId="urn:microsoft.com/office/officeart/2018/2/layout/IconVerticalSolidList"/>
    <dgm:cxn modelId="{6DD30B24-2656-4C57-B05E-F368C626A9DC}" type="presParOf" srcId="{873F74B8-054D-4759-93EA-D62D6A3FB9A0}" destId="{2E5087C5-A79F-4345-B145-6CF178F5D3D8}" srcOrd="0" destOrd="0" presId="urn:microsoft.com/office/officeart/2018/2/layout/IconVerticalSolidList"/>
    <dgm:cxn modelId="{742F1BFD-6550-434D-8E65-E576548983DC}" type="presParOf" srcId="{873F74B8-054D-4759-93EA-D62D6A3FB9A0}" destId="{89F538C8-1202-4A8E-8DA6-191BE8FD666B}" srcOrd="1" destOrd="0" presId="urn:microsoft.com/office/officeart/2018/2/layout/IconVerticalSolidList"/>
    <dgm:cxn modelId="{6AA7FEB4-E0C5-409B-8E31-1875DF06AE93}" type="presParOf" srcId="{873F74B8-054D-4759-93EA-D62D6A3FB9A0}" destId="{5E09D6CE-29A8-4FBC-A086-9D17992E2AD2}" srcOrd="2" destOrd="0" presId="urn:microsoft.com/office/officeart/2018/2/layout/IconVerticalSolidList"/>
    <dgm:cxn modelId="{5A841935-0D7A-4F46-9FF3-4679B37BD291}" type="presParOf" srcId="{873F74B8-054D-4759-93EA-D62D6A3FB9A0}" destId="{46099B8E-80A6-4455-87F6-FD0C19E9AF3C}" srcOrd="3" destOrd="0" presId="urn:microsoft.com/office/officeart/2018/2/layout/IconVerticalSolidList"/>
    <dgm:cxn modelId="{439C3CC5-7D83-4C14-B1CD-2A36A4ED6E09}" type="presParOf" srcId="{79B31574-4DB4-4439-BDCE-9FAE42BE0A11}" destId="{35C67138-9826-4730-B18F-428FAE47A57F}" srcOrd="1" destOrd="0" presId="urn:microsoft.com/office/officeart/2018/2/layout/IconVerticalSolidList"/>
    <dgm:cxn modelId="{251C0CDA-5F25-4536-A60C-506860C8FE87}" type="presParOf" srcId="{79B31574-4DB4-4439-BDCE-9FAE42BE0A11}" destId="{977B1BA5-CABA-417A-BCF1-9EE2BD037000}" srcOrd="2" destOrd="0" presId="urn:microsoft.com/office/officeart/2018/2/layout/IconVerticalSolidList"/>
    <dgm:cxn modelId="{BFC86C49-337D-48EA-A7E0-FBA354BC36E8}" type="presParOf" srcId="{977B1BA5-CABA-417A-BCF1-9EE2BD037000}" destId="{25652568-6912-4E6A-B670-7B2DBFC29365}" srcOrd="0" destOrd="0" presId="urn:microsoft.com/office/officeart/2018/2/layout/IconVerticalSolidList"/>
    <dgm:cxn modelId="{96873DD0-FA99-49DC-9858-CDFEE7FFFB19}" type="presParOf" srcId="{977B1BA5-CABA-417A-BCF1-9EE2BD037000}" destId="{1C6C85B0-128B-4869-9E7E-15A232864EC4}" srcOrd="1" destOrd="0" presId="urn:microsoft.com/office/officeart/2018/2/layout/IconVerticalSolidList"/>
    <dgm:cxn modelId="{7196B8B4-337E-4D13-BE0A-CF876D63795B}" type="presParOf" srcId="{977B1BA5-CABA-417A-BCF1-9EE2BD037000}" destId="{2A78AEF5-561E-42F1-9E41-073C12BEFDBD}" srcOrd="2" destOrd="0" presId="urn:microsoft.com/office/officeart/2018/2/layout/IconVerticalSolidList"/>
    <dgm:cxn modelId="{62373481-6B77-482B-AC72-79121CCD957A}" type="presParOf" srcId="{977B1BA5-CABA-417A-BCF1-9EE2BD037000}" destId="{978DB5D2-0C77-48F7-8C9F-5D06D15322DF}" srcOrd="3" destOrd="0" presId="urn:microsoft.com/office/officeart/2018/2/layout/IconVerticalSolidList"/>
    <dgm:cxn modelId="{8D54E4F1-528D-4670-86D5-485DCAA77692}" type="presParOf" srcId="{79B31574-4DB4-4439-BDCE-9FAE42BE0A11}" destId="{0EB1DB1E-AF04-4544-9F57-EDEE726FFD06}" srcOrd="3" destOrd="0" presId="urn:microsoft.com/office/officeart/2018/2/layout/IconVerticalSolidList"/>
    <dgm:cxn modelId="{71C2C0B8-99B9-4428-8244-3AD2D8BA0E47}" type="presParOf" srcId="{79B31574-4DB4-4439-BDCE-9FAE42BE0A11}" destId="{C7F3FBD9-B286-456F-BF77-1E656E065110}" srcOrd="4" destOrd="0" presId="urn:microsoft.com/office/officeart/2018/2/layout/IconVerticalSolidList"/>
    <dgm:cxn modelId="{E9411E31-BBD4-4FF4-A423-2F71863196DB}" type="presParOf" srcId="{C7F3FBD9-B286-456F-BF77-1E656E065110}" destId="{775D5603-2685-4448-B3F9-87B34C6F6C54}" srcOrd="0" destOrd="0" presId="urn:microsoft.com/office/officeart/2018/2/layout/IconVerticalSolidList"/>
    <dgm:cxn modelId="{ADF5FB4A-E2A8-45B1-A0E8-476950466D47}" type="presParOf" srcId="{C7F3FBD9-B286-456F-BF77-1E656E065110}" destId="{F777F7B4-F354-4987-BE49-B0B4D155EEED}" srcOrd="1" destOrd="0" presId="urn:microsoft.com/office/officeart/2018/2/layout/IconVerticalSolidList"/>
    <dgm:cxn modelId="{04ECED6C-C329-4166-BFE7-92B2E797E9E9}" type="presParOf" srcId="{C7F3FBD9-B286-456F-BF77-1E656E065110}" destId="{0FF6148A-1AD4-4DBF-A9E8-9EDCEE7CFB30}" srcOrd="2" destOrd="0" presId="urn:microsoft.com/office/officeart/2018/2/layout/IconVerticalSolidList"/>
    <dgm:cxn modelId="{E6BF8EB8-803A-436C-9AB8-6268511EFD26}" type="presParOf" srcId="{C7F3FBD9-B286-456F-BF77-1E656E065110}" destId="{C3FF718F-E85B-4370-9984-3715C9EFFD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6082EE-52FD-4FA0-B68E-7188D1D257B1}"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995B436-7496-4515-BE69-245627D93738}">
      <dgm:prSet/>
      <dgm:spPr/>
      <dgm:t>
        <a:bodyPr/>
        <a:lstStyle/>
        <a:p>
          <a:r>
            <a:rPr lang="en-US"/>
            <a:t>Runs directly on the host operating system, and it shares resources with all containers on the system.</a:t>
          </a:r>
        </a:p>
      </dgm:t>
    </dgm:pt>
    <dgm:pt modelId="{D935A3F9-C31C-4069-BBC5-065A0C8B298C}" type="parTrans" cxnId="{52679028-F42B-4D15-B971-6A05F9536BBC}">
      <dgm:prSet/>
      <dgm:spPr/>
      <dgm:t>
        <a:bodyPr/>
        <a:lstStyle/>
        <a:p>
          <a:endParaRPr lang="en-US"/>
        </a:p>
      </dgm:t>
    </dgm:pt>
    <dgm:pt modelId="{F1C97DDC-6545-4F00-9C12-EC03657989BC}" type="sibTrans" cxnId="{52679028-F42B-4D15-B971-6A05F9536BBC}">
      <dgm:prSet/>
      <dgm:spPr/>
      <dgm:t>
        <a:bodyPr/>
        <a:lstStyle/>
        <a:p>
          <a:endParaRPr lang="en-US"/>
        </a:p>
      </dgm:t>
    </dgm:pt>
    <dgm:pt modelId="{E0112D1B-773D-4676-B2F7-FAA05A5369FA}">
      <dgm:prSet/>
      <dgm:spPr/>
      <dgm:t>
        <a:bodyPr/>
        <a:lstStyle/>
        <a:p>
          <a:r>
            <a:rPr lang="en-US"/>
            <a:t>Shares the host's kernel, but it isolates the application processes from the rest of the system.</a:t>
          </a:r>
        </a:p>
      </dgm:t>
    </dgm:pt>
    <dgm:pt modelId="{82A47E36-32C4-4DBF-8AFC-8AAAFC6DC113}" type="parTrans" cxnId="{2AAA8F73-FF97-49D4-8869-9EB5B64D0630}">
      <dgm:prSet/>
      <dgm:spPr/>
      <dgm:t>
        <a:bodyPr/>
        <a:lstStyle/>
        <a:p>
          <a:endParaRPr lang="en-US"/>
        </a:p>
      </dgm:t>
    </dgm:pt>
    <dgm:pt modelId="{98F164A1-C8CB-4152-86DB-D2F829EAC710}" type="sibTrans" cxnId="{2AAA8F73-FF97-49D4-8869-9EB5B64D0630}">
      <dgm:prSet/>
      <dgm:spPr/>
      <dgm:t>
        <a:bodyPr/>
        <a:lstStyle/>
        <a:p>
          <a:endParaRPr lang="en-US"/>
        </a:p>
      </dgm:t>
    </dgm:pt>
    <dgm:pt modelId="{58E05B6F-7FC2-4AD5-8EFC-4EB92BACB832}">
      <dgm:prSet/>
      <dgm:spPr/>
      <dgm:t>
        <a:bodyPr/>
        <a:lstStyle/>
        <a:p>
          <a:r>
            <a:rPr lang="en-US"/>
            <a:t>Requires far fewer hardware resources than virtual machines, so containers are also quicker to start.</a:t>
          </a:r>
        </a:p>
      </dgm:t>
    </dgm:pt>
    <dgm:pt modelId="{5F369BBF-65A4-4C26-9E56-06FFB06226D2}" type="parTrans" cxnId="{23570529-DEF3-4692-A596-E79A0C902501}">
      <dgm:prSet/>
      <dgm:spPr/>
      <dgm:t>
        <a:bodyPr/>
        <a:lstStyle/>
        <a:p>
          <a:endParaRPr lang="en-US"/>
        </a:p>
      </dgm:t>
    </dgm:pt>
    <dgm:pt modelId="{23D09330-14B3-4283-B759-D7A145888844}" type="sibTrans" cxnId="{23570529-DEF3-4692-A596-E79A0C902501}">
      <dgm:prSet/>
      <dgm:spPr/>
      <dgm:t>
        <a:bodyPr/>
        <a:lstStyle/>
        <a:p>
          <a:endParaRPr lang="en-US"/>
        </a:p>
      </dgm:t>
    </dgm:pt>
    <dgm:pt modelId="{ECF6E236-6406-46D6-8229-BA041FE44415}">
      <dgm:prSet/>
      <dgm:spPr/>
      <dgm:t>
        <a:bodyPr/>
        <a:lstStyle/>
        <a:p>
          <a:r>
            <a:rPr lang="en-US"/>
            <a:t>Includes all dependencies, such as system and programming dependencies, and configuration settings.</a:t>
          </a:r>
        </a:p>
      </dgm:t>
    </dgm:pt>
    <dgm:pt modelId="{719AF27C-1430-460E-8668-BA2A8AB6ECBA}" type="parTrans" cxnId="{EC34B195-01E6-40E0-A96B-A25F970BACB3}">
      <dgm:prSet/>
      <dgm:spPr/>
      <dgm:t>
        <a:bodyPr/>
        <a:lstStyle/>
        <a:p>
          <a:endParaRPr lang="en-US"/>
        </a:p>
      </dgm:t>
    </dgm:pt>
    <dgm:pt modelId="{2DEAE7AD-2B3D-4BF3-85F9-C94C09B5D02B}" type="sibTrans" cxnId="{EC34B195-01E6-40E0-A96B-A25F970BACB3}">
      <dgm:prSet/>
      <dgm:spPr/>
      <dgm:t>
        <a:bodyPr/>
        <a:lstStyle/>
        <a:p>
          <a:endParaRPr lang="en-US"/>
        </a:p>
      </dgm:t>
    </dgm:pt>
    <dgm:pt modelId="{A7AE4118-59FB-4EFD-97F6-674B84F71894}" type="pres">
      <dgm:prSet presAssocID="{2B6082EE-52FD-4FA0-B68E-7188D1D257B1}" presName="root" presStyleCnt="0">
        <dgm:presLayoutVars>
          <dgm:dir/>
          <dgm:resizeHandles val="exact"/>
        </dgm:presLayoutVars>
      </dgm:prSet>
      <dgm:spPr/>
    </dgm:pt>
    <dgm:pt modelId="{778E7A86-74E5-4887-8957-0D0CD338BF6D}" type="pres">
      <dgm:prSet presAssocID="{6995B436-7496-4515-BE69-245627D93738}" presName="compNode" presStyleCnt="0"/>
      <dgm:spPr/>
    </dgm:pt>
    <dgm:pt modelId="{B488299B-A333-41E6-98B9-35087D88844D}" type="pres">
      <dgm:prSet presAssocID="{6995B436-7496-4515-BE69-245627D93738}" presName="bgRect" presStyleLbl="bgShp" presStyleIdx="0" presStyleCnt="4"/>
      <dgm:spPr/>
    </dgm:pt>
    <dgm:pt modelId="{30B050C4-4654-4971-AF2F-9400F15F3BB8}" type="pres">
      <dgm:prSet presAssocID="{6995B436-7496-4515-BE69-245627D9373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408BBAC7-57ED-4D62-857B-7C3C943F974B}" type="pres">
      <dgm:prSet presAssocID="{6995B436-7496-4515-BE69-245627D93738}" presName="spaceRect" presStyleCnt="0"/>
      <dgm:spPr/>
    </dgm:pt>
    <dgm:pt modelId="{292D7894-106B-4CB8-BD41-499C37F7C221}" type="pres">
      <dgm:prSet presAssocID="{6995B436-7496-4515-BE69-245627D93738}" presName="parTx" presStyleLbl="revTx" presStyleIdx="0" presStyleCnt="4">
        <dgm:presLayoutVars>
          <dgm:chMax val="0"/>
          <dgm:chPref val="0"/>
        </dgm:presLayoutVars>
      </dgm:prSet>
      <dgm:spPr/>
    </dgm:pt>
    <dgm:pt modelId="{73C3CDEC-C758-4ABA-A2C2-2AD2F47A828E}" type="pres">
      <dgm:prSet presAssocID="{F1C97DDC-6545-4F00-9C12-EC03657989BC}" presName="sibTrans" presStyleCnt="0"/>
      <dgm:spPr/>
    </dgm:pt>
    <dgm:pt modelId="{B072283C-95BE-4A77-BB0B-7F51576052AB}" type="pres">
      <dgm:prSet presAssocID="{E0112D1B-773D-4676-B2F7-FAA05A5369FA}" presName="compNode" presStyleCnt="0"/>
      <dgm:spPr/>
    </dgm:pt>
    <dgm:pt modelId="{69D06F3A-C20D-4BF4-9ECB-DE68DC3F2A31}" type="pres">
      <dgm:prSet presAssocID="{E0112D1B-773D-4676-B2F7-FAA05A5369FA}" presName="bgRect" presStyleLbl="bgShp" presStyleIdx="1" presStyleCnt="4"/>
      <dgm:spPr/>
    </dgm:pt>
    <dgm:pt modelId="{BBCFBD77-0DD6-4F7F-901C-D913F53A633A}" type="pres">
      <dgm:prSet presAssocID="{E0112D1B-773D-4676-B2F7-FAA05A5369F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Diagram"/>
        </a:ext>
      </dgm:extLst>
    </dgm:pt>
    <dgm:pt modelId="{E38110EF-4E7E-4DA2-8860-136976C29386}" type="pres">
      <dgm:prSet presAssocID="{E0112D1B-773D-4676-B2F7-FAA05A5369FA}" presName="spaceRect" presStyleCnt="0"/>
      <dgm:spPr/>
    </dgm:pt>
    <dgm:pt modelId="{20BA688E-9901-4EB8-9550-6698FAFB3A3E}" type="pres">
      <dgm:prSet presAssocID="{E0112D1B-773D-4676-B2F7-FAA05A5369FA}" presName="parTx" presStyleLbl="revTx" presStyleIdx="1" presStyleCnt="4">
        <dgm:presLayoutVars>
          <dgm:chMax val="0"/>
          <dgm:chPref val="0"/>
        </dgm:presLayoutVars>
      </dgm:prSet>
      <dgm:spPr/>
    </dgm:pt>
    <dgm:pt modelId="{547221FD-2CA1-4D3A-BD40-702FDD23E806}" type="pres">
      <dgm:prSet presAssocID="{98F164A1-C8CB-4152-86DB-D2F829EAC710}" presName="sibTrans" presStyleCnt="0"/>
      <dgm:spPr/>
    </dgm:pt>
    <dgm:pt modelId="{D4B422E9-C015-46E4-A0A6-F2D290CA38F2}" type="pres">
      <dgm:prSet presAssocID="{58E05B6F-7FC2-4AD5-8EFC-4EB92BACB832}" presName="compNode" presStyleCnt="0"/>
      <dgm:spPr/>
    </dgm:pt>
    <dgm:pt modelId="{2E202E33-7D16-491E-BFDD-5CF66632D098}" type="pres">
      <dgm:prSet presAssocID="{58E05B6F-7FC2-4AD5-8EFC-4EB92BACB832}" presName="bgRect" presStyleLbl="bgShp" presStyleIdx="2" presStyleCnt="4"/>
      <dgm:spPr/>
    </dgm:pt>
    <dgm:pt modelId="{C423814B-30D0-4364-9D36-43B5514956B8}" type="pres">
      <dgm:prSet presAssocID="{58E05B6F-7FC2-4AD5-8EFC-4EB92BACB83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1E91C9C1-1DF1-4487-AA73-DFEB4B8E5FD0}" type="pres">
      <dgm:prSet presAssocID="{58E05B6F-7FC2-4AD5-8EFC-4EB92BACB832}" presName="spaceRect" presStyleCnt="0"/>
      <dgm:spPr/>
    </dgm:pt>
    <dgm:pt modelId="{7F566CB5-5295-49F0-941E-E6BCD5B6B202}" type="pres">
      <dgm:prSet presAssocID="{58E05B6F-7FC2-4AD5-8EFC-4EB92BACB832}" presName="parTx" presStyleLbl="revTx" presStyleIdx="2" presStyleCnt="4">
        <dgm:presLayoutVars>
          <dgm:chMax val="0"/>
          <dgm:chPref val="0"/>
        </dgm:presLayoutVars>
      </dgm:prSet>
      <dgm:spPr/>
    </dgm:pt>
    <dgm:pt modelId="{C3417827-9503-4460-82B7-CEA5526769BA}" type="pres">
      <dgm:prSet presAssocID="{23D09330-14B3-4283-B759-D7A145888844}" presName="sibTrans" presStyleCnt="0"/>
      <dgm:spPr/>
    </dgm:pt>
    <dgm:pt modelId="{3A98F13D-ED1B-4852-B1DD-F09FF51719C1}" type="pres">
      <dgm:prSet presAssocID="{ECF6E236-6406-46D6-8229-BA041FE44415}" presName="compNode" presStyleCnt="0"/>
      <dgm:spPr/>
    </dgm:pt>
    <dgm:pt modelId="{19C2E695-EDFF-4C36-9D0B-517F667CD41D}" type="pres">
      <dgm:prSet presAssocID="{ECF6E236-6406-46D6-8229-BA041FE44415}" presName="bgRect" presStyleLbl="bgShp" presStyleIdx="3" presStyleCnt="4"/>
      <dgm:spPr/>
    </dgm:pt>
    <dgm:pt modelId="{6FBA9DA4-B42E-457A-BA55-10E619B1E26C}" type="pres">
      <dgm:prSet presAssocID="{ECF6E236-6406-46D6-8229-BA041FE4441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62F7947C-236D-4167-8E07-0B0B75D44A5A}" type="pres">
      <dgm:prSet presAssocID="{ECF6E236-6406-46D6-8229-BA041FE44415}" presName="spaceRect" presStyleCnt="0"/>
      <dgm:spPr/>
    </dgm:pt>
    <dgm:pt modelId="{3051D1DF-1332-4EF0-A7C9-9E71C1014980}" type="pres">
      <dgm:prSet presAssocID="{ECF6E236-6406-46D6-8229-BA041FE44415}" presName="parTx" presStyleLbl="revTx" presStyleIdx="3" presStyleCnt="4">
        <dgm:presLayoutVars>
          <dgm:chMax val="0"/>
          <dgm:chPref val="0"/>
        </dgm:presLayoutVars>
      </dgm:prSet>
      <dgm:spPr/>
    </dgm:pt>
  </dgm:ptLst>
  <dgm:cxnLst>
    <dgm:cxn modelId="{B9C80D16-2B5E-47CD-9E81-33DD4CEEFCAC}" type="presOf" srcId="{ECF6E236-6406-46D6-8229-BA041FE44415}" destId="{3051D1DF-1332-4EF0-A7C9-9E71C1014980}" srcOrd="0" destOrd="0" presId="urn:microsoft.com/office/officeart/2018/2/layout/IconVerticalSolidList"/>
    <dgm:cxn modelId="{52679028-F42B-4D15-B971-6A05F9536BBC}" srcId="{2B6082EE-52FD-4FA0-B68E-7188D1D257B1}" destId="{6995B436-7496-4515-BE69-245627D93738}" srcOrd="0" destOrd="0" parTransId="{D935A3F9-C31C-4069-BBC5-065A0C8B298C}" sibTransId="{F1C97DDC-6545-4F00-9C12-EC03657989BC}"/>
    <dgm:cxn modelId="{23570529-DEF3-4692-A596-E79A0C902501}" srcId="{2B6082EE-52FD-4FA0-B68E-7188D1D257B1}" destId="{58E05B6F-7FC2-4AD5-8EFC-4EB92BACB832}" srcOrd="2" destOrd="0" parTransId="{5F369BBF-65A4-4C26-9E56-06FFB06226D2}" sibTransId="{23D09330-14B3-4283-B759-D7A145888844}"/>
    <dgm:cxn modelId="{46F90231-9A25-4B07-9B6A-45EA8F572111}" type="presOf" srcId="{2B6082EE-52FD-4FA0-B68E-7188D1D257B1}" destId="{A7AE4118-59FB-4EFD-97F6-674B84F71894}" srcOrd="0" destOrd="0" presId="urn:microsoft.com/office/officeart/2018/2/layout/IconVerticalSolidList"/>
    <dgm:cxn modelId="{2AAA8F73-FF97-49D4-8869-9EB5B64D0630}" srcId="{2B6082EE-52FD-4FA0-B68E-7188D1D257B1}" destId="{E0112D1B-773D-4676-B2F7-FAA05A5369FA}" srcOrd="1" destOrd="0" parTransId="{82A47E36-32C4-4DBF-8AFC-8AAAFC6DC113}" sibTransId="{98F164A1-C8CB-4152-86DB-D2F829EAC710}"/>
    <dgm:cxn modelId="{EC34B195-01E6-40E0-A96B-A25F970BACB3}" srcId="{2B6082EE-52FD-4FA0-B68E-7188D1D257B1}" destId="{ECF6E236-6406-46D6-8229-BA041FE44415}" srcOrd="3" destOrd="0" parTransId="{719AF27C-1430-460E-8668-BA2A8AB6ECBA}" sibTransId="{2DEAE7AD-2B3D-4BF3-85F9-C94C09B5D02B}"/>
    <dgm:cxn modelId="{093FB595-A749-4566-A448-C7F02A3CBF94}" type="presOf" srcId="{E0112D1B-773D-4676-B2F7-FAA05A5369FA}" destId="{20BA688E-9901-4EB8-9550-6698FAFB3A3E}" srcOrd="0" destOrd="0" presId="urn:microsoft.com/office/officeart/2018/2/layout/IconVerticalSolidList"/>
    <dgm:cxn modelId="{C7F99398-6425-471D-9264-DF0C4EF96B1E}" type="presOf" srcId="{6995B436-7496-4515-BE69-245627D93738}" destId="{292D7894-106B-4CB8-BD41-499C37F7C221}" srcOrd="0" destOrd="0" presId="urn:microsoft.com/office/officeart/2018/2/layout/IconVerticalSolidList"/>
    <dgm:cxn modelId="{DE3772B0-B0CE-4E71-B7BC-94BDF509AE20}" type="presOf" srcId="{58E05B6F-7FC2-4AD5-8EFC-4EB92BACB832}" destId="{7F566CB5-5295-49F0-941E-E6BCD5B6B202}" srcOrd="0" destOrd="0" presId="urn:microsoft.com/office/officeart/2018/2/layout/IconVerticalSolidList"/>
    <dgm:cxn modelId="{094C8E0E-6D21-4EB8-B790-2764BF3B9F04}" type="presParOf" srcId="{A7AE4118-59FB-4EFD-97F6-674B84F71894}" destId="{778E7A86-74E5-4887-8957-0D0CD338BF6D}" srcOrd="0" destOrd="0" presId="urn:microsoft.com/office/officeart/2018/2/layout/IconVerticalSolidList"/>
    <dgm:cxn modelId="{69114D71-3649-4200-A5C8-F08373BF9D58}" type="presParOf" srcId="{778E7A86-74E5-4887-8957-0D0CD338BF6D}" destId="{B488299B-A333-41E6-98B9-35087D88844D}" srcOrd="0" destOrd="0" presId="urn:microsoft.com/office/officeart/2018/2/layout/IconVerticalSolidList"/>
    <dgm:cxn modelId="{D8FFAE3C-C42B-448A-87B5-2F22C9A3C453}" type="presParOf" srcId="{778E7A86-74E5-4887-8957-0D0CD338BF6D}" destId="{30B050C4-4654-4971-AF2F-9400F15F3BB8}" srcOrd="1" destOrd="0" presId="urn:microsoft.com/office/officeart/2018/2/layout/IconVerticalSolidList"/>
    <dgm:cxn modelId="{5F5C64BA-31BE-4F55-BF03-2B00A4AF583D}" type="presParOf" srcId="{778E7A86-74E5-4887-8957-0D0CD338BF6D}" destId="{408BBAC7-57ED-4D62-857B-7C3C943F974B}" srcOrd="2" destOrd="0" presId="urn:microsoft.com/office/officeart/2018/2/layout/IconVerticalSolidList"/>
    <dgm:cxn modelId="{AEE9FD8C-DFF1-432C-8AAD-2D8963EEC548}" type="presParOf" srcId="{778E7A86-74E5-4887-8957-0D0CD338BF6D}" destId="{292D7894-106B-4CB8-BD41-499C37F7C221}" srcOrd="3" destOrd="0" presId="urn:microsoft.com/office/officeart/2018/2/layout/IconVerticalSolidList"/>
    <dgm:cxn modelId="{C8AA6FCE-424B-4491-8556-B1C756E8D6D9}" type="presParOf" srcId="{A7AE4118-59FB-4EFD-97F6-674B84F71894}" destId="{73C3CDEC-C758-4ABA-A2C2-2AD2F47A828E}" srcOrd="1" destOrd="0" presId="urn:microsoft.com/office/officeart/2018/2/layout/IconVerticalSolidList"/>
    <dgm:cxn modelId="{0E469BA7-143C-4DAE-B9A6-CC8D87760354}" type="presParOf" srcId="{A7AE4118-59FB-4EFD-97F6-674B84F71894}" destId="{B072283C-95BE-4A77-BB0B-7F51576052AB}" srcOrd="2" destOrd="0" presId="urn:microsoft.com/office/officeart/2018/2/layout/IconVerticalSolidList"/>
    <dgm:cxn modelId="{9DD73FD3-73DA-4D70-9370-D8599B9FA750}" type="presParOf" srcId="{B072283C-95BE-4A77-BB0B-7F51576052AB}" destId="{69D06F3A-C20D-4BF4-9ECB-DE68DC3F2A31}" srcOrd="0" destOrd="0" presId="urn:microsoft.com/office/officeart/2018/2/layout/IconVerticalSolidList"/>
    <dgm:cxn modelId="{4F961F19-7F6D-444C-A135-41DAF550B1BC}" type="presParOf" srcId="{B072283C-95BE-4A77-BB0B-7F51576052AB}" destId="{BBCFBD77-0DD6-4F7F-901C-D913F53A633A}" srcOrd="1" destOrd="0" presId="urn:microsoft.com/office/officeart/2018/2/layout/IconVerticalSolidList"/>
    <dgm:cxn modelId="{655FEDF8-4D77-4FE4-BFDD-F9F22FC0909A}" type="presParOf" srcId="{B072283C-95BE-4A77-BB0B-7F51576052AB}" destId="{E38110EF-4E7E-4DA2-8860-136976C29386}" srcOrd="2" destOrd="0" presId="urn:microsoft.com/office/officeart/2018/2/layout/IconVerticalSolidList"/>
    <dgm:cxn modelId="{FD83C412-5E7A-4AC3-84E2-CD1ACB507530}" type="presParOf" srcId="{B072283C-95BE-4A77-BB0B-7F51576052AB}" destId="{20BA688E-9901-4EB8-9550-6698FAFB3A3E}" srcOrd="3" destOrd="0" presId="urn:microsoft.com/office/officeart/2018/2/layout/IconVerticalSolidList"/>
    <dgm:cxn modelId="{28B87D62-99B2-4F50-A643-37D4C3667BB7}" type="presParOf" srcId="{A7AE4118-59FB-4EFD-97F6-674B84F71894}" destId="{547221FD-2CA1-4D3A-BD40-702FDD23E806}" srcOrd="3" destOrd="0" presId="urn:microsoft.com/office/officeart/2018/2/layout/IconVerticalSolidList"/>
    <dgm:cxn modelId="{25D711C8-68FA-405F-BE74-6AE2C98816A6}" type="presParOf" srcId="{A7AE4118-59FB-4EFD-97F6-674B84F71894}" destId="{D4B422E9-C015-46E4-A0A6-F2D290CA38F2}" srcOrd="4" destOrd="0" presId="urn:microsoft.com/office/officeart/2018/2/layout/IconVerticalSolidList"/>
    <dgm:cxn modelId="{83412AD1-A369-49C9-ADF2-E4F5511B39D2}" type="presParOf" srcId="{D4B422E9-C015-46E4-A0A6-F2D290CA38F2}" destId="{2E202E33-7D16-491E-BFDD-5CF66632D098}" srcOrd="0" destOrd="0" presId="urn:microsoft.com/office/officeart/2018/2/layout/IconVerticalSolidList"/>
    <dgm:cxn modelId="{6D43B79F-8F6E-4377-BE64-92951B65208F}" type="presParOf" srcId="{D4B422E9-C015-46E4-A0A6-F2D290CA38F2}" destId="{C423814B-30D0-4364-9D36-43B5514956B8}" srcOrd="1" destOrd="0" presId="urn:microsoft.com/office/officeart/2018/2/layout/IconVerticalSolidList"/>
    <dgm:cxn modelId="{1E94408A-E587-443E-A5F3-65DECD8E41DF}" type="presParOf" srcId="{D4B422E9-C015-46E4-A0A6-F2D290CA38F2}" destId="{1E91C9C1-1DF1-4487-AA73-DFEB4B8E5FD0}" srcOrd="2" destOrd="0" presId="urn:microsoft.com/office/officeart/2018/2/layout/IconVerticalSolidList"/>
    <dgm:cxn modelId="{8126EA31-B51F-42B8-AF3B-036F423B335C}" type="presParOf" srcId="{D4B422E9-C015-46E4-A0A6-F2D290CA38F2}" destId="{7F566CB5-5295-49F0-941E-E6BCD5B6B202}" srcOrd="3" destOrd="0" presId="urn:microsoft.com/office/officeart/2018/2/layout/IconVerticalSolidList"/>
    <dgm:cxn modelId="{E5101C3A-E651-4D8F-9CF2-D243DE433F0C}" type="presParOf" srcId="{A7AE4118-59FB-4EFD-97F6-674B84F71894}" destId="{C3417827-9503-4460-82B7-CEA5526769BA}" srcOrd="5" destOrd="0" presId="urn:microsoft.com/office/officeart/2018/2/layout/IconVerticalSolidList"/>
    <dgm:cxn modelId="{2A75DEA0-FA54-4EED-82A2-C6CB0CA7556A}" type="presParOf" srcId="{A7AE4118-59FB-4EFD-97F6-674B84F71894}" destId="{3A98F13D-ED1B-4852-B1DD-F09FF51719C1}" srcOrd="6" destOrd="0" presId="urn:microsoft.com/office/officeart/2018/2/layout/IconVerticalSolidList"/>
    <dgm:cxn modelId="{3E6A1EBF-F07E-4D09-916C-75EE500B3E42}" type="presParOf" srcId="{3A98F13D-ED1B-4852-B1DD-F09FF51719C1}" destId="{19C2E695-EDFF-4C36-9D0B-517F667CD41D}" srcOrd="0" destOrd="0" presId="urn:microsoft.com/office/officeart/2018/2/layout/IconVerticalSolidList"/>
    <dgm:cxn modelId="{9A396497-ED9D-4E46-BE43-9E335F98A572}" type="presParOf" srcId="{3A98F13D-ED1B-4852-B1DD-F09FF51719C1}" destId="{6FBA9DA4-B42E-457A-BA55-10E619B1E26C}" srcOrd="1" destOrd="0" presId="urn:microsoft.com/office/officeart/2018/2/layout/IconVerticalSolidList"/>
    <dgm:cxn modelId="{6E7DFA56-F3BF-40B6-9F70-75637FE5EDFD}" type="presParOf" srcId="{3A98F13D-ED1B-4852-B1DD-F09FF51719C1}" destId="{62F7947C-236D-4167-8E07-0B0B75D44A5A}" srcOrd="2" destOrd="0" presId="urn:microsoft.com/office/officeart/2018/2/layout/IconVerticalSolidList"/>
    <dgm:cxn modelId="{1F75A57B-94D1-4E88-A133-6A49197C4D63}" type="presParOf" srcId="{3A98F13D-ED1B-4852-B1DD-F09FF51719C1}" destId="{3051D1DF-1332-4EF0-A7C9-9E71C101498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9BDDB9-7F1F-4254-B7F4-C7E32D2C496B}">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BB3000-D480-4346-B174-0A4AAF181706}">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One way to resolve these conflicts is to package and deploy the application as a container.</a:t>
          </a:r>
        </a:p>
      </dsp:txBody>
      <dsp:txXfrm>
        <a:off x="0" y="2124"/>
        <a:ext cx="10515600" cy="1449029"/>
      </dsp:txXfrm>
    </dsp:sp>
    <dsp:sp modelId="{D48AA6F5-BB7D-4693-8C6D-552D29F7058F}">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C4C376-6549-41FA-B2E0-043E5A3DBA3C}">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 container is a set of one or more processes that are isolated from the rest of the system.</a:t>
          </a:r>
        </a:p>
      </dsp:txBody>
      <dsp:txXfrm>
        <a:off x="0" y="1451154"/>
        <a:ext cx="10515600" cy="1449029"/>
      </dsp:txXfrm>
    </dsp:sp>
    <dsp:sp modelId="{D4295446-5262-4785-AEA1-25D45FB47F18}">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118499-F3EC-4BD9-AD7A-246E1006C7C6}">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Software containers provide a way to package applications and to simplify their deployment and management</a:t>
          </a:r>
          <a:r>
            <a:rPr lang="en-US" sz="3400" kern="1200" dirty="0"/>
            <a:t>.</a:t>
          </a:r>
        </a:p>
      </dsp:txBody>
      <dsp:txXfrm>
        <a:off x="0" y="2900183"/>
        <a:ext cx="10515600" cy="1449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087C5-A79F-4345-B145-6CF178F5D3D8}">
      <dsp:nvSpPr>
        <dsp:cNvPr id="0" name=""/>
        <dsp:cNvSpPr/>
      </dsp:nvSpPr>
      <dsp:spPr>
        <a:xfrm>
          <a:off x="0" y="491"/>
          <a:ext cx="9739280" cy="11511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F538C8-1202-4A8E-8DA6-191BE8FD666B}">
      <dsp:nvSpPr>
        <dsp:cNvPr id="0" name=""/>
        <dsp:cNvSpPr/>
      </dsp:nvSpPr>
      <dsp:spPr>
        <a:xfrm>
          <a:off x="348230" y="259506"/>
          <a:ext cx="633146" cy="6331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099B8E-80A6-4455-87F6-FD0C19E9AF3C}">
      <dsp:nvSpPr>
        <dsp:cNvPr id="0" name=""/>
        <dsp:cNvSpPr/>
      </dsp:nvSpPr>
      <dsp:spPr>
        <a:xfrm>
          <a:off x="1329607" y="491"/>
          <a:ext cx="8409673" cy="1151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833" tIns="121833" rIns="121833" bIns="121833" numCol="1" spcCol="1270" anchor="ctr" anchorCtr="0">
          <a:noAutofit/>
        </a:bodyPr>
        <a:lstStyle/>
        <a:p>
          <a:pPr marL="0" lvl="0" indent="0" algn="l" defTabSz="1111250">
            <a:lnSpc>
              <a:spcPct val="100000"/>
            </a:lnSpc>
            <a:spcBef>
              <a:spcPct val="0"/>
            </a:spcBef>
            <a:spcAft>
              <a:spcPct val="35000"/>
            </a:spcAft>
            <a:buNone/>
          </a:pPr>
          <a:r>
            <a:rPr lang="en-US" sz="2500" kern="1200"/>
            <a:t>Enables multiple operating systems to run simultaneously on a single hardware platform.</a:t>
          </a:r>
        </a:p>
      </dsp:txBody>
      <dsp:txXfrm>
        <a:off x="1329607" y="491"/>
        <a:ext cx="8409673" cy="1151175"/>
      </dsp:txXfrm>
    </dsp:sp>
    <dsp:sp modelId="{25652568-6912-4E6A-B670-7B2DBFC29365}">
      <dsp:nvSpPr>
        <dsp:cNvPr id="0" name=""/>
        <dsp:cNvSpPr/>
      </dsp:nvSpPr>
      <dsp:spPr>
        <a:xfrm>
          <a:off x="0" y="1439461"/>
          <a:ext cx="9739280" cy="11511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6C85B0-128B-4869-9E7E-15A232864EC4}">
      <dsp:nvSpPr>
        <dsp:cNvPr id="0" name=""/>
        <dsp:cNvSpPr/>
      </dsp:nvSpPr>
      <dsp:spPr>
        <a:xfrm>
          <a:off x="348230" y="1698475"/>
          <a:ext cx="633146" cy="6331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8DB5D2-0C77-48F7-8C9F-5D06D15322DF}">
      <dsp:nvSpPr>
        <dsp:cNvPr id="0" name=""/>
        <dsp:cNvSpPr/>
      </dsp:nvSpPr>
      <dsp:spPr>
        <a:xfrm>
          <a:off x="1329607" y="1439461"/>
          <a:ext cx="8409673" cy="1151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833" tIns="121833" rIns="121833" bIns="121833" numCol="1" spcCol="1270" anchor="ctr" anchorCtr="0">
          <a:noAutofit/>
        </a:bodyPr>
        <a:lstStyle/>
        <a:p>
          <a:pPr marL="0" lvl="0" indent="0" algn="l" defTabSz="1111250">
            <a:lnSpc>
              <a:spcPct val="100000"/>
            </a:lnSpc>
            <a:spcBef>
              <a:spcPct val="0"/>
            </a:spcBef>
            <a:spcAft>
              <a:spcPct val="35000"/>
            </a:spcAft>
            <a:buNone/>
          </a:pPr>
          <a:r>
            <a:rPr lang="en-US" sz="2500" kern="1200"/>
            <a:t>Uses a hypervisor to divide hardware into multiple virtual hardware systems.</a:t>
          </a:r>
        </a:p>
      </dsp:txBody>
      <dsp:txXfrm>
        <a:off x="1329607" y="1439461"/>
        <a:ext cx="8409673" cy="1151175"/>
      </dsp:txXfrm>
    </dsp:sp>
    <dsp:sp modelId="{775D5603-2685-4448-B3F9-87B34C6F6C54}">
      <dsp:nvSpPr>
        <dsp:cNvPr id="0" name=""/>
        <dsp:cNvSpPr/>
      </dsp:nvSpPr>
      <dsp:spPr>
        <a:xfrm>
          <a:off x="0" y="2878430"/>
          <a:ext cx="9739280" cy="11511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77F7B4-F354-4987-BE49-B0B4D155EEED}">
      <dsp:nvSpPr>
        <dsp:cNvPr id="0" name=""/>
        <dsp:cNvSpPr/>
      </dsp:nvSpPr>
      <dsp:spPr>
        <a:xfrm>
          <a:off x="348230" y="3137445"/>
          <a:ext cx="633146" cy="6331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FF718F-E85B-4370-9984-3715C9EFFDF7}">
      <dsp:nvSpPr>
        <dsp:cNvPr id="0" name=""/>
        <dsp:cNvSpPr/>
      </dsp:nvSpPr>
      <dsp:spPr>
        <a:xfrm>
          <a:off x="1329607" y="2878430"/>
          <a:ext cx="8409673" cy="1151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833" tIns="121833" rIns="121833" bIns="121833" numCol="1" spcCol="1270" anchor="ctr" anchorCtr="0">
          <a:noAutofit/>
        </a:bodyPr>
        <a:lstStyle/>
        <a:p>
          <a:pPr marL="0" lvl="0" indent="0" algn="l" defTabSz="1111250">
            <a:lnSpc>
              <a:spcPct val="100000"/>
            </a:lnSpc>
            <a:spcBef>
              <a:spcPct val="0"/>
            </a:spcBef>
            <a:spcAft>
              <a:spcPct val="35000"/>
            </a:spcAft>
            <a:buNone/>
          </a:pPr>
          <a:r>
            <a:rPr lang="en-US" sz="2500" kern="1200"/>
            <a:t>Requires a complete operating system environment to support the application</a:t>
          </a:r>
        </a:p>
      </dsp:txBody>
      <dsp:txXfrm>
        <a:off x="1329607" y="2878430"/>
        <a:ext cx="8409673" cy="11511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8299B-A333-41E6-98B9-35087D88844D}">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B050C4-4654-4971-AF2F-9400F15F3BB8}">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2D7894-106B-4CB8-BD41-499C37F7C221}">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t>Runs directly on the host operating system, and it shares resources with all containers on the system.</a:t>
          </a:r>
        </a:p>
      </dsp:txBody>
      <dsp:txXfrm>
        <a:off x="1057476" y="1806"/>
        <a:ext cx="9458123" cy="915564"/>
      </dsp:txXfrm>
    </dsp:sp>
    <dsp:sp modelId="{69D06F3A-C20D-4BF4-9ECB-DE68DC3F2A31}">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CFBD77-0DD6-4F7F-901C-D913F53A633A}">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BA688E-9901-4EB8-9550-6698FAFB3A3E}">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t>Shares the host's kernel, but it isolates the application processes from the rest of the system.</a:t>
          </a:r>
        </a:p>
      </dsp:txBody>
      <dsp:txXfrm>
        <a:off x="1057476" y="1146262"/>
        <a:ext cx="9458123" cy="915564"/>
      </dsp:txXfrm>
    </dsp:sp>
    <dsp:sp modelId="{2E202E33-7D16-491E-BFDD-5CF66632D098}">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3814B-30D0-4364-9D36-43B5514956B8}">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566CB5-5295-49F0-941E-E6BCD5B6B202}">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t>Requires far fewer hardware resources than virtual machines, so containers are also quicker to start.</a:t>
          </a:r>
        </a:p>
      </dsp:txBody>
      <dsp:txXfrm>
        <a:off x="1057476" y="2290717"/>
        <a:ext cx="9458123" cy="915564"/>
      </dsp:txXfrm>
    </dsp:sp>
    <dsp:sp modelId="{19C2E695-EDFF-4C36-9D0B-517F667CD41D}">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BA9DA4-B42E-457A-BA55-10E619B1E26C}">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51D1DF-1332-4EF0-A7C9-9E71C1014980}">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t>Includes all dependencies, such as system and programming dependencies, and configuration settings.</a:t>
          </a:r>
        </a:p>
      </dsp:txBody>
      <dsp:txXfrm>
        <a:off x="1057476" y="3435173"/>
        <a:ext cx="9458123" cy="91556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5037B2-9DE6-4639-8A2E-C126018836BE}" type="datetimeFigureOut">
              <a:rPr lang="en-US" smtClean="0"/>
              <a:t>7/9/2024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B9326E-DEE4-4133-99EC-152D50325FEE}" type="slidenum">
              <a:rPr lang="en-US" smtClean="0"/>
              <a:t>‹#›</a:t>
            </a:fld>
            <a:endParaRPr lang="en-US"/>
          </a:p>
        </p:txBody>
      </p:sp>
    </p:spTree>
    <p:extLst>
      <p:ext uri="{BB962C8B-B14F-4D97-AF65-F5344CB8AC3E}">
        <p14:creationId xmlns:p14="http://schemas.microsoft.com/office/powerpoint/2010/main" val="271796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what are containers? Containers are completely isolated environments, as in they</a:t>
            </a:r>
          </a:p>
          <a:p>
            <a:r>
              <a:rPr lang="en-US" dirty="0"/>
              <a:t>can have their own processes or services, their own network interfaces, their own</a:t>
            </a:r>
          </a:p>
          <a:p>
            <a:r>
              <a:rPr lang="en-US" dirty="0"/>
              <a:t>mounts, just like Virtual machines, except that they all share the same OS kernel. </a:t>
            </a:r>
          </a:p>
        </p:txBody>
      </p:sp>
      <p:sp>
        <p:nvSpPr>
          <p:cNvPr id="4" name="Slide Number Placeholder 3"/>
          <p:cNvSpPr>
            <a:spLocks noGrp="1"/>
          </p:cNvSpPr>
          <p:nvPr>
            <p:ph type="sldNum" sz="quarter" idx="10"/>
          </p:nvPr>
        </p:nvSpPr>
        <p:spPr/>
        <p:txBody>
          <a:bodyPr/>
          <a:lstStyle/>
          <a:p>
            <a:fld id="{DFB9326E-DEE4-4133-99EC-152D50325FEE}" type="slidenum">
              <a:rPr lang="en-US" smtClean="0"/>
              <a:t>8</a:t>
            </a:fld>
            <a:endParaRPr lang="en-US"/>
          </a:p>
        </p:txBody>
      </p:sp>
    </p:spTree>
    <p:extLst>
      <p:ext uri="{BB962C8B-B14F-4D97-AF65-F5344CB8AC3E}">
        <p14:creationId xmlns:p14="http://schemas.microsoft.com/office/powerpoint/2010/main" val="2129654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B9326E-DEE4-4133-99EC-152D50325FEE}" type="slidenum">
              <a:rPr lang="en-US" smtClean="0"/>
              <a:t>11</a:t>
            </a:fld>
            <a:endParaRPr lang="en-US"/>
          </a:p>
        </p:txBody>
      </p:sp>
    </p:spTree>
    <p:extLst>
      <p:ext uri="{BB962C8B-B14F-4D97-AF65-F5344CB8AC3E}">
        <p14:creationId xmlns:p14="http://schemas.microsoft.com/office/powerpoint/2010/main" val="2326018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9BB27E-F3D7-418F-B27A-ED5F41CC244B}" type="datetimeFigureOut">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6350A-AF67-4123-8C78-15BF38D8BA2A}" type="slidenum">
              <a:rPr lang="en-US" smtClean="0"/>
              <a:t>‹#›</a:t>
            </a:fld>
            <a:endParaRPr lang="en-US"/>
          </a:p>
        </p:txBody>
      </p:sp>
    </p:spTree>
    <p:extLst>
      <p:ext uri="{BB962C8B-B14F-4D97-AF65-F5344CB8AC3E}">
        <p14:creationId xmlns:p14="http://schemas.microsoft.com/office/powerpoint/2010/main" val="47033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BB27E-F3D7-418F-B27A-ED5F41CC244B}" type="datetimeFigureOut">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6350A-AF67-4123-8C78-15BF38D8BA2A}" type="slidenum">
              <a:rPr lang="en-US" smtClean="0"/>
              <a:t>‹#›</a:t>
            </a:fld>
            <a:endParaRPr lang="en-US"/>
          </a:p>
        </p:txBody>
      </p:sp>
    </p:spTree>
    <p:extLst>
      <p:ext uri="{BB962C8B-B14F-4D97-AF65-F5344CB8AC3E}">
        <p14:creationId xmlns:p14="http://schemas.microsoft.com/office/powerpoint/2010/main" val="397542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BB27E-F3D7-418F-B27A-ED5F41CC244B}" type="datetimeFigureOut">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6350A-AF67-4123-8C78-15BF38D8BA2A}" type="slidenum">
              <a:rPr lang="en-US" smtClean="0"/>
              <a:t>‹#›</a:t>
            </a:fld>
            <a:endParaRPr lang="en-US"/>
          </a:p>
        </p:txBody>
      </p:sp>
    </p:spTree>
    <p:extLst>
      <p:ext uri="{BB962C8B-B14F-4D97-AF65-F5344CB8AC3E}">
        <p14:creationId xmlns:p14="http://schemas.microsoft.com/office/powerpoint/2010/main" val="4275883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9BB27E-F3D7-418F-B27A-ED5F41CC244B}" type="datetimeFigureOut">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6350A-AF67-4123-8C78-15BF38D8BA2A}" type="slidenum">
              <a:rPr lang="en-US" smtClean="0"/>
              <a:t>‹#›</a:t>
            </a:fld>
            <a:endParaRPr lang="en-US"/>
          </a:p>
        </p:txBody>
      </p:sp>
    </p:spTree>
    <p:extLst>
      <p:ext uri="{BB962C8B-B14F-4D97-AF65-F5344CB8AC3E}">
        <p14:creationId xmlns:p14="http://schemas.microsoft.com/office/powerpoint/2010/main" val="3453880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9BB27E-F3D7-418F-B27A-ED5F41CC244B}" type="datetimeFigureOut">
              <a:rPr lang="en-US" smtClean="0"/>
              <a:t>7/9/2024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F6350A-AF67-4123-8C78-15BF38D8BA2A}" type="slidenum">
              <a:rPr lang="en-US" smtClean="0"/>
              <a:t>‹#›</a:t>
            </a:fld>
            <a:endParaRPr lang="en-US"/>
          </a:p>
        </p:txBody>
      </p:sp>
    </p:spTree>
    <p:extLst>
      <p:ext uri="{BB962C8B-B14F-4D97-AF65-F5344CB8AC3E}">
        <p14:creationId xmlns:p14="http://schemas.microsoft.com/office/powerpoint/2010/main" val="81816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9BB27E-F3D7-418F-B27A-ED5F41CC244B}" type="datetimeFigureOut">
              <a:rPr lang="en-US" smtClean="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6350A-AF67-4123-8C78-15BF38D8BA2A}" type="slidenum">
              <a:rPr lang="en-US" smtClean="0"/>
              <a:t>‹#›</a:t>
            </a:fld>
            <a:endParaRPr lang="en-US"/>
          </a:p>
        </p:txBody>
      </p:sp>
    </p:spTree>
    <p:extLst>
      <p:ext uri="{BB962C8B-B14F-4D97-AF65-F5344CB8AC3E}">
        <p14:creationId xmlns:p14="http://schemas.microsoft.com/office/powerpoint/2010/main" val="379750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9BB27E-F3D7-418F-B27A-ED5F41CC244B}" type="datetimeFigureOut">
              <a:rPr lang="en-US" smtClean="0"/>
              <a:t>7/9/2024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F6350A-AF67-4123-8C78-15BF38D8BA2A}" type="slidenum">
              <a:rPr lang="en-US" smtClean="0"/>
              <a:t>‹#›</a:t>
            </a:fld>
            <a:endParaRPr lang="en-US"/>
          </a:p>
        </p:txBody>
      </p:sp>
    </p:spTree>
    <p:extLst>
      <p:ext uri="{BB962C8B-B14F-4D97-AF65-F5344CB8AC3E}">
        <p14:creationId xmlns:p14="http://schemas.microsoft.com/office/powerpoint/2010/main" val="2275208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9BB27E-F3D7-418F-B27A-ED5F41CC244B}" type="datetimeFigureOut">
              <a:rPr lang="en-US" smtClean="0"/>
              <a:t>7/9/2024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F6350A-AF67-4123-8C78-15BF38D8BA2A}" type="slidenum">
              <a:rPr lang="en-US" smtClean="0"/>
              <a:t>‹#›</a:t>
            </a:fld>
            <a:endParaRPr lang="en-US"/>
          </a:p>
        </p:txBody>
      </p:sp>
    </p:spTree>
    <p:extLst>
      <p:ext uri="{BB962C8B-B14F-4D97-AF65-F5344CB8AC3E}">
        <p14:creationId xmlns:p14="http://schemas.microsoft.com/office/powerpoint/2010/main" val="2566272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BB27E-F3D7-418F-B27A-ED5F41CC244B}" type="datetimeFigureOut">
              <a:rPr lang="en-US" smtClean="0"/>
              <a:t>7/9/2024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F6350A-AF67-4123-8C78-15BF38D8BA2A}" type="slidenum">
              <a:rPr lang="en-US" smtClean="0"/>
              <a:t>‹#›</a:t>
            </a:fld>
            <a:endParaRPr lang="en-US"/>
          </a:p>
        </p:txBody>
      </p:sp>
    </p:spTree>
    <p:extLst>
      <p:ext uri="{BB962C8B-B14F-4D97-AF65-F5344CB8AC3E}">
        <p14:creationId xmlns:p14="http://schemas.microsoft.com/office/powerpoint/2010/main" val="79235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BB27E-F3D7-418F-B27A-ED5F41CC244B}" type="datetimeFigureOut">
              <a:rPr lang="en-US" smtClean="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6350A-AF67-4123-8C78-15BF38D8BA2A}" type="slidenum">
              <a:rPr lang="en-US" smtClean="0"/>
              <a:t>‹#›</a:t>
            </a:fld>
            <a:endParaRPr lang="en-US"/>
          </a:p>
        </p:txBody>
      </p:sp>
    </p:spTree>
    <p:extLst>
      <p:ext uri="{BB962C8B-B14F-4D97-AF65-F5344CB8AC3E}">
        <p14:creationId xmlns:p14="http://schemas.microsoft.com/office/powerpoint/2010/main" val="3814241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9BB27E-F3D7-418F-B27A-ED5F41CC244B}" type="datetimeFigureOut">
              <a:rPr lang="en-US" smtClean="0"/>
              <a:t>7/9/2024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F6350A-AF67-4123-8C78-15BF38D8BA2A}" type="slidenum">
              <a:rPr lang="en-US" smtClean="0"/>
              <a:t>‹#›</a:t>
            </a:fld>
            <a:endParaRPr lang="en-US"/>
          </a:p>
        </p:txBody>
      </p:sp>
    </p:spTree>
    <p:extLst>
      <p:ext uri="{BB962C8B-B14F-4D97-AF65-F5344CB8AC3E}">
        <p14:creationId xmlns:p14="http://schemas.microsoft.com/office/powerpoint/2010/main" val="139395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BB27E-F3D7-418F-B27A-ED5F41CC244B}" type="datetimeFigureOut">
              <a:rPr lang="en-US" smtClean="0"/>
              <a:t>7/9/2024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F6350A-AF67-4123-8C78-15BF38D8BA2A}" type="slidenum">
              <a:rPr lang="en-US" smtClean="0"/>
              <a:t>‹#›</a:t>
            </a:fld>
            <a:endParaRPr lang="en-US"/>
          </a:p>
        </p:txBody>
      </p:sp>
    </p:spTree>
    <p:extLst>
      <p:ext uri="{BB962C8B-B14F-4D97-AF65-F5344CB8AC3E}">
        <p14:creationId xmlns:p14="http://schemas.microsoft.com/office/powerpoint/2010/main" val="95635559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51.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jpg"/><Relationship Id="rId4" Type="http://schemas.openxmlformats.org/officeDocument/2006/relationships/image" Target="../media/image67.png"/><Relationship Id="rId9" Type="http://schemas.openxmlformats.org/officeDocument/2006/relationships/image" Target="../media/image72.png"/></Relationships>
</file>

<file path=ppt/slides/_rels/slide5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8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8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04672" y="802955"/>
            <a:ext cx="4977976" cy="1454051"/>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kern="1200" dirty="0">
                <a:solidFill>
                  <a:schemeClr val="tx2"/>
                </a:solidFill>
                <a:latin typeface="+mj-lt"/>
                <a:ea typeface="+mj-ea"/>
                <a:cs typeface="+mj-cs"/>
              </a:rPr>
              <a:t>Mahendra </a:t>
            </a:r>
          </a:p>
          <a:p>
            <a:pPr defTabSz="914400">
              <a:lnSpc>
                <a:spcPct val="90000"/>
              </a:lnSpc>
              <a:spcBef>
                <a:spcPct val="0"/>
              </a:spcBef>
              <a:spcAft>
                <a:spcPts val="600"/>
              </a:spcAft>
            </a:pPr>
            <a:r>
              <a:rPr lang="en-US" sz="3600" b="1" kern="1200" dirty="0">
                <a:solidFill>
                  <a:schemeClr val="tx2"/>
                </a:solidFill>
                <a:latin typeface="+mj-lt"/>
                <a:ea typeface="+mj-ea"/>
                <a:cs typeface="+mj-cs"/>
              </a:rPr>
              <a:t>Technical Instructor</a:t>
            </a:r>
          </a:p>
        </p:txBody>
      </p:sp>
      <p:sp>
        <p:nvSpPr>
          <p:cNvPr id="3" name="Content Placeholder 2"/>
          <p:cNvSpPr>
            <a:spLocks noGrp="1"/>
          </p:cNvSpPr>
          <p:nvPr>
            <p:ph idx="1"/>
          </p:nvPr>
        </p:nvSpPr>
        <p:spPr>
          <a:xfrm>
            <a:off x="804672" y="2421682"/>
            <a:ext cx="4977578" cy="3639289"/>
          </a:xfrm>
        </p:spPr>
        <p:txBody>
          <a:bodyPr vert="horz" lIns="91440" tIns="45720" rIns="91440" bIns="45720" rtlCol="0" anchor="ctr">
            <a:normAutofit/>
          </a:bodyPr>
          <a:lstStyle/>
          <a:p>
            <a:pPr marL="0" indent="0">
              <a:buNone/>
            </a:pPr>
            <a:r>
              <a:rPr lang="en-US" sz="3200" dirty="0">
                <a:solidFill>
                  <a:schemeClr val="tx2"/>
                </a:solidFill>
              </a:rPr>
              <a:t>Docker  &amp; Kubernetes </a:t>
            </a:r>
          </a:p>
        </p:txBody>
      </p:sp>
      <p:grpSp>
        <p:nvGrpSpPr>
          <p:cNvPr id="21" name="Group 14">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2" name="Freeform: Shape 15">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6">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7">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Graphic 7" descr="Classroom">
            <a:extLst>
              <a:ext uri="{FF2B5EF4-FFF2-40B4-BE49-F238E27FC236}">
                <a16:creationId xmlns:a16="http://schemas.microsoft.com/office/drawing/2014/main" id="{DF0AD69D-B71F-417C-5AC1-41AA4017C5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4248655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57188"/>
            <a:ext cx="10515600" cy="1133499"/>
          </a:xfrm>
        </p:spPr>
        <p:txBody>
          <a:bodyPr>
            <a:normAutofit/>
          </a:bodyPr>
          <a:lstStyle/>
          <a:p>
            <a:pPr algn="ctr"/>
            <a:r>
              <a:rPr lang="en-US" sz="5200"/>
              <a:t>Sharing the kernel</a:t>
            </a:r>
          </a:p>
        </p:txBody>
      </p:sp>
      <p:graphicFrame>
        <p:nvGraphicFramePr>
          <p:cNvPr id="17" name="Content Placeholder 16"/>
          <p:cNvGraphicFramePr>
            <a:graphicFrameLocks noGrp="1"/>
          </p:cNvGraphicFramePr>
          <p:nvPr>
            <p:ph idx="1"/>
            <p:extLst>
              <p:ext uri="{D42A27DB-BD31-4B8C-83A1-F6EECF244321}">
                <p14:modId xmlns:p14="http://schemas.microsoft.com/office/powerpoint/2010/main" val="4193920294"/>
              </p:ext>
            </p:extLst>
          </p:nvPr>
        </p:nvGraphicFramePr>
        <p:xfrm>
          <a:off x="1388038" y="5022918"/>
          <a:ext cx="8922818" cy="370840"/>
        </p:xfrm>
        <a:graphic>
          <a:graphicData uri="http://schemas.openxmlformats.org/drawingml/2006/table">
            <a:tbl>
              <a:tblPr firstRow="1" bandRow="1">
                <a:tableStyleId>{93296810-A885-4BE3-A3E7-6D5BEEA58F35}</a:tableStyleId>
              </a:tblPr>
              <a:tblGrid>
                <a:gridCol w="8922818">
                  <a:extLst>
                    <a:ext uri="{9D8B030D-6E8A-4147-A177-3AD203B41FA5}">
                      <a16:colId xmlns:a16="http://schemas.microsoft.com/office/drawing/2014/main" val="2774938450"/>
                    </a:ext>
                  </a:extLst>
                </a:gridCol>
              </a:tblGrid>
              <a:tr h="370840">
                <a:tc>
                  <a:txBody>
                    <a:bodyPr/>
                    <a:lstStyle/>
                    <a:p>
                      <a:r>
                        <a:rPr lang="en-US" dirty="0"/>
                        <a:t>                                                                  Docker </a:t>
                      </a:r>
                    </a:p>
                  </a:txBody>
                  <a:tcPr/>
                </a:tc>
                <a:extLst>
                  <a:ext uri="{0D108BD9-81ED-4DB2-BD59-A6C34878D82A}">
                    <a16:rowId xmlns:a16="http://schemas.microsoft.com/office/drawing/2014/main" val="142715225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5292211"/>
              </p:ext>
            </p:extLst>
          </p:nvPr>
        </p:nvGraphicFramePr>
        <p:xfrm>
          <a:off x="1343518" y="5740599"/>
          <a:ext cx="8967337" cy="365760"/>
        </p:xfrm>
        <a:graphic>
          <a:graphicData uri="http://schemas.openxmlformats.org/drawingml/2006/table">
            <a:tbl>
              <a:tblPr firstRow="1" bandRow="1">
                <a:tableStyleId>{5C22544A-7EE6-4342-B048-85BDC9FD1C3A}</a:tableStyleId>
              </a:tblPr>
              <a:tblGrid>
                <a:gridCol w="8967337">
                  <a:extLst>
                    <a:ext uri="{9D8B030D-6E8A-4147-A177-3AD203B41FA5}">
                      <a16:colId xmlns:a16="http://schemas.microsoft.com/office/drawing/2014/main" val="4180501765"/>
                    </a:ext>
                  </a:extLst>
                </a:gridCol>
              </a:tblGrid>
              <a:tr h="0">
                <a:tc>
                  <a:txBody>
                    <a:bodyPr/>
                    <a:lstStyle/>
                    <a:p>
                      <a:r>
                        <a:rPr lang="en-US" dirty="0"/>
                        <a:t>                                                                      OS  ubuntu</a:t>
                      </a:r>
                    </a:p>
                  </a:txBody>
                  <a:tcPr/>
                </a:tc>
                <a:extLst>
                  <a:ext uri="{0D108BD9-81ED-4DB2-BD59-A6C34878D82A}">
                    <a16:rowId xmlns:a16="http://schemas.microsoft.com/office/drawing/2014/main" val="367968482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215899627"/>
              </p:ext>
            </p:extLst>
          </p:nvPr>
        </p:nvGraphicFramePr>
        <p:xfrm>
          <a:off x="1632897" y="1828800"/>
          <a:ext cx="1708727" cy="1515379"/>
        </p:xfrm>
        <a:graphic>
          <a:graphicData uri="http://schemas.openxmlformats.org/drawingml/2006/table">
            <a:tbl>
              <a:tblPr firstRow="1" bandRow="1">
                <a:tableStyleId>{5C22544A-7EE6-4342-B048-85BDC9FD1C3A}</a:tableStyleId>
              </a:tblPr>
              <a:tblGrid>
                <a:gridCol w="1708727">
                  <a:extLst>
                    <a:ext uri="{9D8B030D-6E8A-4147-A177-3AD203B41FA5}">
                      <a16:colId xmlns:a16="http://schemas.microsoft.com/office/drawing/2014/main" val="3211283233"/>
                    </a:ext>
                  </a:extLst>
                </a:gridCol>
              </a:tblGrid>
              <a:tr h="1515379">
                <a:tc>
                  <a:txBody>
                    <a:bodyPr/>
                    <a:lstStyle/>
                    <a:p>
                      <a:endParaRPr lang="en-US" dirty="0"/>
                    </a:p>
                    <a:p>
                      <a:endParaRPr lang="en-US" dirty="0"/>
                    </a:p>
                    <a:p>
                      <a:endParaRPr lang="en-US" dirty="0"/>
                    </a:p>
                    <a:p>
                      <a:endParaRPr lang="en-US" dirty="0"/>
                    </a:p>
                    <a:p>
                      <a:r>
                        <a:rPr lang="en-US" dirty="0"/>
                        <a:t>software</a:t>
                      </a:r>
                    </a:p>
                  </a:txBody>
                  <a:tcPr/>
                </a:tc>
                <a:extLst>
                  <a:ext uri="{0D108BD9-81ED-4DB2-BD59-A6C34878D82A}">
                    <a16:rowId xmlns:a16="http://schemas.microsoft.com/office/drawing/2014/main" val="18187689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427580364"/>
              </p:ext>
            </p:extLst>
          </p:nvPr>
        </p:nvGraphicFramePr>
        <p:xfrm>
          <a:off x="4025831" y="1839931"/>
          <a:ext cx="1487055" cy="1543088"/>
        </p:xfrm>
        <a:graphic>
          <a:graphicData uri="http://schemas.openxmlformats.org/drawingml/2006/table">
            <a:tbl>
              <a:tblPr firstRow="1" bandRow="1">
                <a:tableStyleId>{93296810-A885-4BE3-A3E7-6D5BEEA58F35}</a:tableStyleId>
              </a:tblPr>
              <a:tblGrid>
                <a:gridCol w="1487055">
                  <a:extLst>
                    <a:ext uri="{9D8B030D-6E8A-4147-A177-3AD203B41FA5}">
                      <a16:colId xmlns:a16="http://schemas.microsoft.com/office/drawing/2014/main" val="2760827422"/>
                    </a:ext>
                  </a:extLst>
                </a:gridCol>
              </a:tblGrid>
              <a:tr h="1543088">
                <a:tc>
                  <a:txBody>
                    <a:bodyPr/>
                    <a:lstStyle/>
                    <a:p>
                      <a:endParaRPr lang="en-US" dirty="0"/>
                    </a:p>
                    <a:p>
                      <a:endParaRPr lang="en-US" dirty="0"/>
                    </a:p>
                    <a:p>
                      <a:endParaRPr lang="en-US" dirty="0"/>
                    </a:p>
                    <a:p>
                      <a:endParaRPr lang="en-US" dirty="0"/>
                    </a:p>
                    <a:p>
                      <a:r>
                        <a:rPr lang="en-US" dirty="0"/>
                        <a:t>software</a:t>
                      </a:r>
                    </a:p>
                  </a:txBody>
                  <a:tcPr/>
                </a:tc>
                <a:extLst>
                  <a:ext uri="{0D108BD9-81ED-4DB2-BD59-A6C34878D82A}">
                    <a16:rowId xmlns:a16="http://schemas.microsoft.com/office/drawing/2014/main" val="293079917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087971670"/>
              </p:ext>
            </p:extLst>
          </p:nvPr>
        </p:nvGraphicFramePr>
        <p:xfrm>
          <a:off x="6340858" y="1895581"/>
          <a:ext cx="1542473" cy="1469196"/>
        </p:xfrm>
        <a:graphic>
          <a:graphicData uri="http://schemas.openxmlformats.org/drawingml/2006/table">
            <a:tbl>
              <a:tblPr firstRow="1" bandRow="1">
                <a:tableStyleId>{5C22544A-7EE6-4342-B048-85BDC9FD1C3A}</a:tableStyleId>
              </a:tblPr>
              <a:tblGrid>
                <a:gridCol w="1542473">
                  <a:extLst>
                    <a:ext uri="{9D8B030D-6E8A-4147-A177-3AD203B41FA5}">
                      <a16:colId xmlns:a16="http://schemas.microsoft.com/office/drawing/2014/main" val="1723237338"/>
                    </a:ext>
                  </a:extLst>
                </a:gridCol>
              </a:tblGrid>
              <a:tr h="1469196">
                <a:tc>
                  <a:txBody>
                    <a:bodyPr/>
                    <a:lstStyle/>
                    <a:p>
                      <a:endParaRPr lang="en-US" dirty="0"/>
                    </a:p>
                    <a:p>
                      <a:endParaRPr lang="en-US" dirty="0"/>
                    </a:p>
                    <a:p>
                      <a:endParaRPr lang="en-US" dirty="0"/>
                    </a:p>
                    <a:p>
                      <a:endParaRPr lang="en-US" dirty="0"/>
                    </a:p>
                    <a:p>
                      <a:r>
                        <a:rPr lang="en-US" dirty="0"/>
                        <a:t>software</a:t>
                      </a:r>
                    </a:p>
                  </a:txBody>
                  <a:tcPr>
                    <a:solidFill>
                      <a:srgbClr val="C00000"/>
                    </a:solidFill>
                  </a:tcPr>
                </a:tc>
                <a:extLst>
                  <a:ext uri="{0D108BD9-81ED-4DB2-BD59-A6C34878D82A}">
                    <a16:rowId xmlns:a16="http://schemas.microsoft.com/office/drawing/2014/main" val="8770078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434528086"/>
              </p:ext>
            </p:extLst>
          </p:nvPr>
        </p:nvGraphicFramePr>
        <p:xfrm>
          <a:off x="8611365" y="1895581"/>
          <a:ext cx="1699491" cy="1491826"/>
        </p:xfrm>
        <a:graphic>
          <a:graphicData uri="http://schemas.openxmlformats.org/drawingml/2006/table">
            <a:tbl>
              <a:tblPr firstRow="1" bandRow="1">
                <a:tableStyleId>{21E4AEA4-8DFA-4A89-87EB-49C32662AFE0}</a:tableStyleId>
              </a:tblPr>
              <a:tblGrid>
                <a:gridCol w="1699491">
                  <a:extLst>
                    <a:ext uri="{9D8B030D-6E8A-4147-A177-3AD203B41FA5}">
                      <a16:colId xmlns:a16="http://schemas.microsoft.com/office/drawing/2014/main" val="2295029453"/>
                    </a:ext>
                  </a:extLst>
                </a:gridCol>
              </a:tblGrid>
              <a:tr h="1491826">
                <a:tc>
                  <a:txBody>
                    <a:bodyPr/>
                    <a:lstStyle/>
                    <a:p>
                      <a:endParaRPr lang="en-US" dirty="0"/>
                    </a:p>
                    <a:p>
                      <a:endParaRPr lang="en-US" dirty="0"/>
                    </a:p>
                    <a:p>
                      <a:endParaRPr lang="en-US" dirty="0"/>
                    </a:p>
                    <a:p>
                      <a:endParaRPr lang="en-US" dirty="0"/>
                    </a:p>
                    <a:p>
                      <a:r>
                        <a:rPr lang="en-US" dirty="0"/>
                        <a:t>software</a:t>
                      </a:r>
                    </a:p>
                  </a:txBody>
                  <a:tcPr/>
                </a:tc>
                <a:extLst>
                  <a:ext uri="{0D108BD9-81ED-4DB2-BD59-A6C34878D82A}">
                    <a16:rowId xmlns:a16="http://schemas.microsoft.com/office/drawing/2014/main" val="2437390822"/>
                  </a:ext>
                </a:extLst>
              </a:tr>
            </a:tbl>
          </a:graphicData>
        </a:graphic>
      </p:graphicFrame>
      <p:pic>
        <p:nvPicPr>
          <p:cNvPr id="3" name="Picture 2"/>
          <p:cNvPicPr>
            <a:picLocks noChangeAspect="1"/>
          </p:cNvPicPr>
          <p:nvPr/>
        </p:nvPicPr>
        <p:blipFill>
          <a:blip r:embed="rId2"/>
          <a:stretch>
            <a:fillRect/>
          </a:stretch>
        </p:blipFill>
        <p:spPr>
          <a:xfrm>
            <a:off x="1892053" y="2230573"/>
            <a:ext cx="1373775" cy="404051"/>
          </a:xfrm>
          <a:prstGeom prst="rect">
            <a:avLst/>
          </a:prstGeom>
        </p:spPr>
      </p:pic>
      <p:pic>
        <p:nvPicPr>
          <p:cNvPr id="4" name="Picture 3"/>
          <p:cNvPicPr>
            <a:picLocks noChangeAspect="1"/>
          </p:cNvPicPr>
          <p:nvPr/>
        </p:nvPicPr>
        <p:blipFill>
          <a:blip r:embed="rId3"/>
          <a:stretch>
            <a:fillRect/>
          </a:stretch>
        </p:blipFill>
        <p:spPr>
          <a:xfrm>
            <a:off x="4353565" y="2327510"/>
            <a:ext cx="991762" cy="499555"/>
          </a:xfrm>
          <a:prstGeom prst="rect">
            <a:avLst/>
          </a:prstGeom>
        </p:spPr>
      </p:pic>
      <p:pic>
        <p:nvPicPr>
          <p:cNvPr id="9" name="Picture 8"/>
          <p:cNvPicPr>
            <a:picLocks noChangeAspect="1"/>
          </p:cNvPicPr>
          <p:nvPr/>
        </p:nvPicPr>
        <p:blipFill>
          <a:blip r:embed="rId4"/>
          <a:stretch>
            <a:fillRect/>
          </a:stretch>
        </p:blipFill>
        <p:spPr>
          <a:xfrm>
            <a:off x="6427674" y="2143128"/>
            <a:ext cx="1455657" cy="697426"/>
          </a:xfrm>
          <a:prstGeom prst="rect">
            <a:avLst/>
          </a:prstGeom>
        </p:spPr>
      </p:pic>
      <p:pic>
        <p:nvPicPr>
          <p:cNvPr id="15" name="Picture 14"/>
          <p:cNvPicPr>
            <a:picLocks noChangeAspect="1"/>
          </p:cNvPicPr>
          <p:nvPr/>
        </p:nvPicPr>
        <p:blipFill>
          <a:blip r:embed="rId5"/>
          <a:stretch>
            <a:fillRect/>
          </a:stretch>
        </p:blipFill>
        <p:spPr>
          <a:xfrm>
            <a:off x="8738382" y="2225789"/>
            <a:ext cx="1469279" cy="771371"/>
          </a:xfrm>
          <a:prstGeom prst="rect">
            <a:avLst/>
          </a:prstGeom>
        </p:spPr>
      </p:pic>
    </p:spTree>
    <p:extLst>
      <p:ext uri="{BB962C8B-B14F-4D97-AF65-F5344CB8AC3E}">
        <p14:creationId xmlns:p14="http://schemas.microsoft.com/office/powerpoint/2010/main" val="3795609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49394-7EEA-1C31-3E83-E1B2133B5C5C}"/>
              </a:ext>
            </a:extLst>
          </p:cNvPr>
          <p:cNvSpPr>
            <a:spLocks noGrp="1"/>
          </p:cNvSpPr>
          <p:nvPr>
            <p:ph type="title"/>
          </p:nvPr>
        </p:nvSpPr>
        <p:spPr/>
        <p:txBody>
          <a:bodyPr/>
          <a:lstStyle/>
          <a:p>
            <a:r>
              <a:rPr lang="en-US" dirty="0"/>
              <a:t>Grafana</a:t>
            </a:r>
          </a:p>
        </p:txBody>
      </p:sp>
      <p:sp>
        <p:nvSpPr>
          <p:cNvPr id="3" name="Content Placeholder 2">
            <a:extLst>
              <a:ext uri="{FF2B5EF4-FFF2-40B4-BE49-F238E27FC236}">
                <a16:creationId xmlns:a16="http://schemas.microsoft.com/office/drawing/2014/main" id="{EE5103FD-1616-C31C-0EEE-6E4757FB4668}"/>
              </a:ext>
            </a:extLst>
          </p:cNvPr>
          <p:cNvSpPr>
            <a:spLocks noGrp="1"/>
          </p:cNvSpPr>
          <p:nvPr>
            <p:ph idx="1"/>
          </p:nvPr>
        </p:nvSpPr>
        <p:spPr/>
        <p:txBody>
          <a:bodyPr/>
          <a:lstStyle/>
          <a:p>
            <a:r>
              <a:rPr lang="en-US" dirty="0"/>
              <a:t>Grafana is a database monitoring and analysis tool. It enables us to build dashboards visualizations of the essential measures that we need to analyze. It has a good community of enthusiasts who will share recyclable dashboards.</a:t>
            </a:r>
          </a:p>
          <a:p>
            <a:endParaRPr lang="en-US" dirty="0"/>
          </a:p>
          <a:p>
            <a:r>
              <a:rPr lang="en-US" dirty="0"/>
              <a:t>It supports various data types, and as it is freeware, we can assure that the moment a new data source has been released, someone will support it. The most general use case of </a:t>
            </a:r>
            <a:r>
              <a:rPr lang="en-US" dirty="0" err="1"/>
              <a:t>Grafa</a:t>
            </a:r>
            <a:r>
              <a:rPr lang="en-US" dirty="0"/>
              <a:t> is visualizing the time series data, like CPU over time or memory. </a:t>
            </a:r>
          </a:p>
        </p:txBody>
      </p:sp>
    </p:spTree>
    <p:extLst>
      <p:ext uri="{BB962C8B-B14F-4D97-AF65-F5344CB8AC3E}">
        <p14:creationId xmlns:p14="http://schemas.microsoft.com/office/powerpoint/2010/main" val="5780534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3BB3-D858-EF68-BA7E-74BCB93BCC8A}"/>
              </a:ext>
            </a:extLst>
          </p:cNvPr>
          <p:cNvSpPr>
            <a:spLocks noGrp="1"/>
          </p:cNvSpPr>
          <p:nvPr>
            <p:ph type="title"/>
          </p:nvPr>
        </p:nvSpPr>
        <p:spPr/>
        <p:txBody>
          <a:bodyPr/>
          <a:lstStyle/>
          <a:p>
            <a:r>
              <a:rPr lang="en-US" dirty="0"/>
              <a:t>Features of Grafana</a:t>
            </a:r>
          </a:p>
        </p:txBody>
      </p:sp>
      <p:sp>
        <p:nvSpPr>
          <p:cNvPr id="3" name="Content Placeholder 2">
            <a:extLst>
              <a:ext uri="{FF2B5EF4-FFF2-40B4-BE49-F238E27FC236}">
                <a16:creationId xmlns:a16="http://schemas.microsoft.com/office/drawing/2014/main" id="{84D39EC9-5160-5B89-1110-BFF4BDB9107E}"/>
              </a:ext>
            </a:extLst>
          </p:cNvPr>
          <p:cNvSpPr>
            <a:spLocks noGrp="1"/>
          </p:cNvSpPr>
          <p:nvPr>
            <p:ph idx="1"/>
          </p:nvPr>
        </p:nvSpPr>
        <p:spPr/>
        <p:txBody>
          <a:bodyPr/>
          <a:lstStyle/>
          <a:p>
            <a:pPr algn="l">
              <a:buFont typeface="Arial" panose="020B0604020202020204" pitchFamily="34" charset="0"/>
              <a:buChar char="•"/>
            </a:pPr>
            <a:r>
              <a:rPr lang="en-US" b="1" i="0" dirty="0">
                <a:solidFill>
                  <a:srgbClr val="000000"/>
                </a:solidFill>
                <a:effectLst/>
                <a:latin typeface="Noto Sans JP"/>
              </a:rPr>
              <a:t>The Dashboard</a:t>
            </a:r>
            <a:r>
              <a:rPr lang="en-US" b="0" i="0" dirty="0">
                <a:solidFill>
                  <a:srgbClr val="000000"/>
                </a:solidFill>
                <a:effectLst/>
                <a:latin typeface="Noto Sans JP"/>
              </a:rPr>
              <a:t>: It is quite an excelling feature with well equipped and continually evolving part. The dashboard helps us make sense of complex data.</a:t>
            </a:r>
          </a:p>
          <a:p>
            <a:pPr algn="l">
              <a:buFont typeface="Arial" panose="020B0604020202020204" pitchFamily="34" charset="0"/>
              <a:buChar char="•"/>
            </a:pPr>
            <a:r>
              <a:rPr lang="en-US" b="1" i="0" dirty="0">
                <a:solidFill>
                  <a:srgbClr val="000000"/>
                </a:solidFill>
                <a:effectLst/>
                <a:latin typeface="Noto Sans JP"/>
              </a:rPr>
              <a:t>Alerts</a:t>
            </a:r>
            <a:r>
              <a:rPr lang="en-US" b="0" i="0" dirty="0">
                <a:solidFill>
                  <a:srgbClr val="000000"/>
                </a:solidFill>
                <a:effectLst/>
                <a:latin typeface="Noto Sans JP"/>
              </a:rPr>
              <a:t>: The alerts can be set up and fired whenever there is an anticipated situation.</a:t>
            </a:r>
          </a:p>
          <a:p>
            <a:pPr algn="l">
              <a:buFont typeface="Arial" panose="020B0604020202020204" pitchFamily="34" charset="0"/>
              <a:buChar char="•"/>
            </a:pPr>
            <a:r>
              <a:rPr lang="en-US" b="1" i="0" dirty="0">
                <a:solidFill>
                  <a:srgbClr val="000000"/>
                </a:solidFill>
                <a:effectLst/>
                <a:latin typeface="Noto Sans JP"/>
              </a:rPr>
              <a:t>Native Support</a:t>
            </a:r>
            <a:r>
              <a:rPr lang="en-US" b="0" i="0" dirty="0">
                <a:solidFill>
                  <a:srgbClr val="000000"/>
                </a:solidFill>
                <a:effectLst/>
                <a:latin typeface="Noto Sans JP"/>
              </a:rPr>
              <a:t>: It has native support of around a dozen databases.</a:t>
            </a:r>
          </a:p>
          <a:p>
            <a:pPr algn="l">
              <a:buFont typeface="Arial" panose="020B0604020202020204" pitchFamily="34" charset="0"/>
              <a:buChar char="•"/>
            </a:pPr>
            <a:r>
              <a:rPr lang="en-US" b="1" i="0" dirty="0">
                <a:solidFill>
                  <a:srgbClr val="000000"/>
                </a:solidFill>
                <a:effectLst/>
                <a:latin typeface="Noto Sans JP"/>
              </a:rPr>
              <a:t>Built-in Support</a:t>
            </a:r>
            <a:r>
              <a:rPr lang="en-US" b="0" i="0" dirty="0">
                <a:solidFill>
                  <a:srgbClr val="000000"/>
                </a:solidFill>
                <a:effectLst/>
                <a:latin typeface="Noto Sans JP"/>
              </a:rPr>
              <a:t>: It offers built-in support for Prometheus, Influx DB, CloudWatch, Graphite, </a:t>
            </a:r>
            <a:r>
              <a:rPr lang="en-US" b="0" i="0" dirty="0" err="1">
                <a:solidFill>
                  <a:srgbClr val="000000"/>
                </a:solidFill>
                <a:effectLst/>
                <a:latin typeface="Noto Sans JP"/>
              </a:rPr>
              <a:t>ElasticSearch</a:t>
            </a:r>
            <a:r>
              <a:rPr lang="en-US" b="0" i="0" dirty="0">
                <a:solidFill>
                  <a:srgbClr val="000000"/>
                </a:solidFill>
                <a:effectLst/>
                <a:latin typeface="Noto Sans JP"/>
              </a:rPr>
              <a:t>.</a:t>
            </a:r>
          </a:p>
          <a:p>
            <a:endParaRPr lang="en-US" dirty="0"/>
          </a:p>
        </p:txBody>
      </p:sp>
    </p:spTree>
    <p:extLst>
      <p:ext uri="{BB962C8B-B14F-4D97-AF65-F5344CB8AC3E}">
        <p14:creationId xmlns:p14="http://schemas.microsoft.com/office/powerpoint/2010/main" val="14419979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A6AC-1DEB-EE6E-3F88-FD2327930896}"/>
              </a:ext>
            </a:extLst>
          </p:cNvPr>
          <p:cNvSpPr>
            <a:spLocks noGrp="1"/>
          </p:cNvSpPr>
          <p:nvPr>
            <p:ph type="title"/>
          </p:nvPr>
        </p:nvSpPr>
        <p:spPr/>
        <p:txBody>
          <a:bodyPr/>
          <a:lstStyle/>
          <a:p>
            <a:r>
              <a:rPr lang="en-US" dirty="0"/>
              <a:t>Kubernetes monitoring</a:t>
            </a:r>
          </a:p>
        </p:txBody>
      </p:sp>
      <p:pic>
        <p:nvPicPr>
          <p:cNvPr id="4" name="Content Placeholder 3">
            <a:extLst>
              <a:ext uri="{FF2B5EF4-FFF2-40B4-BE49-F238E27FC236}">
                <a16:creationId xmlns:a16="http://schemas.microsoft.com/office/drawing/2014/main" id="{CA03467E-128E-76D7-F1CE-CCFC6B647595}"/>
              </a:ext>
            </a:extLst>
          </p:cNvPr>
          <p:cNvPicPr>
            <a:picLocks noGrp="1" noChangeAspect="1"/>
          </p:cNvPicPr>
          <p:nvPr>
            <p:ph idx="1"/>
          </p:nvPr>
        </p:nvPicPr>
        <p:blipFill>
          <a:blip r:embed="rId2"/>
          <a:stretch>
            <a:fillRect/>
          </a:stretch>
        </p:blipFill>
        <p:spPr>
          <a:xfrm>
            <a:off x="1180619" y="1825624"/>
            <a:ext cx="8783238" cy="4471003"/>
          </a:xfrm>
          <a:prstGeom prst="rect">
            <a:avLst/>
          </a:prstGeom>
        </p:spPr>
      </p:pic>
    </p:spTree>
    <p:extLst>
      <p:ext uri="{BB962C8B-B14F-4D97-AF65-F5344CB8AC3E}">
        <p14:creationId xmlns:p14="http://schemas.microsoft.com/office/powerpoint/2010/main" val="36904365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F29E-02EC-3433-0F8E-563A3C808D6E}"/>
              </a:ext>
            </a:extLst>
          </p:cNvPr>
          <p:cNvSpPr>
            <a:spLocks noGrp="1"/>
          </p:cNvSpPr>
          <p:nvPr>
            <p:ph type="title"/>
          </p:nvPr>
        </p:nvSpPr>
        <p:spPr/>
        <p:txBody>
          <a:bodyPr/>
          <a:lstStyle/>
          <a:p>
            <a:r>
              <a:rPr lang="en-US" dirty="0"/>
              <a:t>Prometheus</a:t>
            </a:r>
          </a:p>
        </p:txBody>
      </p:sp>
      <p:sp>
        <p:nvSpPr>
          <p:cNvPr id="3" name="Content Placeholder 2">
            <a:extLst>
              <a:ext uri="{FF2B5EF4-FFF2-40B4-BE49-F238E27FC236}">
                <a16:creationId xmlns:a16="http://schemas.microsoft.com/office/drawing/2014/main" id="{09C70E4D-32A3-BDCD-A691-1EB8A43F74CF}"/>
              </a:ext>
            </a:extLst>
          </p:cNvPr>
          <p:cNvSpPr>
            <a:spLocks noGrp="1"/>
          </p:cNvSpPr>
          <p:nvPr>
            <p:ph idx="1"/>
          </p:nvPr>
        </p:nvSpPr>
        <p:spPr/>
        <p:txBody>
          <a:bodyPr>
            <a:normAutofit lnSpcReduction="10000"/>
          </a:bodyPr>
          <a:lstStyle/>
          <a:p>
            <a:r>
              <a:rPr lang="en-US" dirty="0"/>
              <a:t>An open-source monitoring tool, Prometheus seems to be the King 👑 of all the monitoring tools out there as of today. </a:t>
            </a:r>
          </a:p>
          <a:p>
            <a:endParaRPr lang="en-US" dirty="0"/>
          </a:p>
          <a:p>
            <a:r>
              <a:rPr lang="en-US" dirty="0"/>
              <a:t>Prometheus on Kubernetes is used for metrics-based monitoring and alerting. It pulls the real-time metrics, compresses and stores them in a time-series database.</a:t>
            </a:r>
          </a:p>
          <a:p>
            <a:endParaRPr lang="en-US" dirty="0"/>
          </a:p>
          <a:p>
            <a:r>
              <a:rPr lang="en-US" dirty="0"/>
              <a:t>The Prometheus sends an HTTP request (pull) called Scrape, found on the configuration in the deployment. It provides a query language and a robust data model that provides detailed and actionable metrics.</a:t>
            </a:r>
          </a:p>
        </p:txBody>
      </p:sp>
    </p:spTree>
    <p:extLst>
      <p:ext uri="{BB962C8B-B14F-4D97-AF65-F5344CB8AC3E}">
        <p14:creationId xmlns:p14="http://schemas.microsoft.com/office/powerpoint/2010/main" val="24818241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156D-7590-ED5E-B0CC-16C767FA3488}"/>
              </a:ext>
            </a:extLst>
          </p:cNvPr>
          <p:cNvSpPr>
            <a:spLocks noGrp="1"/>
          </p:cNvSpPr>
          <p:nvPr>
            <p:ph type="title"/>
          </p:nvPr>
        </p:nvSpPr>
        <p:spPr/>
        <p:txBody>
          <a:bodyPr/>
          <a:lstStyle/>
          <a:p>
            <a:r>
              <a:rPr lang="en-US" dirty="0"/>
              <a:t>Prometheus Architecture</a:t>
            </a:r>
          </a:p>
        </p:txBody>
      </p:sp>
      <p:sp>
        <p:nvSpPr>
          <p:cNvPr id="3" name="Content Placeholder 2">
            <a:extLst>
              <a:ext uri="{FF2B5EF4-FFF2-40B4-BE49-F238E27FC236}">
                <a16:creationId xmlns:a16="http://schemas.microsoft.com/office/drawing/2014/main" id="{6DE4D2C1-57C4-C68D-E7CC-91B0CB0E26D8}"/>
              </a:ext>
            </a:extLst>
          </p:cNvPr>
          <p:cNvSpPr>
            <a:spLocks noGrp="1"/>
          </p:cNvSpPr>
          <p:nvPr>
            <p:ph idx="1"/>
          </p:nvPr>
        </p:nvSpPr>
        <p:spPr/>
        <p:txBody>
          <a:bodyPr>
            <a:normAutofit fontScale="92500" lnSpcReduction="20000"/>
          </a:bodyPr>
          <a:lstStyle/>
          <a:p>
            <a:pPr algn="l"/>
            <a:r>
              <a:rPr lang="en-US" b="0" i="0" dirty="0">
                <a:solidFill>
                  <a:srgbClr val="000000"/>
                </a:solidFill>
                <a:effectLst/>
                <a:latin typeface="Noto Sans JP"/>
              </a:rPr>
              <a:t>At its core, Prometheus has a main component called </a:t>
            </a:r>
            <a:r>
              <a:rPr lang="en-US" b="1" i="0" dirty="0">
                <a:solidFill>
                  <a:srgbClr val="000000"/>
                </a:solidFill>
                <a:effectLst/>
                <a:latin typeface="Noto Sans JP"/>
              </a:rPr>
              <a:t>Prometheus Server</a:t>
            </a:r>
            <a:r>
              <a:rPr lang="en-US" b="0" i="0" dirty="0">
                <a:solidFill>
                  <a:srgbClr val="000000"/>
                </a:solidFill>
                <a:effectLst/>
                <a:latin typeface="Noto Sans JP"/>
              </a:rPr>
              <a:t>, responsible for the actual monitoring work. The Prometheus server consists of:</a:t>
            </a:r>
          </a:p>
          <a:p>
            <a:pPr marL="0" indent="0" algn="l">
              <a:buNone/>
            </a:pPr>
            <a:endParaRPr lang="en-US" b="0" i="0" dirty="0">
              <a:solidFill>
                <a:srgbClr val="000000"/>
              </a:solidFill>
              <a:effectLst/>
              <a:latin typeface="Noto Sans JP"/>
            </a:endParaRPr>
          </a:p>
          <a:p>
            <a:pPr algn="l">
              <a:buFont typeface="Arial" panose="020B0604020202020204" pitchFamily="34" charset="0"/>
              <a:buChar char="•"/>
            </a:pPr>
            <a:r>
              <a:rPr lang="en-US" b="1" i="0" dirty="0">
                <a:solidFill>
                  <a:srgbClr val="000000"/>
                </a:solidFill>
                <a:effectLst/>
                <a:latin typeface="Noto Sans JP"/>
              </a:rPr>
              <a:t>Time Series Database</a:t>
            </a:r>
            <a:r>
              <a:rPr lang="en-US" b="0" i="0" dirty="0">
                <a:solidFill>
                  <a:srgbClr val="000000"/>
                </a:solidFill>
                <a:effectLst/>
                <a:latin typeface="Noto Sans JP"/>
              </a:rPr>
              <a:t> that stores all the metric data like current CPU usage, memory usage etc.</a:t>
            </a:r>
          </a:p>
          <a:p>
            <a:pPr algn="l">
              <a:buFont typeface="Arial" panose="020B0604020202020204" pitchFamily="34" charset="0"/>
              <a:buChar char="•"/>
            </a:pPr>
            <a:r>
              <a:rPr lang="en-US" b="1" i="0" dirty="0">
                <a:solidFill>
                  <a:srgbClr val="000000"/>
                </a:solidFill>
                <a:effectLst/>
                <a:latin typeface="Noto Sans JP"/>
              </a:rPr>
              <a:t>Data Retrieval Worker</a:t>
            </a:r>
            <a:r>
              <a:rPr lang="en-US" b="0" i="0" dirty="0">
                <a:solidFill>
                  <a:srgbClr val="000000"/>
                </a:solidFill>
                <a:effectLst/>
                <a:latin typeface="Noto Sans JP"/>
              </a:rPr>
              <a:t> is responsible for all the data pulling activities from applications, services, servers etc. and pushing them into the database.</a:t>
            </a:r>
          </a:p>
          <a:p>
            <a:pPr algn="l">
              <a:buFont typeface="Arial" panose="020B0604020202020204" pitchFamily="34" charset="0"/>
              <a:buChar char="•"/>
            </a:pPr>
            <a:r>
              <a:rPr lang="en-US" b="1" i="0" dirty="0">
                <a:solidFill>
                  <a:srgbClr val="000000"/>
                </a:solidFill>
                <a:effectLst/>
                <a:latin typeface="Noto Sans JP"/>
              </a:rPr>
              <a:t>HTTP Server API</a:t>
            </a:r>
            <a:r>
              <a:rPr lang="en-US" b="0" i="0" dirty="0">
                <a:solidFill>
                  <a:srgbClr val="000000"/>
                </a:solidFill>
                <a:effectLst/>
                <a:latin typeface="Noto Sans JP"/>
              </a:rPr>
              <a:t> meant to accept queries for the stored data. The Server API is used to display the data in a dashboard or a Web UI.</a:t>
            </a:r>
          </a:p>
          <a:p>
            <a:pPr marL="0" indent="0">
              <a:buNone/>
            </a:pPr>
            <a:br>
              <a:rPr lang="en-US" dirty="0"/>
            </a:br>
            <a:endParaRPr lang="en-US" dirty="0"/>
          </a:p>
        </p:txBody>
      </p:sp>
    </p:spTree>
    <p:extLst>
      <p:ext uri="{BB962C8B-B14F-4D97-AF65-F5344CB8AC3E}">
        <p14:creationId xmlns:p14="http://schemas.microsoft.com/office/powerpoint/2010/main" val="22964523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628D-D5FD-7E89-A54C-63138A96764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Prometheus Architecture</a:t>
            </a:r>
          </a:p>
        </p:txBody>
      </p:sp>
      <p:pic>
        <p:nvPicPr>
          <p:cNvPr id="4" name="Content Placeholder 3">
            <a:extLst>
              <a:ext uri="{FF2B5EF4-FFF2-40B4-BE49-F238E27FC236}">
                <a16:creationId xmlns:a16="http://schemas.microsoft.com/office/drawing/2014/main" id="{0A38A38C-A76D-6EF7-6673-CF66D03EF321}"/>
              </a:ext>
            </a:extLst>
          </p:cNvPr>
          <p:cNvPicPr>
            <a:picLocks noGrp="1" noChangeAspect="1"/>
          </p:cNvPicPr>
          <p:nvPr>
            <p:ph idx="1"/>
          </p:nvPr>
        </p:nvPicPr>
        <p:blipFill>
          <a:blip r:embed="rId2"/>
          <a:stretch>
            <a:fillRect/>
          </a:stretch>
        </p:blipFill>
        <p:spPr>
          <a:xfrm>
            <a:off x="4777316" y="1546191"/>
            <a:ext cx="7005712" cy="4032806"/>
          </a:xfrm>
          <a:prstGeom prst="rect">
            <a:avLst/>
          </a:prstGeom>
        </p:spPr>
      </p:pic>
    </p:spTree>
    <p:extLst>
      <p:ext uri="{BB962C8B-B14F-4D97-AF65-F5344CB8AC3E}">
        <p14:creationId xmlns:p14="http://schemas.microsoft.com/office/powerpoint/2010/main" val="14330380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50457-4696-E028-EA7B-F01F45E88A88}"/>
              </a:ext>
            </a:extLst>
          </p:cNvPr>
          <p:cNvSpPr>
            <a:spLocks noGrp="1"/>
          </p:cNvSpPr>
          <p:nvPr>
            <p:ph type="title"/>
          </p:nvPr>
        </p:nvSpPr>
        <p:spPr/>
        <p:txBody>
          <a:bodyPr/>
          <a:lstStyle/>
          <a:p>
            <a:r>
              <a:rPr lang="en-US" dirty="0"/>
              <a:t>Grafana</a:t>
            </a:r>
          </a:p>
        </p:txBody>
      </p:sp>
      <p:pic>
        <p:nvPicPr>
          <p:cNvPr id="4" name="Content Placeholder 3">
            <a:extLst>
              <a:ext uri="{FF2B5EF4-FFF2-40B4-BE49-F238E27FC236}">
                <a16:creationId xmlns:a16="http://schemas.microsoft.com/office/drawing/2014/main" id="{4467AFF6-9603-C65E-BB1B-A2B148900579}"/>
              </a:ext>
            </a:extLst>
          </p:cNvPr>
          <p:cNvPicPr>
            <a:picLocks noGrp="1" noChangeAspect="1"/>
          </p:cNvPicPr>
          <p:nvPr>
            <p:ph idx="1"/>
          </p:nvPr>
        </p:nvPicPr>
        <p:blipFill>
          <a:blip r:embed="rId2"/>
          <a:stretch>
            <a:fillRect/>
          </a:stretch>
        </p:blipFill>
        <p:spPr>
          <a:xfrm>
            <a:off x="1076446" y="2002420"/>
            <a:ext cx="9537539" cy="4490455"/>
          </a:xfrm>
          <a:prstGeom prst="rect">
            <a:avLst/>
          </a:prstGeom>
        </p:spPr>
      </p:pic>
    </p:spTree>
    <p:extLst>
      <p:ext uri="{BB962C8B-B14F-4D97-AF65-F5344CB8AC3E}">
        <p14:creationId xmlns:p14="http://schemas.microsoft.com/office/powerpoint/2010/main" val="1286406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b="1" kern="1200">
                <a:solidFill>
                  <a:schemeClr val="tx1"/>
                </a:solidFill>
                <a:latin typeface="+mj-lt"/>
                <a:ea typeface="+mj-ea"/>
                <a:cs typeface="+mj-cs"/>
              </a:rPr>
              <a:t>Containers vs Virtualization Machines </a:t>
            </a:r>
          </a:p>
        </p:txBody>
      </p:sp>
      <p:pic>
        <p:nvPicPr>
          <p:cNvPr id="4" name="Content Placeholder 3"/>
          <p:cNvPicPr>
            <a:picLocks noGrp="1" noChangeAspect="1"/>
          </p:cNvPicPr>
          <p:nvPr>
            <p:ph idx="1"/>
          </p:nvPr>
        </p:nvPicPr>
        <p:blipFill>
          <a:blip r:embed="rId3"/>
          <a:stretch>
            <a:fillRect/>
          </a:stretch>
        </p:blipFill>
        <p:spPr>
          <a:xfrm>
            <a:off x="1640230" y="1825625"/>
            <a:ext cx="8911540" cy="4351338"/>
          </a:xfrm>
          <a:prstGeom prst="rect">
            <a:avLst/>
          </a:prstGeom>
        </p:spPr>
      </p:pic>
    </p:spTree>
    <p:extLst>
      <p:ext uri="{BB962C8B-B14F-4D97-AF65-F5344CB8AC3E}">
        <p14:creationId xmlns:p14="http://schemas.microsoft.com/office/powerpoint/2010/main" val="2408179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02CB-3F3D-0029-9709-E8C1335EAE80}"/>
              </a:ext>
            </a:extLst>
          </p:cNvPr>
          <p:cNvSpPr>
            <a:spLocks noGrp="1"/>
          </p:cNvSpPr>
          <p:nvPr>
            <p:ph type="title"/>
          </p:nvPr>
        </p:nvSpPr>
        <p:spPr>
          <a:xfrm>
            <a:off x="841248" y="256032"/>
            <a:ext cx="10506456" cy="1014984"/>
          </a:xfrm>
        </p:spPr>
        <p:txBody>
          <a:bodyPr anchor="b">
            <a:normAutofit/>
          </a:bodyPr>
          <a:lstStyle/>
          <a:p>
            <a:r>
              <a:rPr lang="en-US" b="1" dirty="0"/>
              <a:t>Virtual Machine</a:t>
            </a:r>
          </a:p>
        </p:txBody>
      </p:sp>
      <p:graphicFrame>
        <p:nvGraphicFramePr>
          <p:cNvPr id="16" name="Content Placeholder 2">
            <a:extLst>
              <a:ext uri="{FF2B5EF4-FFF2-40B4-BE49-F238E27FC236}">
                <a16:creationId xmlns:a16="http://schemas.microsoft.com/office/drawing/2014/main" id="{EC192603-C117-26B1-7032-72EA79591521}"/>
              </a:ext>
            </a:extLst>
          </p:cNvPr>
          <p:cNvGraphicFramePr>
            <a:graphicFrameLocks noGrp="1"/>
          </p:cNvGraphicFramePr>
          <p:nvPr>
            <p:ph idx="1"/>
          </p:nvPr>
        </p:nvGraphicFramePr>
        <p:xfrm>
          <a:off x="838200" y="2089979"/>
          <a:ext cx="9739281" cy="4030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665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AD66-CD90-1C25-8234-D5801FCBD4F5}"/>
              </a:ext>
            </a:extLst>
          </p:cNvPr>
          <p:cNvSpPr>
            <a:spLocks noGrp="1"/>
          </p:cNvSpPr>
          <p:nvPr>
            <p:ph type="title"/>
          </p:nvPr>
        </p:nvSpPr>
        <p:spPr>
          <a:xfrm>
            <a:off x="838200" y="557188"/>
            <a:ext cx="10515600" cy="1133499"/>
          </a:xfrm>
        </p:spPr>
        <p:txBody>
          <a:bodyPr>
            <a:normAutofit/>
          </a:bodyPr>
          <a:lstStyle/>
          <a:p>
            <a:pPr algn="ctr"/>
            <a:r>
              <a:rPr lang="en-US" sz="5200"/>
              <a:t>Containers</a:t>
            </a:r>
          </a:p>
        </p:txBody>
      </p:sp>
      <p:graphicFrame>
        <p:nvGraphicFramePr>
          <p:cNvPr id="5" name="Content Placeholder 2">
            <a:extLst>
              <a:ext uri="{FF2B5EF4-FFF2-40B4-BE49-F238E27FC236}">
                <a16:creationId xmlns:a16="http://schemas.microsoft.com/office/drawing/2014/main" id="{B49AB454-AC33-9993-3194-989A9976A2C6}"/>
              </a:ext>
            </a:extLst>
          </p:cNvPr>
          <p:cNvGraphicFramePr>
            <a:graphicFrameLocks noGrp="1"/>
          </p:cNvGraphicFramePr>
          <p:nvPr>
            <p:ph idx="1"/>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85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it done ?</a:t>
            </a:r>
          </a:p>
        </p:txBody>
      </p:sp>
      <p:pic>
        <p:nvPicPr>
          <p:cNvPr id="4" name="Content Placeholder 3"/>
          <p:cNvPicPr>
            <a:picLocks noGrp="1" noChangeAspect="1"/>
          </p:cNvPicPr>
          <p:nvPr>
            <p:ph idx="1"/>
          </p:nvPr>
        </p:nvPicPr>
        <p:blipFill>
          <a:blip r:embed="rId2"/>
          <a:stretch>
            <a:fillRect/>
          </a:stretch>
        </p:blipFill>
        <p:spPr>
          <a:xfrm>
            <a:off x="2844797" y="5061528"/>
            <a:ext cx="4322621" cy="159074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916451392"/>
              </p:ext>
            </p:extLst>
          </p:nvPr>
        </p:nvGraphicFramePr>
        <p:xfrm>
          <a:off x="840509" y="1975811"/>
          <a:ext cx="8128000" cy="2568479"/>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611904750"/>
                    </a:ext>
                  </a:extLst>
                </a:gridCol>
              </a:tblGrid>
              <a:tr h="2568479">
                <a:tc>
                  <a:txBody>
                    <a:bodyPr/>
                    <a:lstStyle/>
                    <a:p>
                      <a:r>
                        <a:rPr lang="en-US" dirty="0" err="1"/>
                        <a:t>docker</a:t>
                      </a:r>
                      <a:r>
                        <a:rPr lang="en-US" dirty="0"/>
                        <a:t> run </a:t>
                      </a:r>
                      <a:r>
                        <a:rPr lang="en-US" dirty="0" err="1"/>
                        <a:t>ansible</a:t>
                      </a:r>
                      <a:endParaRPr lang="en-US" dirty="0"/>
                    </a:p>
                    <a:p>
                      <a:endParaRPr lang="en-US" dirty="0"/>
                    </a:p>
                    <a:p>
                      <a:r>
                        <a:rPr lang="en-US" dirty="0" err="1"/>
                        <a:t>docker</a:t>
                      </a:r>
                      <a:r>
                        <a:rPr lang="en-US" dirty="0"/>
                        <a:t> run </a:t>
                      </a:r>
                      <a:r>
                        <a:rPr lang="en-US" dirty="0" err="1"/>
                        <a:t>mongodb</a:t>
                      </a:r>
                      <a:endParaRPr lang="en-US" dirty="0"/>
                    </a:p>
                    <a:p>
                      <a:endParaRPr lang="en-US" dirty="0"/>
                    </a:p>
                    <a:p>
                      <a:r>
                        <a:rPr lang="en-US" dirty="0" err="1"/>
                        <a:t>docker</a:t>
                      </a:r>
                      <a:r>
                        <a:rPr lang="en-US" dirty="0"/>
                        <a:t> run </a:t>
                      </a:r>
                      <a:r>
                        <a:rPr lang="en-US" dirty="0" err="1"/>
                        <a:t>nodejs</a:t>
                      </a:r>
                      <a:r>
                        <a:rPr lang="en-US" dirty="0"/>
                        <a:t> </a:t>
                      </a:r>
                    </a:p>
                    <a:p>
                      <a:endParaRPr lang="en-US" dirty="0"/>
                    </a:p>
                    <a:p>
                      <a:r>
                        <a:rPr lang="en-US" dirty="0" err="1"/>
                        <a:t>docker</a:t>
                      </a:r>
                      <a:r>
                        <a:rPr lang="en-US" dirty="0"/>
                        <a:t> run </a:t>
                      </a:r>
                      <a:r>
                        <a:rPr lang="en-US" dirty="0" err="1"/>
                        <a:t>redis</a:t>
                      </a:r>
                      <a:r>
                        <a:rPr lang="en-US" dirty="0"/>
                        <a:t> </a:t>
                      </a:r>
                    </a:p>
                  </a:txBody>
                  <a:tcPr/>
                </a:tc>
                <a:extLst>
                  <a:ext uri="{0D108BD9-81ED-4DB2-BD59-A6C34878D82A}">
                    <a16:rowId xmlns:a16="http://schemas.microsoft.com/office/drawing/2014/main" val="1541581960"/>
                  </a:ext>
                </a:extLst>
              </a:tr>
            </a:tbl>
          </a:graphicData>
        </a:graphic>
      </p:graphicFrame>
    </p:spTree>
    <p:extLst>
      <p:ext uri="{BB962C8B-B14F-4D97-AF65-F5344CB8AC3E}">
        <p14:creationId xmlns:p14="http://schemas.microsoft.com/office/powerpoint/2010/main" val="427118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838201" y="365125"/>
            <a:ext cx="5251316" cy="1807305"/>
          </a:xfrm>
        </p:spPr>
        <p:txBody>
          <a:bodyPr>
            <a:normAutofit/>
          </a:bodyPr>
          <a:lstStyle/>
          <a:p>
            <a:r>
              <a:rPr lang="en-US" b="1"/>
              <a:t>Container Engine</a:t>
            </a:r>
          </a:p>
        </p:txBody>
      </p:sp>
      <p:sp>
        <p:nvSpPr>
          <p:cNvPr id="6" name="Content Placeholder 5"/>
          <p:cNvSpPr>
            <a:spLocks noGrp="1"/>
          </p:cNvSpPr>
          <p:nvPr>
            <p:ph idx="1"/>
          </p:nvPr>
        </p:nvSpPr>
        <p:spPr>
          <a:xfrm>
            <a:off x="838200" y="2333297"/>
            <a:ext cx="7345101" cy="4159578"/>
          </a:xfrm>
        </p:spPr>
        <p:txBody>
          <a:bodyPr>
            <a:noAutofit/>
          </a:bodyPr>
          <a:lstStyle/>
          <a:p>
            <a:r>
              <a:rPr lang="en-US" dirty="0"/>
              <a:t>A Container Engine allows a container to run as an independent application directly in an operating system.</a:t>
            </a:r>
          </a:p>
          <a:p>
            <a:pPr marL="0" indent="0">
              <a:buNone/>
            </a:pPr>
            <a:endParaRPr lang="en-US" dirty="0"/>
          </a:p>
          <a:p>
            <a:pPr marL="0" indent="0">
              <a:buNone/>
            </a:pPr>
            <a:r>
              <a:rPr lang="en-US" dirty="0"/>
              <a:t>Container engines also:</a:t>
            </a:r>
          </a:p>
          <a:p>
            <a:pPr marL="0" indent="0">
              <a:buNone/>
            </a:pPr>
            <a:r>
              <a:rPr lang="en-US" dirty="0"/>
              <a:t>Provide a network interface Separate containers from each other</a:t>
            </a:r>
          </a:p>
          <a:p>
            <a:pPr marL="0" indent="0">
              <a:buNone/>
            </a:pPr>
            <a:r>
              <a:rPr lang="en-US" dirty="0"/>
              <a:t>Provide a way for containers to access external storage</a:t>
            </a:r>
          </a:p>
        </p:txBody>
      </p:sp>
      <p:pic>
        <p:nvPicPr>
          <p:cNvPr id="8" name="Picture 7" descr="Forklift lifting a container in the yard">
            <a:extLst>
              <a:ext uri="{FF2B5EF4-FFF2-40B4-BE49-F238E27FC236}">
                <a16:creationId xmlns:a16="http://schemas.microsoft.com/office/drawing/2014/main" id="{960ECD7E-3A7A-0B9E-AAA1-5352E23640BC}"/>
              </a:ext>
            </a:extLst>
          </p:cNvPr>
          <p:cNvPicPr>
            <a:picLocks noChangeAspect="1"/>
          </p:cNvPicPr>
          <p:nvPr/>
        </p:nvPicPr>
        <p:blipFill rotWithShape="1">
          <a:blip r:embed="rId2"/>
          <a:srcRect l="11397" r="30565" b="-1"/>
          <a:stretch/>
        </p:blipFill>
        <p:spPr>
          <a:xfrm>
            <a:off x="8611564" y="2172430"/>
            <a:ext cx="3383666" cy="4159578"/>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96079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r>
              <a:rPr lang="en-US" sz="3200" dirty="0">
                <a:latin typeface="Poppins-Medium"/>
              </a:rPr>
              <a:t>What is container image?</a:t>
            </a:r>
            <a:endParaRPr lang="en-US" sz="3200" b="1" dirty="0"/>
          </a:p>
        </p:txBody>
      </p:sp>
      <p:sp>
        <p:nvSpPr>
          <p:cNvPr id="3" name="Content Placeholder 2"/>
          <p:cNvSpPr>
            <a:spLocks noGrp="1"/>
          </p:cNvSpPr>
          <p:nvPr>
            <p:ph idx="1"/>
          </p:nvPr>
        </p:nvSpPr>
        <p:spPr/>
        <p:txBody>
          <a:bodyPr>
            <a:normAutofit/>
          </a:bodyPr>
          <a:lstStyle/>
          <a:p>
            <a:endParaRPr lang="en-US" dirty="0"/>
          </a:p>
          <a:p>
            <a:r>
              <a:rPr lang="en-US" dirty="0"/>
              <a:t>A container image is like the skeleton of an application with just enough of an operating system so that it can work.</a:t>
            </a:r>
          </a:p>
          <a:p>
            <a:endParaRPr lang="en-US" dirty="0"/>
          </a:p>
          <a:p>
            <a:r>
              <a:rPr lang="en-US" dirty="0"/>
              <a:t>It can be thought of as the root filesystem of the application.</a:t>
            </a:r>
          </a:p>
        </p:txBody>
      </p:sp>
    </p:spTree>
    <p:extLst>
      <p:ext uri="{BB962C8B-B14F-4D97-AF65-F5344CB8AC3E}">
        <p14:creationId xmlns:p14="http://schemas.microsoft.com/office/powerpoint/2010/main" val="212306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073" y="365125"/>
            <a:ext cx="10725727" cy="1325563"/>
          </a:xfrm>
        </p:spPr>
        <p:txBody>
          <a:bodyPr>
            <a:normAutofit/>
          </a:bodyPr>
          <a:lstStyle/>
          <a:p>
            <a:r>
              <a:rPr lang="en-US" sz="4000" b="1" dirty="0"/>
              <a:t>Container vs Image in Practice</a:t>
            </a:r>
          </a:p>
        </p:txBody>
      </p:sp>
      <p:sp>
        <p:nvSpPr>
          <p:cNvPr id="5" name="Content Placeholder 4"/>
          <p:cNvSpPr>
            <a:spLocks noGrp="1"/>
          </p:cNvSpPr>
          <p:nvPr>
            <p:ph idx="1"/>
          </p:nvPr>
        </p:nvSpPr>
        <p:spPr>
          <a:xfrm>
            <a:off x="838200" y="1825625"/>
            <a:ext cx="10515600" cy="4944630"/>
          </a:xfrm>
        </p:spPr>
        <p:txBody>
          <a:bodyPr/>
          <a:lstStyle/>
          <a:p>
            <a:r>
              <a:rPr lang="en-US" dirty="0"/>
              <a:t>An image is a collection of one or more RO layers</a:t>
            </a:r>
          </a:p>
          <a:p>
            <a:r>
              <a:rPr lang="en-US" dirty="0"/>
              <a:t>A container is an instantiation of an image</a:t>
            </a:r>
          </a:p>
          <a:p>
            <a:r>
              <a:rPr lang="en-US" dirty="0"/>
              <a:t>A container adds a RW layer on top of the RO image layer(s) where all changes are captured</a:t>
            </a:r>
          </a:p>
          <a:p>
            <a:pPr marL="0" indent="0">
              <a:buNone/>
            </a:pPr>
            <a:endParaRPr lang="en-US" dirty="0"/>
          </a:p>
          <a:p>
            <a:pPr marL="0" indent="0">
              <a:buNone/>
            </a:pPr>
            <a:endParaRPr lang="en-US" dirty="0"/>
          </a:p>
        </p:txBody>
      </p:sp>
      <p:pic>
        <p:nvPicPr>
          <p:cNvPr id="6" name="Picture 5"/>
          <p:cNvPicPr>
            <a:picLocks noChangeAspect="1"/>
          </p:cNvPicPr>
          <p:nvPr/>
        </p:nvPicPr>
        <p:blipFill>
          <a:blip r:embed="rId2"/>
          <a:stretch>
            <a:fillRect/>
          </a:stretch>
        </p:blipFill>
        <p:spPr>
          <a:xfrm>
            <a:off x="5490874" y="3722254"/>
            <a:ext cx="4558290" cy="2733963"/>
          </a:xfrm>
          <a:prstGeom prst="rect">
            <a:avLst/>
          </a:prstGeom>
        </p:spPr>
      </p:pic>
    </p:spTree>
    <p:extLst>
      <p:ext uri="{BB962C8B-B14F-4D97-AF65-F5344CB8AC3E}">
        <p14:creationId xmlns:p14="http://schemas.microsoft.com/office/powerpoint/2010/main" val="309461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426720"/>
            <a:ext cx="10506456" cy="1919141"/>
          </a:xfrm>
        </p:spPr>
        <p:txBody>
          <a:bodyPr anchor="b">
            <a:normAutofit/>
          </a:bodyPr>
          <a:lstStyle/>
          <a:p>
            <a:r>
              <a:rPr lang="en-US" b="1" dirty="0"/>
              <a:t>Container vs image </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41248" y="3337269"/>
            <a:ext cx="10509504" cy="2905686"/>
          </a:xfrm>
        </p:spPr>
        <p:txBody>
          <a:bodyPr>
            <a:normAutofit/>
          </a:bodyPr>
          <a:lstStyle/>
          <a:p>
            <a:pPr marL="0" indent="0">
              <a:buNone/>
            </a:pPr>
            <a:endParaRPr lang="en-US" sz="2200" dirty="0"/>
          </a:p>
          <a:p>
            <a:pPr marL="0" indent="0">
              <a:buNone/>
            </a:pPr>
            <a:r>
              <a:rPr lang="en-US" dirty="0"/>
              <a:t>. Image packs up the application and environment required by the application to run.</a:t>
            </a:r>
          </a:p>
          <a:p>
            <a:pPr marL="0" indent="0">
              <a:buNone/>
            </a:pPr>
            <a:endParaRPr lang="en-US" dirty="0"/>
          </a:p>
          <a:p>
            <a:pPr marL="0" indent="0">
              <a:buNone/>
            </a:pPr>
            <a:r>
              <a:rPr lang="en-US" dirty="0"/>
              <a:t>. A container is a running instance of the image.</a:t>
            </a:r>
          </a:p>
        </p:txBody>
      </p:sp>
    </p:spTree>
    <p:extLst>
      <p:ext uri="{BB962C8B-B14F-4D97-AF65-F5344CB8AC3E}">
        <p14:creationId xmlns:p14="http://schemas.microsoft.com/office/powerpoint/2010/main" val="2922099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of Disk Space</a:t>
            </a:r>
          </a:p>
        </p:txBody>
      </p:sp>
      <p:sp>
        <p:nvSpPr>
          <p:cNvPr id="3" name="Content Placeholder 2"/>
          <p:cNvSpPr>
            <a:spLocks noGrp="1"/>
          </p:cNvSpPr>
          <p:nvPr>
            <p:ph idx="1"/>
          </p:nvPr>
        </p:nvSpPr>
        <p:spPr>
          <a:xfrm>
            <a:off x="838200" y="1825624"/>
            <a:ext cx="10515600" cy="4879975"/>
          </a:xfrm>
        </p:spPr>
        <p:txBody>
          <a:bodyPr/>
          <a:lstStyle/>
          <a:p>
            <a:pPr marL="0" indent="0">
              <a:buNone/>
            </a:pPr>
            <a:r>
              <a:rPr lang="en-US" dirty="0"/>
              <a:t>A single image can be used by multiple containers simultaneously.</a:t>
            </a:r>
          </a:p>
          <a:p>
            <a:pPr marL="0" indent="0">
              <a:buNone/>
            </a:pPr>
            <a:r>
              <a:rPr lang="en-US" dirty="0"/>
              <a:t>The only additional disk space used is in the RW layers or each of the containers.</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4608945" y="3278908"/>
            <a:ext cx="5177126" cy="3278909"/>
          </a:xfrm>
          <a:prstGeom prst="rect">
            <a:avLst/>
          </a:prstGeom>
        </p:spPr>
      </p:pic>
    </p:spTree>
    <p:extLst>
      <p:ext uri="{BB962C8B-B14F-4D97-AF65-F5344CB8AC3E}">
        <p14:creationId xmlns:p14="http://schemas.microsoft.com/office/powerpoint/2010/main" val="289172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1179226" y="1755073"/>
            <a:ext cx="9833548" cy="1066802"/>
          </a:xfrm>
        </p:spPr>
        <p:txBody>
          <a:bodyPr anchor="b">
            <a:normAutofit/>
          </a:bodyPr>
          <a:lstStyle/>
          <a:p>
            <a:r>
              <a:rPr lang="en-US" sz="3600" b="1" dirty="0">
                <a:solidFill>
                  <a:schemeClr val="tx2"/>
                </a:solidFill>
              </a:rPr>
              <a:t>Kubernetes or k8s </a:t>
            </a:r>
          </a:p>
        </p:txBody>
      </p:sp>
      <p:grpSp>
        <p:nvGrpSpPr>
          <p:cNvPr id="53" name="Group 52">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54" name="Freeform: Shape 53">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1179226" y="3049325"/>
            <a:ext cx="9833548" cy="2945574"/>
          </a:xfrm>
        </p:spPr>
        <p:txBody>
          <a:bodyPr anchor="ctr">
            <a:normAutofit/>
          </a:bodyPr>
          <a:lstStyle/>
          <a:p>
            <a:endParaRPr lang="en-US" sz="1800" dirty="0">
              <a:solidFill>
                <a:schemeClr val="tx2"/>
              </a:solidFill>
            </a:endParaRPr>
          </a:p>
          <a:p>
            <a:endParaRPr lang="en-US" sz="1800" dirty="0">
              <a:solidFill>
                <a:schemeClr val="tx2"/>
              </a:solidFill>
            </a:endParaRPr>
          </a:p>
          <a:p>
            <a:endParaRPr lang="en-US" sz="1800" dirty="0">
              <a:solidFill>
                <a:schemeClr val="tx2"/>
              </a:solidFill>
            </a:endParaRPr>
          </a:p>
          <a:p>
            <a:pPr marL="0" indent="0">
              <a:buNone/>
            </a:pPr>
            <a:r>
              <a:rPr lang="en-US" sz="3200" dirty="0">
                <a:solidFill>
                  <a:schemeClr val="tx2"/>
                </a:solidFill>
              </a:rPr>
              <a:t>Container + orchestration </a:t>
            </a:r>
          </a:p>
        </p:txBody>
      </p:sp>
    </p:spTree>
    <p:extLst>
      <p:ext uri="{BB962C8B-B14F-4D97-AF65-F5344CB8AC3E}">
        <p14:creationId xmlns:p14="http://schemas.microsoft.com/office/powerpoint/2010/main" val="2769549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1480" y="991443"/>
            <a:ext cx="4443154" cy="1087819"/>
          </a:xfrm>
        </p:spPr>
        <p:txBody>
          <a:bodyPr vert="horz" lIns="91440" tIns="45720" rIns="91440" bIns="45720" rtlCol="0" anchor="b">
            <a:normAutofit/>
          </a:bodyPr>
          <a:lstStyle/>
          <a:p>
            <a:r>
              <a:rPr lang="en-US" sz="3600" b="1" kern="1200" dirty="0">
                <a:solidFill>
                  <a:schemeClr val="tx1"/>
                </a:solidFill>
                <a:latin typeface="+mj-lt"/>
                <a:ea typeface="+mj-ea"/>
                <a:cs typeface="+mj-cs"/>
              </a:rPr>
              <a:t>Image Registries</a:t>
            </a:r>
          </a:p>
        </p:txBody>
      </p:sp>
      <p:sp>
        <p:nvSpPr>
          <p:cNvPr id="16"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sz="half" idx="1"/>
          </p:nvPr>
        </p:nvSpPr>
        <p:spPr>
          <a:xfrm>
            <a:off x="411480" y="2684095"/>
            <a:ext cx="5885148" cy="3492868"/>
          </a:xfrm>
        </p:spPr>
        <p:txBody>
          <a:bodyPr vert="horz" lIns="91440" tIns="45720" rIns="91440" bIns="45720" rtlCol="0">
            <a:normAutofit/>
          </a:bodyPr>
          <a:lstStyle/>
          <a:p>
            <a:r>
              <a:rPr lang="en-US" sz="2400" dirty="0"/>
              <a:t>Images are stored in repositories called Image Registries. </a:t>
            </a:r>
          </a:p>
          <a:p>
            <a:r>
              <a:rPr lang="en-US" sz="2400" dirty="0"/>
              <a:t>Images can be downloaded pulled locally when needed to launch containers.</a:t>
            </a:r>
          </a:p>
        </p:txBody>
      </p:sp>
      <p:pic>
        <p:nvPicPr>
          <p:cNvPr id="4" name="Picture 3"/>
          <p:cNvPicPr>
            <a:picLocks noChangeAspect="1"/>
          </p:cNvPicPr>
          <p:nvPr/>
        </p:nvPicPr>
        <p:blipFill>
          <a:blip r:embed="rId2"/>
          <a:stretch>
            <a:fillRect/>
          </a:stretch>
        </p:blipFill>
        <p:spPr>
          <a:xfrm>
            <a:off x="7135262" y="2115837"/>
            <a:ext cx="4645258" cy="4500964"/>
          </a:xfrm>
          <a:prstGeom prst="rect">
            <a:avLst/>
          </a:prstGeom>
        </p:spPr>
      </p:pic>
    </p:spTree>
    <p:extLst>
      <p:ext uri="{BB962C8B-B14F-4D97-AF65-F5344CB8AC3E}">
        <p14:creationId xmlns:p14="http://schemas.microsoft.com/office/powerpoint/2010/main" val="2750799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DFA7C72-0CD5-C595-B558-1C0C276974C1}"/>
              </a:ext>
            </a:extLst>
          </p:cNvPr>
          <p:cNvSpPr>
            <a:spLocks noGrp="1"/>
          </p:cNvSpPr>
          <p:nvPr>
            <p:ph type="title"/>
          </p:nvPr>
        </p:nvSpPr>
        <p:spPr>
          <a:xfrm>
            <a:off x="3426106" y="834888"/>
            <a:ext cx="8144103" cy="1268958"/>
          </a:xfrm>
        </p:spPr>
        <p:txBody>
          <a:bodyPr anchor="b">
            <a:normAutofit/>
          </a:bodyPr>
          <a:lstStyle/>
          <a:p>
            <a:r>
              <a:rPr lang="en-US" sz="3600" b="1" dirty="0"/>
              <a:t>Orchestration</a:t>
            </a:r>
          </a:p>
        </p:txBody>
      </p:sp>
      <p:pic>
        <p:nvPicPr>
          <p:cNvPr id="14" name="Picture 11" descr="Cargo shipping containers in a pile and on a semi-truck at a harbour">
            <a:extLst>
              <a:ext uri="{FF2B5EF4-FFF2-40B4-BE49-F238E27FC236}">
                <a16:creationId xmlns:a16="http://schemas.microsoft.com/office/drawing/2014/main" id="{8ED97F2F-5173-3FA7-697A-9BD6E179DC72}"/>
              </a:ext>
            </a:extLst>
          </p:cNvPr>
          <p:cNvPicPr>
            <a:picLocks noChangeAspect="1"/>
          </p:cNvPicPr>
          <p:nvPr/>
        </p:nvPicPr>
        <p:blipFill rotWithShape="1">
          <a:blip r:embed="rId2"/>
          <a:srcRect l="22818" r="3719"/>
          <a:stretch/>
        </p:blipFill>
        <p:spPr>
          <a:xfrm>
            <a:off x="20" y="2276946"/>
            <a:ext cx="2141296" cy="3197879"/>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8" name="Rectangle 17">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9">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Content Placeholder 5">
            <a:extLst>
              <a:ext uri="{FF2B5EF4-FFF2-40B4-BE49-F238E27FC236}">
                <a16:creationId xmlns:a16="http://schemas.microsoft.com/office/drawing/2014/main" id="{67310BC4-6827-6770-E5C6-0934F3967A2F}"/>
              </a:ext>
            </a:extLst>
          </p:cNvPr>
          <p:cNvSpPr>
            <a:spLocks noGrp="1"/>
          </p:cNvSpPr>
          <p:nvPr>
            <p:ph idx="1"/>
          </p:nvPr>
        </p:nvSpPr>
        <p:spPr>
          <a:xfrm>
            <a:off x="3125165" y="2557587"/>
            <a:ext cx="8445044" cy="3717317"/>
          </a:xfrm>
        </p:spPr>
        <p:txBody>
          <a:bodyPr anchor="t">
            <a:normAutofit/>
          </a:bodyPr>
          <a:lstStyle/>
          <a:p>
            <a:r>
              <a:rPr lang="en-US" sz="2400" dirty="0"/>
              <a:t>The platform must ensure the availability of containers that provide essential services.</a:t>
            </a:r>
          </a:p>
          <a:p>
            <a:r>
              <a:rPr lang="en-US" sz="2400" dirty="0"/>
              <a:t> The environment must respond to application usage spikes by increasing or decreasing the number of running containers and by load balancing the traffic.</a:t>
            </a:r>
          </a:p>
          <a:p>
            <a:r>
              <a:rPr lang="en-US" sz="2400" dirty="0"/>
              <a:t>The platform must detect the failure of a container or a host and react accordingly.</a:t>
            </a:r>
          </a:p>
          <a:p>
            <a:r>
              <a:rPr lang="en-US" sz="2400" dirty="0"/>
              <a:t> Developers might need an automated workflow to deliver later application versions transparently and securely.</a:t>
            </a:r>
          </a:p>
        </p:txBody>
      </p:sp>
    </p:spTree>
    <p:extLst>
      <p:ext uri="{BB962C8B-B14F-4D97-AF65-F5344CB8AC3E}">
        <p14:creationId xmlns:p14="http://schemas.microsoft.com/office/powerpoint/2010/main" val="475794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anchor="b">
            <a:normAutofit/>
          </a:bodyPr>
          <a:lstStyle/>
          <a:p>
            <a:r>
              <a:rPr lang="en-US" b="1" dirty="0"/>
              <a:t>Container orchestration </a:t>
            </a:r>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8288352"/>
              </p:ext>
            </p:extLst>
          </p:nvPr>
        </p:nvGraphicFramePr>
        <p:xfrm>
          <a:off x="9487442" y="3734333"/>
          <a:ext cx="1616363" cy="1737360"/>
        </p:xfrm>
        <a:graphic>
          <a:graphicData uri="http://schemas.openxmlformats.org/drawingml/2006/table">
            <a:tbl>
              <a:tblPr firstRow="1" bandRow="1">
                <a:tableStyleId>{5C22544A-7EE6-4342-B048-85BDC9FD1C3A}</a:tableStyleId>
              </a:tblPr>
              <a:tblGrid>
                <a:gridCol w="1616363">
                  <a:extLst>
                    <a:ext uri="{9D8B030D-6E8A-4147-A177-3AD203B41FA5}">
                      <a16:colId xmlns:a16="http://schemas.microsoft.com/office/drawing/2014/main" val="4162243089"/>
                    </a:ext>
                  </a:extLst>
                </a:gridCol>
              </a:tblGrid>
              <a:tr h="1552633">
                <a:tc>
                  <a:txBody>
                    <a:bodyPr/>
                    <a:lstStyle/>
                    <a:p>
                      <a:endParaRPr lang="en-US" dirty="0"/>
                    </a:p>
                    <a:p>
                      <a:r>
                        <a:rPr lang="en-US" dirty="0"/>
                        <a:t>Webserver </a:t>
                      </a:r>
                    </a:p>
                    <a:p>
                      <a:endParaRPr lang="en-US" dirty="0"/>
                    </a:p>
                    <a:p>
                      <a:endParaRPr lang="en-US" dirty="0"/>
                    </a:p>
                    <a:p>
                      <a:r>
                        <a:rPr lang="en-US" dirty="0"/>
                        <a:t>Docker Host </a:t>
                      </a:r>
                    </a:p>
                    <a:p>
                      <a:endParaRPr lang="en-US" dirty="0"/>
                    </a:p>
                  </a:txBody>
                  <a:tcPr/>
                </a:tc>
                <a:extLst>
                  <a:ext uri="{0D108BD9-81ED-4DB2-BD59-A6C34878D82A}">
                    <a16:rowId xmlns:a16="http://schemas.microsoft.com/office/drawing/2014/main" val="353244522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74599686"/>
              </p:ext>
            </p:extLst>
          </p:nvPr>
        </p:nvGraphicFramePr>
        <p:xfrm>
          <a:off x="838200" y="3659680"/>
          <a:ext cx="1745673" cy="1737051"/>
        </p:xfrm>
        <a:graphic>
          <a:graphicData uri="http://schemas.openxmlformats.org/drawingml/2006/table">
            <a:tbl>
              <a:tblPr firstRow="1" bandRow="1">
                <a:tableStyleId>{5C22544A-7EE6-4342-B048-85BDC9FD1C3A}</a:tableStyleId>
              </a:tblPr>
              <a:tblGrid>
                <a:gridCol w="1745673">
                  <a:extLst>
                    <a:ext uri="{9D8B030D-6E8A-4147-A177-3AD203B41FA5}">
                      <a16:colId xmlns:a16="http://schemas.microsoft.com/office/drawing/2014/main" val="407826712"/>
                    </a:ext>
                  </a:extLst>
                </a:gridCol>
              </a:tblGrid>
              <a:tr h="1737051">
                <a:tc>
                  <a:txBody>
                    <a:bodyPr/>
                    <a:lstStyle/>
                    <a:p>
                      <a:endParaRPr lang="en-US" dirty="0"/>
                    </a:p>
                    <a:p>
                      <a:r>
                        <a:rPr lang="en-US" dirty="0"/>
                        <a:t>    MySQL</a:t>
                      </a:r>
                    </a:p>
                    <a:p>
                      <a:endParaRPr lang="en-US" dirty="0"/>
                    </a:p>
                    <a:p>
                      <a:endParaRPr lang="en-US" dirty="0"/>
                    </a:p>
                    <a:p>
                      <a:r>
                        <a:rPr lang="en-US" dirty="0"/>
                        <a:t>Docker Host</a:t>
                      </a:r>
                    </a:p>
                  </a:txBody>
                  <a:tcPr/>
                </a:tc>
                <a:extLst>
                  <a:ext uri="{0D108BD9-81ED-4DB2-BD59-A6C34878D82A}">
                    <a16:rowId xmlns:a16="http://schemas.microsoft.com/office/drawing/2014/main" val="276201866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55438813"/>
              </p:ext>
            </p:extLst>
          </p:nvPr>
        </p:nvGraphicFramePr>
        <p:xfrm>
          <a:off x="848864" y="2469653"/>
          <a:ext cx="8913091" cy="365760"/>
        </p:xfrm>
        <a:graphic>
          <a:graphicData uri="http://schemas.openxmlformats.org/drawingml/2006/table">
            <a:tbl>
              <a:tblPr firstRow="1" bandRow="1">
                <a:tableStyleId>{5C22544A-7EE6-4342-B048-85BDC9FD1C3A}</a:tableStyleId>
              </a:tblPr>
              <a:tblGrid>
                <a:gridCol w="8913091">
                  <a:extLst>
                    <a:ext uri="{9D8B030D-6E8A-4147-A177-3AD203B41FA5}">
                      <a16:colId xmlns:a16="http://schemas.microsoft.com/office/drawing/2014/main" val="3573802705"/>
                    </a:ext>
                  </a:extLst>
                </a:gridCol>
              </a:tblGrid>
              <a:tr h="0">
                <a:tc>
                  <a:txBody>
                    <a:bodyPr/>
                    <a:lstStyle/>
                    <a:p>
                      <a:r>
                        <a:rPr lang="en-US" dirty="0"/>
                        <a:t>                                                                  Orchestration</a:t>
                      </a:r>
                    </a:p>
                  </a:txBody>
                  <a:tcPr/>
                </a:tc>
                <a:extLst>
                  <a:ext uri="{0D108BD9-81ED-4DB2-BD59-A6C34878D82A}">
                    <a16:rowId xmlns:a16="http://schemas.microsoft.com/office/drawing/2014/main" val="426620673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668902611"/>
              </p:ext>
            </p:extLst>
          </p:nvPr>
        </p:nvGraphicFramePr>
        <p:xfrm>
          <a:off x="6725228" y="3723669"/>
          <a:ext cx="1717965" cy="1727201"/>
        </p:xfrm>
        <a:graphic>
          <a:graphicData uri="http://schemas.openxmlformats.org/drawingml/2006/table">
            <a:tbl>
              <a:tblPr firstRow="1" bandRow="1">
                <a:tableStyleId>{5C22544A-7EE6-4342-B048-85BDC9FD1C3A}</a:tableStyleId>
              </a:tblPr>
              <a:tblGrid>
                <a:gridCol w="1717965">
                  <a:extLst>
                    <a:ext uri="{9D8B030D-6E8A-4147-A177-3AD203B41FA5}">
                      <a16:colId xmlns:a16="http://schemas.microsoft.com/office/drawing/2014/main" val="1609209485"/>
                    </a:ext>
                  </a:extLst>
                </a:gridCol>
              </a:tblGrid>
              <a:tr h="1727201">
                <a:tc>
                  <a:txBody>
                    <a:bodyPr/>
                    <a:lstStyle/>
                    <a:p>
                      <a:endParaRPr lang="en-US" dirty="0"/>
                    </a:p>
                    <a:p>
                      <a:r>
                        <a:rPr lang="en-US" dirty="0"/>
                        <a:t>  webserver </a:t>
                      </a:r>
                    </a:p>
                    <a:p>
                      <a:endParaRPr lang="en-US" dirty="0"/>
                    </a:p>
                    <a:p>
                      <a:endParaRPr lang="en-US" dirty="0"/>
                    </a:p>
                    <a:p>
                      <a:r>
                        <a:rPr lang="en-US" dirty="0"/>
                        <a:t>Docker Host </a:t>
                      </a:r>
                    </a:p>
                  </a:txBody>
                  <a:tcPr/>
                </a:tc>
                <a:extLst>
                  <a:ext uri="{0D108BD9-81ED-4DB2-BD59-A6C34878D82A}">
                    <a16:rowId xmlns:a16="http://schemas.microsoft.com/office/drawing/2014/main" val="3840143518"/>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6065109"/>
              </p:ext>
            </p:extLst>
          </p:nvPr>
        </p:nvGraphicFramePr>
        <p:xfrm>
          <a:off x="3899028" y="3681010"/>
          <a:ext cx="1791854" cy="1727351"/>
        </p:xfrm>
        <a:graphic>
          <a:graphicData uri="http://schemas.openxmlformats.org/drawingml/2006/table">
            <a:tbl>
              <a:tblPr firstRow="1" bandRow="1">
                <a:tableStyleId>{5C22544A-7EE6-4342-B048-85BDC9FD1C3A}</a:tableStyleId>
              </a:tblPr>
              <a:tblGrid>
                <a:gridCol w="1791854">
                  <a:extLst>
                    <a:ext uri="{9D8B030D-6E8A-4147-A177-3AD203B41FA5}">
                      <a16:colId xmlns:a16="http://schemas.microsoft.com/office/drawing/2014/main" val="1772952044"/>
                    </a:ext>
                  </a:extLst>
                </a:gridCol>
              </a:tblGrid>
              <a:tr h="1727351">
                <a:tc>
                  <a:txBody>
                    <a:bodyPr/>
                    <a:lstStyle/>
                    <a:p>
                      <a:endParaRPr lang="en-US" dirty="0"/>
                    </a:p>
                    <a:p>
                      <a:r>
                        <a:rPr lang="en-US" dirty="0"/>
                        <a:t>  webserver </a:t>
                      </a:r>
                    </a:p>
                    <a:p>
                      <a:endParaRPr lang="en-US" dirty="0"/>
                    </a:p>
                    <a:p>
                      <a:endParaRPr lang="en-US" dirty="0"/>
                    </a:p>
                    <a:p>
                      <a:r>
                        <a:rPr lang="en-US" dirty="0"/>
                        <a:t>Docker</a:t>
                      </a:r>
                      <a:r>
                        <a:rPr lang="en-US" baseline="0" dirty="0"/>
                        <a:t> Host</a:t>
                      </a:r>
                      <a:endParaRPr lang="en-US" dirty="0"/>
                    </a:p>
                  </a:txBody>
                  <a:tcPr/>
                </a:tc>
                <a:extLst>
                  <a:ext uri="{0D108BD9-81ED-4DB2-BD59-A6C34878D82A}">
                    <a16:rowId xmlns:a16="http://schemas.microsoft.com/office/drawing/2014/main" val="2636241463"/>
                  </a:ext>
                </a:extLst>
              </a:tr>
            </a:tbl>
          </a:graphicData>
        </a:graphic>
      </p:graphicFrame>
    </p:spTree>
    <p:extLst>
      <p:ext uri="{BB962C8B-B14F-4D97-AF65-F5344CB8AC3E}">
        <p14:creationId xmlns:p14="http://schemas.microsoft.com/office/powerpoint/2010/main" val="2105121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a:normAutofit/>
          </a:bodyPr>
          <a:lstStyle/>
          <a:p>
            <a:r>
              <a:rPr lang="en-US" sz="4000" b="1"/>
              <a:t>Orchestration Technologies </a:t>
            </a:r>
          </a:p>
        </p:txBody>
      </p:sp>
      <p:sp>
        <p:nvSpPr>
          <p:cNvPr id="22" name="Rectangle 21">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121824097"/>
              </p:ext>
            </p:extLst>
          </p:nvPr>
        </p:nvGraphicFramePr>
        <p:xfrm>
          <a:off x="1115568" y="2276123"/>
          <a:ext cx="10529454" cy="4122593"/>
        </p:xfrm>
        <a:graphic>
          <a:graphicData uri="http://schemas.openxmlformats.org/drawingml/2006/table">
            <a:tbl>
              <a:tblPr firstRow="1" bandRow="1">
                <a:tableStyleId>{5C22544A-7EE6-4342-B048-85BDC9FD1C3A}</a:tableStyleId>
              </a:tblPr>
              <a:tblGrid>
                <a:gridCol w="3509818">
                  <a:extLst>
                    <a:ext uri="{9D8B030D-6E8A-4147-A177-3AD203B41FA5}">
                      <a16:colId xmlns:a16="http://schemas.microsoft.com/office/drawing/2014/main" val="2900914825"/>
                    </a:ext>
                  </a:extLst>
                </a:gridCol>
                <a:gridCol w="3509818">
                  <a:extLst>
                    <a:ext uri="{9D8B030D-6E8A-4147-A177-3AD203B41FA5}">
                      <a16:colId xmlns:a16="http://schemas.microsoft.com/office/drawing/2014/main" val="3442999524"/>
                    </a:ext>
                  </a:extLst>
                </a:gridCol>
                <a:gridCol w="3509818">
                  <a:extLst>
                    <a:ext uri="{9D8B030D-6E8A-4147-A177-3AD203B41FA5}">
                      <a16:colId xmlns:a16="http://schemas.microsoft.com/office/drawing/2014/main" val="2994741018"/>
                    </a:ext>
                  </a:extLst>
                </a:gridCol>
              </a:tblGrid>
              <a:tr h="4122593">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17806275"/>
                  </a:ext>
                </a:extLst>
              </a:tr>
            </a:tbl>
          </a:graphicData>
        </a:graphic>
      </p:graphicFrame>
      <p:pic>
        <p:nvPicPr>
          <p:cNvPr id="9" name="Picture 8"/>
          <p:cNvPicPr>
            <a:picLocks noChangeAspect="1"/>
          </p:cNvPicPr>
          <p:nvPr/>
        </p:nvPicPr>
        <p:blipFill>
          <a:blip r:embed="rId2"/>
          <a:stretch>
            <a:fillRect/>
          </a:stretch>
        </p:blipFill>
        <p:spPr>
          <a:xfrm>
            <a:off x="4540621" y="3381852"/>
            <a:ext cx="3139633" cy="1626677"/>
          </a:xfrm>
          <a:prstGeom prst="rect">
            <a:avLst/>
          </a:prstGeom>
        </p:spPr>
      </p:pic>
      <p:pic>
        <p:nvPicPr>
          <p:cNvPr id="10" name="Picture 9"/>
          <p:cNvPicPr>
            <a:picLocks noChangeAspect="1"/>
          </p:cNvPicPr>
          <p:nvPr/>
        </p:nvPicPr>
        <p:blipFill>
          <a:blip r:embed="rId3"/>
          <a:stretch>
            <a:fillRect/>
          </a:stretch>
        </p:blipFill>
        <p:spPr>
          <a:xfrm>
            <a:off x="1319599" y="3394116"/>
            <a:ext cx="3016991" cy="1486477"/>
          </a:xfrm>
          <a:prstGeom prst="rect">
            <a:avLst/>
          </a:prstGeom>
        </p:spPr>
      </p:pic>
      <p:pic>
        <p:nvPicPr>
          <p:cNvPr id="11" name="Picture 10"/>
          <p:cNvPicPr>
            <a:picLocks noChangeAspect="1"/>
          </p:cNvPicPr>
          <p:nvPr/>
        </p:nvPicPr>
        <p:blipFill>
          <a:blip r:embed="rId4"/>
          <a:stretch>
            <a:fillRect/>
          </a:stretch>
        </p:blipFill>
        <p:spPr>
          <a:xfrm>
            <a:off x="8166918" y="3447633"/>
            <a:ext cx="2911631" cy="1516300"/>
          </a:xfrm>
          <a:prstGeom prst="rect">
            <a:avLst/>
          </a:prstGeom>
        </p:spPr>
      </p:pic>
    </p:spTree>
    <p:extLst>
      <p:ext uri="{BB962C8B-B14F-4D97-AF65-F5344CB8AC3E}">
        <p14:creationId xmlns:p14="http://schemas.microsoft.com/office/powerpoint/2010/main" val="3589282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1336390"/>
            <a:ext cx="6155988" cy="1182927"/>
          </a:xfrm>
        </p:spPr>
        <p:txBody>
          <a:bodyPr anchor="b">
            <a:normAutofit/>
          </a:bodyPr>
          <a:lstStyle/>
          <a:p>
            <a:r>
              <a:rPr lang="en-US" sz="5600" b="1"/>
              <a:t>What is Kubernetes?</a:t>
            </a:r>
          </a:p>
        </p:txBody>
      </p:sp>
      <p:cxnSp>
        <p:nvCxnSpPr>
          <p:cNvPr id="34" name="Straight Connector 33">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803775" y="2829330"/>
            <a:ext cx="7969833" cy="3344459"/>
          </a:xfrm>
        </p:spPr>
        <p:txBody>
          <a:bodyPr anchor="t">
            <a:normAutofit/>
          </a:bodyPr>
          <a:lstStyle/>
          <a:p>
            <a:endParaRPr lang="en-US" sz="2000" dirty="0">
              <a:solidFill>
                <a:schemeClr val="tx1">
                  <a:alpha val="80000"/>
                </a:schemeClr>
              </a:solidFill>
            </a:endParaRPr>
          </a:p>
          <a:p>
            <a:pPr marL="0" indent="0">
              <a:buNone/>
            </a:pPr>
            <a:r>
              <a:rPr lang="en-US" dirty="0">
                <a:solidFill>
                  <a:schemeClr val="tx1">
                    <a:alpha val="80000"/>
                  </a:schemeClr>
                </a:solidFill>
              </a:rPr>
              <a:t>It is a container orchestration technology used to orchestrate the deployment and management of hundreds and thousands of containers in a clustered environment.</a:t>
            </a:r>
          </a:p>
          <a:p>
            <a:endParaRPr lang="en-US" sz="2000" dirty="0">
              <a:solidFill>
                <a:schemeClr val="tx1">
                  <a:alpha val="80000"/>
                </a:schemeClr>
              </a:solidFill>
            </a:endParaRPr>
          </a:p>
        </p:txBody>
      </p:sp>
      <p:pic>
        <p:nvPicPr>
          <p:cNvPr id="5" name="Picture 4"/>
          <p:cNvPicPr>
            <a:picLocks noChangeAspect="1"/>
          </p:cNvPicPr>
          <p:nvPr/>
        </p:nvPicPr>
        <p:blipFill>
          <a:blip r:embed="rId2"/>
          <a:stretch>
            <a:fillRect/>
          </a:stretch>
        </p:blipFill>
        <p:spPr>
          <a:xfrm>
            <a:off x="8773609" y="2743200"/>
            <a:ext cx="2347447" cy="2076478"/>
          </a:xfrm>
          <a:prstGeom prst="rect">
            <a:avLst/>
          </a:prstGeom>
        </p:spPr>
      </p:pic>
      <p:sp>
        <p:nvSpPr>
          <p:cNvPr id="3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40034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6678" y="723898"/>
            <a:ext cx="7323473" cy="1495425"/>
          </a:xfrm>
        </p:spPr>
        <p:txBody>
          <a:bodyPr>
            <a:normAutofit/>
          </a:bodyPr>
          <a:lstStyle/>
          <a:p>
            <a:r>
              <a:rPr lang="en-US" sz="4000" b="1" dirty="0"/>
              <a:t>What Does Kubernetes Provide?</a:t>
            </a:r>
          </a:p>
        </p:txBody>
      </p:sp>
      <p:sp>
        <p:nvSpPr>
          <p:cNvPr id="3" name="Content Placeholder 2"/>
          <p:cNvSpPr>
            <a:spLocks noGrp="1"/>
          </p:cNvSpPr>
          <p:nvPr>
            <p:ph idx="1"/>
          </p:nvPr>
        </p:nvSpPr>
        <p:spPr>
          <a:xfrm>
            <a:off x="836679" y="2405067"/>
            <a:ext cx="9372191" cy="3729034"/>
          </a:xfrm>
        </p:spPr>
        <p:txBody>
          <a:bodyPr>
            <a:noAutofit/>
          </a:bodyPr>
          <a:lstStyle/>
          <a:p>
            <a:r>
              <a:rPr lang="en-US" sz="2400" dirty="0"/>
              <a:t>Provides a complete orchestration solution for container-based applications</a:t>
            </a:r>
          </a:p>
          <a:p>
            <a:pPr marL="0" indent="0">
              <a:buNone/>
            </a:pPr>
            <a:r>
              <a:rPr lang="en-US" sz="2400" dirty="0"/>
              <a:t>– Deploy Applications</a:t>
            </a:r>
          </a:p>
          <a:p>
            <a:pPr marL="0" indent="0">
              <a:buNone/>
            </a:pPr>
            <a:r>
              <a:rPr lang="en-US" sz="2400" dirty="0"/>
              <a:t>– Manage Applications</a:t>
            </a:r>
          </a:p>
          <a:p>
            <a:pPr marL="0" indent="0">
              <a:buNone/>
            </a:pPr>
            <a:r>
              <a:rPr lang="en-US" sz="2400" dirty="0"/>
              <a:t>– Access Applications</a:t>
            </a:r>
          </a:p>
          <a:p>
            <a:pPr marL="0" indent="0">
              <a:buNone/>
            </a:pPr>
            <a:r>
              <a:rPr lang="en-US" sz="2400" dirty="0"/>
              <a:t>– Scale Applications</a:t>
            </a:r>
          </a:p>
          <a:p>
            <a:pPr marL="0" indent="0">
              <a:buNone/>
            </a:pPr>
            <a:endParaRPr lang="en-US" sz="2400" dirty="0"/>
          </a:p>
          <a:p>
            <a:r>
              <a:rPr lang="en-US" sz="2400" dirty="0"/>
              <a:t> Provides for scheduling of containers</a:t>
            </a:r>
          </a:p>
        </p:txBody>
      </p:sp>
    </p:spTree>
    <p:extLst>
      <p:ext uri="{BB962C8B-B14F-4D97-AF65-F5344CB8AC3E}">
        <p14:creationId xmlns:p14="http://schemas.microsoft.com/office/powerpoint/2010/main" val="1462408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F3745F-9BFE-9BE6-5E5E-05CDF083A328}"/>
              </a:ext>
            </a:extLst>
          </p:cNvPr>
          <p:cNvSpPr>
            <a:spLocks noGrp="1"/>
          </p:cNvSpPr>
          <p:nvPr>
            <p:ph type="title"/>
          </p:nvPr>
        </p:nvSpPr>
        <p:spPr>
          <a:xfrm>
            <a:off x="836679" y="723898"/>
            <a:ext cx="6002110" cy="1495425"/>
          </a:xfrm>
        </p:spPr>
        <p:txBody>
          <a:bodyPr>
            <a:normAutofit/>
          </a:bodyPr>
          <a:lstStyle/>
          <a:p>
            <a:r>
              <a:rPr lang="en-US" sz="4000" b="1" dirty="0"/>
              <a:t>Kubernetes</a:t>
            </a:r>
          </a:p>
        </p:txBody>
      </p:sp>
      <p:sp>
        <p:nvSpPr>
          <p:cNvPr id="3" name="Content Placeholder 2">
            <a:extLst>
              <a:ext uri="{FF2B5EF4-FFF2-40B4-BE49-F238E27FC236}">
                <a16:creationId xmlns:a16="http://schemas.microsoft.com/office/drawing/2014/main" id="{F27C38D4-C36F-01B5-6F85-2BB43C47D59A}"/>
              </a:ext>
            </a:extLst>
          </p:cNvPr>
          <p:cNvSpPr>
            <a:spLocks noGrp="1"/>
          </p:cNvSpPr>
          <p:nvPr>
            <p:ph idx="1"/>
          </p:nvPr>
        </p:nvSpPr>
        <p:spPr>
          <a:xfrm>
            <a:off x="836679" y="2405067"/>
            <a:ext cx="9036526" cy="3729034"/>
          </a:xfrm>
        </p:spPr>
        <p:txBody>
          <a:bodyPr>
            <a:normAutofit/>
          </a:bodyPr>
          <a:lstStyle/>
          <a:p>
            <a:r>
              <a:rPr lang="en-US" sz="2400" dirty="0"/>
              <a:t>Kubernetes is an orchestration service that deploys, manages, and scales container-based applications across a cluster of container hosts. </a:t>
            </a:r>
          </a:p>
          <a:p>
            <a:r>
              <a:rPr lang="en-US" sz="2400" dirty="0"/>
              <a:t>Kubernetes redirects traffic to your containers with a load balancer, so that you can scale the number of containers that provide a service.</a:t>
            </a:r>
          </a:p>
          <a:p>
            <a:r>
              <a:rPr lang="en-US" sz="2400" dirty="0"/>
              <a:t>Kubernetes also supports user-defined health checks to monitor your containers and to restart them if they fail.</a:t>
            </a:r>
          </a:p>
        </p:txBody>
      </p:sp>
    </p:spTree>
    <p:extLst>
      <p:ext uri="{BB962C8B-B14F-4D97-AF65-F5344CB8AC3E}">
        <p14:creationId xmlns:p14="http://schemas.microsoft.com/office/powerpoint/2010/main" val="907858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nsu | How Kubernetes wor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9673" y="378690"/>
            <a:ext cx="9014691" cy="6114473"/>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45"/>
          <p:cNvSpPr txBox="1"/>
          <p:nvPr/>
        </p:nvSpPr>
        <p:spPr>
          <a:xfrm>
            <a:off x="9606540" y="5445524"/>
            <a:ext cx="1620520" cy="492507"/>
          </a:xfrm>
          <a:prstGeom prst="rect">
            <a:avLst/>
          </a:prstGeom>
        </p:spPr>
        <p:txBody>
          <a:bodyPr vert="horz" wrap="square" lIns="0" tIns="17780" rIns="0" bIns="0" rtlCol="0">
            <a:spAutoFit/>
          </a:bodyPr>
          <a:lstStyle/>
          <a:p>
            <a:pPr marL="16933">
              <a:spcBef>
                <a:spcPts val="140"/>
              </a:spcBef>
            </a:pPr>
            <a:r>
              <a:rPr sz="1067" b="1" spc="7" dirty="0">
                <a:solidFill>
                  <a:srgbClr val="039BC5"/>
                </a:solidFill>
                <a:latin typeface="Lato"/>
                <a:cs typeface="Lato"/>
              </a:rPr>
              <a:t>Container</a:t>
            </a:r>
            <a:r>
              <a:rPr sz="1067" b="1" spc="-127" dirty="0">
                <a:solidFill>
                  <a:srgbClr val="039BC5"/>
                </a:solidFill>
                <a:latin typeface="Lato"/>
                <a:cs typeface="Lato"/>
              </a:rPr>
              <a:t> </a:t>
            </a:r>
            <a:r>
              <a:rPr sz="1067" b="1" spc="7" dirty="0">
                <a:solidFill>
                  <a:srgbClr val="039BC5"/>
                </a:solidFill>
                <a:latin typeface="Lato"/>
                <a:cs typeface="Lato"/>
              </a:rPr>
              <a:t>Runtime</a:t>
            </a:r>
            <a:r>
              <a:rPr sz="1067" b="1" spc="-107" dirty="0">
                <a:solidFill>
                  <a:srgbClr val="039BC5"/>
                </a:solidFill>
                <a:latin typeface="Lato"/>
                <a:cs typeface="Lato"/>
              </a:rPr>
              <a:t> </a:t>
            </a:r>
            <a:r>
              <a:rPr sz="1067" b="1" dirty="0">
                <a:solidFill>
                  <a:srgbClr val="039BC5"/>
                </a:solidFill>
                <a:latin typeface="Lato"/>
                <a:cs typeface="Lato"/>
              </a:rPr>
              <a:t>Engine</a:t>
            </a:r>
            <a:r>
              <a:rPr lang="en-US" sz="1067" b="1" dirty="0">
                <a:solidFill>
                  <a:srgbClr val="039BC5"/>
                </a:solidFill>
                <a:latin typeface="Lato"/>
                <a:cs typeface="Lato"/>
              </a:rPr>
              <a:t> </a:t>
            </a:r>
            <a:endParaRPr sz="1067" dirty="0">
              <a:latin typeface="Lato"/>
              <a:cs typeface="Lato"/>
            </a:endParaRPr>
          </a:p>
          <a:p>
            <a:pPr marL="34711">
              <a:spcBef>
                <a:spcPts val="473"/>
              </a:spcBef>
            </a:pPr>
            <a:r>
              <a:rPr sz="533" spc="-7" dirty="0">
                <a:solidFill>
                  <a:srgbClr val="039BC5"/>
                </a:solidFill>
                <a:latin typeface="Lato"/>
                <a:cs typeface="Lato"/>
              </a:rPr>
              <a:t>Run containers</a:t>
            </a:r>
            <a:endParaRPr sz="533" dirty="0">
              <a:latin typeface="Lato"/>
              <a:cs typeface="Lato"/>
            </a:endParaRPr>
          </a:p>
        </p:txBody>
      </p:sp>
      <p:sp>
        <p:nvSpPr>
          <p:cNvPr id="6" name="object 48"/>
          <p:cNvSpPr/>
          <p:nvPr/>
        </p:nvSpPr>
        <p:spPr>
          <a:xfrm>
            <a:off x="10243865" y="5652286"/>
            <a:ext cx="335280" cy="278382"/>
          </a:xfrm>
          <a:prstGeom prst="rect">
            <a:avLst/>
          </a:prstGeom>
          <a:blipFill>
            <a:blip r:embed="rId3" cstate="print"/>
            <a:stretch>
              <a:fillRect/>
            </a:stretch>
          </a:blipFill>
        </p:spPr>
        <p:txBody>
          <a:bodyPr wrap="square" lIns="0" tIns="0" rIns="0" bIns="0" rtlCol="0"/>
          <a:lstStyle/>
          <a:p>
            <a:endParaRPr sz="2400"/>
          </a:p>
        </p:txBody>
      </p:sp>
      <p:sp>
        <p:nvSpPr>
          <p:cNvPr id="7" name="object 47"/>
          <p:cNvSpPr/>
          <p:nvPr/>
        </p:nvSpPr>
        <p:spPr>
          <a:xfrm>
            <a:off x="10675019" y="5675561"/>
            <a:ext cx="445008" cy="186942"/>
          </a:xfrm>
          <a:prstGeom prst="rect">
            <a:avLst/>
          </a:prstGeom>
          <a:blipFill>
            <a:blip r:embed="rId4" cstate="print"/>
            <a:stretch>
              <a:fillRect/>
            </a:stretch>
          </a:blipFill>
        </p:spPr>
        <p:txBody>
          <a:bodyPr wrap="square" lIns="0" tIns="0" rIns="0" bIns="0" rtlCol="0"/>
          <a:lstStyle/>
          <a:p>
            <a:endParaRPr sz="2400"/>
          </a:p>
        </p:txBody>
      </p:sp>
      <p:sp>
        <p:nvSpPr>
          <p:cNvPr id="8" name="object 45"/>
          <p:cNvSpPr txBox="1"/>
          <p:nvPr/>
        </p:nvSpPr>
        <p:spPr>
          <a:xfrm>
            <a:off x="9417195" y="2743887"/>
            <a:ext cx="1620520" cy="492507"/>
          </a:xfrm>
          <a:prstGeom prst="rect">
            <a:avLst/>
          </a:prstGeom>
        </p:spPr>
        <p:txBody>
          <a:bodyPr vert="horz" wrap="square" lIns="0" tIns="17780" rIns="0" bIns="0" rtlCol="0">
            <a:spAutoFit/>
          </a:bodyPr>
          <a:lstStyle/>
          <a:p>
            <a:pPr marL="16933">
              <a:spcBef>
                <a:spcPts val="140"/>
              </a:spcBef>
            </a:pPr>
            <a:r>
              <a:rPr sz="1067" b="1" spc="7" dirty="0">
                <a:solidFill>
                  <a:srgbClr val="039BC5"/>
                </a:solidFill>
                <a:latin typeface="Lato"/>
                <a:cs typeface="Lato"/>
              </a:rPr>
              <a:t>Container</a:t>
            </a:r>
            <a:r>
              <a:rPr sz="1067" b="1" spc="-127" dirty="0">
                <a:solidFill>
                  <a:srgbClr val="039BC5"/>
                </a:solidFill>
                <a:latin typeface="Lato"/>
                <a:cs typeface="Lato"/>
              </a:rPr>
              <a:t> </a:t>
            </a:r>
            <a:r>
              <a:rPr sz="1067" b="1" spc="7" dirty="0">
                <a:solidFill>
                  <a:srgbClr val="039BC5"/>
                </a:solidFill>
                <a:latin typeface="Lato"/>
                <a:cs typeface="Lato"/>
              </a:rPr>
              <a:t>Runtime</a:t>
            </a:r>
            <a:r>
              <a:rPr sz="1067" b="1" spc="-107" dirty="0">
                <a:solidFill>
                  <a:srgbClr val="039BC5"/>
                </a:solidFill>
                <a:latin typeface="Lato"/>
                <a:cs typeface="Lato"/>
              </a:rPr>
              <a:t> </a:t>
            </a:r>
            <a:r>
              <a:rPr sz="1067" b="1" dirty="0">
                <a:solidFill>
                  <a:srgbClr val="039BC5"/>
                </a:solidFill>
                <a:latin typeface="Lato"/>
                <a:cs typeface="Lato"/>
              </a:rPr>
              <a:t>Engine</a:t>
            </a:r>
            <a:r>
              <a:rPr lang="en-US" sz="1067" b="1" dirty="0">
                <a:solidFill>
                  <a:srgbClr val="039BC5"/>
                </a:solidFill>
                <a:latin typeface="Lato"/>
                <a:cs typeface="Lato"/>
              </a:rPr>
              <a:t> </a:t>
            </a:r>
            <a:endParaRPr sz="1067" dirty="0">
              <a:latin typeface="Lato"/>
              <a:cs typeface="Lato"/>
            </a:endParaRPr>
          </a:p>
          <a:p>
            <a:pPr marL="34711">
              <a:spcBef>
                <a:spcPts val="473"/>
              </a:spcBef>
            </a:pPr>
            <a:r>
              <a:rPr sz="533" spc="-7" dirty="0">
                <a:solidFill>
                  <a:srgbClr val="039BC5"/>
                </a:solidFill>
                <a:latin typeface="Lato"/>
                <a:cs typeface="Lato"/>
              </a:rPr>
              <a:t>Run containers</a:t>
            </a:r>
            <a:endParaRPr sz="533" dirty="0">
              <a:latin typeface="Lato"/>
              <a:cs typeface="Lato"/>
            </a:endParaRPr>
          </a:p>
        </p:txBody>
      </p:sp>
      <p:sp>
        <p:nvSpPr>
          <p:cNvPr id="9" name="object 48"/>
          <p:cNvSpPr/>
          <p:nvPr/>
        </p:nvSpPr>
        <p:spPr>
          <a:xfrm>
            <a:off x="9989865" y="2969122"/>
            <a:ext cx="335280" cy="278382"/>
          </a:xfrm>
          <a:prstGeom prst="rect">
            <a:avLst/>
          </a:prstGeom>
          <a:blipFill>
            <a:blip r:embed="rId3" cstate="print"/>
            <a:stretch>
              <a:fillRect/>
            </a:stretch>
          </a:blipFill>
        </p:spPr>
        <p:txBody>
          <a:bodyPr wrap="square" lIns="0" tIns="0" rIns="0" bIns="0" rtlCol="0"/>
          <a:lstStyle/>
          <a:p>
            <a:endParaRPr sz="2400"/>
          </a:p>
        </p:txBody>
      </p:sp>
      <p:sp>
        <p:nvSpPr>
          <p:cNvPr id="10" name="object 47"/>
          <p:cNvSpPr/>
          <p:nvPr/>
        </p:nvSpPr>
        <p:spPr>
          <a:xfrm>
            <a:off x="10393310" y="2937164"/>
            <a:ext cx="445008" cy="267208"/>
          </a:xfrm>
          <a:prstGeom prst="rect">
            <a:avLst/>
          </a:prstGeom>
          <a:blipFill>
            <a:blip r:embed="rId4" cstate="print"/>
            <a:stretch>
              <a:fillRect/>
            </a:stretch>
          </a:blipFill>
        </p:spPr>
        <p:txBody>
          <a:bodyPr wrap="square" lIns="0" tIns="0" rIns="0" bIns="0" rtlCol="0"/>
          <a:lstStyle/>
          <a:p>
            <a:endParaRPr sz="2400"/>
          </a:p>
        </p:txBody>
      </p:sp>
    </p:spTree>
    <p:extLst>
      <p:ext uri="{BB962C8B-B14F-4D97-AF65-F5344CB8AC3E}">
        <p14:creationId xmlns:p14="http://schemas.microsoft.com/office/powerpoint/2010/main" val="3633393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object 41"/>
          <p:cNvPicPr>
            <a:picLocks noGrp="1"/>
          </p:cNvPicPr>
          <p:nvPr>
            <p:ph idx="1"/>
          </p:nvPr>
        </p:nvPicPr>
        <p:blipFill>
          <a:blip r:embed="rId2" cstate="print"/>
          <a:stretch>
            <a:fillRect/>
          </a:stretch>
        </p:blipFill>
        <p:spPr>
          <a:xfrm>
            <a:off x="480291" y="323273"/>
            <a:ext cx="10594109" cy="6400799"/>
          </a:xfrm>
          <a:prstGeom prst="rect">
            <a:avLst/>
          </a:prstGeom>
        </p:spPr>
      </p:pic>
    </p:spTree>
    <p:extLst>
      <p:ext uri="{BB962C8B-B14F-4D97-AF65-F5344CB8AC3E}">
        <p14:creationId xmlns:p14="http://schemas.microsoft.com/office/powerpoint/2010/main" val="1419584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018" y="152689"/>
            <a:ext cx="10515600" cy="1325563"/>
          </a:xfrm>
        </p:spPr>
        <p:txBody>
          <a:bodyPr/>
          <a:lstStyle/>
          <a:p>
            <a:r>
              <a:rPr lang="en-US" b="1" dirty="0"/>
              <a:t>Control Plane Components</a:t>
            </a:r>
          </a:p>
        </p:txBody>
      </p:sp>
      <p:sp>
        <p:nvSpPr>
          <p:cNvPr id="3" name="Content Placeholder 2"/>
          <p:cNvSpPr>
            <a:spLocks noGrp="1"/>
          </p:cNvSpPr>
          <p:nvPr>
            <p:ph idx="1"/>
          </p:nvPr>
        </p:nvSpPr>
        <p:spPr>
          <a:xfrm>
            <a:off x="828963" y="1603952"/>
            <a:ext cx="10515600" cy="4649065"/>
          </a:xfrm>
        </p:spPr>
        <p:txBody>
          <a:bodyPr>
            <a:normAutofit fontScale="92500" lnSpcReduction="20000"/>
          </a:bodyPr>
          <a:lstStyle/>
          <a:p>
            <a:pPr marL="0" indent="0">
              <a:buNone/>
            </a:pPr>
            <a:r>
              <a:rPr lang="en-US" b="1" dirty="0"/>
              <a:t>kube-apiserver</a:t>
            </a:r>
          </a:p>
          <a:p>
            <a:r>
              <a:rPr lang="en-US" dirty="0"/>
              <a:t>The API server is a component of the Kubernetes control plane that exposes the Kubernetes API. </a:t>
            </a:r>
          </a:p>
          <a:p>
            <a:r>
              <a:rPr lang="en-US" dirty="0"/>
              <a:t>The API server is the front end for the Kubernetes control plane.</a:t>
            </a:r>
          </a:p>
          <a:p>
            <a:endParaRPr lang="en-US" dirty="0"/>
          </a:p>
          <a:p>
            <a:pPr marL="0" indent="0">
              <a:buNone/>
            </a:pPr>
            <a:r>
              <a:rPr lang="en-US" b="1" dirty="0"/>
              <a:t>etcd</a:t>
            </a:r>
          </a:p>
          <a:p>
            <a:r>
              <a:rPr lang="en-US" dirty="0"/>
              <a:t>Consistent and highly-available key value store used as Kubernetes' backing store for all cluster data.</a:t>
            </a:r>
          </a:p>
          <a:p>
            <a:endParaRPr lang="en-US" dirty="0"/>
          </a:p>
          <a:p>
            <a:pPr marL="0" indent="0">
              <a:buNone/>
            </a:pPr>
            <a:r>
              <a:rPr lang="en-US" b="1" dirty="0"/>
              <a:t>kube-scheduler</a:t>
            </a:r>
          </a:p>
          <a:p>
            <a:r>
              <a:rPr lang="en-US" dirty="0"/>
              <a:t>Control plane component that watches for newly created Pods with no assigned node, and selects a node for them to run on</a:t>
            </a:r>
          </a:p>
        </p:txBody>
      </p:sp>
    </p:spTree>
    <p:extLst>
      <p:ext uri="{BB962C8B-B14F-4D97-AF65-F5344CB8AC3E}">
        <p14:creationId xmlns:p14="http://schemas.microsoft.com/office/powerpoint/2010/main" val="317219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ctrTitle"/>
          </p:nvPr>
        </p:nvSpPr>
        <p:spPr>
          <a:xfrm>
            <a:off x="1179226" y="1755073"/>
            <a:ext cx="9833548" cy="1066802"/>
          </a:xfrm>
        </p:spPr>
        <p:txBody>
          <a:bodyPr vert="horz" lIns="91440" tIns="45720" rIns="91440" bIns="45720" rtlCol="0" anchor="b">
            <a:normAutofit/>
          </a:bodyPr>
          <a:lstStyle/>
          <a:p>
            <a:pPr algn="l"/>
            <a:r>
              <a:rPr lang="en-US" sz="3600" b="1" kern="1200" dirty="0">
                <a:solidFill>
                  <a:schemeClr val="tx2"/>
                </a:solidFill>
                <a:latin typeface="+mj-lt"/>
                <a:ea typeface="+mj-ea"/>
                <a:cs typeface="+mj-cs"/>
              </a:rPr>
              <a:t>What is Container ?</a:t>
            </a:r>
            <a:endParaRPr lang="en-US" sz="3600" b="1" kern="1200">
              <a:solidFill>
                <a:schemeClr val="tx2"/>
              </a:solidFill>
              <a:latin typeface="+mj-lt"/>
              <a:ea typeface="+mj-ea"/>
              <a:cs typeface="+mj-cs"/>
            </a:endParaRPr>
          </a:p>
        </p:txBody>
      </p:sp>
      <p:grpSp>
        <p:nvGrpSpPr>
          <p:cNvPr id="38" name="Group 37">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9" name="Freeform: Shape 38">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p:cNvSpPr>
            <a:spLocks noGrp="1"/>
          </p:cNvSpPr>
          <p:nvPr>
            <p:ph type="subTitle" idx="1"/>
          </p:nvPr>
        </p:nvSpPr>
        <p:spPr>
          <a:xfrm>
            <a:off x="1179226" y="3049325"/>
            <a:ext cx="9833548" cy="2945574"/>
          </a:xfrm>
        </p:spPr>
        <p:txBody>
          <a:bodyPr vert="horz" lIns="91440" tIns="45720" rIns="91440" bIns="45720" rtlCol="0" anchor="ctr">
            <a:normAutofit/>
          </a:bodyPr>
          <a:lstStyle/>
          <a:p>
            <a:pPr indent="-228600" algn="l">
              <a:buFont typeface="Arial" panose="020B0604020202020204" pitchFamily="34" charset="0"/>
              <a:buChar char="•"/>
            </a:pPr>
            <a:endParaRPr lang="en-US" sz="1800" dirty="0">
              <a:solidFill>
                <a:schemeClr val="tx2"/>
              </a:solidFill>
            </a:endParaRPr>
          </a:p>
          <a:p>
            <a:pPr indent="-228600" algn="l">
              <a:buFont typeface="Arial" panose="020B0604020202020204" pitchFamily="34" charset="0"/>
              <a:buChar char="•"/>
            </a:pPr>
            <a:r>
              <a:rPr lang="en-US" sz="2800" dirty="0">
                <a:solidFill>
                  <a:schemeClr val="tx2"/>
                </a:solidFill>
              </a:rPr>
              <a:t>A container is an “instantiation” of an image, or in other words an image that is put into action.</a:t>
            </a:r>
          </a:p>
          <a:p>
            <a:pPr indent="-228600" algn="l">
              <a:buFont typeface="Arial" panose="020B0604020202020204" pitchFamily="34" charset="0"/>
              <a:buChar char="•"/>
            </a:pPr>
            <a:endParaRPr lang="en-US" sz="2800" dirty="0">
              <a:solidFill>
                <a:schemeClr val="tx2"/>
              </a:solidFill>
            </a:endParaRPr>
          </a:p>
          <a:p>
            <a:pPr indent="-228600" algn="l">
              <a:buFont typeface="Arial" panose="020B0604020202020204" pitchFamily="34" charset="0"/>
              <a:buChar char="•"/>
            </a:pPr>
            <a:r>
              <a:rPr lang="en-US" sz="2800" dirty="0">
                <a:solidFill>
                  <a:schemeClr val="tx2"/>
                </a:solidFill>
              </a:rPr>
              <a:t>Images are put into action with container engines. Once it is put into action, it can do what it was meant to do</a:t>
            </a:r>
          </a:p>
        </p:txBody>
      </p:sp>
    </p:spTree>
    <p:extLst>
      <p:ext uri="{BB962C8B-B14F-4D97-AF65-F5344CB8AC3E}">
        <p14:creationId xmlns:p14="http://schemas.microsoft.com/office/powerpoint/2010/main" val="3559965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216"/>
            <a:ext cx="10515600" cy="1325563"/>
          </a:xfrm>
        </p:spPr>
        <p:txBody>
          <a:bodyPr/>
          <a:lstStyle/>
          <a:p>
            <a:r>
              <a:rPr lang="en-US" b="1" dirty="0"/>
              <a:t>Control Plane Components</a:t>
            </a:r>
          </a:p>
        </p:txBody>
      </p:sp>
      <p:sp>
        <p:nvSpPr>
          <p:cNvPr id="3" name="Content Placeholder 2"/>
          <p:cNvSpPr>
            <a:spLocks noGrp="1"/>
          </p:cNvSpPr>
          <p:nvPr>
            <p:ph idx="1"/>
          </p:nvPr>
        </p:nvSpPr>
        <p:spPr>
          <a:xfrm>
            <a:off x="838200" y="1524000"/>
            <a:ext cx="10515600" cy="5126182"/>
          </a:xfrm>
        </p:spPr>
        <p:txBody>
          <a:bodyPr>
            <a:normAutofit fontScale="92500" lnSpcReduction="10000"/>
          </a:bodyPr>
          <a:lstStyle/>
          <a:p>
            <a:pPr marL="0" indent="0">
              <a:buNone/>
            </a:pPr>
            <a:r>
              <a:rPr lang="en-US" b="1" dirty="0"/>
              <a:t>kube-controller-manager</a:t>
            </a:r>
          </a:p>
          <a:p>
            <a:pPr marL="0" indent="0">
              <a:buNone/>
            </a:pPr>
            <a:r>
              <a:rPr lang="en-US" dirty="0"/>
              <a:t>Control Plane component that runs controller processes.</a:t>
            </a:r>
          </a:p>
          <a:p>
            <a:pPr marL="0" indent="0">
              <a:buNone/>
            </a:pPr>
            <a:endParaRPr lang="en-US" dirty="0"/>
          </a:p>
          <a:p>
            <a:pPr marL="0" indent="0">
              <a:buNone/>
            </a:pPr>
            <a:r>
              <a:rPr lang="en-US" dirty="0"/>
              <a:t>Some types of these controllers are:</a:t>
            </a:r>
          </a:p>
          <a:p>
            <a:r>
              <a:rPr lang="en-US" b="1" dirty="0"/>
              <a:t>Node controller</a:t>
            </a:r>
            <a:r>
              <a:rPr lang="en-US" dirty="0"/>
              <a:t>: Responsible for noticing and responding when nodes go down.</a:t>
            </a:r>
          </a:p>
          <a:p>
            <a:r>
              <a:rPr lang="en-US" b="1" dirty="0"/>
              <a:t>Job controller</a:t>
            </a:r>
            <a:r>
              <a:rPr lang="en-US" dirty="0"/>
              <a:t>: Watches for Job objects that represent one-off tasks, then creates Pods to run those tasks to completion.</a:t>
            </a:r>
          </a:p>
          <a:p>
            <a:r>
              <a:rPr lang="en-US" b="1" dirty="0"/>
              <a:t>Endpoints controller</a:t>
            </a:r>
            <a:r>
              <a:rPr lang="en-US" dirty="0"/>
              <a:t>: Populates the Endpoints object (that is, joins Services &amp; Pods).</a:t>
            </a:r>
          </a:p>
          <a:p>
            <a:r>
              <a:rPr lang="en-US" b="1" dirty="0"/>
              <a:t>Service Account &amp; Token controllers</a:t>
            </a:r>
            <a:r>
              <a:rPr lang="en-US" dirty="0"/>
              <a:t>: Create default accounts and API access tokens for new namespace</a:t>
            </a:r>
          </a:p>
        </p:txBody>
      </p:sp>
    </p:spTree>
    <p:extLst>
      <p:ext uri="{BB962C8B-B14F-4D97-AF65-F5344CB8AC3E}">
        <p14:creationId xmlns:p14="http://schemas.microsoft.com/office/powerpoint/2010/main" val="3564343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 Component</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kubelet</a:t>
            </a:r>
          </a:p>
          <a:p>
            <a:r>
              <a:rPr lang="en-US" dirty="0"/>
              <a:t>An agent that runs on each node in the cluster. It makes sure that containers are running in a Pod.</a:t>
            </a:r>
          </a:p>
          <a:p>
            <a:endParaRPr lang="en-US" dirty="0"/>
          </a:p>
          <a:p>
            <a:r>
              <a:rPr lang="en-US" dirty="0"/>
              <a:t>The kubelet takes a set of Pod Specs that are provided through various mechanisms and ensures that the containers described in those Pod Specs are running and healthy. </a:t>
            </a:r>
          </a:p>
          <a:p>
            <a:endParaRPr lang="en-US" dirty="0"/>
          </a:p>
          <a:p>
            <a:r>
              <a:rPr lang="en-US" dirty="0"/>
              <a:t>The kubelet doesn't manage containers which were not created by Kubernetes</a:t>
            </a:r>
          </a:p>
          <a:p>
            <a:r>
              <a:rPr lang="en-US" dirty="0"/>
              <a:t>Create Pods, Register node </a:t>
            </a:r>
            <a:r>
              <a:rPr lang="en-US"/>
              <a:t>and monitor node and pods.</a:t>
            </a:r>
            <a:endParaRPr lang="en-US" dirty="0"/>
          </a:p>
        </p:txBody>
      </p:sp>
    </p:spTree>
    <p:extLst>
      <p:ext uri="{BB962C8B-B14F-4D97-AF65-F5344CB8AC3E}">
        <p14:creationId xmlns:p14="http://schemas.microsoft.com/office/powerpoint/2010/main" val="2623701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 Component</a:t>
            </a:r>
          </a:p>
        </p:txBody>
      </p:sp>
      <p:sp>
        <p:nvSpPr>
          <p:cNvPr id="3" name="Content Placeholder 2"/>
          <p:cNvSpPr>
            <a:spLocks noGrp="1"/>
          </p:cNvSpPr>
          <p:nvPr>
            <p:ph idx="1"/>
          </p:nvPr>
        </p:nvSpPr>
        <p:spPr>
          <a:xfrm>
            <a:off x="828963" y="1567006"/>
            <a:ext cx="10515600" cy="4990811"/>
          </a:xfrm>
        </p:spPr>
        <p:txBody>
          <a:bodyPr>
            <a:normAutofit lnSpcReduction="10000"/>
          </a:bodyPr>
          <a:lstStyle/>
          <a:p>
            <a:pPr marL="0" indent="0">
              <a:buNone/>
            </a:pPr>
            <a:r>
              <a:rPr lang="en-US" b="1" dirty="0"/>
              <a:t>kube-proxy</a:t>
            </a:r>
          </a:p>
          <a:p>
            <a:r>
              <a:rPr lang="en-US" dirty="0"/>
              <a:t>kube-proxy is a network proxy that runs on each node in your cluster, implementing part of the Kubernetes Service concept.</a:t>
            </a:r>
          </a:p>
          <a:p>
            <a:endParaRPr lang="en-US" dirty="0"/>
          </a:p>
          <a:p>
            <a:r>
              <a:rPr lang="en-US" dirty="0"/>
              <a:t>kube-proxy maintains network rules on nodes. These network rules allow network communication to your Pods from network sessions inside or outside of your cluster.</a:t>
            </a:r>
          </a:p>
          <a:p>
            <a:pPr marL="0" indent="0">
              <a:buNone/>
            </a:pPr>
            <a:endParaRPr lang="en-US" dirty="0"/>
          </a:p>
          <a:p>
            <a:pPr marL="0" indent="0">
              <a:buNone/>
            </a:pPr>
            <a:r>
              <a:rPr lang="en-US" b="1" dirty="0"/>
              <a:t>Container runtime</a:t>
            </a:r>
          </a:p>
          <a:p>
            <a:pPr marL="0" indent="0">
              <a:buNone/>
            </a:pPr>
            <a:r>
              <a:rPr lang="en-US" dirty="0"/>
              <a:t>The container runtime is the software that is responsible for running containers.</a:t>
            </a:r>
          </a:p>
          <a:p>
            <a:pPr marL="0" indent="0">
              <a:buNone/>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606174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Architecture</a:t>
            </a:r>
          </a:p>
        </p:txBody>
      </p:sp>
      <p:sp>
        <p:nvSpPr>
          <p:cNvPr id="3" name="Content Placeholder 2"/>
          <p:cNvSpPr>
            <a:spLocks noGrp="1"/>
          </p:cNvSpPr>
          <p:nvPr>
            <p:ph idx="1"/>
          </p:nvPr>
        </p:nvSpPr>
        <p:spPr>
          <a:xfrm>
            <a:off x="671945" y="1807152"/>
            <a:ext cx="10515600" cy="4351338"/>
          </a:xfrm>
        </p:spPr>
        <p:txBody>
          <a:bodyPr>
            <a:normAutofit/>
          </a:bodyPr>
          <a:lstStyle/>
          <a:p>
            <a:pPr marL="0" indent="0">
              <a:buNone/>
            </a:pPr>
            <a:r>
              <a:rPr lang="en-US" dirty="0"/>
              <a:t> Node</a:t>
            </a:r>
          </a:p>
          <a:p>
            <a:pPr marL="0" indent="0">
              <a:buNone/>
            </a:pPr>
            <a:endParaRPr lang="en-US" dirty="0"/>
          </a:p>
          <a:p>
            <a:pPr marL="0" indent="0">
              <a:buNone/>
            </a:pPr>
            <a:endParaRPr lang="en-US" dirty="0"/>
          </a:p>
          <a:p>
            <a:pPr marL="0" indent="0">
              <a:buNone/>
            </a:pPr>
            <a:r>
              <a:rPr lang="en-US" dirty="0"/>
              <a:t> </a:t>
            </a:r>
          </a:p>
          <a:p>
            <a:pPr marL="0" indent="0">
              <a:buNone/>
            </a:pPr>
            <a:r>
              <a:rPr lang="en-US" dirty="0"/>
              <a:t>Cluster </a:t>
            </a:r>
          </a:p>
          <a:p>
            <a:pPr marL="0" indent="0">
              <a:buNone/>
            </a:pPr>
            <a:endParaRPr lang="en-US" dirty="0"/>
          </a:p>
          <a:p>
            <a:pPr marL="0" indent="0">
              <a:buNone/>
            </a:pPr>
            <a:endParaRPr lang="en-US" dirty="0"/>
          </a:p>
          <a:p>
            <a:pPr marL="0" indent="0">
              <a:buNone/>
            </a:pPr>
            <a:r>
              <a:rPr lang="en-US" dirty="0"/>
              <a:t>Master </a:t>
            </a:r>
          </a:p>
        </p:txBody>
      </p:sp>
      <p:graphicFrame>
        <p:nvGraphicFramePr>
          <p:cNvPr id="4" name="Table 3"/>
          <p:cNvGraphicFramePr>
            <a:graphicFrameLocks noGrp="1"/>
          </p:cNvGraphicFramePr>
          <p:nvPr>
            <p:extLst>
              <p:ext uri="{D42A27DB-BD31-4B8C-83A1-F6EECF244321}">
                <p14:modId xmlns:p14="http://schemas.microsoft.com/office/powerpoint/2010/main" val="4019192969"/>
              </p:ext>
            </p:extLst>
          </p:nvPr>
        </p:nvGraphicFramePr>
        <p:xfrm>
          <a:off x="3445163" y="1597890"/>
          <a:ext cx="1080655" cy="1463040"/>
        </p:xfrm>
        <a:graphic>
          <a:graphicData uri="http://schemas.openxmlformats.org/drawingml/2006/table">
            <a:tbl>
              <a:tblPr firstRow="1" bandRow="1">
                <a:tableStyleId>{5C22544A-7EE6-4342-B048-85BDC9FD1C3A}</a:tableStyleId>
              </a:tblPr>
              <a:tblGrid>
                <a:gridCol w="1080655">
                  <a:extLst>
                    <a:ext uri="{9D8B030D-6E8A-4147-A177-3AD203B41FA5}">
                      <a16:colId xmlns:a16="http://schemas.microsoft.com/office/drawing/2014/main" val="269376437"/>
                    </a:ext>
                  </a:extLst>
                </a:gridCol>
              </a:tblGrid>
              <a:tr h="1092815">
                <a:tc>
                  <a:txBody>
                    <a:bodyPr/>
                    <a:lstStyle/>
                    <a:p>
                      <a:endParaRPr lang="en-US" dirty="0"/>
                    </a:p>
                    <a:p>
                      <a:endParaRPr lang="en-US" dirty="0"/>
                    </a:p>
                    <a:p>
                      <a:endParaRPr lang="en-US" dirty="0"/>
                    </a:p>
                    <a:p>
                      <a:endParaRPr lang="en-US" dirty="0"/>
                    </a:p>
                    <a:p>
                      <a:r>
                        <a:rPr lang="en-US" dirty="0"/>
                        <a:t>Node </a:t>
                      </a:r>
                    </a:p>
                  </a:txBody>
                  <a:tcPr/>
                </a:tc>
                <a:extLst>
                  <a:ext uri="{0D108BD9-81ED-4DB2-BD59-A6C34878D82A}">
                    <a16:rowId xmlns:a16="http://schemas.microsoft.com/office/drawing/2014/main" val="392499162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96076707"/>
              </p:ext>
            </p:extLst>
          </p:nvPr>
        </p:nvGraphicFramePr>
        <p:xfrm>
          <a:off x="2983345" y="3666836"/>
          <a:ext cx="3509820" cy="2286000"/>
        </p:xfrm>
        <a:graphic>
          <a:graphicData uri="http://schemas.openxmlformats.org/drawingml/2006/table">
            <a:tbl>
              <a:tblPr firstRow="1" bandRow="1">
                <a:tableStyleId>{5C22544A-7EE6-4342-B048-85BDC9FD1C3A}</a:tableStyleId>
              </a:tblPr>
              <a:tblGrid>
                <a:gridCol w="1169940">
                  <a:extLst>
                    <a:ext uri="{9D8B030D-6E8A-4147-A177-3AD203B41FA5}">
                      <a16:colId xmlns:a16="http://schemas.microsoft.com/office/drawing/2014/main" val="2554713618"/>
                    </a:ext>
                  </a:extLst>
                </a:gridCol>
                <a:gridCol w="1169940">
                  <a:extLst>
                    <a:ext uri="{9D8B030D-6E8A-4147-A177-3AD203B41FA5}">
                      <a16:colId xmlns:a16="http://schemas.microsoft.com/office/drawing/2014/main" val="4169537730"/>
                    </a:ext>
                  </a:extLst>
                </a:gridCol>
                <a:gridCol w="1169940">
                  <a:extLst>
                    <a:ext uri="{9D8B030D-6E8A-4147-A177-3AD203B41FA5}">
                      <a16:colId xmlns:a16="http://schemas.microsoft.com/office/drawing/2014/main" val="2627436782"/>
                    </a:ext>
                  </a:extLst>
                </a:gridCol>
              </a:tblGrid>
              <a:tr h="1565563">
                <a:tc>
                  <a: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Node1</a:t>
                      </a:r>
                    </a:p>
                  </a:txBody>
                  <a:tcPr/>
                </a:tc>
                <a:tc>
                  <a: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Node2 </a:t>
                      </a:r>
                    </a:p>
                  </a:txBody>
                  <a:tcPr/>
                </a:tc>
                <a:tc>
                  <a: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Node3 </a:t>
                      </a:r>
                    </a:p>
                  </a:txBody>
                  <a:tcPr/>
                </a:tc>
                <a:extLst>
                  <a:ext uri="{0D108BD9-81ED-4DB2-BD59-A6C34878D82A}">
                    <a16:rowId xmlns:a16="http://schemas.microsoft.com/office/drawing/2014/main" val="1142781784"/>
                  </a:ext>
                </a:extLst>
              </a:tr>
            </a:tbl>
          </a:graphicData>
        </a:graphic>
      </p:graphicFrame>
      <p:pic>
        <p:nvPicPr>
          <p:cNvPr id="6" name="Picture 5"/>
          <p:cNvPicPr>
            <a:picLocks noChangeAspect="1"/>
          </p:cNvPicPr>
          <p:nvPr/>
        </p:nvPicPr>
        <p:blipFill>
          <a:blip r:embed="rId2"/>
          <a:stretch>
            <a:fillRect/>
          </a:stretch>
        </p:blipFill>
        <p:spPr>
          <a:xfrm>
            <a:off x="3066327" y="5135418"/>
            <a:ext cx="471199" cy="270307"/>
          </a:xfrm>
          <a:prstGeom prst="rect">
            <a:avLst/>
          </a:prstGeom>
        </p:spPr>
      </p:pic>
      <p:pic>
        <p:nvPicPr>
          <p:cNvPr id="7" name="Picture 6"/>
          <p:cNvPicPr>
            <a:picLocks noChangeAspect="1"/>
          </p:cNvPicPr>
          <p:nvPr/>
        </p:nvPicPr>
        <p:blipFill>
          <a:blip r:embed="rId3"/>
          <a:stretch>
            <a:fillRect/>
          </a:stretch>
        </p:blipFill>
        <p:spPr>
          <a:xfrm>
            <a:off x="4408125" y="5169858"/>
            <a:ext cx="475529" cy="268247"/>
          </a:xfrm>
          <a:prstGeom prst="rect">
            <a:avLst/>
          </a:prstGeom>
        </p:spPr>
      </p:pic>
      <p:pic>
        <p:nvPicPr>
          <p:cNvPr id="8" name="Picture 7"/>
          <p:cNvPicPr>
            <a:picLocks noChangeAspect="1"/>
          </p:cNvPicPr>
          <p:nvPr/>
        </p:nvPicPr>
        <p:blipFill>
          <a:blip r:embed="rId3"/>
          <a:stretch>
            <a:fillRect/>
          </a:stretch>
        </p:blipFill>
        <p:spPr>
          <a:xfrm>
            <a:off x="5696597" y="5183713"/>
            <a:ext cx="475529" cy="268247"/>
          </a:xfrm>
          <a:prstGeom prst="rect">
            <a:avLst/>
          </a:prstGeom>
        </p:spPr>
      </p:pic>
      <p:pic>
        <p:nvPicPr>
          <p:cNvPr id="9" name="Picture 8"/>
          <p:cNvPicPr>
            <a:picLocks noChangeAspect="1"/>
          </p:cNvPicPr>
          <p:nvPr/>
        </p:nvPicPr>
        <p:blipFill>
          <a:blip r:embed="rId3"/>
          <a:stretch>
            <a:fillRect/>
          </a:stretch>
        </p:blipFill>
        <p:spPr>
          <a:xfrm>
            <a:off x="3576853" y="3091676"/>
            <a:ext cx="475529" cy="268247"/>
          </a:xfrm>
          <a:prstGeom prst="rect">
            <a:avLst/>
          </a:prstGeom>
        </p:spPr>
      </p:pic>
    </p:spTree>
    <p:extLst>
      <p:ext uri="{BB962C8B-B14F-4D97-AF65-F5344CB8AC3E}">
        <p14:creationId xmlns:p14="http://schemas.microsoft.com/office/powerpoint/2010/main" val="1657942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Master vs Worker Nodes </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791799875"/>
              </p:ext>
            </p:extLst>
          </p:nvPr>
        </p:nvGraphicFramePr>
        <p:xfrm>
          <a:off x="838200" y="1931324"/>
          <a:ext cx="2145145" cy="2834640"/>
        </p:xfrm>
        <a:graphic>
          <a:graphicData uri="http://schemas.openxmlformats.org/drawingml/2006/table">
            <a:tbl>
              <a:tblPr firstRow="1" bandRow="1">
                <a:tableStyleId>{5C22544A-7EE6-4342-B048-85BDC9FD1C3A}</a:tableStyleId>
              </a:tblPr>
              <a:tblGrid>
                <a:gridCol w="2145145">
                  <a:extLst>
                    <a:ext uri="{9D8B030D-6E8A-4147-A177-3AD203B41FA5}">
                      <a16:colId xmlns:a16="http://schemas.microsoft.com/office/drawing/2014/main" val="1061685293"/>
                    </a:ext>
                  </a:extLst>
                </a:gridCol>
              </a:tblGrid>
              <a:tr h="2539076">
                <a:tc>
                  <a:txBody>
                    <a:bodyPr/>
                    <a:lstStyle/>
                    <a:p>
                      <a:r>
                        <a:rPr lang="en-US" dirty="0"/>
                        <a:t>&lt;/&gt; kube-apiserver</a:t>
                      </a:r>
                    </a:p>
                    <a:p>
                      <a:r>
                        <a:rPr lang="en-US" baseline="0" dirty="0"/>
                        <a:t> etcd</a:t>
                      </a:r>
                    </a:p>
                    <a:p>
                      <a:r>
                        <a:rPr lang="en-US" baseline="0" dirty="0"/>
                        <a:t>Controller</a:t>
                      </a:r>
                    </a:p>
                    <a:p>
                      <a:r>
                        <a:rPr lang="en-US" baseline="0" dirty="0"/>
                        <a:t>Scheduler </a:t>
                      </a:r>
                    </a:p>
                    <a:p>
                      <a:endParaRPr lang="en-US" baseline="0" dirty="0"/>
                    </a:p>
                    <a:p>
                      <a:endParaRPr lang="en-US" baseline="0" dirty="0"/>
                    </a:p>
                    <a:p>
                      <a:endParaRPr lang="en-US" baseline="0" dirty="0"/>
                    </a:p>
                    <a:p>
                      <a:endParaRPr lang="en-US" baseline="0" dirty="0"/>
                    </a:p>
                    <a:p>
                      <a:endParaRPr lang="en-US" baseline="0" dirty="0"/>
                    </a:p>
                    <a:p>
                      <a:r>
                        <a:rPr lang="en-US" baseline="0" dirty="0"/>
                        <a:t>            Master </a:t>
                      </a:r>
                    </a:p>
                  </a:txBody>
                  <a:tcPr/>
                </a:tc>
                <a:extLst>
                  <a:ext uri="{0D108BD9-81ED-4DB2-BD59-A6C34878D82A}">
                    <a16:rowId xmlns:a16="http://schemas.microsoft.com/office/drawing/2014/main" val="303448439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85761007"/>
              </p:ext>
            </p:extLst>
          </p:nvPr>
        </p:nvGraphicFramePr>
        <p:xfrm>
          <a:off x="6456218" y="1921164"/>
          <a:ext cx="2262909" cy="2834640"/>
        </p:xfrm>
        <a:graphic>
          <a:graphicData uri="http://schemas.openxmlformats.org/drawingml/2006/table">
            <a:tbl>
              <a:tblPr firstRow="1" bandRow="1">
                <a:tableStyleId>{5C22544A-7EE6-4342-B048-85BDC9FD1C3A}</a:tableStyleId>
              </a:tblPr>
              <a:tblGrid>
                <a:gridCol w="2262909">
                  <a:extLst>
                    <a:ext uri="{9D8B030D-6E8A-4147-A177-3AD203B41FA5}">
                      <a16:colId xmlns:a16="http://schemas.microsoft.com/office/drawing/2014/main" val="3435503012"/>
                    </a:ext>
                  </a:extLst>
                </a:gridCol>
              </a:tblGrid>
              <a:tr h="2798617">
                <a:tc>
                  <a:txBody>
                    <a:bodyPr/>
                    <a:lstStyle/>
                    <a:p>
                      <a:r>
                        <a:rPr lang="en-US" dirty="0"/>
                        <a:t>   &lt;/&gt; kubelet</a:t>
                      </a:r>
                    </a:p>
                    <a:p>
                      <a:endParaRPr lang="en-US" dirty="0"/>
                    </a:p>
                    <a:p>
                      <a:endParaRPr lang="en-US" dirty="0"/>
                    </a:p>
                    <a:p>
                      <a:endParaRPr lang="en-US" dirty="0"/>
                    </a:p>
                    <a:p>
                      <a:endParaRPr lang="en-US" dirty="0"/>
                    </a:p>
                    <a:p>
                      <a:endParaRPr lang="en-US" dirty="0"/>
                    </a:p>
                    <a:p>
                      <a:r>
                        <a:rPr lang="en-US" baseline="0" dirty="0"/>
                        <a:t>     </a:t>
                      </a:r>
                      <a:r>
                        <a:rPr lang="en-US" dirty="0"/>
                        <a:t>Container runtime </a:t>
                      </a:r>
                    </a:p>
                    <a:p>
                      <a:endParaRPr lang="en-US" dirty="0"/>
                    </a:p>
                    <a:p>
                      <a:r>
                        <a:rPr lang="en-US" dirty="0"/>
                        <a:t>  </a:t>
                      </a:r>
                    </a:p>
                    <a:p>
                      <a:r>
                        <a:rPr lang="en-US" dirty="0"/>
                        <a:t>           Worker</a:t>
                      </a:r>
                      <a:r>
                        <a:rPr lang="en-US" baseline="0" dirty="0"/>
                        <a:t> node </a:t>
                      </a:r>
                      <a:endParaRPr lang="en-US" dirty="0"/>
                    </a:p>
                  </a:txBody>
                  <a:tcPr/>
                </a:tc>
                <a:extLst>
                  <a:ext uri="{0D108BD9-81ED-4DB2-BD59-A6C34878D82A}">
                    <a16:rowId xmlns:a16="http://schemas.microsoft.com/office/drawing/2014/main" val="451204313"/>
                  </a:ext>
                </a:extLst>
              </a:tr>
            </a:tbl>
          </a:graphicData>
        </a:graphic>
      </p:graphicFrame>
      <p:pic>
        <p:nvPicPr>
          <p:cNvPr id="10" name="Picture 9"/>
          <p:cNvPicPr>
            <a:picLocks noChangeAspect="1"/>
          </p:cNvPicPr>
          <p:nvPr/>
        </p:nvPicPr>
        <p:blipFill>
          <a:blip r:embed="rId2"/>
          <a:stretch>
            <a:fillRect/>
          </a:stretch>
        </p:blipFill>
        <p:spPr>
          <a:xfrm>
            <a:off x="941965" y="4405746"/>
            <a:ext cx="443490" cy="270307"/>
          </a:xfrm>
          <a:prstGeom prst="rect">
            <a:avLst/>
          </a:prstGeom>
        </p:spPr>
      </p:pic>
      <p:pic>
        <p:nvPicPr>
          <p:cNvPr id="11" name="Picture 10"/>
          <p:cNvPicPr>
            <a:picLocks noChangeAspect="1"/>
          </p:cNvPicPr>
          <p:nvPr/>
        </p:nvPicPr>
        <p:blipFill>
          <a:blip r:embed="rId2"/>
          <a:stretch>
            <a:fillRect/>
          </a:stretch>
        </p:blipFill>
        <p:spPr>
          <a:xfrm>
            <a:off x="6539201" y="4414982"/>
            <a:ext cx="508144" cy="286326"/>
          </a:xfrm>
          <a:prstGeom prst="rect">
            <a:avLst/>
          </a:prstGeom>
        </p:spPr>
      </p:pic>
      <p:pic>
        <p:nvPicPr>
          <p:cNvPr id="12" name="Picture 11"/>
          <p:cNvPicPr>
            <a:picLocks noChangeAspect="1"/>
          </p:cNvPicPr>
          <p:nvPr/>
        </p:nvPicPr>
        <p:blipFill>
          <a:blip r:embed="rId3"/>
          <a:stretch>
            <a:fillRect/>
          </a:stretch>
        </p:blipFill>
        <p:spPr>
          <a:xfrm>
            <a:off x="6493020" y="3556001"/>
            <a:ext cx="286471" cy="471054"/>
          </a:xfrm>
          <a:prstGeom prst="rect">
            <a:avLst/>
          </a:prstGeom>
        </p:spPr>
      </p:pic>
      <p:sp>
        <p:nvSpPr>
          <p:cNvPr id="13" name="TextBox 12"/>
          <p:cNvSpPr txBox="1"/>
          <p:nvPr/>
        </p:nvSpPr>
        <p:spPr>
          <a:xfrm>
            <a:off x="9236364" y="3592946"/>
            <a:ext cx="663964" cy="646331"/>
          </a:xfrm>
          <a:prstGeom prst="rect">
            <a:avLst/>
          </a:prstGeom>
          <a:noFill/>
        </p:spPr>
        <p:txBody>
          <a:bodyPr wrap="none" rtlCol="0">
            <a:spAutoFit/>
          </a:bodyPr>
          <a:lstStyle/>
          <a:p>
            <a:r>
              <a:rPr lang="en-US" dirty="0" err="1"/>
              <a:t>rkt</a:t>
            </a:r>
            <a:endParaRPr lang="en-US" dirty="0"/>
          </a:p>
          <a:p>
            <a:r>
              <a:rPr lang="en-US" dirty="0"/>
              <a:t>Cri-O</a:t>
            </a:r>
          </a:p>
        </p:txBody>
      </p:sp>
    </p:spTree>
    <p:extLst>
      <p:ext uri="{BB962C8B-B14F-4D97-AF65-F5344CB8AC3E}">
        <p14:creationId xmlns:p14="http://schemas.microsoft.com/office/powerpoint/2010/main" val="816624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kubectl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2091565"/>
              </p:ext>
            </p:extLst>
          </p:nvPr>
        </p:nvGraphicFramePr>
        <p:xfrm>
          <a:off x="930563" y="2056534"/>
          <a:ext cx="6827982" cy="370840"/>
        </p:xfrm>
        <a:graphic>
          <a:graphicData uri="http://schemas.openxmlformats.org/drawingml/2006/table">
            <a:tbl>
              <a:tblPr firstRow="1" bandRow="1">
                <a:tableStyleId>{073A0DAA-6AF3-43AB-8588-CEC1D06C72B9}</a:tableStyleId>
              </a:tblPr>
              <a:tblGrid>
                <a:gridCol w="6827982">
                  <a:extLst>
                    <a:ext uri="{9D8B030D-6E8A-4147-A177-3AD203B41FA5}">
                      <a16:colId xmlns:a16="http://schemas.microsoft.com/office/drawing/2014/main" val="3327737504"/>
                    </a:ext>
                  </a:extLst>
                </a:gridCol>
              </a:tblGrid>
              <a:tr h="370840">
                <a:tc>
                  <a:txBody>
                    <a:bodyPr/>
                    <a:lstStyle/>
                    <a:p>
                      <a:r>
                        <a:rPr lang="en-US" dirty="0"/>
                        <a:t>Kubectl  run   hello-</a:t>
                      </a:r>
                      <a:r>
                        <a:rPr lang="en-US" dirty="0" err="1"/>
                        <a:t>minikube</a:t>
                      </a:r>
                      <a:endParaRPr lang="en-US" dirty="0"/>
                    </a:p>
                  </a:txBody>
                  <a:tcPr/>
                </a:tc>
                <a:extLst>
                  <a:ext uri="{0D108BD9-81ED-4DB2-BD59-A6C34878D82A}">
                    <a16:rowId xmlns:a16="http://schemas.microsoft.com/office/drawing/2014/main" val="203221060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86485035"/>
              </p:ext>
            </p:extLst>
          </p:nvPr>
        </p:nvGraphicFramePr>
        <p:xfrm>
          <a:off x="923637" y="5273193"/>
          <a:ext cx="6936510" cy="370840"/>
        </p:xfrm>
        <a:graphic>
          <a:graphicData uri="http://schemas.openxmlformats.org/drawingml/2006/table">
            <a:tbl>
              <a:tblPr firstRow="1" bandRow="1">
                <a:tableStyleId>{073A0DAA-6AF3-43AB-8588-CEC1D06C72B9}</a:tableStyleId>
              </a:tblPr>
              <a:tblGrid>
                <a:gridCol w="6936510">
                  <a:extLst>
                    <a:ext uri="{9D8B030D-6E8A-4147-A177-3AD203B41FA5}">
                      <a16:colId xmlns:a16="http://schemas.microsoft.com/office/drawing/2014/main" val="3733844526"/>
                    </a:ext>
                  </a:extLst>
                </a:gridCol>
              </a:tblGrid>
              <a:tr h="370840">
                <a:tc>
                  <a:txBody>
                    <a:bodyPr/>
                    <a:lstStyle/>
                    <a:p>
                      <a:r>
                        <a:rPr lang="en-US" dirty="0"/>
                        <a:t>Kubectl   get   nodes </a:t>
                      </a:r>
                    </a:p>
                  </a:txBody>
                  <a:tcPr/>
                </a:tc>
                <a:extLst>
                  <a:ext uri="{0D108BD9-81ED-4DB2-BD59-A6C34878D82A}">
                    <a16:rowId xmlns:a16="http://schemas.microsoft.com/office/drawing/2014/main" val="360397176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76802632"/>
              </p:ext>
            </p:extLst>
          </p:nvPr>
        </p:nvGraphicFramePr>
        <p:xfrm>
          <a:off x="895928" y="3648363"/>
          <a:ext cx="6936509" cy="365760"/>
        </p:xfrm>
        <a:graphic>
          <a:graphicData uri="http://schemas.openxmlformats.org/drawingml/2006/table">
            <a:tbl>
              <a:tblPr firstRow="1" bandRow="1">
                <a:tableStyleId>{073A0DAA-6AF3-43AB-8588-CEC1D06C72B9}</a:tableStyleId>
              </a:tblPr>
              <a:tblGrid>
                <a:gridCol w="6936509">
                  <a:extLst>
                    <a:ext uri="{9D8B030D-6E8A-4147-A177-3AD203B41FA5}">
                      <a16:colId xmlns:a16="http://schemas.microsoft.com/office/drawing/2014/main" val="1116500964"/>
                    </a:ext>
                  </a:extLst>
                </a:gridCol>
              </a:tblGrid>
              <a:tr h="286942">
                <a:tc>
                  <a:txBody>
                    <a:bodyPr/>
                    <a:lstStyle/>
                    <a:p>
                      <a:r>
                        <a:rPr lang="en-US" dirty="0"/>
                        <a:t>Kubectl  cluster-info</a:t>
                      </a:r>
                    </a:p>
                  </a:txBody>
                  <a:tcPr/>
                </a:tc>
                <a:extLst>
                  <a:ext uri="{0D108BD9-81ED-4DB2-BD59-A6C34878D82A}">
                    <a16:rowId xmlns:a16="http://schemas.microsoft.com/office/drawing/2014/main" val="3252084822"/>
                  </a:ext>
                </a:extLst>
              </a:tr>
            </a:tbl>
          </a:graphicData>
        </a:graphic>
      </p:graphicFrame>
    </p:spTree>
    <p:extLst>
      <p:ext uri="{BB962C8B-B14F-4D97-AF65-F5344CB8AC3E}">
        <p14:creationId xmlns:p14="http://schemas.microsoft.com/office/powerpoint/2010/main" val="1129458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4800"/>
            <a:ext cx="9144000" cy="1717964"/>
          </a:xfrm>
        </p:spPr>
        <p:txBody>
          <a:bodyPr>
            <a:normAutofit/>
          </a:bodyPr>
          <a:lstStyle/>
          <a:p>
            <a:pPr algn="l"/>
            <a:r>
              <a:rPr lang="en-US" sz="4900" b="1" dirty="0"/>
              <a:t>Setup Kubernetes</a:t>
            </a:r>
            <a:br>
              <a:rPr lang="en-US" dirty="0"/>
            </a:br>
            <a:endParaRPr lang="en-US" dirty="0"/>
          </a:p>
        </p:txBody>
      </p:sp>
      <p:sp>
        <p:nvSpPr>
          <p:cNvPr id="3" name="Subtitle 2"/>
          <p:cNvSpPr>
            <a:spLocks noGrp="1"/>
          </p:cNvSpPr>
          <p:nvPr>
            <p:ph type="subTitle" idx="1"/>
          </p:nvPr>
        </p:nvSpPr>
        <p:spPr>
          <a:xfrm>
            <a:off x="1524000" y="1376218"/>
            <a:ext cx="9144000" cy="3881582"/>
          </a:xfrm>
        </p:spPr>
        <p:txBody>
          <a:bodyPr>
            <a:normAutofit/>
          </a:bodyPr>
          <a:lstStyle/>
          <a:p>
            <a:pPr algn="l"/>
            <a:endParaRPr lang="en-US" dirty="0"/>
          </a:p>
          <a:p>
            <a:pPr algn="l"/>
            <a:r>
              <a:rPr lang="en-US" dirty="0"/>
              <a:t>.Minikube</a:t>
            </a:r>
          </a:p>
          <a:p>
            <a:pPr algn="l"/>
            <a:r>
              <a:rPr lang="en-US" dirty="0"/>
              <a:t>.Kubeadm </a:t>
            </a:r>
          </a:p>
          <a:p>
            <a:pPr algn="l"/>
            <a:endParaRPr lang="en-US" dirty="0"/>
          </a:p>
          <a:p>
            <a:pPr algn="l"/>
            <a:r>
              <a:rPr lang="en-US" dirty="0"/>
              <a:t>In Cloud </a:t>
            </a:r>
          </a:p>
          <a:p>
            <a:pPr algn="l"/>
            <a:r>
              <a:rPr lang="en-US" dirty="0"/>
              <a:t>.Google cloud platform </a:t>
            </a:r>
          </a:p>
          <a:p>
            <a:pPr algn="l"/>
            <a:r>
              <a:rPr lang="en-US" dirty="0"/>
              <a:t>.Amazon web service</a:t>
            </a:r>
          </a:p>
          <a:p>
            <a:pPr algn="l"/>
            <a:r>
              <a:rPr lang="en-US" dirty="0"/>
              <a:t>.Microsoft Azure</a:t>
            </a:r>
          </a:p>
        </p:txBody>
      </p:sp>
    </p:spTree>
    <p:extLst>
      <p:ext uri="{BB962C8B-B14F-4D97-AF65-F5344CB8AC3E}">
        <p14:creationId xmlns:p14="http://schemas.microsoft.com/office/powerpoint/2010/main" val="3384204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4309" y="1825625"/>
            <a:ext cx="10515600" cy="779030"/>
          </a:xfrm>
        </p:spPr>
        <p:txBody>
          <a:bodyPr>
            <a:normAutofit/>
          </a:bodyPr>
          <a:lstStyle/>
          <a:p>
            <a:pPr marL="0" indent="0" algn="ctr">
              <a:buNone/>
            </a:pPr>
            <a:r>
              <a:rPr lang="en-US" sz="4400" dirty="0"/>
              <a:t>Design a kubernetes cluster</a:t>
            </a:r>
          </a:p>
        </p:txBody>
      </p:sp>
    </p:spTree>
    <p:extLst>
      <p:ext uri="{BB962C8B-B14F-4D97-AF65-F5344CB8AC3E}">
        <p14:creationId xmlns:p14="http://schemas.microsoft.com/office/powerpoint/2010/main" val="3349698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38200" y="680803"/>
            <a:ext cx="10515600" cy="694207"/>
          </a:xfrm>
          <a:prstGeom prst="rect">
            <a:avLst/>
          </a:prstGeom>
        </p:spPr>
        <p:txBody>
          <a:bodyPr vert="horz" wrap="square" lIns="0" tIns="16933" rIns="0" bIns="0" rtlCol="0" anchor="ctr">
            <a:spAutoFit/>
          </a:bodyPr>
          <a:lstStyle/>
          <a:p>
            <a:pPr marL="16933">
              <a:lnSpc>
                <a:spcPct val="100000"/>
              </a:lnSpc>
              <a:spcBef>
                <a:spcPts val="133"/>
              </a:spcBef>
            </a:pPr>
            <a:r>
              <a:rPr lang="en-US" b="1" dirty="0"/>
              <a:t>Objectives</a:t>
            </a:r>
            <a:endParaRPr b="1" dirty="0"/>
          </a:p>
        </p:txBody>
      </p:sp>
      <p:sp>
        <p:nvSpPr>
          <p:cNvPr id="5" name="Content Placeholder 4"/>
          <p:cNvSpPr>
            <a:spLocks noGrp="1"/>
          </p:cNvSpPr>
          <p:nvPr>
            <p:ph idx="1"/>
          </p:nvPr>
        </p:nvSpPr>
        <p:spPr/>
        <p:txBody>
          <a:bodyPr/>
          <a:lstStyle/>
          <a:p>
            <a:endParaRPr lang="en-US" dirty="0"/>
          </a:p>
          <a:p>
            <a:r>
              <a:rPr lang="en-US" dirty="0"/>
              <a:t>Node Considerations</a:t>
            </a:r>
          </a:p>
          <a:p>
            <a:r>
              <a:rPr lang="en-US" dirty="0"/>
              <a:t>Resource Requirements</a:t>
            </a:r>
          </a:p>
          <a:p>
            <a:r>
              <a:rPr lang="en-US" dirty="0"/>
              <a:t>Network Considerations</a:t>
            </a:r>
          </a:p>
          <a:p>
            <a:endParaRPr lang="en-US" dirty="0"/>
          </a:p>
        </p:txBody>
      </p:sp>
    </p:spTree>
    <p:extLst>
      <p:ext uri="{BB962C8B-B14F-4D97-AF65-F5344CB8AC3E}">
        <p14:creationId xmlns:p14="http://schemas.microsoft.com/office/powerpoint/2010/main" val="2621902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62709" y="468367"/>
            <a:ext cx="10515600" cy="694207"/>
          </a:xfrm>
          <a:prstGeom prst="rect">
            <a:avLst/>
          </a:prstGeom>
        </p:spPr>
        <p:txBody>
          <a:bodyPr vert="horz" wrap="square" lIns="0" tIns="16933" rIns="0" bIns="0" rtlCol="0" anchor="ctr">
            <a:spAutoFit/>
          </a:bodyPr>
          <a:lstStyle/>
          <a:p>
            <a:pPr marL="16933">
              <a:lnSpc>
                <a:spcPct val="100000"/>
              </a:lnSpc>
              <a:spcBef>
                <a:spcPts val="133"/>
              </a:spcBef>
            </a:pPr>
            <a:r>
              <a:rPr b="1" spc="47" dirty="0"/>
              <a:t>Ask</a:t>
            </a:r>
            <a:endParaRPr b="1" dirty="0"/>
          </a:p>
        </p:txBody>
      </p:sp>
      <p:sp>
        <p:nvSpPr>
          <p:cNvPr id="5" name="Content Placeholder 4"/>
          <p:cNvSpPr>
            <a:spLocks noGrp="1"/>
          </p:cNvSpPr>
          <p:nvPr>
            <p:ph idx="1"/>
          </p:nvPr>
        </p:nvSpPr>
        <p:spPr>
          <a:xfrm>
            <a:off x="575140" y="1162574"/>
            <a:ext cx="10515600" cy="5711813"/>
          </a:xfrm>
        </p:spPr>
        <p:txBody>
          <a:bodyPr>
            <a:normAutofit fontScale="25000" lnSpcReduction="20000"/>
          </a:bodyPr>
          <a:lstStyle/>
          <a:p>
            <a:endParaRPr lang="en-US" sz="6200" dirty="0"/>
          </a:p>
          <a:p>
            <a:pPr marL="0" indent="0">
              <a:buNone/>
            </a:pPr>
            <a:r>
              <a:rPr lang="en-US" sz="8000" dirty="0"/>
              <a:t>Purpose</a:t>
            </a:r>
          </a:p>
          <a:p>
            <a:pPr marL="0" indent="0">
              <a:buNone/>
            </a:pPr>
            <a:r>
              <a:rPr lang="en-US" sz="8000" dirty="0"/>
              <a:t>      . Education</a:t>
            </a:r>
          </a:p>
          <a:p>
            <a:pPr marL="0" indent="0">
              <a:buNone/>
            </a:pPr>
            <a:r>
              <a:rPr lang="en-US" sz="8000" dirty="0"/>
              <a:t>      . Development &amp; Testing</a:t>
            </a:r>
          </a:p>
          <a:p>
            <a:pPr marL="0" indent="0">
              <a:buNone/>
            </a:pPr>
            <a:r>
              <a:rPr lang="en-US" sz="8000" dirty="0"/>
              <a:t>       . Hosting Production Applications</a:t>
            </a:r>
          </a:p>
          <a:p>
            <a:pPr marL="0" indent="0">
              <a:buNone/>
            </a:pPr>
            <a:r>
              <a:rPr lang="en-US" sz="8000" dirty="0"/>
              <a:t>Cloud or On Prem?</a:t>
            </a:r>
          </a:p>
          <a:p>
            <a:pPr marL="0" indent="0">
              <a:buNone/>
            </a:pPr>
            <a:r>
              <a:rPr lang="en-US" sz="8000" dirty="0"/>
              <a:t>Workloads</a:t>
            </a:r>
          </a:p>
          <a:p>
            <a:pPr marL="0" indent="0">
              <a:buNone/>
            </a:pPr>
            <a:r>
              <a:rPr lang="en-US" sz="8000" dirty="0"/>
              <a:t>      How many? </a:t>
            </a:r>
          </a:p>
          <a:p>
            <a:pPr marL="0" indent="0">
              <a:buNone/>
            </a:pPr>
            <a:r>
              <a:rPr lang="en-US" sz="8000" dirty="0"/>
              <a:t>      What kind?</a:t>
            </a:r>
          </a:p>
          <a:p>
            <a:pPr marL="0" indent="0">
              <a:buNone/>
            </a:pPr>
            <a:r>
              <a:rPr lang="en-US" sz="8000" dirty="0"/>
              <a:t>           .  Web</a:t>
            </a:r>
          </a:p>
          <a:p>
            <a:pPr marL="0" indent="0">
              <a:buNone/>
            </a:pPr>
            <a:r>
              <a:rPr lang="en-US" sz="8000" dirty="0"/>
              <a:t>            .  Big Data/Analytics</a:t>
            </a:r>
          </a:p>
          <a:p>
            <a:pPr marL="0" indent="0">
              <a:buNone/>
            </a:pPr>
            <a:r>
              <a:rPr lang="en-US" sz="8000" dirty="0"/>
              <a:t>Application Resource Requirements</a:t>
            </a:r>
          </a:p>
          <a:p>
            <a:pPr marL="0" indent="0">
              <a:buNone/>
            </a:pPr>
            <a:r>
              <a:rPr lang="en-US" sz="8000" dirty="0"/>
              <a:t>       . CPU Intensive</a:t>
            </a:r>
          </a:p>
          <a:p>
            <a:pPr marL="0" indent="0">
              <a:buNone/>
            </a:pPr>
            <a:r>
              <a:rPr lang="en-US" sz="8000" dirty="0"/>
              <a:t>        . Memory Intensive</a:t>
            </a:r>
          </a:p>
          <a:p>
            <a:pPr marL="0" indent="0">
              <a:buNone/>
            </a:pPr>
            <a:r>
              <a:rPr lang="en-US" sz="8000" dirty="0"/>
              <a:t>Traffic</a:t>
            </a:r>
          </a:p>
          <a:p>
            <a:pPr marL="0" indent="0">
              <a:buNone/>
            </a:pPr>
            <a:r>
              <a:rPr lang="en-US" sz="8000" dirty="0"/>
              <a:t>    . Heavy traffic</a:t>
            </a:r>
          </a:p>
          <a:p>
            <a:pPr marL="0" indent="0">
              <a:buNone/>
            </a:pPr>
            <a:r>
              <a:rPr lang="en-US" sz="8000" dirty="0"/>
              <a:t>     . Burst Traffic</a:t>
            </a:r>
          </a:p>
          <a:p>
            <a:endParaRPr lang="en-US" dirty="0"/>
          </a:p>
        </p:txBody>
      </p:sp>
    </p:spTree>
    <p:extLst>
      <p:ext uri="{BB962C8B-B14F-4D97-AF65-F5344CB8AC3E}">
        <p14:creationId xmlns:p14="http://schemas.microsoft.com/office/powerpoint/2010/main" val="2726944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556995"/>
            <a:ext cx="10515600" cy="1133693"/>
          </a:xfrm>
        </p:spPr>
        <p:txBody>
          <a:bodyPr>
            <a:normAutofit/>
          </a:bodyPr>
          <a:lstStyle/>
          <a:p>
            <a:r>
              <a:rPr lang="en-US" sz="3600" b="1"/>
              <a:t>Why do you need containers ?</a:t>
            </a:r>
            <a:br>
              <a:rPr lang="en-US" sz="3600"/>
            </a:br>
            <a:endParaRPr lang="en-US" sz="3600"/>
          </a:p>
        </p:txBody>
      </p:sp>
      <p:sp>
        <p:nvSpPr>
          <p:cNvPr id="9" name="AutoShape 2" descr="Node.js - Coralogi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88220300"/>
              </p:ext>
            </p:extLst>
          </p:nvPr>
        </p:nvGraphicFramePr>
        <p:xfrm>
          <a:off x="3875651" y="4777586"/>
          <a:ext cx="3558309" cy="365760"/>
        </p:xfrm>
        <a:graphic>
          <a:graphicData uri="http://schemas.openxmlformats.org/drawingml/2006/table">
            <a:tbl>
              <a:tblPr firstRow="1" bandRow="1">
                <a:tableStyleId>{5C22544A-7EE6-4342-B048-85BDC9FD1C3A}</a:tableStyleId>
              </a:tblPr>
              <a:tblGrid>
                <a:gridCol w="3558309">
                  <a:extLst>
                    <a:ext uri="{9D8B030D-6E8A-4147-A177-3AD203B41FA5}">
                      <a16:colId xmlns:a16="http://schemas.microsoft.com/office/drawing/2014/main" val="1843819589"/>
                    </a:ext>
                  </a:extLst>
                </a:gridCol>
              </a:tblGrid>
              <a:tr h="303011">
                <a:tc>
                  <a:txBody>
                    <a:bodyPr/>
                    <a:lstStyle/>
                    <a:p>
                      <a:r>
                        <a:rPr lang="en-US" dirty="0"/>
                        <a:t>                       Libraries</a:t>
                      </a:r>
                      <a:r>
                        <a:rPr lang="en-US" baseline="0" dirty="0"/>
                        <a:t> </a:t>
                      </a:r>
                      <a:endParaRPr lang="en-US" dirty="0"/>
                    </a:p>
                  </a:txBody>
                  <a:tcPr marL="267535" marR="267535"/>
                </a:tc>
                <a:extLst>
                  <a:ext uri="{0D108BD9-81ED-4DB2-BD59-A6C34878D82A}">
                    <a16:rowId xmlns:a16="http://schemas.microsoft.com/office/drawing/2014/main" val="381167939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94057942"/>
              </p:ext>
            </p:extLst>
          </p:nvPr>
        </p:nvGraphicFramePr>
        <p:xfrm>
          <a:off x="3877638" y="5691731"/>
          <a:ext cx="8026400" cy="365760"/>
        </p:xfrm>
        <a:graphic>
          <a:graphicData uri="http://schemas.openxmlformats.org/drawingml/2006/table">
            <a:tbl>
              <a:tblPr firstRow="1" bandRow="1">
                <a:tableStyleId>{93296810-A885-4BE3-A3E7-6D5BEEA58F35}</a:tableStyleId>
              </a:tblPr>
              <a:tblGrid>
                <a:gridCol w="8026400">
                  <a:extLst>
                    <a:ext uri="{9D8B030D-6E8A-4147-A177-3AD203B41FA5}">
                      <a16:colId xmlns:a16="http://schemas.microsoft.com/office/drawing/2014/main" val="3278679401"/>
                    </a:ext>
                  </a:extLst>
                </a:gridCol>
              </a:tblGrid>
              <a:tr h="254923">
                <a:tc>
                  <a:txBody>
                    <a:bodyPr/>
                    <a:lstStyle/>
                    <a:p>
                      <a:r>
                        <a:rPr lang="en-US" dirty="0"/>
                        <a:t>                                                Hardware</a:t>
                      </a:r>
                      <a:r>
                        <a:rPr lang="en-US" baseline="0" dirty="0"/>
                        <a:t> infrastructure </a:t>
                      </a:r>
                      <a:endParaRPr lang="en-US" dirty="0"/>
                    </a:p>
                  </a:txBody>
                  <a:tcPr/>
                </a:tc>
                <a:extLst>
                  <a:ext uri="{0D108BD9-81ED-4DB2-BD59-A6C34878D82A}">
                    <a16:rowId xmlns:a16="http://schemas.microsoft.com/office/drawing/2014/main" val="315679045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94456974"/>
              </p:ext>
            </p:extLst>
          </p:nvPr>
        </p:nvGraphicFramePr>
        <p:xfrm>
          <a:off x="3861738" y="5230021"/>
          <a:ext cx="8017163" cy="457200"/>
        </p:xfrm>
        <a:graphic>
          <a:graphicData uri="http://schemas.openxmlformats.org/drawingml/2006/table">
            <a:tbl>
              <a:tblPr firstRow="1" bandRow="1">
                <a:tableStyleId>{5C22544A-7EE6-4342-B048-85BDC9FD1C3A}</a:tableStyleId>
              </a:tblPr>
              <a:tblGrid>
                <a:gridCol w="8017163">
                  <a:extLst>
                    <a:ext uri="{9D8B030D-6E8A-4147-A177-3AD203B41FA5}">
                      <a16:colId xmlns:a16="http://schemas.microsoft.com/office/drawing/2014/main" val="3957679781"/>
                    </a:ext>
                  </a:extLst>
                </a:gridCol>
              </a:tblGrid>
              <a:tr h="370840">
                <a:tc>
                  <a:txBody>
                    <a:bodyPr/>
                    <a:lstStyle/>
                    <a:p>
                      <a:r>
                        <a:rPr lang="en-US" dirty="0"/>
                        <a:t>                                                               </a:t>
                      </a:r>
                      <a:r>
                        <a:rPr lang="en-US" sz="2400" dirty="0"/>
                        <a:t>os </a:t>
                      </a:r>
                    </a:p>
                  </a:txBody>
                  <a:tcPr>
                    <a:solidFill>
                      <a:schemeClr val="tx2">
                        <a:lumMod val="60000"/>
                        <a:lumOff val="40000"/>
                      </a:schemeClr>
                    </a:solidFill>
                  </a:tcPr>
                </a:tc>
                <a:extLst>
                  <a:ext uri="{0D108BD9-81ED-4DB2-BD59-A6C34878D82A}">
                    <a16:rowId xmlns:a16="http://schemas.microsoft.com/office/drawing/2014/main" val="162451988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823372128"/>
              </p:ext>
            </p:extLst>
          </p:nvPr>
        </p:nvGraphicFramePr>
        <p:xfrm>
          <a:off x="7550115" y="4757052"/>
          <a:ext cx="3703781" cy="365760"/>
        </p:xfrm>
        <a:graphic>
          <a:graphicData uri="http://schemas.openxmlformats.org/drawingml/2006/table">
            <a:tbl>
              <a:tblPr firstRow="1" bandRow="1">
                <a:tableStyleId>{5C22544A-7EE6-4342-B048-85BDC9FD1C3A}</a:tableStyleId>
              </a:tblPr>
              <a:tblGrid>
                <a:gridCol w="3703781">
                  <a:extLst>
                    <a:ext uri="{9D8B030D-6E8A-4147-A177-3AD203B41FA5}">
                      <a16:colId xmlns:a16="http://schemas.microsoft.com/office/drawing/2014/main" val="4087618339"/>
                    </a:ext>
                  </a:extLst>
                </a:gridCol>
              </a:tblGrid>
              <a:tr h="0">
                <a:tc>
                  <a:txBody>
                    <a:bodyPr/>
                    <a:lstStyle/>
                    <a:p>
                      <a:r>
                        <a:rPr lang="en-US" dirty="0"/>
                        <a:t>               Dependencies </a:t>
                      </a:r>
                    </a:p>
                  </a:txBody>
                  <a:tcPr/>
                </a:tc>
                <a:extLst>
                  <a:ext uri="{0D108BD9-81ED-4DB2-BD59-A6C34878D82A}">
                    <a16:rowId xmlns:a16="http://schemas.microsoft.com/office/drawing/2014/main" val="4110228219"/>
                  </a:ext>
                </a:extLst>
              </a:tr>
            </a:tbl>
          </a:graphicData>
        </a:graphic>
      </p:graphicFrame>
      <p:pic>
        <p:nvPicPr>
          <p:cNvPr id="11" name="Picture 10"/>
          <p:cNvPicPr>
            <a:picLocks noChangeAspect="1"/>
          </p:cNvPicPr>
          <p:nvPr/>
        </p:nvPicPr>
        <p:blipFill>
          <a:blip r:embed="rId2"/>
          <a:stretch>
            <a:fillRect/>
          </a:stretch>
        </p:blipFill>
        <p:spPr>
          <a:xfrm>
            <a:off x="4729353" y="2346852"/>
            <a:ext cx="1057352" cy="1000578"/>
          </a:xfrm>
          <a:prstGeom prst="rect">
            <a:avLst/>
          </a:prstGeom>
        </p:spPr>
      </p:pic>
      <p:pic>
        <p:nvPicPr>
          <p:cNvPr id="12" name="Picture 11"/>
          <p:cNvPicPr>
            <a:picLocks noChangeAspect="1"/>
          </p:cNvPicPr>
          <p:nvPr/>
        </p:nvPicPr>
        <p:blipFill>
          <a:blip r:embed="rId3"/>
          <a:stretch>
            <a:fillRect/>
          </a:stretch>
        </p:blipFill>
        <p:spPr>
          <a:xfrm>
            <a:off x="6944297" y="2395396"/>
            <a:ext cx="1144668" cy="727746"/>
          </a:xfrm>
          <a:prstGeom prst="rect">
            <a:avLst/>
          </a:prstGeom>
        </p:spPr>
      </p:pic>
      <p:pic>
        <p:nvPicPr>
          <p:cNvPr id="13" name="Picture 12"/>
          <p:cNvPicPr>
            <a:picLocks noChangeAspect="1"/>
          </p:cNvPicPr>
          <p:nvPr/>
        </p:nvPicPr>
        <p:blipFill>
          <a:blip r:embed="rId4"/>
          <a:stretch>
            <a:fillRect/>
          </a:stretch>
        </p:blipFill>
        <p:spPr>
          <a:xfrm>
            <a:off x="8913486" y="2495624"/>
            <a:ext cx="1224159" cy="727746"/>
          </a:xfrm>
          <a:prstGeom prst="rect">
            <a:avLst/>
          </a:prstGeom>
        </p:spPr>
      </p:pic>
      <p:sp>
        <p:nvSpPr>
          <p:cNvPr id="14" name="TextBox 13"/>
          <p:cNvSpPr txBox="1"/>
          <p:nvPr/>
        </p:nvSpPr>
        <p:spPr>
          <a:xfrm>
            <a:off x="4709913" y="1970171"/>
            <a:ext cx="1302544" cy="378565"/>
          </a:xfrm>
          <a:prstGeom prst="rect">
            <a:avLst/>
          </a:prstGeom>
          <a:noFill/>
        </p:spPr>
        <p:txBody>
          <a:bodyPr wrap="square" rtlCol="0">
            <a:spAutoFit/>
          </a:bodyPr>
          <a:lstStyle/>
          <a:p>
            <a:pPr defTabSz="782361">
              <a:spcAft>
                <a:spcPts val="558"/>
              </a:spcAft>
              <a:defRPr/>
            </a:pPr>
            <a:r>
              <a:rPr lang="en-US" sz="1860" kern="1200">
                <a:solidFill>
                  <a:prstClr val="black"/>
                </a:solidFill>
                <a:latin typeface="Calibri" panose="020F0502020204030204"/>
                <a:ea typeface="+mn-ea"/>
                <a:cs typeface="+mn-cs"/>
              </a:rPr>
              <a:t>webserver</a:t>
            </a: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TextBox 14"/>
          <p:cNvSpPr txBox="1"/>
          <p:nvPr/>
        </p:nvSpPr>
        <p:spPr>
          <a:xfrm>
            <a:off x="7025475" y="1988725"/>
            <a:ext cx="1144668" cy="378565"/>
          </a:xfrm>
          <a:prstGeom prst="rect">
            <a:avLst/>
          </a:prstGeom>
          <a:noFill/>
        </p:spPr>
        <p:txBody>
          <a:bodyPr wrap="square" rtlCol="0">
            <a:spAutoFit/>
          </a:bodyPr>
          <a:lstStyle/>
          <a:p>
            <a:pPr defTabSz="782361">
              <a:spcAft>
                <a:spcPts val="558"/>
              </a:spcAft>
              <a:defRPr/>
            </a:pPr>
            <a:r>
              <a:rPr lang="en-US" sz="1860" kern="1200" dirty="0">
                <a:solidFill>
                  <a:prstClr val="black"/>
                </a:solidFill>
                <a:latin typeface="Calibri" panose="020F0502020204030204"/>
                <a:ea typeface="+mn-ea"/>
                <a:cs typeface="+mn-cs"/>
              </a:rPr>
              <a:t>database</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p:cNvSpPr txBox="1"/>
          <p:nvPr/>
        </p:nvSpPr>
        <p:spPr>
          <a:xfrm>
            <a:off x="8913486" y="2017106"/>
            <a:ext cx="1479444" cy="378565"/>
          </a:xfrm>
          <a:prstGeom prst="rect">
            <a:avLst/>
          </a:prstGeom>
          <a:noFill/>
        </p:spPr>
        <p:txBody>
          <a:bodyPr wrap="none" rtlCol="0">
            <a:spAutoFit/>
          </a:bodyPr>
          <a:lstStyle/>
          <a:p>
            <a:pPr defTabSz="782361">
              <a:spcAft>
                <a:spcPts val="558"/>
              </a:spcAft>
              <a:defRPr/>
            </a:pPr>
            <a:r>
              <a:rPr lang="en-US" sz="1860" kern="1200">
                <a:solidFill>
                  <a:prstClr val="black"/>
                </a:solidFill>
                <a:latin typeface="Calibri" panose="020F0502020204030204"/>
                <a:ea typeface="+mn-ea"/>
                <a:cs typeface="+mn-cs"/>
              </a:rPr>
              <a:t>orchestration</a:t>
            </a: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TextBox 2"/>
          <p:cNvSpPr txBox="1"/>
          <p:nvPr/>
        </p:nvSpPr>
        <p:spPr>
          <a:xfrm>
            <a:off x="838200" y="2569779"/>
            <a:ext cx="3307893" cy="2538002"/>
          </a:xfrm>
          <a:prstGeom prst="rect">
            <a:avLst/>
          </a:prstGeom>
          <a:noFill/>
        </p:spPr>
        <p:txBody>
          <a:bodyPr wrap="none" rtlCol="0">
            <a:spAutoFit/>
          </a:bodyPr>
          <a:lstStyle/>
          <a:p>
            <a:pPr defTabSz="782361">
              <a:spcAft>
                <a:spcPts val="558"/>
              </a:spcAft>
            </a:pPr>
            <a:r>
              <a:rPr lang="en-US" sz="2232" kern="1200">
                <a:solidFill>
                  <a:schemeClr val="tx1"/>
                </a:solidFill>
                <a:latin typeface="+mn-lt"/>
                <a:ea typeface="+mn-ea"/>
                <a:cs typeface="+mn-cs"/>
              </a:rPr>
              <a:t>Compatibility/Dependency</a:t>
            </a:r>
          </a:p>
          <a:p>
            <a:pPr defTabSz="782361">
              <a:spcAft>
                <a:spcPts val="558"/>
              </a:spcAft>
            </a:pPr>
            <a:endParaRPr lang="en-US" sz="2232" kern="1200">
              <a:solidFill>
                <a:schemeClr val="tx1"/>
              </a:solidFill>
              <a:latin typeface="+mn-lt"/>
              <a:ea typeface="+mn-ea"/>
              <a:cs typeface="+mn-cs"/>
            </a:endParaRPr>
          </a:p>
          <a:p>
            <a:pPr defTabSz="782361">
              <a:spcAft>
                <a:spcPts val="558"/>
              </a:spcAft>
            </a:pPr>
            <a:r>
              <a:rPr lang="en-US" sz="2232" kern="1200">
                <a:solidFill>
                  <a:schemeClr val="tx1"/>
                </a:solidFill>
                <a:latin typeface="+mn-lt"/>
                <a:ea typeface="+mn-ea"/>
                <a:cs typeface="+mn-cs"/>
              </a:rPr>
              <a:t>Long setup time</a:t>
            </a:r>
          </a:p>
          <a:p>
            <a:pPr defTabSz="782361">
              <a:spcAft>
                <a:spcPts val="558"/>
              </a:spcAft>
            </a:pPr>
            <a:endParaRPr lang="en-US" sz="2232" kern="1200">
              <a:solidFill>
                <a:schemeClr val="tx1"/>
              </a:solidFill>
              <a:latin typeface="+mn-lt"/>
              <a:ea typeface="+mn-ea"/>
              <a:cs typeface="+mn-cs"/>
            </a:endParaRPr>
          </a:p>
          <a:p>
            <a:pPr defTabSz="782361">
              <a:spcAft>
                <a:spcPts val="558"/>
              </a:spcAft>
            </a:pPr>
            <a:r>
              <a:rPr lang="en-US" sz="2232" kern="1200">
                <a:solidFill>
                  <a:schemeClr val="tx1"/>
                </a:solidFill>
                <a:latin typeface="+mn-lt"/>
                <a:ea typeface="+mn-ea"/>
                <a:cs typeface="+mn-cs"/>
              </a:rPr>
              <a:t>Different Dev/test/prod</a:t>
            </a:r>
          </a:p>
          <a:p>
            <a:pPr defTabSz="782361">
              <a:spcAft>
                <a:spcPts val="558"/>
              </a:spcAft>
            </a:pPr>
            <a:r>
              <a:rPr lang="en-US" sz="2232" kern="1200">
                <a:solidFill>
                  <a:schemeClr val="tx1"/>
                </a:solidFill>
                <a:latin typeface="+mn-lt"/>
                <a:ea typeface="+mn-ea"/>
                <a:cs typeface="+mn-cs"/>
              </a:rPr>
              <a:t>Environments</a:t>
            </a:r>
            <a:endParaRPr lang="en-US" sz="2400"/>
          </a:p>
        </p:txBody>
      </p:sp>
    </p:spTree>
    <p:extLst>
      <p:ext uri="{BB962C8B-B14F-4D97-AF65-F5344CB8AC3E}">
        <p14:creationId xmlns:p14="http://schemas.microsoft.com/office/powerpoint/2010/main" val="3640493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0" y="680803"/>
            <a:ext cx="10515600" cy="694207"/>
          </a:xfrm>
          <a:prstGeom prst="rect">
            <a:avLst/>
          </a:prstGeom>
        </p:spPr>
        <p:txBody>
          <a:bodyPr vert="horz" wrap="square" lIns="0" tIns="16933" rIns="0" bIns="0" rtlCol="0" anchor="ctr">
            <a:spAutoFit/>
          </a:bodyPr>
          <a:lstStyle/>
          <a:p>
            <a:pPr marL="16933">
              <a:lnSpc>
                <a:spcPct val="100000"/>
              </a:lnSpc>
              <a:spcBef>
                <a:spcPts val="133"/>
              </a:spcBef>
            </a:pPr>
            <a:r>
              <a:rPr b="1" spc="100" dirty="0"/>
              <a:t>Purpose</a:t>
            </a:r>
            <a:endParaRPr b="1" dirty="0"/>
          </a:p>
        </p:txBody>
      </p:sp>
      <p:sp>
        <p:nvSpPr>
          <p:cNvPr id="7" name="Content Placeholder 6"/>
          <p:cNvSpPr>
            <a:spLocks noGrp="1"/>
          </p:cNvSpPr>
          <p:nvPr>
            <p:ph idx="1"/>
          </p:nvPr>
        </p:nvSpPr>
        <p:spPr/>
        <p:txBody>
          <a:bodyPr>
            <a:normAutofit/>
          </a:bodyPr>
          <a:lstStyle/>
          <a:p>
            <a:pPr marL="0" indent="0">
              <a:buNone/>
            </a:pPr>
            <a:r>
              <a:rPr lang="en-US" sz="2000" dirty="0"/>
              <a:t>.</a:t>
            </a:r>
            <a:r>
              <a:rPr lang="en-US" sz="2400" dirty="0"/>
              <a:t>Education</a:t>
            </a:r>
          </a:p>
          <a:p>
            <a:pPr marL="0" indent="0">
              <a:buNone/>
            </a:pPr>
            <a:r>
              <a:rPr lang="en-US" sz="2400" dirty="0"/>
              <a:t>	.Minikube</a:t>
            </a:r>
          </a:p>
          <a:p>
            <a:pPr marL="0" indent="0">
              <a:buNone/>
            </a:pPr>
            <a:r>
              <a:rPr lang="en-US" sz="2400" dirty="0"/>
              <a:t>	.Single node cluster with </a:t>
            </a:r>
            <a:r>
              <a:rPr lang="en-US" sz="2400" dirty="0" err="1"/>
              <a:t>kubeadm</a:t>
            </a:r>
            <a:r>
              <a:rPr lang="en-US" sz="2400" dirty="0"/>
              <a:t>/GCP/AWS</a:t>
            </a:r>
          </a:p>
          <a:p>
            <a:pPr marL="0" indent="0">
              <a:buNone/>
            </a:pPr>
            <a:endParaRPr lang="en-US" sz="2400" dirty="0"/>
          </a:p>
          <a:p>
            <a:pPr marL="0" indent="0">
              <a:buNone/>
            </a:pPr>
            <a:r>
              <a:rPr lang="en-US" sz="2400" dirty="0"/>
              <a:t>.Development &amp; Testing</a:t>
            </a:r>
          </a:p>
          <a:p>
            <a:pPr marL="0" indent="0">
              <a:buNone/>
            </a:pPr>
            <a:r>
              <a:rPr lang="en-US" sz="2400" dirty="0"/>
              <a:t>	.Multi-node cluster with a Single Master and Multiple workers</a:t>
            </a:r>
          </a:p>
          <a:p>
            <a:pPr marL="0" indent="0">
              <a:buNone/>
            </a:pPr>
            <a:r>
              <a:rPr lang="en-US" sz="2400" dirty="0"/>
              <a:t>	.Setup using </a:t>
            </a:r>
            <a:r>
              <a:rPr lang="en-US" sz="2400" dirty="0" err="1"/>
              <a:t>kubeadm</a:t>
            </a:r>
            <a:r>
              <a:rPr lang="en-US" sz="2400" dirty="0"/>
              <a:t> tool or quick provision on GCP or AWS or AKS</a:t>
            </a:r>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3046957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70345" y="958012"/>
            <a:ext cx="10515600" cy="633507"/>
          </a:xfrm>
          <a:prstGeom prst="rect">
            <a:avLst/>
          </a:prstGeom>
        </p:spPr>
        <p:txBody>
          <a:bodyPr vert="horz" wrap="square" lIns="0" tIns="17780" rIns="0" bIns="0" rtlCol="0" anchor="ctr">
            <a:spAutoFit/>
          </a:bodyPr>
          <a:lstStyle/>
          <a:p>
            <a:pPr marL="16933">
              <a:lnSpc>
                <a:spcPct val="100000"/>
              </a:lnSpc>
              <a:spcBef>
                <a:spcPts val="140"/>
              </a:spcBef>
            </a:pPr>
            <a:r>
              <a:rPr sz="4000" b="1" spc="73" dirty="0"/>
              <a:t>Hosting </a:t>
            </a:r>
            <a:r>
              <a:rPr sz="4000" b="1" spc="127" dirty="0"/>
              <a:t>Production</a:t>
            </a:r>
            <a:r>
              <a:rPr sz="4000" b="1" spc="-860" dirty="0"/>
              <a:t> </a:t>
            </a:r>
            <a:r>
              <a:rPr sz="4000" b="1" spc="93" dirty="0"/>
              <a:t>Applications</a:t>
            </a:r>
            <a:endParaRPr sz="4000" b="1" dirty="0"/>
          </a:p>
        </p:txBody>
      </p:sp>
      <p:sp>
        <p:nvSpPr>
          <p:cNvPr id="6" name="Content Placeholder 5"/>
          <p:cNvSpPr>
            <a:spLocks noGrp="1"/>
          </p:cNvSpPr>
          <p:nvPr>
            <p:ph idx="1"/>
          </p:nvPr>
        </p:nvSpPr>
        <p:spPr>
          <a:xfrm>
            <a:off x="570345" y="1806938"/>
            <a:ext cx="9959109" cy="3459543"/>
          </a:xfrm>
        </p:spPr>
        <p:txBody>
          <a:bodyPr>
            <a:normAutofit fontScale="85000" lnSpcReduction="10000"/>
          </a:bodyPr>
          <a:lstStyle/>
          <a:p>
            <a:endParaRPr lang="en-US" dirty="0"/>
          </a:p>
          <a:p>
            <a:r>
              <a:rPr lang="en-US" sz="3400" dirty="0"/>
              <a:t>High Availability  Multi node cluster with multiple master nodes</a:t>
            </a:r>
          </a:p>
          <a:p>
            <a:r>
              <a:rPr lang="en-US" sz="3400" dirty="0"/>
              <a:t>Kubeadm or GCP or Kops on AWS or other supported platforms</a:t>
            </a:r>
          </a:p>
          <a:p>
            <a:r>
              <a:rPr lang="en-US" sz="3400" dirty="0"/>
              <a:t>Upto5000 nodes</a:t>
            </a:r>
          </a:p>
          <a:p>
            <a:r>
              <a:rPr lang="en-US" sz="3400" dirty="0"/>
              <a:t>Upto150,000 PODs in the cluster </a:t>
            </a:r>
          </a:p>
          <a:p>
            <a:r>
              <a:rPr lang="en-US" sz="3400" dirty="0"/>
              <a:t>Upto300,000 Total Containers</a:t>
            </a:r>
          </a:p>
          <a:p>
            <a:r>
              <a:rPr lang="en-US" sz="3400" dirty="0"/>
              <a:t>Upto100 PODs per Node</a:t>
            </a:r>
          </a:p>
          <a:p>
            <a:endParaRPr lang="en-US" dirty="0"/>
          </a:p>
        </p:txBody>
      </p:sp>
    </p:spTree>
    <p:extLst>
      <p:ext uri="{BB962C8B-B14F-4D97-AF65-F5344CB8AC3E}">
        <p14:creationId xmlns:p14="http://schemas.microsoft.com/office/powerpoint/2010/main" val="2466768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0" y="680803"/>
            <a:ext cx="10515600" cy="694207"/>
          </a:xfrm>
          <a:prstGeom prst="rect">
            <a:avLst/>
          </a:prstGeom>
        </p:spPr>
        <p:txBody>
          <a:bodyPr vert="horz" wrap="square" lIns="0" tIns="16933" rIns="0" bIns="0" rtlCol="0" anchor="ctr">
            <a:spAutoFit/>
          </a:bodyPr>
          <a:lstStyle/>
          <a:p>
            <a:pPr marL="16933">
              <a:lnSpc>
                <a:spcPct val="100000"/>
              </a:lnSpc>
              <a:spcBef>
                <a:spcPts val="133"/>
              </a:spcBef>
            </a:pPr>
            <a:r>
              <a:rPr b="1" spc="120" dirty="0"/>
              <a:t>Cloud </a:t>
            </a:r>
            <a:r>
              <a:rPr b="1" spc="33" dirty="0"/>
              <a:t>or</a:t>
            </a:r>
            <a:r>
              <a:rPr b="1" spc="-900" dirty="0"/>
              <a:t> </a:t>
            </a:r>
            <a:r>
              <a:rPr lang="en-US" b="1" spc="-900" dirty="0"/>
              <a:t>   </a:t>
            </a:r>
            <a:r>
              <a:rPr lang="en-US" b="1" spc="87" dirty="0"/>
              <a:t> O</a:t>
            </a:r>
            <a:r>
              <a:rPr b="1" spc="87" dirty="0"/>
              <a:t>n</a:t>
            </a:r>
            <a:r>
              <a:rPr lang="en-US" b="1" spc="87" dirty="0"/>
              <a:t> p</a:t>
            </a:r>
            <a:r>
              <a:rPr b="1" spc="87" dirty="0"/>
              <a:t>rem?</a:t>
            </a:r>
            <a:endParaRPr b="1" dirty="0"/>
          </a:p>
        </p:txBody>
      </p:sp>
      <p:sp>
        <p:nvSpPr>
          <p:cNvPr id="5" name="Content Placeholder 4"/>
          <p:cNvSpPr>
            <a:spLocks noGrp="1"/>
          </p:cNvSpPr>
          <p:nvPr>
            <p:ph idx="1"/>
          </p:nvPr>
        </p:nvSpPr>
        <p:spPr/>
        <p:txBody>
          <a:bodyPr/>
          <a:lstStyle/>
          <a:p>
            <a:endParaRPr lang="en-US" dirty="0"/>
          </a:p>
          <a:p>
            <a:r>
              <a:rPr lang="en-US" sz="2400" dirty="0"/>
              <a:t>Use Kubeadm for on prem</a:t>
            </a:r>
          </a:p>
          <a:p>
            <a:r>
              <a:rPr lang="en-US" sz="2400" dirty="0"/>
              <a:t>GKE for GCP</a:t>
            </a:r>
          </a:p>
          <a:p>
            <a:r>
              <a:rPr lang="en-US" sz="2400" dirty="0"/>
              <a:t>Kops for AWS</a:t>
            </a:r>
          </a:p>
          <a:p>
            <a:r>
              <a:rPr lang="en-US" sz="2400" dirty="0"/>
              <a:t>Azure Kubernetes Service(AKS) for Azure</a:t>
            </a:r>
          </a:p>
          <a:p>
            <a:endParaRPr lang="en-US" dirty="0"/>
          </a:p>
        </p:txBody>
      </p:sp>
    </p:spTree>
    <p:extLst>
      <p:ext uri="{BB962C8B-B14F-4D97-AF65-F5344CB8AC3E}">
        <p14:creationId xmlns:p14="http://schemas.microsoft.com/office/powerpoint/2010/main" val="2857594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0" y="690602"/>
            <a:ext cx="10515600" cy="674608"/>
          </a:xfrm>
          <a:prstGeom prst="rect">
            <a:avLst/>
          </a:prstGeom>
        </p:spPr>
        <p:txBody>
          <a:bodyPr vert="horz" wrap="square" lIns="0" tIns="17780" rIns="0" bIns="0" rtlCol="0" anchor="ctr">
            <a:spAutoFit/>
          </a:bodyPr>
          <a:lstStyle/>
          <a:p>
            <a:pPr marL="16933">
              <a:lnSpc>
                <a:spcPct val="100000"/>
              </a:lnSpc>
              <a:spcBef>
                <a:spcPts val="140"/>
              </a:spcBef>
            </a:pPr>
            <a:r>
              <a:rPr sz="4267" b="1" spc="13" dirty="0"/>
              <a:t>Storage</a:t>
            </a:r>
            <a:endParaRPr sz="4267" b="1" dirty="0"/>
          </a:p>
        </p:txBody>
      </p:sp>
      <p:sp>
        <p:nvSpPr>
          <p:cNvPr id="5" name="Content Placeholder 4"/>
          <p:cNvSpPr>
            <a:spLocks noGrp="1"/>
          </p:cNvSpPr>
          <p:nvPr>
            <p:ph idx="1"/>
          </p:nvPr>
        </p:nvSpPr>
        <p:spPr/>
        <p:txBody>
          <a:bodyPr/>
          <a:lstStyle/>
          <a:p>
            <a:pPr marL="0" indent="0">
              <a:buNone/>
            </a:pPr>
            <a:endParaRPr lang="en-US" dirty="0"/>
          </a:p>
          <a:p>
            <a:r>
              <a:rPr lang="en-US" sz="2400" dirty="0"/>
              <a:t>High Performance –SSD Backed Storage</a:t>
            </a:r>
          </a:p>
          <a:p>
            <a:r>
              <a:rPr lang="en-US" sz="2400" dirty="0"/>
              <a:t>Multiple Concurrent connections –Network based storage</a:t>
            </a:r>
          </a:p>
          <a:p>
            <a:r>
              <a:rPr lang="en-US" sz="2400" dirty="0"/>
              <a:t>Persistent shared volumes for shared access across multiple PODs</a:t>
            </a:r>
          </a:p>
          <a:p>
            <a:r>
              <a:rPr lang="en-US" sz="2400" dirty="0"/>
              <a:t>Label nodes with specific disk types</a:t>
            </a:r>
          </a:p>
          <a:p>
            <a:r>
              <a:rPr lang="en-US" sz="2400" dirty="0"/>
              <a:t>Use Node Selectors to assign applications to nodes with specific disk types</a:t>
            </a:r>
          </a:p>
          <a:p>
            <a:endParaRPr lang="en-US" dirty="0"/>
          </a:p>
        </p:txBody>
      </p:sp>
    </p:spTree>
    <p:extLst>
      <p:ext uri="{BB962C8B-B14F-4D97-AF65-F5344CB8AC3E}">
        <p14:creationId xmlns:p14="http://schemas.microsoft.com/office/powerpoint/2010/main" val="293411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0" y="680803"/>
            <a:ext cx="10515600" cy="694207"/>
          </a:xfrm>
          <a:prstGeom prst="rect">
            <a:avLst/>
          </a:prstGeom>
        </p:spPr>
        <p:txBody>
          <a:bodyPr vert="horz" wrap="square" lIns="0" tIns="16933" rIns="0" bIns="0" rtlCol="0" anchor="ctr">
            <a:spAutoFit/>
          </a:bodyPr>
          <a:lstStyle/>
          <a:p>
            <a:pPr marL="16933">
              <a:lnSpc>
                <a:spcPct val="100000"/>
              </a:lnSpc>
              <a:spcBef>
                <a:spcPts val="133"/>
              </a:spcBef>
            </a:pPr>
            <a:r>
              <a:rPr b="1" spc="160" dirty="0"/>
              <a:t>Nodes</a:t>
            </a:r>
            <a:endParaRPr b="1" dirty="0"/>
          </a:p>
        </p:txBody>
      </p:sp>
      <p:sp>
        <p:nvSpPr>
          <p:cNvPr id="6" name="Content Placeholder 5"/>
          <p:cNvSpPr>
            <a:spLocks noGrp="1"/>
          </p:cNvSpPr>
          <p:nvPr>
            <p:ph idx="1"/>
          </p:nvPr>
        </p:nvSpPr>
        <p:spPr/>
        <p:txBody>
          <a:bodyPr>
            <a:normAutofit/>
          </a:bodyPr>
          <a:lstStyle/>
          <a:p>
            <a:pPr marL="0" indent="0">
              <a:buNone/>
            </a:pPr>
            <a:endParaRPr lang="en-US" sz="2000" dirty="0"/>
          </a:p>
          <a:p>
            <a:r>
              <a:rPr lang="en-US" sz="2000" dirty="0"/>
              <a:t>Virtual or Physical Machines</a:t>
            </a:r>
          </a:p>
          <a:p>
            <a:r>
              <a:rPr lang="en-US" sz="2000" dirty="0"/>
              <a:t>Minimum of 4 Node Cluster (Size based on workload)</a:t>
            </a:r>
          </a:p>
          <a:p>
            <a:r>
              <a:rPr lang="en-US" sz="2000" dirty="0"/>
              <a:t>Master vs Worker Nodes</a:t>
            </a:r>
          </a:p>
          <a:p>
            <a:r>
              <a:rPr lang="en-US" sz="2000" dirty="0"/>
              <a:t>Linux X86_64 Architecture</a:t>
            </a:r>
          </a:p>
          <a:p>
            <a:endParaRPr lang="en-US" sz="2000" dirty="0"/>
          </a:p>
          <a:p>
            <a:endParaRPr lang="en-US" sz="2000" dirty="0"/>
          </a:p>
          <a:p>
            <a:r>
              <a:rPr lang="en-US" sz="2000" dirty="0"/>
              <a:t>Master nodes can host workloads</a:t>
            </a:r>
          </a:p>
          <a:p>
            <a:r>
              <a:rPr lang="en-US" sz="2000" dirty="0"/>
              <a:t>Best practice is to not host workloads on Master nodes</a:t>
            </a:r>
          </a:p>
          <a:p>
            <a:endParaRPr lang="en-US" dirty="0"/>
          </a:p>
          <a:p>
            <a:endParaRPr lang="en-US" dirty="0"/>
          </a:p>
        </p:txBody>
      </p:sp>
    </p:spTree>
    <p:extLst>
      <p:ext uri="{BB962C8B-B14F-4D97-AF65-F5344CB8AC3E}">
        <p14:creationId xmlns:p14="http://schemas.microsoft.com/office/powerpoint/2010/main" val="10912545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txBox="1">
            <a:spLocks noGrp="1"/>
          </p:cNvSpPr>
          <p:nvPr>
            <p:ph type="title"/>
          </p:nvPr>
        </p:nvSpPr>
        <p:spPr>
          <a:xfrm>
            <a:off x="468746" y="523784"/>
            <a:ext cx="10515600" cy="694207"/>
          </a:xfrm>
          <a:prstGeom prst="rect">
            <a:avLst/>
          </a:prstGeom>
        </p:spPr>
        <p:txBody>
          <a:bodyPr vert="horz" wrap="square" lIns="0" tIns="16933" rIns="0" bIns="0" rtlCol="0" anchor="ctr">
            <a:spAutoFit/>
          </a:bodyPr>
          <a:lstStyle/>
          <a:p>
            <a:pPr marL="16933">
              <a:lnSpc>
                <a:spcPct val="100000"/>
              </a:lnSpc>
              <a:spcBef>
                <a:spcPts val="133"/>
              </a:spcBef>
            </a:pPr>
            <a:r>
              <a:rPr b="1" spc="87" dirty="0"/>
              <a:t>Master</a:t>
            </a:r>
            <a:r>
              <a:rPr lang="en-US" b="1" spc="87" dirty="0"/>
              <a:t> &amp; Worker</a:t>
            </a:r>
            <a:r>
              <a:rPr b="1" spc="-387" dirty="0"/>
              <a:t> </a:t>
            </a:r>
            <a:r>
              <a:rPr b="1" spc="160" dirty="0"/>
              <a:t>Nodes</a:t>
            </a:r>
            <a:r>
              <a:rPr lang="en-US" b="1" spc="160" dirty="0"/>
              <a:t> </a:t>
            </a:r>
            <a:endParaRPr b="1" dirty="0"/>
          </a:p>
        </p:txBody>
      </p:sp>
      <p:pic>
        <p:nvPicPr>
          <p:cNvPr id="22" name="Content Placeholder 21"/>
          <p:cNvPicPr>
            <a:picLocks noGrp="1" noChangeAspect="1"/>
          </p:cNvPicPr>
          <p:nvPr>
            <p:ph idx="1"/>
          </p:nvPr>
        </p:nvPicPr>
        <p:blipFill>
          <a:blip r:embed="rId2"/>
          <a:stretch>
            <a:fillRect/>
          </a:stretch>
        </p:blipFill>
        <p:spPr>
          <a:xfrm>
            <a:off x="378331" y="1982643"/>
            <a:ext cx="8137597" cy="4510520"/>
          </a:xfrm>
          <a:prstGeom prst="rect">
            <a:avLst/>
          </a:prstGeom>
        </p:spPr>
      </p:pic>
    </p:spTree>
    <p:extLst>
      <p:ext uri="{BB962C8B-B14F-4D97-AF65-F5344CB8AC3E}">
        <p14:creationId xmlns:p14="http://schemas.microsoft.com/office/powerpoint/2010/main" val="754668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9144000" cy="5143500"/>
          </a:xfrm>
        </p:grpSpPr>
        <p:sp>
          <p:nvSpPr>
            <p:cNvPr id="3" name="object 3"/>
            <p:cNvSpPr/>
            <p:nvPr/>
          </p:nvSpPr>
          <p:spPr>
            <a:xfrm>
              <a:off x="746010" y="4350829"/>
              <a:ext cx="877569" cy="533400"/>
            </a:xfrm>
            <a:custGeom>
              <a:avLst/>
              <a:gdLst/>
              <a:ahLst/>
              <a:cxnLst/>
              <a:rect l="l" t="t" r="r" b="b"/>
              <a:pathLst>
                <a:path w="877569" h="533400">
                  <a:moveTo>
                    <a:pt x="762660" y="38061"/>
                  </a:moveTo>
                  <a:lnTo>
                    <a:pt x="759650" y="23291"/>
                  </a:lnTo>
                  <a:lnTo>
                    <a:pt x="751459" y="11188"/>
                  </a:lnTo>
                  <a:lnTo>
                    <a:pt x="739330" y="3009"/>
                  </a:lnTo>
                  <a:lnTo>
                    <a:pt x="724522" y="0"/>
                  </a:lnTo>
                  <a:lnTo>
                    <a:pt x="705459" y="0"/>
                  </a:lnTo>
                  <a:lnTo>
                    <a:pt x="705459" y="57099"/>
                  </a:lnTo>
                  <a:lnTo>
                    <a:pt x="705459" y="380619"/>
                  </a:lnTo>
                  <a:lnTo>
                    <a:pt x="171589" y="380619"/>
                  </a:lnTo>
                  <a:lnTo>
                    <a:pt x="171589" y="57099"/>
                  </a:lnTo>
                  <a:lnTo>
                    <a:pt x="705459" y="57099"/>
                  </a:lnTo>
                  <a:lnTo>
                    <a:pt x="705459" y="0"/>
                  </a:lnTo>
                  <a:lnTo>
                    <a:pt x="152527" y="0"/>
                  </a:lnTo>
                  <a:lnTo>
                    <a:pt x="137718" y="3009"/>
                  </a:lnTo>
                  <a:lnTo>
                    <a:pt x="125603" y="11188"/>
                  </a:lnTo>
                  <a:lnTo>
                    <a:pt x="117398" y="23291"/>
                  </a:lnTo>
                  <a:lnTo>
                    <a:pt x="114401" y="38061"/>
                  </a:lnTo>
                  <a:lnTo>
                    <a:pt x="114401" y="437718"/>
                  </a:lnTo>
                  <a:lnTo>
                    <a:pt x="762660" y="437718"/>
                  </a:lnTo>
                  <a:lnTo>
                    <a:pt x="762660" y="380619"/>
                  </a:lnTo>
                  <a:lnTo>
                    <a:pt x="762660" y="57099"/>
                  </a:lnTo>
                  <a:lnTo>
                    <a:pt x="762660" y="38061"/>
                  </a:lnTo>
                  <a:close/>
                </a:path>
                <a:path w="877569" h="533400">
                  <a:moveTo>
                    <a:pt x="877049" y="475780"/>
                  </a:moveTo>
                  <a:lnTo>
                    <a:pt x="495719" y="475780"/>
                  </a:lnTo>
                  <a:lnTo>
                    <a:pt x="495719" y="490994"/>
                  </a:lnTo>
                  <a:lnTo>
                    <a:pt x="491909" y="494804"/>
                  </a:lnTo>
                  <a:lnTo>
                    <a:pt x="385140" y="494804"/>
                  </a:lnTo>
                  <a:lnTo>
                    <a:pt x="381330" y="490994"/>
                  </a:lnTo>
                  <a:lnTo>
                    <a:pt x="381330" y="475780"/>
                  </a:lnTo>
                  <a:lnTo>
                    <a:pt x="0" y="475780"/>
                  </a:lnTo>
                  <a:lnTo>
                    <a:pt x="0" y="494804"/>
                  </a:lnTo>
                  <a:lnTo>
                    <a:pt x="3009" y="509587"/>
                  </a:lnTo>
                  <a:lnTo>
                    <a:pt x="11201" y="521690"/>
                  </a:lnTo>
                  <a:lnTo>
                    <a:pt x="23329" y="529869"/>
                  </a:lnTo>
                  <a:lnTo>
                    <a:pt x="38125" y="532866"/>
                  </a:lnTo>
                  <a:lnTo>
                    <a:pt x="838923" y="532866"/>
                  </a:lnTo>
                  <a:lnTo>
                    <a:pt x="853732" y="529869"/>
                  </a:lnTo>
                  <a:lnTo>
                    <a:pt x="865847" y="521690"/>
                  </a:lnTo>
                  <a:lnTo>
                    <a:pt x="874039" y="509587"/>
                  </a:lnTo>
                  <a:lnTo>
                    <a:pt x="877049" y="494804"/>
                  </a:lnTo>
                  <a:lnTo>
                    <a:pt x="877049" y="475780"/>
                  </a:lnTo>
                  <a:close/>
                </a:path>
              </a:pathLst>
            </a:custGeom>
            <a:solidFill>
              <a:srgbClr val="000000"/>
            </a:solidFill>
          </p:spPr>
          <p:txBody>
            <a:bodyPr wrap="square" lIns="0" tIns="0" rIns="0" bIns="0" rtlCol="0"/>
            <a:lstStyle/>
            <a:p>
              <a:endParaRPr sz="2400"/>
            </a:p>
          </p:txBody>
        </p:sp>
        <p:sp>
          <p:nvSpPr>
            <p:cNvPr id="4" name="object 4"/>
            <p:cNvSpPr/>
            <p:nvPr/>
          </p:nvSpPr>
          <p:spPr>
            <a:xfrm>
              <a:off x="5247132" y="4317491"/>
              <a:ext cx="303275" cy="600456"/>
            </a:xfrm>
            <a:prstGeom prst="rect">
              <a:avLst/>
            </a:prstGeom>
            <a:blipFill>
              <a:blip r:embed="rId2" cstate="print"/>
              <a:stretch>
                <a:fillRect/>
              </a:stretch>
            </a:blipFill>
          </p:spPr>
          <p:txBody>
            <a:bodyPr wrap="square" lIns="0" tIns="0" rIns="0" bIns="0" rtlCol="0"/>
            <a:lstStyle/>
            <a:p>
              <a:endParaRPr sz="2400"/>
            </a:p>
          </p:txBody>
        </p:sp>
        <p:sp>
          <p:nvSpPr>
            <p:cNvPr id="5" name="object 5"/>
            <p:cNvSpPr/>
            <p:nvPr/>
          </p:nvSpPr>
          <p:spPr>
            <a:xfrm>
              <a:off x="4715690" y="3079019"/>
              <a:ext cx="298450" cy="299085"/>
            </a:xfrm>
            <a:custGeom>
              <a:avLst/>
              <a:gdLst/>
              <a:ahLst/>
              <a:cxnLst/>
              <a:rect l="l" t="t" r="r" b="b"/>
              <a:pathLst>
                <a:path w="298450" h="299085">
                  <a:moveTo>
                    <a:pt x="48238" y="0"/>
                  </a:moveTo>
                  <a:lnTo>
                    <a:pt x="13155" y="0"/>
                  </a:lnTo>
                  <a:lnTo>
                    <a:pt x="0" y="180111"/>
                  </a:lnTo>
                  <a:lnTo>
                    <a:pt x="0" y="298722"/>
                  </a:lnTo>
                  <a:lnTo>
                    <a:pt x="298199" y="298722"/>
                  </a:lnTo>
                  <a:lnTo>
                    <a:pt x="298199" y="267971"/>
                  </a:lnTo>
                  <a:lnTo>
                    <a:pt x="35082" y="267971"/>
                  </a:lnTo>
                  <a:lnTo>
                    <a:pt x="35082" y="228434"/>
                  </a:lnTo>
                  <a:lnTo>
                    <a:pt x="298199" y="228434"/>
                  </a:lnTo>
                  <a:lnTo>
                    <a:pt x="298199" y="180111"/>
                  </a:lnTo>
                  <a:lnTo>
                    <a:pt x="61393" y="180111"/>
                  </a:lnTo>
                  <a:lnTo>
                    <a:pt x="48238" y="0"/>
                  </a:lnTo>
                  <a:close/>
                </a:path>
                <a:path w="298450" h="299085">
                  <a:moveTo>
                    <a:pt x="122787" y="228434"/>
                  </a:moveTo>
                  <a:lnTo>
                    <a:pt x="87705" y="228434"/>
                  </a:lnTo>
                  <a:lnTo>
                    <a:pt x="87705" y="267971"/>
                  </a:lnTo>
                  <a:lnTo>
                    <a:pt x="122787" y="267971"/>
                  </a:lnTo>
                  <a:lnTo>
                    <a:pt x="122787" y="228434"/>
                  </a:lnTo>
                  <a:close/>
                </a:path>
                <a:path w="298450" h="299085">
                  <a:moveTo>
                    <a:pt x="210493" y="228434"/>
                  </a:moveTo>
                  <a:lnTo>
                    <a:pt x="175411" y="228434"/>
                  </a:lnTo>
                  <a:lnTo>
                    <a:pt x="175411" y="267971"/>
                  </a:lnTo>
                  <a:lnTo>
                    <a:pt x="210493" y="267971"/>
                  </a:lnTo>
                  <a:lnTo>
                    <a:pt x="210493" y="228434"/>
                  </a:lnTo>
                  <a:close/>
                </a:path>
                <a:path w="298450" h="299085">
                  <a:moveTo>
                    <a:pt x="298199" y="228434"/>
                  </a:moveTo>
                  <a:lnTo>
                    <a:pt x="263117" y="228434"/>
                  </a:lnTo>
                  <a:lnTo>
                    <a:pt x="263117" y="267971"/>
                  </a:lnTo>
                  <a:lnTo>
                    <a:pt x="298199" y="267971"/>
                  </a:lnTo>
                  <a:lnTo>
                    <a:pt x="298199" y="228434"/>
                  </a:lnTo>
                  <a:close/>
                </a:path>
                <a:path w="298450" h="299085">
                  <a:moveTo>
                    <a:pt x="179796" y="118610"/>
                  </a:moveTo>
                  <a:lnTo>
                    <a:pt x="61393" y="180111"/>
                  </a:lnTo>
                  <a:lnTo>
                    <a:pt x="179796" y="180111"/>
                  </a:lnTo>
                  <a:lnTo>
                    <a:pt x="179796" y="118610"/>
                  </a:lnTo>
                  <a:close/>
                </a:path>
                <a:path w="298450" h="299085">
                  <a:moveTo>
                    <a:pt x="298199" y="118610"/>
                  </a:moveTo>
                  <a:lnTo>
                    <a:pt x="179796" y="180111"/>
                  </a:lnTo>
                  <a:lnTo>
                    <a:pt x="298199" y="180111"/>
                  </a:lnTo>
                  <a:lnTo>
                    <a:pt x="298199" y="118610"/>
                  </a:lnTo>
                  <a:close/>
                </a:path>
              </a:pathLst>
            </a:custGeom>
            <a:solidFill>
              <a:srgbClr val="000000"/>
            </a:solidFill>
          </p:spPr>
          <p:txBody>
            <a:bodyPr wrap="square" lIns="0" tIns="0" rIns="0" bIns="0" rtlCol="0"/>
            <a:lstStyle/>
            <a:p>
              <a:endParaRPr sz="2400"/>
            </a:p>
          </p:txBody>
        </p:sp>
        <p:sp>
          <p:nvSpPr>
            <p:cNvPr id="6" name="object 6"/>
            <p:cNvSpPr/>
            <p:nvPr/>
          </p:nvSpPr>
          <p:spPr>
            <a:xfrm>
              <a:off x="5672328" y="4317491"/>
              <a:ext cx="303275" cy="600456"/>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6097523" y="4317491"/>
              <a:ext cx="301751" cy="600456"/>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6522719" y="4317491"/>
              <a:ext cx="301751" cy="600456"/>
            </a:xfrm>
            <a:prstGeom prst="rect">
              <a:avLst/>
            </a:prstGeom>
            <a:blipFill>
              <a:blip r:embed="rId3" cstate="print"/>
              <a:stretch>
                <a:fillRect/>
              </a:stretch>
            </a:blipFill>
          </p:spPr>
          <p:txBody>
            <a:bodyPr wrap="square" lIns="0" tIns="0" rIns="0" bIns="0" rtlCol="0"/>
            <a:lstStyle/>
            <a:p>
              <a:endParaRPr sz="2400"/>
            </a:p>
          </p:txBody>
        </p:sp>
        <p:sp>
          <p:nvSpPr>
            <p:cNvPr id="9" name="object 9"/>
            <p:cNvSpPr/>
            <p:nvPr/>
          </p:nvSpPr>
          <p:spPr>
            <a:xfrm>
              <a:off x="6947916" y="4317491"/>
              <a:ext cx="301751" cy="600456"/>
            </a:xfrm>
            <a:prstGeom prst="rect">
              <a:avLst/>
            </a:prstGeom>
            <a:blipFill>
              <a:blip r:embed="rId3" cstate="print"/>
              <a:stretch>
                <a:fillRect/>
              </a:stretch>
            </a:blipFill>
          </p:spPr>
          <p:txBody>
            <a:bodyPr wrap="square" lIns="0" tIns="0" rIns="0" bIns="0" rtlCol="0"/>
            <a:lstStyle/>
            <a:p>
              <a:endParaRPr sz="2400"/>
            </a:p>
          </p:txBody>
        </p:sp>
        <p:sp>
          <p:nvSpPr>
            <p:cNvPr id="10" name="object 10"/>
            <p:cNvSpPr/>
            <p:nvPr/>
          </p:nvSpPr>
          <p:spPr>
            <a:xfrm>
              <a:off x="7371588" y="4317491"/>
              <a:ext cx="303275" cy="600456"/>
            </a:xfrm>
            <a:prstGeom prst="rect">
              <a:avLst/>
            </a:prstGeom>
            <a:blipFill>
              <a:blip r:embed="rId2" cstate="print"/>
              <a:stretch>
                <a:fillRect/>
              </a:stretch>
            </a:blipFill>
          </p:spPr>
          <p:txBody>
            <a:bodyPr wrap="square" lIns="0" tIns="0" rIns="0" bIns="0" rtlCol="0"/>
            <a:lstStyle/>
            <a:p>
              <a:endParaRPr sz="2400"/>
            </a:p>
          </p:txBody>
        </p:sp>
        <p:sp>
          <p:nvSpPr>
            <p:cNvPr id="11" name="object 11"/>
            <p:cNvSpPr/>
            <p:nvPr/>
          </p:nvSpPr>
          <p:spPr>
            <a:xfrm>
              <a:off x="4572000" y="772668"/>
              <a:ext cx="3534410" cy="4212590"/>
            </a:xfrm>
            <a:custGeom>
              <a:avLst/>
              <a:gdLst/>
              <a:ahLst/>
              <a:cxnLst/>
              <a:rect l="l" t="t" r="r" b="b"/>
              <a:pathLst>
                <a:path w="3534409" h="4212590">
                  <a:moveTo>
                    <a:pt x="0" y="2543556"/>
                  </a:moveTo>
                  <a:lnTo>
                    <a:pt x="3619" y="2494247"/>
                  </a:lnTo>
                  <a:lnTo>
                    <a:pt x="14135" y="2447181"/>
                  </a:lnTo>
                  <a:lnTo>
                    <a:pt x="31028" y="2402875"/>
                  </a:lnTo>
                  <a:lnTo>
                    <a:pt x="53783" y="2361845"/>
                  </a:lnTo>
                  <a:lnTo>
                    <a:pt x="81882" y="2324608"/>
                  </a:lnTo>
                  <a:lnTo>
                    <a:pt x="114808" y="2291682"/>
                  </a:lnTo>
                  <a:lnTo>
                    <a:pt x="152045" y="2263583"/>
                  </a:lnTo>
                  <a:lnTo>
                    <a:pt x="193075" y="2240828"/>
                  </a:lnTo>
                  <a:lnTo>
                    <a:pt x="237381" y="2223935"/>
                  </a:lnTo>
                  <a:lnTo>
                    <a:pt x="284447" y="2213419"/>
                  </a:lnTo>
                  <a:lnTo>
                    <a:pt x="333755" y="2209800"/>
                  </a:lnTo>
                  <a:lnTo>
                    <a:pt x="3200400" y="2209800"/>
                  </a:lnTo>
                  <a:lnTo>
                    <a:pt x="3249708" y="2213419"/>
                  </a:lnTo>
                  <a:lnTo>
                    <a:pt x="3296774" y="2223935"/>
                  </a:lnTo>
                  <a:lnTo>
                    <a:pt x="3341080" y="2240828"/>
                  </a:lnTo>
                  <a:lnTo>
                    <a:pt x="3382110" y="2263583"/>
                  </a:lnTo>
                  <a:lnTo>
                    <a:pt x="3419347" y="2291682"/>
                  </a:lnTo>
                  <a:lnTo>
                    <a:pt x="3452273" y="2324608"/>
                  </a:lnTo>
                  <a:lnTo>
                    <a:pt x="3480372" y="2361845"/>
                  </a:lnTo>
                  <a:lnTo>
                    <a:pt x="3503127" y="2402875"/>
                  </a:lnTo>
                  <a:lnTo>
                    <a:pt x="3520020" y="2447181"/>
                  </a:lnTo>
                  <a:lnTo>
                    <a:pt x="3530536" y="2494247"/>
                  </a:lnTo>
                  <a:lnTo>
                    <a:pt x="3534155" y="2543556"/>
                  </a:lnTo>
                  <a:lnTo>
                    <a:pt x="3534155" y="3878567"/>
                  </a:lnTo>
                  <a:lnTo>
                    <a:pt x="3530536" y="3927890"/>
                  </a:lnTo>
                  <a:lnTo>
                    <a:pt x="3520020" y="3974965"/>
                  </a:lnTo>
                  <a:lnTo>
                    <a:pt x="3503127" y="4019277"/>
                  </a:lnTo>
                  <a:lnTo>
                    <a:pt x="3480372" y="4060310"/>
                  </a:lnTo>
                  <a:lnTo>
                    <a:pt x="3452273" y="4097546"/>
                  </a:lnTo>
                  <a:lnTo>
                    <a:pt x="3419347" y="4130469"/>
                  </a:lnTo>
                  <a:lnTo>
                    <a:pt x="3382110" y="4158565"/>
                  </a:lnTo>
                  <a:lnTo>
                    <a:pt x="3341080" y="4181315"/>
                  </a:lnTo>
                  <a:lnTo>
                    <a:pt x="3296774" y="4198204"/>
                  </a:lnTo>
                  <a:lnTo>
                    <a:pt x="3249708" y="4208717"/>
                  </a:lnTo>
                  <a:lnTo>
                    <a:pt x="3200400" y="4212336"/>
                  </a:lnTo>
                  <a:lnTo>
                    <a:pt x="333755" y="4212336"/>
                  </a:lnTo>
                  <a:lnTo>
                    <a:pt x="284447" y="4208717"/>
                  </a:lnTo>
                  <a:lnTo>
                    <a:pt x="237381" y="4198204"/>
                  </a:lnTo>
                  <a:lnTo>
                    <a:pt x="193075" y="4181315"/>
                  </a:lnTo>
                  <a:lnTo>
                    <a:pt x="152045" y="4158565"/>
                  </a:lnTo>
                  <a:lnTo>
                    <a:pt x="114808" y="4130469"/>
                  </a:lnTo>
                  <a:lnTo>
                    <a:pt x="81882" y="4097546"/>
                  </a:lnTo>
                  <a:lnTo>
                    <a:pt x="53783" y="4060310"/>
                  </a:lnTo>
                  <a:lnTo>
                    <a:pt x="31028" y="4019277"/>
                  </a:lnTo>
                  <a:lnTo>
                    <a:pt x="14135" y="3974965"/>
                  </a:lnTo>
                  <a:lnTo>
                    <a:pt x="3619" y="3927890"/>
                  </a:lnTo>
                  <a:lnTo>
                    <a:pt x="0" y="3878567"/>
                  </a:lnTo>
                  <a:lnTo>
                    <a:pt x="0" y="2543556"/>
                  </a:lnTo>
                  <a:close/>
                </a:path>
                <a:path w="3534409" h="4212590">
                  <a:moveTo>
                    <a:pt x="0" y="334010"/>
                  </a:moveTo>
                  <a:lnTo>
                    <a:pt x="3622" y="284667"/>
                  </a:lnTo>
                  <a:lnTo>
                    <a:pt x="14146" y="237567"/>
                  </a:lnTo>
                  <a:lnTo>
                    <a:pt x="31054" y="193227"/>
                  </a:lnTo>
                  <a:lnTo>
                    <a:pt x="53827" y="152166"/>
                  </a:lnTo>
                  <a:lnTo>
                    <a:pt x="81948" y="114901"/>
                  </a:lnTo>
                  <a:lnTo>
                    <a:pt x="114901" y="81948"/>
                  </a:lnTo>
                  <a:lnTo>
                    <a:pt x="152166" y="53827"/>
                  </a:lnTo>
                  <a:lnTo>
                    <a:pt x="193227" y="31054"/>
                  </a:lnTo>
                  <a:lnTo>
                    <a:pt x="237567" y="14146"/>
                  </a:lnTo>
                  <a:lnTo>
                    <a:pt x="284667" y="3622"/>
                  </a:lnTo>
                  <a:lnTo>
                    <a:pt x="334010" y="0"/>
                  </a:lnTo>
                  <a:lnTo>
                    <a:pt x="3200146" y="0"/>
                  </a:lnTo>
                  <a:lnTo>
                    <a:pt x="3249488" y="3622"/>
                  </a:lnTo>
                  <a:lnTo>
                    <a:pt x="3296588" y="14146"/>
                  </a:lnTo>
                  <a:lnTo>
                    <a:pt x="3340928" y="31054"/>
                  </a:lnTo>
                  <a:lnTo>
                    <a:pt x="3381989" y="53827"/>
                  </a:lnTo>
                  <a:lnTo>
                    <a:pt x="3419254" y="81948"/>
                  </a:lnTo>
                  <a:lnTo>
                    <a:pt x="3452207" y="114901"/>
                  </a:lnTo>
                  <a:lnTo>
                    <a:pt x="3480328" y="152166"/>
                  </a:lnTo>
                  <a:lnTo>
                    <a:pt x="3503101" y="193227"/>
                  </a:lnTo>
                  <a:lnTo>
                    <a:pt x="3520009" y="237567"/>
                  </a:lnTo>
                  <a:lnTo>
                    <a:pt x="3530533" y="284667"/>
                  </a:lnTo>
                  <a:lnTo>
                    <a:pt x="3534155" y="334010"/>
                  </a:lnTo>
                  <a:lnTo>
                    <a:pt x="3534155" y="1670050"/>
                  </a:lnTo>
                  <a:lnTo>
                    <a:pt x="3530533" y="1719392"/>
                  </a:lnTo>
                  <a:lnTo>
                    <a:pt x="3520009" y="1766492"/>
                  </a:lnTo>
                  <a:lnTo>
                    <a:pt x="3503101" y="1810832"/>
                  </a:lnTo>
                  <a:lnTo>
                    <a:pt x="3480328" y="1851893"/>
                  </a:lnTo>
                  <a:lnTo>
                    <a:pt x="3452207" y="1889158"/>
                  </a:lnTo>
                  <a:lnTo>
                    <a:pt x="3419254" y="1922111"/>
                  </a:lnTo>
                  <a:lnTo>
                    <a:pt x="3381989" y="1950232"/>
                  </a:lnTo>
                  <a:lnTo>
                    <a:pt x="3340928" y="1973005"/>
                  </a:lnTo>
                  <a:lnTo>
                    <a:pt x="3296588" y="1989913"/>
                  </a:lnTo>
                  <a:lnTo>
                    <a:pt x="3249488" y="2000437"/>
                  </a:lnTo>
                  <a:lnTo>
                    <a:pt x="3200146" y="2004060"/>
                  </a:lnTo>
                  <a:lnTo>
                    <a:pt x="334010" y="2004060"/>
                  </a:lnTo>
                  <a:lnTo>
                    <a:pt x="284667" y="2000437"/>
                  </a:lnTo>
                  <a:lnTo>
                    <a:pt x="237567" y="1989913"/>
                  </a:lnTo>
                  <a:lnTo>
                    <a:pt x="193227" y="1973005"/>
                  </a:lnTo>
                  <a:lnTo>
                    <a:pt x="152166" y="1950232"/>
                  </a:lnTo>
                  <a:lnTo>
                    <a:pt x="114901" y="1922111"/>
                  </a:lnTo>
                  <a:lnTo>
                    <a:pt x="81948" y="1889158"/>
                  </a:lnTo>
                  <a:lnTo>
                    <a:pt x="53827" y="1851893"/>
                  </a:lnTo>
                  <a:lnTo>
                    <a:pt x="31054" y="1810832"/>
                  </a:lnTo>
                  <a:lnTo>
                    <a:pt x="14146" y="1766492"/>
                  </a:lnTo>
                  <a:lnTo>
                    <a:pt x="3622" y="1719392"/>
                  </a:lnTo>
                  <a:lnTo>
                    <a:pt x="0" y="1670050"/>
                  </a:lnTo>
                  <a:lnTo>
                    <a:pt x="0" y="334010"/>
                  </a:lnTo>
                  <a:close/>
                </a:path>
              </a:pathLst>
            </a:custGeom>
            <a:ln w="9144">
              <a:solidFill>
                <a:srgbClr val="433D66"/>
              </a:solidFill>
            </a:ln>
          </p:spPr>
          <p:txBody>
            <a:bodyPr wrap="square" lIns="0" tIns="0" rIns="0" bIns="0" rtlCol="0"/>
            <a:lstStyle/>
            <a:p>
              <a:endParaRPr sz="2400"/>
            </a:p>
          </p:txBody>
        </p:sp>
        <p:sp>
          <p:nvSpPr>
            <p:cNvPr id="12" name="object 12"/>
            <p:cNvSpPr/>
            <p:nvPr/>
          </p:nvSpPr>
          <p:spPr>
            <a:xfrm>
              <a:off x="4656580" y="894264"/>
              <a:ext cx="424180" cy="241935"/>
            </a:xfrm>
            <a:custGeom>
              <a:avLst/>
              <a:gdLst/>
              <a:ahLst/>
              <a:cxnLst/>
              <a:rect l="l" t="t" r="r" b="b"/>
              <a:pathLst>
                <a:path w="424179" h="241934">
                  <a:moveTo>
                    <a:pt x="66523" y="90256"/>
                  </a:moveTo>
                  <a:lnTo>
                    <a:pt x="29267" y="105402"/>
                  </a:lnTo>
                  <a:lnTo>
                    <a:pt x="4706" y="138135"/>
                  </a:lnTo>
                  <a:lnTo>
                    <a:pt x="0" y="157858"/>
                  </a:lnTo>
                  <a:lnTo>
                    <a:pt x="582" y="178055"/>
                  </a:lnTo>
                  <a:lnTo>
                    <a:pt x="17903" y="214838"/>
                  </a:lnTo>
                  <a:lnTo>
                    <a:pt x="51382" y="237138"/>
                  </a:lnTo>
                  <a:lnTo>
                    <a:pt x="71521" y="241007"/>
                  </a:lnTo>
                  <a:lnTo>
                    <a:pt x="71521" y="241512"/>
                  </a:lnTo>
                  <a:lnTo>
                    <a:pt x="363649" y="241512"/>
                  </a:lnTo>
                  <a:lnTo>
                    <a:pt x="387116" y="236737"/>
                  </a:lnTo>
                  <a:lnTo>
                    <a:pt x="406335" y="223735"/>
                  </a:lnTo>
                  <a:lnTo>
                    <a:pt x="419320" y="204492"/>
                  </a:lnTo>
                  <a:lnTo>
                    <a:pt x="424089" y="180994"/>
                  </a:lnTo>
                  <a:lnTo>
                    <a:pt x="419399" y="157417"/>
                  </a:lnTo>
                  <a:lnTo>
                    <a:pt x="406586" y="138001"/>
                  </a:lnTo>
                  <a:lnTo>
                    <a:pt x="387541" y="124826"/>
                  </a:lnTo>
                  <a:lnTo>
                    <a:pt x="364152" y="119972"/>
                  </a:lnTo>
                  <a:lnTo>
                    <a:pt x="359116" y="119972"/>
                  </a:lnTo>
                  <a:lnTo>
                    <a:pt x="356920" y="101919"/>
                  </a:lnTo>
                  <a:lnTo>
                    <a:pt x="352689" y="90721"/>
                  </a:lnTo>
                  <a:lnTo>
                    <a:pt x="87134" y="90721"/>
                  </a:lnTo>
                  <a:lnTo>
                    <a:pt x="66523" y="90256"/>
                  </a:lnTo>
                  <a:close/>
                </a:path>
                <a:path w="424179" h="241934">
                  <a:moveTo>
                    <a:pt x="186845" y="0"/>
                  </a:moveTo>
                  <a:lnTo>
                    <a:pt x="128781" y="13829"/>
                  </a:lnTo>
                  <a:lnTo>
                    <a:pt x="92328" y="59690"/>
                  </a:lnTo>
                  <a:lnTo>
                    <a:pt x="87134" y="89713"/>
                  </a:lnTo>
                  <a:lnTo>
                    <a:pt x="87134" y="90721"/>
                  </a:lnTo>
                  <a:lnTo>
                    <a:pt x="352689" y="90721"/>
                  </a:lnTo>
                  <a:lnTo>
                    <a:pt x="350616" y="85237"/>
                  </a:lnTo>
                  <a:lnTo>
                    <a:pt x="311361" y="49856"/>
                  </a:lnTo>
                  <a:lnTo>
                    <a:pt x="258382" y="48863"/>
                  </a:lnTo>
                  <a:lnTo>
                    <a:pt x="240077" y="24443"/>
                  </a:lnTo>
                  <a:lnTo>
                    <a:pt x="215444" y="7824"/>
                  </a:lnTo>
                  <a:lnTo>
                    <a:pt x="186845" y="0"/>
                  </a:lnTo>
                  <a:close/>
                </a:path>
                <a:path w="424179" h="241934">
                  <a:moveTo>
                    <a:pt x="276105" y="44970"/>
                  </a:moveTo>
                  <a:lnTo>
                    <a:pt x="258382" y="48863"/>
                  </a:lnTo>
                  <a:lnTo>
                    <a:pt x="307554" y="48863"/>
                  </a:lnTo>
                  <a:lnTo>
                    <a:pt x="294016" y="45333"/>
                  </a:lnTo>
                  <a:lnTo>
                    <a:pt x="276105" y="44970"/>
                  </a:lnTo>
                  <a:close/>
                </a:path>
              </a:pathLst>
            </a:custGeom>
            <a:solidFill>
              <a:srgbClr val="000000"/>
            </a:solidFill>
          </p:spPr>
          <p:txBody>
            <a:bodyPr wrap="square" lIns="0" tIns="0" rIns="0" bIns="0" rtlCol="0"/>
            <a:lstStyle/>
            <a:p>
              <a:endParaRPr sz="2400"/>
            </a:p>
          </p:txBody>
        </p:sp>
        <p:sp>
          <p:nvSpPr>
            <p:cNvPr id="13" name="object 13"/>
            <p:cNvSpPr/>
            <p:nvPr/>
          </p:nvSpPr>
          <p:spPr>
            <a:xfrm>
              <a:off x="5247132" y="2013204"/>
              <a:ext cx="303275" cy="600456"/>
            </a:xfrm>
            <a:prstGeom prst="rect">
              <a:avLst/>
            </a:prstGeom>
            <a:blipFill>
              <a:blip r:embed="rId2" cstate="print"/>
              <a:stretch>
                <a:fillRect/>
              </a:stretch>
            </a:blipFill>
          </p:spPr>
          <p:txBody>
            <a:bodyPr wrap="square" lIns="0" tIns="0" rIns="0" bIns="0" rtlCol="0"/>
            <a:lstStyle/>
            <a:p>
              <a:endParaRPr sz="2400"/>
            </a:p>
          </p:txBody>
        </p:sp>
        <p:sp>
          <p:nvSpPr>
            <p:cNvPr id="14" name="object 14"/>
            <p:cNvSpPr/>
            <p:nvPr/>
          </p:nvSpPr>
          <p:spPr>
            <a:xfrm>
              <a:off x="5672328" y="2013204"/>
              <a:ext cx="303275" cy="600456"/>
            </a:xfrm>
            <a:prstGeom prst="rect">
              <a:avLst/>
            </a:prstGeom>
            <a:blipFill>
              <a:blip r:embed="rId2" cstate="print"/>
              <a:stretch>
                <a:fillRect/>
              </a:stretch>
            </a:blipFill>
          </p:spPr>
          <p:txBody>
            <a:bodyPr wrap="square" lIns="0" tIns="0" rIns="0" bIns="0" rtlCol="0"/>
            <a:lstStyle/>
            <a:p>
              <a:endParaRPr sz="2400"/>
            </a:p>
          </p:txBody>
        </p:sp>
        <p:sp>
          <p:nvSpPr>
            <p:cNvPr id="15" name="object 15"/>
            <p:cNvSpPr/>
            <p:nvPr/>
          </p:nvSpPr>
          <p:spPr>
            <a:xfrm>
              <a:off x="6097523" y="2013204"/>
              <a:ext cx="301751" cy="600456"/>
            </a:xfrm>
            <a:prstGeom prst="rect">
              <a:avLst/>
            </a:prstGeom>
            <a:blipFill>
              <a:blip r:embed="rId3" cstate="print"/>
              <a:stretch>
                <a:fillRect/>
              </a:stretch>
            </a:blipFill>
          </p:spPr>
          <p:txBody>
            <a:bodyPr wrap="square" lIns="0" tIns="0" rIns="0" bIns="0" rtlCol="0"/>
            <a:lstStyle/>
            <a:p>
              <a:endParaRPr sz="2400"/>
            </a:p>
          </p:txBody>
        </p:sp>
        <p:sp>
          <p:nvSpPr>
            <p:cNvPr id="16" name="object 16"/>
            <p:cNvSpPr/>
            <p:nvPr/>
          </p:nvSpPr>
          <p:spPr>
            <a:xfrm>
              <a:off x="6522719" y="2013204"/>
              <a:ext cx="301751" cy="600456"/>
            </a:xfrm>
            <a:prstGeom prst="rect">
              <a:avLst/>
            </a:prstGeom>
            <a:blipFill>
              <a:blip r:embed="rId3" cstate="print"/>
              <a:stretch>
                <a:fillRect/>
              </a:stretch>
            </a:blipFill>
          </p:spPr>
          <p:txBody>
            <a:bodyPr wrap="square" lIns="0" tIns="0" rIns="0" bIns="0" rtlCol="0"/>
            <a:lstStyle/>
            <a:p>
              <a:endParaRPr sz="2400"/>
            </a:p>
          </p:txBody>
        </p:sp>
        <p:sp>
          <p:nvSpPr>
            <p:cNvPr id="17" name="object 17"/>
            <p:cNvSpPr/>
            <p:nvPr/>
          </p:nvSpPr>
          <p:spPr>
            <a:xfrm>
              <a:off x="6947916" y="2013204"/>
              <a:ext cx="301751" cy="600456"/>
            </a:xfrm>
            <a:prstGeom prst="rect">
              <a:avLst/>
            </a:prstGeom>
            <a:blipFill>
              <a:blip r:embed="rId3" cstate="print"/>
              <a:stretch>
                <a:fillRect/>
              </a:stretch>
            </a:blipFill>
          </p:spPr>
          <p:txBody>
            <a:bodyPr wrap="square" lIns="0" tIns="0" rIns="0" bIns="0" rtlCol="0"/>
            <a:lstStyle/>
            <a:p>
              <a:endParaRPr sz="2400"/>
            </a:p>
          </p:txBody>
        </p:sp>
        <p:sp>
          <p:nvSpPr>
            <p:cNvPr id="18" name="object 18"/>
            <p:cNvSpPr/>
            <p:nvPr/>
          </p:nvSpPr>
          <p:spPr>
            <a:xfrm>
              <a:off x="7371588" y="2013204"/>
              <a:ext cx="303275" cy="600456"/>
            </a:xfrm>
            <a:prstGeom prst="rect">
              <a:avLst/>
            </a:prstGeom>
            <a:blipFill>
              <a:blip r:embed="rId2" cstate="print"/>
              <a:stretch>
                <a:fillRect/>
              </a:stretch>
            </a:blipFill>
          </p:spPr>
          <p:txBody>
            <a:bodyPr wrap="square" lIns="0" tIns="0" rIns="0" bIns="0" rtlCol="0"/>
            <a:lstStyle/>
            <a:p>
              <a:endParaRPr sz="2400"/>
            </a:p>
          </p:txBody>
        </p:sp>
      </p:grpSp>
    </p:spTree>
    <p:extLst>
      <p:ext uri="{BB962C8B-B14F-4D97-AF65-F5344CB8AC3E}">
        <p14:creationId xmlns:p14="http://schemas.microsoft.com/office/powerpoint/2010/main" val="9160434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9144000" cy="5143500"/>
          </a:xfrm>
        </p:grpSpPr>
        <p:sp>
          <p:nvSpPr>
            <p:cNvPr id="3" name="object 3"/>
            <p:cNvSpPr/>
            <p:nvPr/>
          </p:nvSpPr>
          <p:spPr>
            <a:xfrm>
              <a:off x="746010" y="2159330"/>
              <a:ext cx="877569" cy="533400"/>
            </a:xfrm>
            <a:custGeom>
              <a:avLst/>
              <a:gdLst/>
              <a:ahLst/>
              <a:cxnLst/>
              <a:rect l="l" t="t" r="r" b="b"/>
              <a:pathLst>
                <a:path w="877569" h="533400">
                  <a:moveTo>
                    <a:pt x="762660" y="38061"/>
                  </a:moveTo>
                  <a:lnTo>
                    <a:pt x="759650" y="23279"/>
                  </a:lnTo>
                  <a:lnTo>
                    <a:pt x="751459" y="11176"/>
                  </a:lnTo>
                  <a:lnTo>
                    <a:pt x="739330" y="2997"/>
                  </a:lnTo>
                  <a:lnTo>
                    <a:pt x="724522" y="0"/>
                  </a:lnTo>
                  <a:lnTo>
                    <a:pt x="705459" y="0"/>
                  </a:lnTo>
                  <a:lnTo>
                    <a:pt x="705459" y="57086"/>
                  </a:lnTo>
                  <a:lnTo>
                    <a:pt x="705459" y="380606"/>
                  </a:lnTo>
                  <a:lnTo>
                    <a:pt x="171589" y="380606"/>
                  </a:lnTo>
                  <a:lnTo>
                    <a:pt x="171589" y="57086"/>
                  </a:lnTo>
                  <a:lnTo>
                    <a:pt x="705459" y="57086"/>
                  </a:lnTo>
                  <a:lnTo>
                    <a:pt x="705459" y="0"/>
                  </a:lnTo>
                  <a:lnTo>
                    <a:pt x="152527" y="0"/>
                  </a:lnTo>
                  <a:lnTo>
                    <a:pt x="137718" y="2997"/>
                  </a:lnTo>
                  <a:lnTo>
                    <a:pt x="125603" y="11176"/>
                  </a:lnTo>
                  <a:lnTo>
                    <a:pt x="117398" y="23279"/>
                  </a:lnTo>
                  <a:lnTo>
                    <a:pt x="114401" y="38061"/>
                  </a:lnTo>
                  <a:lnTo>
                    <a:pt x="114401" y="437705"/>
                  </a:lnTo>
                  <a:lnTo>
                    <a:pt x="762660" y="437705"/>
                  </a:lnTo>
                  <a:lnTo>
                    <a:pt x="762660" y="380606"/>
                  </a:lnTo>
                  <a:lnTo>
                    <a:pt x="762660" y="57086"/>
                  </a:lnTo>
                  <a:lnTo>
                    <a:pt x="762660" y="38061"/>
                  </a:lnTo>
                  <a:close/>
                </a:path>
                <a:path w="877569" h="533400">
                  <a:moveTo>
                    <a:pt x="877049" y="475767"/>
                  </a:moveTo>
                  <a:lnTo>
                    <a:pt x="495719" y="475767"/>
                  </a:lnTo>
                  <a:lnTo>
                    <a:pt x="495719" y="490994"/>
                  </a:lnTo>
                  <a:lnTo>
                    <a:pt x="491909" y="494792"/>
                  </a:lnTo>
                  <a:lnTo>
                    <a:pt x="385140" y="494792"/>
                  </a:lnTo>
                  <a:lnTo>
                    <a:pt x="381330" y="490994"/>
                  </a:lnTo>
                  <a:lnTo>
                    <a:pt x="381330" y="475767"/>
                  </a:lnTo>
                  <a:lnTo>
                    <a:pt x="0" y="475767"/>
                  </a:lnTo>
                  <a:lnTo>
                    <a:pt x="0" y="494792"/>
                  </a:lnTo>
                  <a:lnTo>
                    <a:pt x="3009" y="509574"/>
                  </a:lnTo>
                  <a:lnTo>
                    <a:pt x="11201" y="521677"/>
                  </a:lnTo>
                  <a:lnTo>
                    <a:pt x="23329" y="529856"/>
                  </a:lnTo>
                  <a:lnTo>
                    <a:pt x="38125" y="532853"/>
                  </a:lnTo>
                  <a:lnTo>
                    <a:pt x="838923" y="532853"/>
                  </a:lnTo>
                  <a:lnTo>
                    <a:pt x="853732" y="529856"/>
                  </a:lnTo>
                  <a:lnTo>
                    <a:pt x="865847" y="521677"/>
                  </a:lnTo>
                  <a:lnTo>
                    <a:pt x="874039" y="509574"/>
                  </a:lnTo>
                  <a:lnTo>
                    <a:pt x="877049" y="494792"/>
                  </a:lnTo>
                  <a:lnTo>
                    <a:pt x="877049" y="475767"/>
                  </a:lnTo>
                  <a:close/>
                </a:path>
              </a:pathLst>
            </a:custGeom>
            <a:solidFill>
              <a:srgbClr val="000000"/>
            </a:solidFill>
          </p:spPr>
          <p:txBody>
            <a:bodyPr wrap="square" lIns="0" tIns="0" rIns="0" bIns="0" rtlCol="0"/>
            <a:lstStyle/>
            <a:p>
              <a:endParaRPr sz="2400"/>
            </a:p>
          </p:txBody>
        </p:sp>
        <p:sp>
          <p:nvSpPr>
            <p:cNvPr id="4" name="object 4"/>
            <p:cNvSpPr/>
            <p:nvPr/>
          </p:nvSpPr>
          <p:spPr>
            <a:xfrm>
              <a:off x="3704844" y="1892807"/>
              <a:ext cx="1098803" cy="1066800"/>
            </a:xfrm>
            <a:prstGeom prst="rect">
              <a:avLst/>
            </a:prstGeom>
            <a:blipFill>
              <a:blip r:embed="rId2" cstate="print"/>
              <a:stretch>
                <a:fillRect/>
              </a:stretch>
            </a:blipFill>
          </p:spPr>
          <p:txBody>
            <a:bodyPr wrap="square" lIns="0" tIns="0" rIns="0" bIns="0" rtlCol="0"/>
            <a:lstStyle/>
            <a:p>
              <a:endParaRPr sz="2400"/>
            </a:p>
          </p:txBody>
        </p:sp>
      </p:grpSp>
      <p:sp>
        <p:nvSpPr>
          <p:cNvPr id="5" name="object 5"/>
          <p:cNvSpPr txBox="1"/>
          <p:nvPr/>
        </p:nvSpPr>
        <p:spPr>
          <a:xfrm>
            <a:off x="5154846" y="4110060"/>
            <a:ext cx="977053" cy="294953"/>
          </a:xfrm>
          <a:prstGeom prst="rect">
            <a:avLst/>
          </a:prstGeom>
        </p:spPr>
        <p:txBody>
          <a:bodyPr vert="horz" wrap="square" lIns="0" tIns="17780" rIns="0" bIns="0" rtlCol="0">
            <a:spAutoFit/>
          </a:bodyPr>
          <a:lstStyle/>
          <a:p>
            <a:pPr marL="16933">
              <a:spcBef>
                <a:spcPts val="140"/>
              </a:spcBef>
            </a:pPr>
            <a:r>
              <a:rPr spc="-193" dirty="0">
                <a:latin typeface="Arial Black"/>
                <a:cs typeface="Arial Black"/>
              </a:rPr>
              <a:t>Minikube</a:t>
            </a:r>
            <a:endParaRPr dirty="0">
              <a:latin typeface="Arial Black"/>
              <a:cs typeface="Arial Black"/>
            </a:endParaRPr>
          </a:p>
        </p:txBody>
      </p:sp>
      <p:sp>
        <p:nvSpPr>
          <p:cNvPr id="6" name="object 6"/>
          <p:cNvSpPr txBox="1">
            <a:spLocks noGrp="1"/>
          </p:cNvSpPr>
          <p:nvPr>
            <p:ph type="title"/>
          </p:nvPr>
        </p:nvSpPr>
        <p:spPr>
          <a:xfrm>
            <a:off x="8581645" y="3131665"/>
            <a:ext cx="1170940" cy="294953"/>
          </a:xfrm>
          <a:prstGeom prst="rect">
            <a:avLst/>
          </a:prstGeom>
        </p:spPr>
        <p:txBody>
          <a:bodyPr vert="horz" wrap="square" lIns="0" tIns="17780" rIns="0" bIns="0" rtlCol="0" anchor="ctr">
            <a:spAutoFit/>
          </a:bodyPr>
          <a:lstStyle/>
          <a:p>
            <a:pPr marL="16933">
              <a:lnSpc>
                <a:spcPct val="100000"/>
              </a:lnSpc>
              <a:spcBef>
                <a:spcPts val="140"/>
              </a:spcBef>
            </a:pPr>
            <a:r>
              <a:rPr sz="1800" b="1" spc="-87" dirty="0">
                <a:solidFill>
                  <a:srgbClr val="000000"/>
                </a:solidFill>
                <a:latin typeface="Arial"/>
                <a:cs typeface="Arial"/>
              </a:rPr>
              <a:t>KU</a:t>
            </a:r>
            <a:r>
              <a:rPr sz="1800" b="1" spc="-100" dirty="0">
                <a:solidFill>
                  <a:srgbClr val="000000"/>
                </a:solidFill>
                <a:latin typeface="Arial"/>
                <a:cs typeface="Arial"/>
              </a:rPr>
              <a:t>B</a:t>
            </a:r>
            <a:r>
              <a:rPr sz="1800" b="1" spc="-213" dirty="0">
                <a:solidFill>
                  <a:srgbClr val="000000"/>
                </a:solidFill>
                <a:latin typeface="Arial"/>
                <a:cs typeface="Arial"/>
              </a:rPr>
              <a:t>E</a:t>
            </a:r>
            <a:r>
              <a:rPr sz="1800" b="1" spc="-47" dirty="0">
                <a:solidFill>
                  <a:srgbClr val="000000"/>
                </a:solidFill>
                <a:latin typeface="Arial"/>
                <a:cs typeface="Arial"/>
              </a:rPr>
              <a:t>A</a:t>
            </a:r>
            <a:r>
              <a:rPr sz="1800" b="1" spc="120" dirty="0">
                <a:solidFill>
                  <a:srgbClr val="000000"/>
                </a:solidFill>
                <a:latin typeface="Arial"/>
                <a:cs typeface="Arial"/>
              </a:rPr>
              <a:t>DM</a:t>
            </a:r>
            <a:endParaRPr sz="1800" dirty="0">
              <a:latin typeface="Arial"/>
              <a:cs typeface="Arial"/>
            </a:endParaRPr>
          </a:p>
        </p:txBody>
      </p:sp>
      <p:sp>
        <p:nvSpPr>
          <p:cNvPr id="7" name="object 7"/>
          <p:cNvSpPr txBox="1"/>
          <p:nvPr/>
        </p:nvSpPr>
        <p:spPr>
          <a:xfrm>
            <a:off x="4595368" y="5795806"/>
            <a:ext cx="1977813" cy="294953"/>
          </a:xfrm>
          <a:prstGeom prst="rect">
            <a:avLst/>
          </a:prstGeom>
        </p:spPr>
        <p:txBody>
          <a:bodyPr vert="horz" wrap="square" lIns="0" tIns="17780" rIns="0" bIns="0" rtlCol="0">
            <a:spAutoFit/>
          </a:bodyPr>
          <a:lstStyle/>
          <a:p>
            <a:pPr marL="16933">
              <a:spcBef>
                <a:spcPts val="140"/>
              </a:spcBef>
            </a:pPr>
            <a:r>
              <a:rPr spc="-220" dirty="0">
                <a:latin typeface="Arial Black"/>
                <a:cs typeface="Arial Black"/>
              </a:rPr>
              <a:t>Singe </a:t>
            </a:r>
            <a:r>
              <a:rPr spc="-173" dirty="0">
                <a:latin typeface="Arial Black"/>
                <a:cs typeface="Arial Black"/>
              </a:rPr>
              <a:t>Node</a:t>
            </a:r>
            <a:r>
              <a:rPr spc="-127" dirty="0">
                <a:latin typeface="Arial Black"/>
                <a:cs typeface="Arial Black"/>
              </a:rPr>
              <a:t> </a:t>
            </a:r>
            <a:r>
              <a:rPr spc="-233" dirty="0">
                <a:latin typeface="Arial Black"/>
                <a:cs typeface="Arial Black"/>
              </a:rPr>
              <a:t>Cluster</a:t>
            </a:r>
            <a:endParaRPr>
              <a:latin typeface="Arial Black"/>
              <a:cs typeface="Arial Black"/>
            </a:endParaRPr>
          </a:p>
        </p:txBody>
      </p:sp>
      <p:sp>
        <p:nvSpPr>
          <p:cNvPr id="8" name="object 8"/>
          <p:cNvSpPr txBox="1"/>
          <p:nvPr/>
        </p:nvSpPr>
        <p:spPr>
          <a:xfrm>
            <a:off x="8140362" y="5795806"/>
            <a:ext cx="2591647" cy="294953"/>
          </a:xfrm>
          <a:prstGeom prst="rect">
            <a:avLst/>
          </a:prstGeom>
        </p:spPr>
        <p:txBody>
          <a:bodyPr vert="horz" wrap="square" lIns="0" tIns="17780" rIns="0" bIns="0" rtlCol="0">
            <a:spAutoFit/>
          </a:bodyPr>
          <a:lstStyle/>
          <a:p>
            <a:pPr marL="16933">
              <a:spcBef>
                <a:spcPts val="140"/>
              </a:spcBef>
            </a:pPr>
            <a:r>
              <a:rPr spc="-152" dirty="0">
                <a:latin typeface="Arial Black"/>
                <a:cs typeface="Arial Black"/>
              </a:rPr>
              <a:t>Singe/Multi </a:t>
            </a:r>
            <a:r>
              <a:rPr spc="-173" dirty="0">
                <a:latin typeface="Arial Black"/>
                <a:cs typeface="Arial Black"/>
              </a:rPr>
              <a:t>Node</a:t>
            </a:r>
            <a:r>
              <a:rPr spc="-180" dirty="0">
                <a:latin typeface="Arial Black"/>
                <a:cs typeface="Arial Black"/>
              </a:rPr>
              <a:t> </a:t>
            </a:r>
            <a:r>
              <a:rPr spc="-233" dirty="0">
                <a:latin typeface="Arial Black"/>
                <a:cs typeface="Arial Black"/>
              </a:rPr>
              <a:t>Cluster</a:t>
            </a:r>
            <a:endParaRPr>
              <a:latin typeface="Arial Black"/>
              <a:cs typeface="Arial Black"/>
            </a:endParaRPr>
          </a:p>
        </p:txBody>
      </p:sp>
      <p:sp>
        <p:nvSpPr>
          <p:cNvPr id="9" name="object 9"/>
          <p:cNvSpPr txBox="1"/>
          <p:nvPr/>
        </p:nvSpPr>
        <p:spPr>
          <a:xfrm>
            <a:off x="4950121" y="5084606"/>
            <a:ext cx="1350433" cy="294953"/>
          </a:xfrm>
          <a:prstGeom prst="rect">
            <a:avLst/>
          </a:prstGeom>
        </p:spPr>
        <p:txBody>
          <a:bodyPr vert="horz" wrap="square" lIns="0" tIns="17780" rIns="0" bIns="0" rtlCol="0">
            <a:spAutoFit/>
          </a:bodyPr>
          <a:lstStyle/>
          <a:p>
            <a:pPr marL="16933">
              <a:spcBef>
                <a:spcPts val="140"/>
              </a:spcBef>
            </a:pPr>
            <a:r>
              <a:rPr spc="-207" dirty="0">
                <a:latin typeface="Arial Black"/>
                <a:cs typeface="Arial Black"/>
              </a:rPr>
              <a:t>Deploys </a:t>
            </a:r>
            <a:r>
              <a:rPr spc="-240" dirty="0">
                <a:latin typeface="Arial Black"/>
                <a:cs typeface="Arial Black"/>
              </a:rPr>
              <a:t>VMs</a:t>
            </a:r>
            <a:endParaRPr>
              <a:latin typeface="Arial Black"/>
              <a:cs typeface="Arial Black"/>
            </a:endParaRPr>
          </a:p>
        </p:txBody>
      </p:sp>
      <p:sp>
        <p:nvSpPr>
          <p:cNvPr id="10" name="object 10"/>
          <p:cNvSpPr txBox="1"/>
          <p:nvPr/>
        </p:nvSpPr>
        <p:spPr>
          <a:xfrm>
            <a:off x="7794412" y="5084606"/>
            <a:ext cx="2617893" cy="294953"/>
          </a:xfrm>
          <a:prstGeom prst="rect">
            <a:avLst/>
          </a:prstGeom>
        </p:spPr>
        <p:txBody>
          <a:bodyPr vert="horz" wrap="square" lIns="0" tIns="17780" rIns="0" bIns="0" rtlCol="0">
            <a:spAutoFit/>
          </a:bodyPr>
          <a:lstStyle/>
          <a:p>
            <a:pPr marL="16933">
              <a:spcBef>
                <a:spcPts val="140"/>
              </a:spcBef>
            </a:pPr>
            <a:r>
              <a:rPr spc="-240" dirty="0">
                <a:latin typeface="Arial Black"/>
                <a:cs typeface="Arial Black"/>
              </a:rPr>
              <a:t>Requires VMs </a:t>
            </a:r>
            <a:r>
              <a:rPr spc="-180" dirty="0">
                <a:latin typeface="Arial Black"/>
                <a:cs typeface="Arial Black"/>
              </a:rPr>
              <a:t>to </a:t>
            </a:r>
            <a:r>
              <a:rPr spc="-207" dirty="0">
                <a:latin typeface="Arial Black"/>
                <a:cs typeface="Arial Black"/>
              </a:rPr>
              <a:t>be</a:t>
            </a:r>
            <a:r>
              <a:rPr spc="-193" dirty="0">
                <a:latin typeface="Arial Black"/>
                <a:cs typeface="Arial Black"/>
              </a:rPr>
              <a:t> </a:t>
            </a:r>
            <a:r>
              <a:rPr spc="-227" dirty="0">
                <a:latin typeface="Arial Black"/>
                <a:cs typeface="Arial Black"/>
              </a:rPr>
              <a:t>ready</a:t>
            </a:r>
            <a:endParaRPr>
              <a:latin typeface="Arial Black"/>
              <a:cs typeface="Arial Black"/>
            </a:endParaRPr>
          </a:p>
        </p:txBody>
      </p:sp>
    </p:spTree>
    <p:extLst>
      <p:ext uri="{BB962C8B-B14F-4D97-AF65-F5344CB8AC3E}">
        <p14:creationId xmlns:p14="http://schemas.microsoft.com/office/powerpoint/2010/main" val="3078726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570345" y="1345334"/>
            <a:ext cx="5181600" cy="4351338"/>
          </a:xfrm>
        </p:spPr>
        <p:txBody>
          <a:bodyPr>
            <a:normAutofit/>
          </a:bodyPr>
          <a:lstStyle/>
          <a:p>
            <a:pPr marL="0" indent="0">
              <a:buNone/>
            </a:pPr>
            <a:r>
              <a:rPr lang="en-US" sz="2000" b="1" dirty="0"/>
              <a:t>Turnkey Solutions</a:t>
            </a:r>
          </a:p>
          <a:p>
            <a:pPr marL="0" indent="0">
              <a:buNone/>
            </a:pPr>
            <a:endParaRPr lang="en-US" sz="2000" dirty="0"/>
          </a:p>
          <a:p>
            <a:pPr marL="0" indent="0">
              <a:buNone/>
            </a:pPr>
            <a:endParaRPr lang="en-US" sz="2000" dirty="0"/>
          </a:p>
          <a:p>
            <a:r>
              <a:rPr lang="en-US" sz="2000" dirty="0"/>
              <a:t>You Provision VMs</a:t>
            </a:r>
          </a:p>
          <a:p>
            <a:r>
              <a:rPr lang="en-US" sz="2000" dirty="0"/>
              <a:t>You Configure VMs</a:t>
            </a:r>
          </a:p>
          <a:p>
            <a:r>
              <a:rPr lang="en-US" sz="2000" dirty="0"/>
              <a:t>You Use Scripts to Deploy Cluster</a:t>
            </a:r>
          </a:p>
          <a:p>
            <a:r>
              <a:rPr lang="en-US" sz="2000" dirty="0"/>
              <a:t>You Maintain VMs yourself</a:t>
            </a:r>
          </a:p>
          <a:p>
            <a:r>
              <a:rPr lang="en-US" sz="2000" dirty="0" err="1"/>
              <a:t>Eg</a:t>
            </a:r>
            <a:r>
              <a:rPr lang="en-US" sz="2000" dirty="0"/>
              <a:t>: Kubernetes on AWS using KOPS</a:t>
            </a:r>
          </a:p>
          <a:p>
            <a:endParaRPr lang="en-US" dirty="0"/>
          </a:p>
        </p:txBody>
      </p:sp>
      <p:sp>
        <p:nvSpPr>
          <p:cNvPr id="9" name="Content Placeholder 8"/>
          <p:cNvSpPr>
            <a:spLocks noGrp="1"/>
          </p:cNvSpPr>
          <p:nvPr>
            <p:ph sz="half" idx="2"/>
          </p:nvPr>
        </p:nvSpPr>
        <p:spPr>
          <a:xfrm>
            <a:off x="6634018" y="1280680"/>
            <a:ext cx="5181600" cy="4351338"/>
          </a:xfrm>
        </p:spPr>
        <p:txBody>
          <a:bodyPr>
            <a:normAutofit/>
          </a:bodyPr>
          <a:lstStyle/>
          <a:p>
            <a:pPr marL="0" indent="0">
              <a:buNone/>
            </a:pPr>
            <a:r>
              <a:rPr lang="en-US" sz="2000" b="1" dirty="0"/>
              <a:t>Hosted Solutions</a:t>
            </a:r>
          </a:p>
          <a:p>
            <a:pPr marL="0" indent="0">
              <a:buNone/>
            </a:pPr>
            <a:r>
              <a:rPr lang="en-US" sz="2000" dirty="0"/>
              <a:t>(Managed Solutions)</a:t>
            </a:r>
          </a:p>
          <a:p>
            <a:pPr marL="0" indent="0">
              <a:buNone/>
            </a:pPr>
            <a:endParaRPr lang="en-US" sz="2000" dirty="0"/>
          </a:p>
          <a:p>
            <a:r>
              <a:rPr lang="en-US" sz="2000" dirty="0"/>
              <a:t>Kubernetes-As-A-Service</a:t>
            </a:r>
          </a:p>
          <a:p>
            <a:r>
              <a:rPr lang="en-US" sz="2000" dirty="0"/>
              <a:t>Provider provisions VMs</a:t>
            </a:r>
          </a:p>
          <a:p>
            <a:r>
              <a:rPr lang="en-US" sz="2000" dirty="0"/>
              <a:t>Provider installs Kubernetes</a:t>
            </a:r>
          </a:p>
          <a:p>
            <a:r>
              <a:rPr lang="en-US" sz="2000" dirty="0"/>
              <a:t>Provider maintains VMs</a:t>
            </a:r>
          </a:p>
          <a:p>
            <a:r>
              <a:rPr lang="en-US" sz="2000" dirty="0" err="1"/>
              <a:t>Eg</a:t>
            </a:r>
            <a:r>
              <a:rPr lang="en-US" sz="2000" dirty="0"/>
              <a:t>: Google Container Engine (GKE)</a:t>
            </a:r>
          </a:p>
          <a:p>
            <a:pPr marL="0" indent="0">
              <a:buNone/>
            </a:pPr>
            <a:endParaRPr lang="en-US" dirty="0"/>
          </a:p>
        </p:txBody>
      </p:sp>
    </p:spTree>
    <p:extLst>
      <p:ext uri="{BB962C8B-B14F-4D97-AF65-F5344CB8AC3E}">
        <p14:creationId xmlns:p14="http://schemas.microsoft.com/office/powerpoint/2010/main" val="386689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9144000" cy="5143500"/>
          </a:xfrm>
        </p:grpSpPr>
        <p:sp>
          <p:nvSpPr>
            <p:cNvPr id="3" name="object 3"/>
            <p:cNvSpPr/>
            <p:nvPr/>
          </p:nvSpPr>
          <p:spPr>
            <a:xfrm>
              <a:off x="3179064" y="4344923"/>
              <a:ext cx="303275" cy="598932"/>
            </a:xfrm>
            <a:prstGeom prst="rect">
              <a:avLst/>
            </a:prstGeom>
            <a:blipFill>
              <a:blip r:embed="rId2" cstate="print"/>
              <a:stretch>
                <a:fillRect/>
              </a:stretch>
            </a:blipFill>
          </p:spPr>
          <p:txBody>
            <a:bodyPr wrap="square" lIns="0" tIns="0" rIns="0" bIns="0" rtlCol="0"/>
            <a:lstStyle/>
            <a:p>
              <a:endParaRPr sz="2400"/>
            </a:p>
          </p:txBody>
        </p:sp>
        <p:sp>
          <p:nvSpPr>
            <p:cNvPr id="4" name="object 4"/>
            <p:cNvSpPr/>
            <p:nvPr/>
          </p:nvSpPr>
          <p:spPr>
            <a:xfrm>
              <a:off x="3604259" y="4344923"/>
              <a:ext cx="301751" cy="598932"/>
            </a:xfrm>
            <a:prstGeom prst="rect">
              <a:avLst/>
            </a:prstGeom>
            <a:blipFill>
              <a:blip r:embed="rId3" cstate="print"/>
              <a:stretch>
                <a:fillRect/>
              </a:stretch>
            </a:blipFill>
          </p:spPr>
          <p:txBody>
            <a:bodyPr wrap="square" lIns="0" tIns="0" rIns="0" bIns="0" rtlCol="0"/>
            <a:lstStyle/>
            <a:p>
              <a:endParaRPr sz="2400"/>
            </a:p>
          </p:txBody>
        </p:sp>
        <p:sp>
          <p:nvSpPr>
            <p:cNvPr id="5" name="object 5"/>
            <p:cNvSpPr/>
            <p:nvPr/>
          </p:nvSpPr>
          <p:spPr>
            <a:xfrm>
              <a:off x="4029455" y="4344923"/>
              <a:ext cx="301751" cy="598932"/>
            </a:xfrm>
            <a:prstGeom prst="rect">
              <a:avLst/>
            </a:prstGeom>
            <a:blipFill>
              <a:blip r:embed="rId3" cstate="print"/>
              <a:stretch>
                <a:fillRect/>
              </a:stretch>
            </a:blipFill>
          </p:spPr>
          <p:txBody>
            <a:bodyPr wrap="square" lIns="0" tIns="0" rIns="0" bIns="0" rtlCol="0"/>
            <a:lstStyle/>
            <a:p>
              <a:endParaRPr sz="2400"/>
            </a:p>
          </p:txBody>
        </p:sp>
        <p:sp>
          <p:nvSpPr>
            <p:cNvPr id="6" name="object 6"/>
            <p:cNvSpPr/>
            <p:nvPr/>
          </p:nvSpPr>
          <p:spPr>
            <a:xfrm>
              <a:off x="4454652" y="4344923"/>
              <a:ext cx="301751" cy="598932"/>
            </a:xfrm>
            <a:prstGeom prst="rect">
              <a:avLst/>
            </a:prstGeom>
            <a:blipFill>
              <a:blip r:embed="rId3" cstate="print"/>
              <a:stretch>
                <a:fillRect/>
              </a:stretch>
            </a:blipFill>
          </p:spPr>
          <p:txBody>
            <a:bodyPr wrap="square" lIns="0" tIns="0" rIns="0" bIns="0" rtlCol="0"/>
            <a:lstStyle/>
            <a:p>
              <a:endParaRPr sz="2400"/>
            </a:p>
          </p:txBody>
        </p:sp>
        <p:sp>
          <p:nvSpPr>
            <p:cNvPr id="7" name="object 7"/>
            <p:cNvSpPr/>
            <p:nvPr/>
          </p:nvSpPr>
          <p:spPr>
            <a:xfrm>
              <a:off x="4878323" y="4344923"/>
              <a:ext cx="303275" cy="598932"/>
            </a:xfrm>
            <a:prstGeom prst="rect">
              <a:avLst/>
            </a:prstGeom>
            <a:blipFill>
              <a:blip r:embed="rId2" cstate="print"/>
              <a:stretch>
                <a:fillRect/>
              </a:stretch>
            </a:blipFill>
          </p:spPr>
          <p:txBody>
            <a:bodyPr wrap="square" lIns="0" tIns="0" rIns="0" bIns="0" rtlCol="0"/>
            <a:lstStyle/>
            <a:p>
              <a:endParaRPr sz="2400"/>
            </a:p>
          </p:txBody>
        </p:sp>
        <p:sp>
          <p:nvSpPr>
            <p:cNvPr id="8" name="object 8"/>
            <p:cNvSpPr/>
            <p:nvPr/>
          </p:nvSpPr>
          <p:spPr>
            <a:xfrm>
              <a:off x="5303520" y="4344923"/>
              <a:ext cx="301751" cy="598932"/>
            </a:xfrm>
            <a:prstGeom prst="rect">
              <a:avLst/>
            </a:prstGeom>
            <a:blipFill>
              <a:blip r:embed="rId3" cstate="print"/>
              <a:stretch>
                <a:fillRect/>
              </a:stretch>
            </a:blipFill>
          </p:spPr>
          <p:txBody>
            <a:bodyPr wrap="square" lIns="0" tIns="0" rIns="0" bIns="0" rtlCol="0"/>
            <a:lstStyle/>
            <a:p>
              <a:endParaRPr sz="2400"/>
            </a:p>
          </p:txBody>
        </p:sp>
      </p:grpSp>
      <p:sp>
        <p:nvSpPr>
          <p:cNvPr id="9" name="object 9"/>
          <p:cNvSpPr txBox="1">
            <a:spLocks noGrp="1"/>
          </p:cNvSpPr>
          <p:nvPr>
            <p:ph type="title"/>
          </p:nvPr>
        </p:nvSpPr>
        <p:spPr>
          <a:xfrm>
            <a:off x="940544" y="762432"/>
            <a:ext cx="3454400" cy="509541"/>
          </a:xfrm>
          <a:prstGeom prst="rect">
            <a:avLst/>
          </a:prstGeom>
        </p:spPr>
        <p:txBody>
          <a:bodyPr vert="horz" wrap="square" lIns="0" tIns="16933" rIns="0" bIns="0" rtlCol="0" anchor="ctr">
            <a:spAutoFit/>
          </a:bodyPr>
          <a:lstStyle/>
          <a:p>
            <a:pPr marL="16933">
              <a:lnSpc>
                <a:spcPct val="100000"/>
              </a:lnSpc>
              <a:spcBef>
                <a:spcPts val="133"/>
              </a:spcBef>
            </a:pPr>
            <a:r>
              <a:rPr sz="3200" b="1" spc="-67" dirty="0">
                <a:solidFill>
                  <a:srgbClr val="000000"/>
                </a:solidFill>
                <a:latin typeface="Arial"/>
                <a:cs typeface="Arial"/>
              </a:rPr>
              <a:t>Turnkey</a:t>
            </a:r>
            <a:r>
              <a:rPr sz="3200" b="1" spc="-107" dirty="0">
                <a:solidFill>
                  <a:srgbClr val="000000"/>
                </a:solidFill>
                <a:latin typeface="Arial"/>
                <a:cs typeface="Arial"/>
              </a:rPr>
              <a:t> </a:t>
            </a:r>
            <a:r>
              <a:rPr sz="3200" b="1" spc="-67" dirty="0">
                <a:solidFill>
                  <a:srgbClr val="000000"/>
                </a:solidFill>
                <a:latin typeface="Arial"/>
                <a:cs typeface="Arial"/>
              </a:rPr>
              <a:t>Solutions</a:t>
            </a:r>
            <a:endParaRPr sz="3200">
              <a:latin typeface="Arial"/>
              <a:cs typeface="Arial"/>
            </a:endParaRPr>
          </a:p>
        </p:txBody>
      </p:sp>
      <p:grpSp>
        <p:nvGrpSpPr>
          <p:cNvPr id="10" name="object 10"/>
          <p:cNvGrpSpPr/>
          <p:nvPr/>
        </p:nvGrpSpPr>
        <p:grpSpPr>
          <a:xfrm>
            <a:off x="1237488" y="2466847"/>
            <a:ext cx="4523739" cy="1603587"/>
            <a:chOff x="928116" y="1850135"/>
            <a:chExt cx="3392804" cy="1202690"/>
          </a:xfrm>
        </p:grpSpPr>
        <p:sp>
          <p:nvSpPr>
            <p:cNvPr id="11" name="object 11"/>
            <p:cNvSpPr/>
            <p:nvPr/>
          </p:nvSpPr>
          <p:spPr>
            <a:xfrm>
              <a:off x="928116" y="1882139"/>
              <a:ext cx="1115568" cy="1115568"/>
            </a:xfrm>
            <a:prstGeom prst="rect">
              <a:avLst/>
            </a:prstGeom>
            <a:blipFill>
              <a:blip r:embed="rId4" cstate="print"/>
              <a:stretch>
                <a:fillRect/>
              </a:stretch>
            </a:blipFill>
          </p:spPr>
          <p:txBody>
            <a:bodyPr wrap="square" lIns="0" tIns="0" rIns="0" bIns="0" rtlCol="0"/>
            <a:lstStyle/>
            <a:p>
              <a:endParaRPr sz="2400"/>
            </a:p>
          </p:txBody>
        </p:sp>
        <p:sp>
          <p:nvSpPr>
            <p:cNvPr id="12" name="object 12"/>
            <p:cNvSpPr/>
            <p:nvPr/>
          </p:nvSpPr>
          <p:spPr>
            <a:xfrm>
              <a:off x="3101339" y="1850135"/>
              <a:ext cx="1219200" cy="1202436"/>
            </a:xfrm>
            <a:prstGeom prst="rect">
              <a:avLst/>
            </a:prstGeom>
            <a:blipFill>
              <a:blip r:embed="rId5" cstate="print"/>
              <a:stretch>
                <a:fillRect/>
              </a:stretch>
            </a:blipFill>
          </p:spPr>
          <p:txBody>
            <a:bodyPr wrap="square" lIns="0" tIns="0" rIns="0" bIns="0" rtlCol="0"/>
            <a:lstStyle/>
            <a:p>
              <a:endParaRPr sz="2400"/>
            </a:p>
          </p:txBody>
        </p:sp>
      </p:grpSp>
      <p:sp>
        <p:nvSpPr>
          <p:cNvPr id="13" name="object 13"/>
          <p:cNvSpPr txBox="1"/>
          <p:nvPr/>
        </p:nvSpPr>
        <p:spPr>
          <a:xfrm>
            <a:off x="1495281" y="4109720"/>
            <a:ext cx="1125220" cy="294953"/>
          </a:xfrm>
          <a:prstGeom prst="rect">
            <a:avLst/>
          </a:prstGeom>
        </p:spPr>
        <p:txBody>
          <a:bodyPr vert="horz" wrap="square" lIns="0" tIns="17780" rIns="0" bIns="0" rtlCol="0">
            <a:spAutoFit/>
          </a:bodyPr>
          <a:lstStyle/>
          <a:p>
            <a:pPr marL="16933">
              <a:spcBef>
                <a:spcPts val="140"/>
              </a:spcBef>
            </a:pPr>
            <a:r>
              <a:rPr b="1" spc="-33" dirty="0">
                <a:latin typeface="Arial"/>
                <a:cs typeface="Arial"/>
              </a:rPr>
              <a:t>O</a:t>
            </a:r>
            <a:r>
              <a:rPr b="1" spc="-13" dirty="0">
                <a:latin typeface="Arial"/>
                <a:cs typeface="Arial"/>
              </a:rPr>
              <a:t>pe</a:t>
            </a:r>
            <a:r>
              <a:rPr b="1" spc="-20" dirty="0">
                <a:latin typeface="Arial"/>
                <a:cs typeface="Arial"/>
              </a:rPr>
              <a:t>n</a:t>
            </a:r>
            <a:r>
              <a:rPr b="1" spc="-200" dirty="0">
                <a:latin typeface="Arial"/>
                <a:cs typeface="Arial"/>
              </a:rPr>
              <a:t>S</a:t>
            </a:r>
            <a:r>
              <a:rPr b="1" spc="27" dirty="0">
                <a:latin typeface="Arial"/>
                <a:cs typeface="Arial"/>
              </a:rPr>
              <a:t>hi</a:t>
            </a:r>
            <a:r>
              <a:rPr b="1" spc="40" dirty="0">
                <a:latin typeface="Arial"/>
                <a:cs typeface="Arial"/>
              </a:rPr>
              <a:t>f</a:t>
            </a:r>
            <a:r>
              <a:rPr b="1" spc="100" dirty="0">
                <a:latin typeface="Arial"/>
                <a:cs typeface="Arial"/>
              </a:rPr>
              <a:t>t</a:t>
            </a:r>
            <a:endParaRPr>
              <a:latin typeface="Arial"/>
              <a:cs typeface="Arial"/>
            </a:endParaRPr>
          </a:p>
        </p:txBody>
      </p:sp>
      <p:sp>
        <p:nvSpPr>
          <p:cNvPr id="14" name="object 14"/>
          <p:cNvSpPr txBox="1"/>
          <p:nvPr/>
        </p:nvSpPr>
        <p:spPr>
          <a:xfrm>
            <a:off x="3916173" y="4109720"/>
            <a:ext cx="2061633" cy="571951"/>
          </a:xfrm>
          <a:prstGeom prst="rect">
            <a:avLst/>
          </a:prstGeom>
        </p:spPr>
        <p:txBody>
          <a:bodyPr vert="horz" wrap="square" lIns="0" tIns="17780" rIns="0" bIns="0" rtlCol="0">
            <a:spAutoFit/>
          </a:bodyPr>
          <a:lstStyle/>
          <a:p>
            <a:pPr marL="16933" marR="6773" indent="188802">
              <a:spcBef>
                <a:spcPts val="140"/>
              </a:spcBef>
            </a:pPr>
            <a:r>
              <a:rPr b="1" spc="-33" dirty="0">
                <a:latin typeface="Arial"/>
                <a:cs typeface="Arial"/>
              </a:rPr>
              <a:t>Cloud </a:t>
            </a:r>
            <a:r>
              <a:rPr b="1" spc="-20" dirty="0">
                <a:latin typeface="Arial"/>
                <a:cs typeface="Arial"/>
              </a:rPr>
              <a:t>Foundry  Container</a:t>
            </a:r>
            <a:r>
              <a:rPr b="1" spc="-107" dirty="0">
                <a:latin typeface="Arial"/>
                <a:cs typeface="Arial"/>
              </a:rPr>
              <a:t> </a:t>
            </a:r>
            <a:r>
              <a:rPr b="1" spc="-7" dirty="0">
                <a:latin typeface="Arial"/>
                <a:cs typeface="Arial"/>
              </a:rPr>
              <a:t>Runtime</a:t>
            </a:r>
            <a:endParaRPr>
              <a:latin typeface="Arial"/>
              <a:cs typeface="Arial"/>
            </a:endParaRPr>
          </a:p>
        </p:txBody>
      </p:sp>
      <p:grpSp>
        <p:nvGrpSpPr>
          <p:cNvPr id="15" name="object 15"/>
          <p:cNvGrpSpPr/>
          <p:nvPr/>
        </p:nvGrpSpPr>
        <p:grpSpPr>
          <a:xfrm>
            <a:off x="5827777" y="2731008"/>
            <a:ext cx="5374639" cy="3925993"/>
            <a:chOff x="4370832" y="2048255"/>
            <a:chExt cx="4030979" cy="2944495"/>
          </a:xfrm>
        </p:grpSpPr>
        <p:sp>
          <p:nvSpPr>
            <p:cNvPr id="16" name="object 16"/>
            <p:cNvSpPr/>
            <p:nvPr/>
          </p:nvSpPr>
          <p:spPr>
            <a:xfrm>
              <a:off x="7592567" y="3697223"/>
              <a:ext cx="809244" cy="1295400"/>
            </a:xfrm>
            <a:prstGeom prst="rect">
              <a:avLst/>
            </a:prstGeom>
            <a:blipFill>
              <a:blip r:embed="rId6" cstate="print"/>
              <a:stretch>
                <a:fillRect/>
              </a:stretch>
            </a:blipFill>
          </p:spPr>
          <p:txBody>
            <a:bodyPr wrap="square" lIns="0" tIns="0" rIns="0" bIns="0" rtlCol="0"/>
            <a:lstStyle/>
            <a:p>
              <a:endParaRPr sz="2400"/>
            </a:p>
          </p:txBody>
        </p:sp>
        <p:sp>
          <p:nvSpPr>
            <p:cNvPr id="17" name="object 17"/>
            <p:cNvSpPr/>
            <p:nvPr/>
          </p:nvSpPr>
          <p:spPr>
            <a:xfrm>
              <a:off x="5495544" y="2048255"/>
              <a:ext cx="1552955" cy="818388"/>
            </a:xfrm>
            <a:prstGeom prst="rect">
              <a:avLst/>
            </a:prstGeom>
            <a:blipFill>
              <a:blip r:embed="rId7" cstate="print"/>
              <a:stretch>
                <a:fillRect/>
              </a:stretch>
            </a:blipFill>
          </p:spPr>
          <p:txBody>
            <a:bodyPr wrap="square" lIns="0" tIns="0" rIns="0" bIns="0" rtlCol="0"/>
            <a:lstStyle/>
            <a:p>
              <a:endParaRPr sz="2400"/>
            </a:p>
          </p:txBody>
        </p:sp>
        <p:sp>
          <p:nvSpPr>
            <p:cNvPr id="18" name="object 18"/>
            <p:cNvSpPr/>
            <p:nvPr/>
          </p:nvSpPr>
          <p:spPr>
            <a:xfrm>
              <a:off x="4370832" y="2060447"/>
              <a:ext cx="1731264" cy="758951"/>
            </a:xfrm>
            <a:prstGeom prst="rect">
              <a:avLst/>
            </a:prstGeom>
            <a:blipFill>
              <a:blip r:embed="rId8" cstate="print"/>
              <a:stretch>
                <a:fillRect/>
              </a:stretch>
            </a:blipFill>
          </p:spPr>
          <p:txBody>
            <a:bodyPr wrap="square" lIns="0" tIns="0" rIns="0" bIns="0" rtlCol="0"/>
            <a:lstStyle/>
            <a:p>
              <a:endParaRPr sz="2400"/>
            </a:p>
          </p:txBody>
        </p:sp>
        <p:sp>
          <p:nvSpPr>
            <p:cNvPr id="19" name="object 19"/>
            <p:cNvSpPr/>
            <p:nvPr/>
          </p:nvSpPr>
          <p:spPr>
            <a:xfrm>
              <a:off x="7493508" y="2167127"/>
              <a:ext cx="550164" cy="568832"/>
            </a:xfrm>
            <a:prstGeom prst="rect">
              <a:avLst/>
            </a:prstGeom>
            <a:blipFill>
              <a:blip r:embed="rId9" cstate="print"/>
              <a:stretch>
                <a:fillRect/>
              </a:stretch>
            </a:blipFill>
          </p:spPr>
          <p:txBody>
            <a:bodyPr wrap="square" lIns="0" tIns="0" rIns="0" bIns="0" rtlCol="0"/>
            <a:lstStyle/>
            <a:p>
              <a:endParaRPr sz="2400"/>
            </a:p>
          </p:txBody>
        </p:sp>
      </p:grpSp>
      <p:sp>
        <p:nvSpPr>
          <p:cNvPr id="20" name="object 20"/>
          <p:cNvSpPr txBox="1"/>
          <p:nvPr/>
        </p:nvSpPr>
        <p:spPr>
          <a:xfrm>
            <a:off x="6763852" y="4103964"/>
            <a:ext cx="1614593" cy="571951"/>
          </a:xfrm>
          <a:prstGeom prst="rect">
            <a:avLst/>
          </a:prstGeom>
        </p:spPr>
        <p:txBody>
          <a:bodyPr vert="horz" wrap="square" lIns="0" tIns="17780" rIns="0" bIns="0" rtlCol="0">
            <a:spAutoFit/>
          </a:bodyPr>
          <a:lstStyle/>
          <a:p>
            <a:pPr marL="628211" marR="6773" indent="-612125">
              <a:spcBef>
                <a:spcPts val="140"/>
              </a:spcBef>
            </a:pPr>
            <a:r>
              <a:rPr b="1" spc="33" dirty="0">
                <a:latin typeface="Arial"/>
                <a:cs typeface="Arial"/>
              </a:rPr>
              <a:t>VMware</a:t>
            </a:r>
            <a:r>
              <a:rPr b="1" spc="-167" dirty="0">
                <a:latin typeface="Arial"/>
                <a:cs typeface="Arial"/>
              </a:rPr>
              <a:t> </a:t>
            </a:r>
            <a:r>
              <a:rPr b="1" spc="-33" dirty="0">
                <a:latin typeface="Arial"/>
                <a:cs typeface="Arial"/>
              </a:rPr>
              <a:t>Cloud  </a:t>
            </a:r>
            <a:r>
              <a:rPr b="1" spc="-147" dirty="0">
                <a:latin typeface="Arial"/>
                <a:cs typeface="Arial"/>
              </a:rPr>
              <a:t>PKS</a:t>
            </a:r>
            <a:endParaRPr>
              <a:latin typeface="Arial"/>
              <a:cs typeface="Arial"/>
            </a:endParaRPr>
          </a:p>
        </p:txBody>
      </p:sp>
      <p:sp>
        <p:nvSpPr>
          <p:cNvPr id="21" name="object 21"/>
          <p:cNvSpPr txBox="1"/>
          <p:nvPr/>
        </p:nvSpPr>
        <p:spPr>
          <a:xfrm>
            <a:off x="9919546" y="4046220"/>
            <a:ext cx="879687" cy="294953"/>
          </a:xfrm>
          <a:prstGeom prst="rect">
            <a:avLst/>
          </a:prstGeom>
        </p:spPr>
        <p:txBody>
          <a:bodyPr vert="horz" wrap="square" lIns="0" tIns="17780" rIns="0" bIns="0" rtlCol="0">
            <a:spAutoFit/>
          </a:bodyPr>
          <a:lstStyle/>
          <a:p>
            <a:pPr marL="16933">
              <a:spcBef>
                <a:spcPts val="140"/>
              </a:spcBef>
            </a:pPr>
            <a:r>
              <a:rPr b="1" spc="-140" dirty="0">
                <a:latin typeface="Arial"/>
                <a:cs typeface="Arial"/>
              </a:rPr>
              <a:t>V</a:t>
            </a:r>
            <a:r>
              <a:rPr b="1" spc="-13" dirty="0">
                <a:latin typeface="Arial"/>
                <a:cs typeface="Arial"/>
              </a:rPr>
              <a:t>agr</a:t>
            </a:r>
            <a:r>
              <a:rPr b="1" spc="-7" dirty="0">
                <a:latin typeface="Arial"/>
                <a:cs typeface="Arial"/>
              </a:rPr>
              <a:t>a</a:t>
            </a:r>
            <a:r>
              <a:rPr b="1" spc="-13" dirty="0">
                <a:latin typeface="Arial"/>
                <a:cs typeface="Arial"/>
              </a:rPr>
              <a:t>n</a:t>
            </a:r>
            <a:r>
              <a:rPr b="1" spc="100" dirty="0">
                <a:latin typeface="Arial"/>
                <a:cs typeface="Arial"/>
              </a:rPr>
              <a:t>t</a:t>
            </a:r>
            <a:endParaRPr>
              <a:latin typeface="Arial"/>
              <a:cs typeface="Arial"/>
            </a:endParaRPr>
          </a:p>
        </p:txBody>
      </p:sp>
    </p:spTree>
    <p:extLst>
      <p:ext uri="{BB962C8B-B14F-4D97-AF65-F5344CB8AC3E}">
        <p14:creationId xmlns:p14="http://schemas.microsoft.com/office/powerpoint/2010/main" val="2387563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0CE8-9984-A692-35EC-EB18603E1BB8}"/>
              </a:ext>
            </a:extLst>
          </p:cNvPr>
          <p:cNvSpPr>
            <a:spLocks noGrp="1"/>
          </p:cNvSpPr>
          <p:nvPr>
            <p:ph type="title"/>
          </p:nvPr>
        </p:nvSpPr>
        <p:spPr/>
        <p:txBody>
          <a:bodyPr>
            <a:normAutofit/>
          </a:bodyPr>
          <a:lstStyle/>
          <a:p>
            <a:r>
              <a:rPr lang="en-US" b="1" dirty="0"/>
              <a:t>Container Technology</a:t>
            </a:r>
          </a:p>
        </p:txBody>
      </p:sp>
      <p:graphicFrame>
        <p:nvGraphicFramePr>
          <p:cNvPr id="43" name="Content Placeholder 2">
            <a:extLst>
              <a:ext uri="{FF2B5EF4-FFF2-40B4-BE49-F238E27FC236}">
                <a16:creationId xmlns:a16="http://schemas.microsoft.com/office/drawing/2014/main" id="{4B95FEAA-1693-0F4C-5B97-2A21E8609BB3}"/>
              </a:ext>
            </a:extLst>
          </p:cNvPr>
          <p:cNvGraphicFramePr>
            <a:graphicFrameLocks noGrp="1"/>
          </p:cNvGraphicFramePr>
          <p:nvPr>
            <p:ph idx="1"/>
            <p:extLst>
              <p:ext uri="{D42A27DB-BD31-4B8C-83A1-F6EECF244321}">
                <p14:modId xmlns:p14="http://schemas.microsoft.com/office/powerpoint/2010/main" val="9222980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89286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7908" y="540927"/>
            <a:ext cx="3295227" cy="509541"/>
          </a:xfrm>
          <a:prstGeom prst="rect">
            <a:avLst/>
          </a:prstGeom>
        </p:spPr>
        <p:txBody>
          <a:bodyPr vert="horz" wrap="square" lIns="0" tIns="16933" rIns="0" bIns="0" rtlCol="0" anchor="ctr">
            <a:spAutoFit/>
          </a:bodyPr>
          <a:lstStyle/>
          <a:p>
            <a:pPr marL="16933">
              <a:lnSpc>
                <a:spcPct val="100000"/>
              </a:lnSpc>
              <a:spcBef>
                <a:spcPts val="133"/>
              </a:spcBef>
            </a:pPr>
            <a:r>
              <a:rPr sz="3200" b="1" spc="-20" dirty="0">
                <a:solidFill>
                  <a:srgbClr val="000000"/>
                </a:solidFill>
                <a:latin typeface="Arial"/>
                <a:cs typeface="Arial"/>
              </a:rPr>
              <a:t>Hosted</a:t>
            </a:r>
            <a:r>
              <a:rPr sz="3200" b="1" spc="-107" dirty="0">
                <a:solidFill>
                  <a:srgbClr val="000000"/>
                </a:solidFill>
                <a:latin typeface="Arial"/>
                <a:cs typeface="Arial"/>
              </a:rPr>
              <a:t> </a:t>
            </a:r>
            <a:r>
              <a:rPr sz="3200" b="1" spc="-67" dirty="0">
                <a:solidFill>
                  <a:srgbClr val="000000"/>
                </a:solidFill>
                <a:latin typeface="Arial"/>
                <a:cs typeface="Arial"/>
              </a:rPr>
              <a:t>Solutions</a:t>
            </a:r>
            <a:endParaRPr sz="3200">
              <a:latin typeface="Arial"/>
              <a:cs typeface="Arial"/>
            </a:endParaRPr>
          </a:p>
        </p:txBody>
      </p:sp>
      <p:grpSp>
        <p:nvGrpSpPr>
          <p:cNvPr id="3" name="object 3"/>
          <p:cNvGrpSpPr/>
          <p:nvPr/>
        </p:nvGrpSpPr>
        <p:grpSpPr>
          <a:xfrm>
            <a:off x="528505" y="1425173"/>
            <a:ext cx="8012545" cy="3251200"/>
            <a:chOff x="825870" y="985752"/>
            <a:chExt cx="6009409" cy="2438400"/>
          </a:xfrm>
        </p:grpSpPr>
        <p:sp>
          <p:nvSpPr>
            <p:cNvPr id="4" name="object 4"/>
            <p:cNvSpPr/>
            <p:nvPr/>
          </p:nvSpPr>
          <p:spPr>
            <a:xfrm>
              <a:off x="825870" y="1679587"/>
              <a:ext cx="1348739" cy="1088136"/>
            </a:xfrm>
            <a:prstGeom prst="rect">
              <a:avLst/>
            </a:prstGeom>
            <a:blipFill>
              <a:blip r:embed="rId2" cstate="print"/>
              <a:stretch>
                <a:fillRect/>
              </a:stretch>
            </a:blipFill>
          </p:spPr>
          <p:txBody>
            <a:bodyPr wrap="square" lIns="0" tIns="0" rIns="0" bIns="0" rtlCol="0"/>
            <a:lstStyle/>
            <a:p>
              <a:endParaRPr sz="2400"/>
            </a:p>
          </p:txBody>
        </p:sp>
        <p:sp>
          <p:nvSpPr>
            <p:cNvPr id="5" name="object 5"/>
            <p:cNvSpPr/>
            <p:nvPr/>
          </p:nvSpPr>
          <p:spPr>
            <a:xfrm>
              <a:off x="3679490" y="1752599"/>
              <a:ext cx="1003346" cy="1052946"/>
            </a:xfrm>
            <a:prstGeom prst="rect">
              <a:avLst/>
            </a:prstGeom>
            <a:blipFill>
              <a:blip r:embed="rId3" cstate="print"/>
              <a:stretch>
                <a:fillRect/>
              </a:stretch>
            </a:blipFill>
          </p:spPr>
          <p:txBody>
            <a:bodyPr wrap="square" lIns="0" tIns="0" rIns="0" bIns="0" rtlCol="0"/>
            <a:lstStyle/>
            <a:p>
              <a:endParaRPr sz="2400"/>
            </a:p>
          </p:txBody>
        </p:sp>
        <p:sp>
          <p:nvSpPr>
            <p:cNvPr id="6" name="object 6"/>
            <p:cNvSpPr/>
            <p:nvPr/>
          </p:nvSpPr>
          <p:spPr>
            <a:xfrm>
              <a:off x="6032131" y="985752"/>
              <a:ext cx="803148" cy="2438400"/>
            </a:xfrm>
            <a:prstGeom prst="rect">
              <a:avLst/>
            </a:prstGeom>
            <a:blipFill>
              <a:blip r:embed="rId4" cstate="print"/>
              <a:stretch>
                <a:fillRect/>
              </a:stretch>
            </a:blipFill>
          </p:spPr>
          <p:txBody>
            <a:bodyPr wrap="square" lIns="0" tIns="0" rIns="0" bIns="0" rtlCol="0"/>
            <a:lstStyle/>
            <a:p>
              <a:endParaRPr sz="2400" dirty="0"/>
            </a:p>
          </p:txBody>
        </p:sp>
      </p:grpSp>
      <p:sp>
        <p:nvSpPr>
          <p:cNvPr id="10" name="object 10"/>
          <p:cNvSpPr/>
          <p:nvPr/>
        </p:nvSpPr>
        <p:spPr>
          <a:xfrm>
            <a:off x="9920593" y="2687781"/>
            <a:ext cx="1467103" cy="1418519"/>
          </a:xfrm>
          <a:prstGeom prst="rect">
            <a:avLst/>
          </a:prstGeom>
          <a:blipFill>
            <a:blip r:embed="rId5" cstate="print"/>
            <a:stretch>
              <a:fillRect/>
            </a:stretch>
          </a:blipFill>
        </p:spPr>
        <p:txBody>
          <a:bodyPr wrap="square" lIns="0" tIns="0" rIns="0" bIns="0" rtlCol="0"/>
          <a:lstStyle/>
          <a:p>
            <a:endParaRPr sz="2400"/>
          </a:p>
        </p:txBody>
      </p:sp>
      <p:sp>
        <p:nvSpPr>
          <p:cNvPr id="12" name="TextBox 11"/>
          <p:cNvSpPr txBox="1"/>
          <p:nvPr/>
        </p:nvSpPr>
        <p:spPr>
          <a:xfrm>
            <a:off x="655783" y="4221017"/>
            <a:ext cx="2510495" cy="646331"/>
          </a:xfrm>
          <a:prstGeom prst="rect">
            <a:avLst/>
          </a:prstGeom>
          <a:noFill/>
        </p:spPr>
        <p:txBody>
          <a:bodyPr wrap="none" rtlCol="0">
            <a:spAutoFit/>
          </a:bodyPr>
          <a:lstStyle/>
          <a:p>
            <a:r>
              <a:rPr lang="en-US" dirty="0"/>
              <a:t>Google Container Engine</a:t>
            </a:r>
          </a:p>
          <a:p>
            <a:r>
              <a:rPr lang="en-US" dirty="0"/>
              <a:t>(GKE)</a:t>
            </a:r>
          </a:p>
        </p:txBody>
      </p:sp>
      <p:sp>
        <p:nvSpPr>
          <p:cNvPr id="13" name="TextBox 12"/>
          <p:cNvSpPr txBox="1"/>
          <p:nvPr/>
        </p:nvSpPr>
        <p:spPr>
          <a:xfrm>
            <a:off x="4331855" y="4313381"/>
            <a:ext cx="1176925" cy="646331"/>
          </a:xfrm>
          <a:prstGeom prst="rect">
            <a:avLst/>
          </a:prstGeom>
          <a:noFill/>
        </p:spPr>
        <p:txBody>
          <a:bodyPr wrap="none" rtlCol="0">
            <a:spAutoFit/>
          </a:bodyPr>
          <a:lstStyle/>
          <a:p>
            <a:r>
              <a:rPr lang="en-US" dirty="0"/>
              <a:t>Open Shift</a:t>
            </a:r>
          </a:p>
          <a:p>
            <a:r>
              <a:rPr lang="en-US" dirty="0"/>
              <a:t>Online</a:t>
            </a:r>
          </a:p>
        </p:txBody>
      </p:sp>
      <p:sp>
        <p:nvSpPr>
          <p:cNvPr id="14" name="TextBox 13"/>
          <p:cNvSpPr txBox="1"/>
          <p:nvPr/>
        </p:nvSpPr>
        <p:spPr>
          <a:xfrm>
            <a:off x="7176654" y="4368800"/>
            <a:ext cx="1899623" cy="646331"/>
          </a:xfrm>
          <a:prstGeom prst="rect">
            <a:avLst/>
          </a:prstGeom>
          <a:noFill/>
        </p:spPr>
        <p:txBody>
          <a:bodyPr wrap="none" rtlCol="0">
            <a:spAutoFit/>
          </a:bodyPr>
          <a:lstStyle/>
          <a:p>
            <a:r>
              <a:rPr lang="en-US" dirty="0"/>
              <a:t>Azure Kubernetes </a:t>
            </a:r>
          </a:p>
          <a:p>
            <a:r>
              <a:rPr lang="en-US" dirty="0"/>
              <a:t>Service</a:t>
            </a:r>
          </a:p>
        </p:txBody>
      </p:sp>
      <p:sp>
        <p:nvSpPr>
          <p:cNvPr id="15" name="TextBox 14"/>
          <p:cNvSpPr txBox="1"/>
          <p:nvPr/>
        </p:nvSpPr>
        <p:spPr>
          <a:xfrm>
            <a:off x="9966037" y="4248727"/>
            <a:ext cx="1831335" cy="1200329"/>
          </a:xfrm>
          <a:prstGeom prst="rect">
            <a:avLst/>
          </a:prstGeom>
          <a:noFill/>
        </p:spPr>
        <p:txBody>
          <a:bodyPr wrap="none" rtlCol="0">
            <a:spAutoFit/>
          </a:bodyPr>
          <a:lstStyle/>
          <a:p>
            <a:r>
              <a:rPr lang="en-US" dirty="0"/>
              <a:t>Amazon Elastic</a:t>
            </a:r>
          </a:p>
          <a:p>
            <a:r>
              <a:rPr lang="en-US" dirty="0"/>
              <a:t>Container Service</a:t>
            </a:r>
          </a:p>
          <a:p>
            <a:r>
              <a:rPr lang="en-US" dirty="0"/>
              <a:t>For kubernetes</a:t>
            </a:r>
          </a:p>
          <a:p>
            <a:r>
              <a:rPr lang="en-US" dirty="0"/>
              <a:t>(EKS)</a:t>
            </a:r>
          </a:p>
        </p:txBody>
      </p:sp>
    </p:spTree>
    <p:extLst>
      <p:ext uri="{BB962C8B-B14F-4D97-AF65-F5344CB8AC3E}">
        <p14:creationId xmlns:p14="http://schemas.microsoft.com/office/powerpoint/2010/main" val="23965664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9144000" cy="5143500"/>
          </a:xfrm>
        </p:grpSpPr>
        <p:sp>
          <p:nvSpPr>
            <p:cNvPr id="3" name="object 3"/>
            <p:cNvSpPr/>
            <p:nvPr/>
          </p:nvSpPr>
          <p:spPr>
            <a:xfrm>
              <a:off x="551687" y="1392936"/>
              <a:ext cx="844296" cy="446532"/>
            </a:xfrm>
            <a:prstGeom prst="rect">
              <a:avLst/>
            </a:prstGeom>
            <a:blipFill>
              <a:blip r:embed="rId2" cstate="print"/>
              <a:stretch>
                <a:fillRect/>
              </a:stretch>
            </a:blipFill>
          </p:spPr>
          <p:txBody>
            <a:bodyPr wrap="square" lIns="0" tIns="0" rIns="0" bIns="0" rtlCol="0"/>
            <a:lstStyle/>
            <a:p>
              <a:endParaRPr sz="2400"/>
            </a:p>
          </p:txBody>
        </p:sp>
        <p:sp>
          <p:nvSpPr>
            <p:cNvPr id="4" name="object 4"/>
            <p:cNvSpPr/>
            <p:nvPr/>
          </p:nvSpPr>
          <p:spPr>
            <a:xfrm>
              <a:off x="1392936" y="1063752"/>
              <a:ext cx="1607820" cy="1184148"/>
            </a:xfrm>
            <a:prstGeom prst="rect">
              <a:avLst/>
            </a:prstGeom>
            <a:blipFill>
              <a:blip r:embed="rId3" cstate="print"/>
              <a:stretch>
                <a:fillRect/>
              </a:stretch>
            </a:blipFill>
          </p:spPr>
          <p:txBody>
            <a:bodyPr wrap="square" lIns="0" tIns="0" rIns="0" bIns="0" rtlCol="0"/>
            <a:lstStyle/>
            <a:p>
              <a:endParaRPr sz="2400"/>
            </a:p>
          </p:txBody>
        </p:sp>
        <p:sp>
          <p:nvSpPr>
            <p:cNvPr id="5" name="object 5"/>
            <p:cNvSpPr/>
            <p:nvPr/>
          </p:nvSpPr>
          <p:spPr>
            <a:xfrm>
              <a:off x="5050535" y="1324355"/>
              <a:ext cx="664463" cy="662940"/>
            </a:xfrm>
            <a:prstGeom prst="rect">
              <a:avLst/>
            </a:prstGeom>
            <a:blipFill>
              <a:blip r:embed="rId4" cstate="print"/>
              <a:stretch>
                <a:fillRect/>
              </a:stretch>
            </a:blipFill>
          </p:spPr>
          <p:txBody>
            <a:bodyPr wrap="square" lIns="0" tIns="0" rIns="0" bIns="0" rtlCol="0"/>
            <a:lstStyle/>
            <a:p>
              <a:endParaRPr sz="2400"/>
            </a:p>
          </p:txBody>
        </p:sp>
        <p:sp>
          <p:nvSpPr>
            <p:cNvPr id="6" name="object 6"/>
            <p:cNvSpPr/>
            <p:nvPr/>
          </p:nvSpPr>
          <p:spPr>
            <a:xfrm>
              <a:off x="3185160" y="1354836"/>
              <a:ext cx="1309115" cy="489203"/>
            </a:xfrm>
            <a:prstGeom prst="rect">
              <a:avLst/>
            </a:prstGeom>
            <a:blipFill>
              <a:blip r:embed="rId5" cstate="print"/>
              <a:stretch>
                <a:fillRect/>
              </a:stretch>
            </a:blipFill>
          </p:spPr>
          <p:txBody>
            <a:bodyPr wrap="square" lIns="0" tIns="0" rIns="0" bIns="0" rtlCol="0"/>
            <a:lstStyle/>
            <a:p>
              <a:endParaRPr sz="2400"/>
            </a:p>
          </p:txBody>
        </p:sp>
        <p:sp>
          <p:nvSpPr>
            <p:cNvPr id="7" name="object 7"/>
            <p:cNvSpPr/>
            <p:nvPr/>
          </p:nvSpPr>
          <p:spPr>
            <a:xfrm>
              <a:off x="7834883" y="1339596"/>
              <a:ext cx="1309116" cy="458724"/>
            </a:xfrm>
            <a:prstGeom prst="rect">
              <a:avLst/>
            </a:prstGeom>
            <a:blipFill>
              <a:blip r:embed="rId6" cstate="print"/>
              <a:stretch>
                <a:fillRect/>
              </a:stretch>
            </a:blipFill>
          </p:spPr>
          <p:txBody>
            <a:bodyPr wrap="square" lIns="0" tIns="0" rIns="0" bIns="0" rtlCol="0"/>
            <a:lstStyle/>
            <a:p>
              <a:endParaRPr sz="2400"/>
            </a:p>
          </p:txBody>
        </p:sp>
        <p:sp>
          <p:nvSpPr>
            <p:cNvPr id="8" name="object 8"/>
            <p:cNvSpPr/>
            <p:nvPr/>
          </p:nvSpPr>
          <p:spPr>
            <a:xfrm>
              <a:off x="6225540" y="1328927"/>
              <a:ext cx="982980" cy="574548"/>
            </a:xfrm>
            <a:prstGeom prst="rect">
              <a:avLst/>
            </a:prstGeom>
            <a:blipFill>
              <a:blip r:embed="rId7" cstate="print"/>
              <a:stretch>
                <a:fillRect/>
              </a:stretch>
            </a:blipFill>
          </p:spPr>
          <p:txBody>
            <a:bodyPr wrap="square" lIns="0" tIns="0" rIns="0" bIns="0" rtlCol="0"/>
            <a:lstStyle/>
            <a:p>
              <a:endParaRPr sz="2400"/>
            </a:p>
          </p:txBody>
        </p:sp>
        <p:sp>
          <p:nvSpPr>
            <p:cNvPr id="9" name="object 9"/>
            <p:cNvSpPr/>
            <p:nvPr/>
          </p:nvSpPr>
          <p:spPr>
            <a:xfrm>
              <a:off x="2880360" y="2689860"/>
              <a:ext cx="880872" cy="781812"/>
            </a:xfrm>
            <a:prstGeom prst="rect">
              <a:avLst/>
            </a:prstGeom>
            <a:blipFill>
              <a:blip r:embed="rId8" cstate="print"/>
              <a:stretch>
                <a:fillRect/>
              </a:stretch>
            </a:blipFill>
          </p:spPr>
          <p:txBody>
            <a:bodyPr wrap="square" lIns="0" tIns="0" rIns="0" bIns="0" rtlCol="0"/>
            <a:lstStyle/>
            <a:p>
              <a:endParaRPr sz="2400"/>
            </a:p>
          </p:txBody>
        </p:sp>
      </p:grpSp>
      <p:sp>
        <p:nvSpPr>
          <p:cNvPr id="10" name="object 10"/>
          <p:cNvSpPr txBox="1"/>
          <p:nvPr/>
        </p:nvSpPr>
        <p:spPr>
          <a:xfrm>
            <a:off x="4188968" y="4790440"/>
            <a:ext cx="450427" cy="294953"/>
          </a:xfrm>
          <a:prstGeom prst="rect">
            <a:avLst/>
          </a:prstGeom>
        </p:spPr>
        <p:txBody>
          <a:bodyPr vert="horz" wrap="square" lIns="0" tIns="17780" rIns="0" bIns="0" rtlCol="0">
            <a:spAutoFit/>
          </a:bodyPr>
          <a:lstStyle/>
          <a:p>
            <a:pPr marL="16933">
              <a:spcBef>
                <a:spcPts val="140"/>
              </a:spcBef>
            </a:pPr>
            <a:r>
              <a:rPr spc="-260" dirty="0">
                <a:latin typeface="Arial Black"/>
                <a:cs typeface="Arial Black"/>
              </a:rPr>
              <a:t>G</a:t>
            </a:r>
            <a:r>
              <a:rPr spc="-339" dirty="0">
                <a:latin typeface="Arial Black"/>
                <a:cs typeface="Arial Black"/>
              </a:rPr>
              <a:t>CE</a:t>
            </a:r>
            <a:endParaRPr>
              <a:latin typeface="Arial Black"/>
              <a:cs typeface="Arial Black"/>
            </a:endParaRPr>
          </a:p>
        </p:txBody>
      </p:sp>
      <p:sp>
        <p:nvSpPr>
          <p:cNvPr id="11" name="object 11"/>
          <p:cNvSpPr/>
          <p:nvPr/>
        </p:nvSpPr>
        <p:spPr>
          <a:xfrm>
            <a:off x="6096001" y="3681984"/>
            <a:ext cx="2617215" cy="1274064"/>
          </a:xfrm>
          <a:prstGeom prst="rect">
            <a:avLst/>
          </a:prstGeom>
          <a:blipFill>
            <a:blip r:embed="rId9" cstate="print"/>
            <a:stretch>
              <a:fillRect/>
            </a:stretch>
          </a:blipFill>
        </p:spPr>
        <p:txBody>
          <a:bodyPr wrap="square" lIns="0" tIns="0" rIns="0" bIns="0" rtlCol="0"/>
          <a:lstStyle/>
          <a:p>
            <a:endParaRPr sz="2400"/>
          </a:p>
        </p:txBody>
      </p:sp>
      <p:sp>
        <p:nvSpPr>
          <p:cNvPr id="12" name="Title 11"/>
          <p:cNvSpPr>
            <a:spLocks noGrp="1"/>
          </p:cNvSpPr>
          <p:nvPr>
            <p:ph type="title"/>
          </p:nvPr>
        </p:nvSpPr>
        <p:spPr/>
        <p:txBody>
          <a:bodyPr/>
          <a:lstStyle/>
          <a:p>
            <a:r>
              <a:rPr lang="en-US" b="1" dirty="0"/>
              <a:t>Networking Solution</a:t>
            </a:r>
          </a:p>
        </p:txBody>
      </p:sp>
    </p:spTree>
    <p:extLst>
      <p:ext uri="{BB962C8B-B14F-4D97-AF65-F5344CB8AC3E}">
        <p14:creationId xmlns:p14="http://schemas.microsoft.com/office/powerpoint/2010/main" val="2360045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82429" y="331247"/>
            <a:ext cx="3185160" cy="694207"/>
          </a:xfrm>
          <a:prstGeom prst="rect">
            <a:avLst/>
          </a:prstGeom>
        </p:spPr>
        <p:txBody>
          <a:bodyPr vert="horz" wrap="square" lIns="0" tIns="16933" rIns="0" bIns="0" rtlCol="0" anchor="ctr">
            <a:spAutoFit/>
          </a:bodyPr>
          <a:lstStyle/>
          <a:p>
            <a:pPr marL="16933">
              <a:lnSpc>
                <a:spcPct val="100000"/>
              </a:lnSpc>
              <a:spcBef>
                <a:spcPts val="133"/>
              </a:spcBef>
            </a:pPr>
            <a:r>
              <a:rPr b="1" spc="53" dirty="0"/>
              <a:t>Our</a:t>
            </a:r>
            <a:r>
              <a:rPr b="1" spc="-427" dirty="0"/>
              <a:t> </a:t>
            </a:r>
            <a:r>
              <a:rPr b="1" spc="40" dirty="0"/>
              <a:t>Design</a:t>
            </a:r>
            <a:endParaRPr b="1" dirty="0"/>
          </a:p>
        </p:txBody>
      </p:sp>
      <p:sp>
        <p:nvSpPr>
          <p:cNvPr id="4" name="object 4"/>
          <p:cNvSpPr/>
          <p:nvPr/>
        </p:nvSpPr>
        <p:spPr>
          <a:xfrm>
            <a:off x="5818631" y="1185671"/>
            <a:ext cx="1205653" cy="2245360"/>
          </a:xfrm>
          <a:custGeom>
            <a:avLst/>
            <a:gdLst/>
            <a:ahLst/>
            <a:cxnLst/>
            <a:rect l="l" t="t" r="r" b="b"/>
            <a:pathLst>
              <a:path w="904239" h="1684020">
                <a:moveTo>
                  <a:pt x="0" y="150622"/>
                </a:moveTo>
                <a:lnTo>
                  <a:pt x="7678" y="103014"/>
                </a:lnTo>
                <a:lnTo>
                  <a:pt x="29061" y="61667"/>
                </a:lnTo>
                <a:lnTo>
                  <a:pt x="61667" y="29061"/>
                </a:lnTo>
                <a:lnTo>
                  <a:pt x="103014" y="7678"/>
                </a:lnTo>
                <a:lnTo>
                  <a:pt x="150622" y="0"/>
                </a:lnTo>
                <a:lnTo>
                  <a:pt x="753110" y="0"/>
                </a:lnTo>
                <a:lnTo>
                  <a:pt x="800717" y="7678"/>
                </a:lnTo>
                <a:lnTo>
                  <a:pt x="842064" y="29061"/>
                </a:lnTo>
                <a:lnTo>
                  <a:pt x="874670" y="61667"/>
                </a:lnTo>
                <a:lnTo>
                  <a:pt x="896053" y="103014"/>
                </a:lnTo>
                <a:lnTo>
                  <a:pt x="903731" y="150622"/>
                </a:lnTo>
                <a:lnTo>
                  <a:pt x="903731" y="1533398"/>
                </a:lnTo>
                <a:lnTo>
                  <a:pt x="896053" y="1581005"/>
                </a:lnTo>
                <a:lnTo>
                  <a:pt x="874670" y="1622352"/>
                </a:lnTo>
                <a:lnTo>
                  <a:pt x="842064" y="1654958"/>
                </a:lnTo>
                <a:lnTo>
                  <a:pt x="800717" y="1676341"/>
                </a:lnTo>
                <a:lnTo>
                  <a:pt x="753110" y="1684020"/>
                </a:lnTo>
                <a:lnTo>
                  <a:pt x="150622" y="1684020"/>
                </a:lnTo>
                <a:lnTo>
                  <a:pt x="103014" y="1676341"/>
                </a:lnTo>
                <a:lnTo>
                  <a:pt x="61667" y="1654958"/>
                </a:lnTo>
                <a:lnTo>
                  <a:pt x="29061" y="1622352"/>
                </a:lnTo>
                <a:lnTo>
                  <a:pt x="7678" y="1581005"/>
                </a:lnTo>
                <a:lnTo>
                  <a:pt x="0" y="1533398"/>
                </a:lnTo>
                <a:lnTo>
                  <a:pt x="0" y="150622"/>
                </a:lnTo>
                <a:close/>
              </a:path>
            </a:pathLst>
          </a:custGeom>
          <a:ln w="19812">
            <a:solidFill>
              <a:schemeClr val="tx1"/>
            </a:solidFill>
          </a:ln>
        </p:spPr>
        <p:txBody>
          <a:bodyPr wrap="square" lIns="0" tIns="0" rIns="0" bIns="0" rtlCol="0"/>
          <a:lstStyle/>
          <a:p>
            <a:endParaRPr sz="2400"/>
          </a:p>
        </p:txBody>
      </p:sp>
      <p:sp>
        <p:nvSpPr>
          <p:cNvPr id="5" name="object 5"/>
          <p:cNvSpPr txBox="1"/>
          <p:nvPr/>
        </p:nvSpPr>
        <p:spPr>
          <a:xfrm>
            <a:off x="6301739" y="2146807"/>
            <a:ext cx="240453" cy="294953"/>
          </a:xfrm>
          <a:prstGeom prst="rect">
            <a:avLst/>
          </a:prstGeom>
        </p:spPr>
        <p:txBody>
          <a:bodyPr vert="horz" wrap="square" lIns="0" tIns="17780" rIns="0" bIns="0" rtlCol="0">
            <a:spAutoFit/>
          </a:bodyPr>
          <a:lstStyle/>
          <a:p>
            <a:pPr marL="16933">
              <a:spcBef>
                <a:spcPts val="140"/>
              </a:spcBef>
            </a:pPr>
            <a:r>
              <a:rPr spc="-80" dirty="0">
                <a:solidFill>
                  <a:srgbClr val="E10A87"/>
                </a:solidFill>
                <a:latin typeface="Arial Black"/>
                <a:cs typeface="Arial Black"/>
              </a:rPr>
              <a:t>M</a:t>
            </a:r>
            <a:endParaRPr dirty="0">
              <a:latin typeface="Arial Black"/>
              <a:cs typeface="Arial Black"/>
            </a:endParaRPr>
          </a:p>
        </p:txBody>
      </p:sp>
      <p:grpSp>
        <p:nvGrpSpPr>
          <p:cNvPr id="6" name="object 6"/>
          <p:cNvGrpSpPr/>
          <p:nvPr/>
        </p:nvGrpSpPr>
        <p:grpSpPr>
          <a:xfrm>
            <a:off x="4715934" y="2647697"/>
            <a:ext cx="1800860" cy="3394287"/>
            <a:chOff x="3536950" y="1985772"/>
            <a:chExt cx="1350645" cy="2545715"/>
          </a:xfrm>
        </p:grpSpPr>
        <p:sp>
          <p:nvSpPr>
            <p:cNvPr id="7" name="object 7"/>
            <p:cNvSpPr/>
            <p:nvPr/>
          </p:nvSpPr>
          <p:spPr>
            <a:xfrm>
              <a:off x="4744211" y="1985772"/>
              <a:ext cx="143255" cy="141732"/>
            </a:xfrm>
            <a:prstGeom prst="rect">
              <a:avLst/>
            </a:prstGeom>
            <a:blipFill>
              <a:blip r:embed="rId2" cstate="print"/>
              <a:stretch>
                <a:fillRect/>
              </a:stretch>
            </a:blipFill>
          </p:spPr>
          <p:txBody>
            <a:bodyPr wrap="square" lIns="0" tIns="0" rIns="0" bIns="0" rtlCol="0"/>
            <a:lstStyle/>
            <a:p>
              <a:endParaRPr sz="2400"/>
            </a:p>
          </p:txBody>
        </p:sp>
        <p:sp>
          <p:nvSpPr>
            <p:cNvPr id="8" name="object 8"/>
            <p:cNvSpPr/>
            <p:nvPr/>
          </p:nvSpPr>
          <p:spPr>
            <a:xfrm>
              <a:off x="3547110" y="2836925"/>
              <a:ext cx="940435" cy="1684020"/>
            </a:xfrm>
            <a:custGeom>
              <a:avLst/>
              <a:gdLst/>
              <a:ahLst/>
              <a:cxnLst/>
              <a:rect l="l" t="t" r="r" b="b"/>
              <a:pathLst>
                <a:path w="940435" h="1684020">
                  <a:moveTo>
                    <a:pt x="0" y="156718"/>
                  </a:moveTo>
                  <a:lnTo>
                    <a:pt x="7983" y="107159"/>
                  </a:lnTo>
                  <a:lnTo>
                    <a:pt x="30219" y="64136"/>
                  </a:lnTo>
                  <a:lnTo>
                    <a:pt x="64136" y="30219"/>
                  </a:lnTo>
                  <a:lnTo>
                    <a:pt x="107159" y="7983"/>
                  </a:lnTo>
                  <a:lnTo>
                    <a:pt x="156717" y="0"/>
                  </a:lnTo>
                  <a:lnTo>
                    <a:pt x="783589" y="0"/>
                  </a:lnTo>
                  <a:lnTo>
                    <a:pt x="833148" y="7983"/>
                  </a:lnTo>
                  <a:lnTo>
                    <a:pt x="876171" y="30219"/>
                  </a:lnTo>
                  <a:lnTo>
                    <a:pt x="910088" y="64136"/>
                  </a:lnTo>
                  <a:lnTo>
                    <a:pt x="932324" y="107159"/>
                  </a:lnTo>
                  <a:lnTo>
                    <a:pt x="940307" y="156718"/>
                  </a:lnTo>
                  <a:lnTo>
                    <a:pt x="940307" y="1527302"/>
                  </a:lnTo>
                  <a:lnTo>
                    <a:pt x="932324" y="1576836"/>
                  </a:lnTo>
                  <a:lnTo>
                    <a:pt x="910088" y="1619856"/>
                  </a:lnTo>
                  <a:lnTo>
                    <a:pt x="876171" y="1653781"/>
                  </a:lnTo>
                  <a:lnTo>
                    <a:pt x="833148" y="1676030"/>
                  </a:lnTo>
                  <a:lnTo>
                    <a:pt x="783589" y="1684020"/>
                  </a:lnTo>
                  <a:lnTo>
                    <a:pt x="156717" y="1684020"/>
                  </a:lnTo>
                  <a:lnTo>
                    <a:pt x="107159" y="1676030"/>
                  </a:lnTo>
                  <a:lnTo>
                    <a:pt x="64136" y="1653781"/>
                  </a:lnTo>
                  <a:lnTo>
                    <a:pt x="30219" y="1619856"/>
                  </a:lnTo>
                  <a:lnTo>
                    <a:pt x="7983" y="1576836"/>
                  </a:lnTo>
                  <a:lnTo>
                    <a:pt x="0" y="1527302"/>
                  </a:lnTo>
                  <a:lnTo>
                    <a:pt x="0" y="156718"/>
                  </a:lnTo>
                  <a:close/>
                </a:path>
              </a:pathLst>
            </a:custGeom>
            <a:ln w="19812">
              <a:solidFill>
                <a:schemeClr val="tx1"/>
              </a:solidFill>
            </a:ln>
          </p:spPr>
          <p:txBody>
            <a:bodyPr wrap="square" lIns="0" tIns="0" rIns="0" bIns="0" rtlCol="0"/>
            <a:lstStyle/>
            <a:p>
              <a:endParaRPr sz="2400"/>
            </a:p>
          </p:txBody>
        </p:sp>
      </p:grpSp>
      <p:sp>
        <p:nvSpPr>
          <p:cNvPr id="9" name="object 9"/>
          <p:cNvSpPr txBox="1"/>
          <p:nvPr/>
        </p:nvSpPr>
        <p:spPr>
          <a:xfrm>
            <a:off x="5230028" y="4746074"/>
            <a:ext cx="248920" cy="294953"/>
          </a:xfrm>
          <a:prstGeom prst="rect">
            <a:avLst/>
          </a:prstGeom>
        </p:spPr>
        <p:txBody>
          <a:bodyPr vert="horz" wrap="square" lIns="0" tIns="17780" rIns="0" bIns="0" rtlCol="0">
            <a:spAutoFit/>
          </a:bodyPr>
          <a:lstStyle/>
          <a:p>
            <a:pPr marL="16933">
              <a:spcBef>
                <a:spcPts val="140"/>
              </a:spcBef>
            </a:pPr>
            <a:r>
              <a:rPr spc="-113" dirty="0">
                <a:solidFill>
                  <a:srgbClr val="1780C3"/>
                </a:solidFill>
                <a:latin typeface="Arial Black"/>
                <a:cs typeface="Arial Black"/>
              </a:rPr>
              <a:t>W</a:t>
            </a:r>
            <a:endParaRPr>
              <a:latin typeface="Arial Black"/>
              <a:cs typeface="Arial Black"/>
            </a:endParaRPr>
          </a:p>
        </p:txBody>
      </p:sp>
      <p:grpSp>
        <p:nvGrpSpPr>
          <p:cNvPr id="10" name="object 10"/>
          <p:cNvGrpSpPr/>
          <p:nvPr/>
        </p:nvGrpSpPr>
        <p:grpSpPr>
          <a:xfrm>
            <a:off x="5262879" y="3769022"/>
            <a:ext cx="2977727" cy="2272452"/>
            <a:chOff x="3947159" y="2826766"/>
            <a:chExt cx="2233295" cy="1704339"/>
          </a:xfrm>
        </p:grpSpPr>
        <p:sp>
          <p:nvSpPr>
            <p:cNvPr id="11" name="object 11"/>
            <p:cNvSpPr/>
            <p:nvPr/>
          </p:nvSpPr>
          <p:spPr>
            <a:xfrm>
              <a:off x="3947159" y="3925824"/>
              <a:ext cx="138683" cy="138684"/>
            </a:xfrm>
            <a:prstGeom prst="rect">
              <a:avLst/>
            </a:prstGeom>
            <a:blipFill>
              <a:blip r:embed="rId3" cstate="print"/>
              <a:stretch>
                <a:fillRect/>
              </a:stretch>
            </a:blipFill>
          </p:spPr>
          <p:txBody>
            <a:bodyPr wrap="square" lIns="0" tIns="0" rIns="0" bIns="0" rtlCol="0"/>
            <a:lstStyle/>
            <a:p>
              <a:endParaRPr sz="2400"/>
            </a:p>
          </p:txBody>
        </p:sp>
        <p:sp>
          <p:nvSpPr>
            <p:cNvPr id="12" name="object 12"/>
            <p:cNvSpPr/>
            <p:nvPr/>
          </p:nvSpPr>
          <p:spPr>
            <a:xfrm>
              <a:off x="5229605" y="2836926"/>
              <a:ext cx="940435" cy="1684020"/>
            </a:xfrm>
            <a:custGeom>
              <a:avLst/>
              <a:gdLst/>
              <a:ahLst/>
              <a:cxnLst/>
              <a:rect l="l" t="t" r="r" b="b"/>
              <a:pathLst>
                <a:path w="940435" h="1684020">
                  <a:moveTo>
                    <a:pt x="0" y="156718"/>
                  </a:moveTo>
                  <a:lnTo>
                    <a:pt x="7983" y="107159"/>
                  </a:lnTo>
                  <a:lnTo>
                    <a:pt x="30219" y="64136"/>
                  </a:lnTo>
                  <a:lnTo>
                    <a:pt x="64136" y="30219"/>
                  </a:lnTo>
                  <a:lnTo>
                    <a:pt x="107159" y="7983"/>
                  </a:lnTo>
                  <a:lnTo>
                    <a:pt x="156718" y="0"/>
                  </a:lnTo>
                  <a:lnTo>
                    <a:pt x="783590" y="0"/>
                  </a:lnTo>
                  <a:lnTo>
                    <a:pt x="833148" y="7983"/>
                  </a:lnTo>
                  <a:lnTo>
                    <a:pt x="876171" y="30219"/>
                  </a:lnTo>
                  <a:lnTo>
                    <a:pt x="910088" y="64136"/>
                  </a:lnTo>
                  <a:lnTo>
                    <a:pt x="932324" y="107159"/>
                  </a:lnTo>
                  <a:lnTo>
                    <a:pt x="940308" y="156718"/>
                  </a:lnTo>
                  <a:lnTo>
                    <a:pt x="940308" y="1527302"/>
                  </a:lnTo>
                  <a:lnTo>
                    <a:pt x="932324" y="1576836"/>
                  </a:lnTo>
                  <a:lnTo>
                    <a:pt x="910088" y="1619856"/>
                  </a:lnTo>
                  <a:lnTo>
                    <a:pt x="876171" y="1653781"/>
                  </a:lnTo>
                  <a:lnTo>
                    <a:pt x="833148" y="1676030"/>
                  </a:lnTo>
                  <a:lnTo>
                    <a:pt x="783590" y="1684020"/>
                  </a:lnTo>
                  <a:lnTo>
                    <a:pt x="156718" y="1684020"/>
                  </a:lnTo>
                  <a:lnTo>
                    <a:pt x="107159" y="1676030"/>
                  </a:lnTo>
                  <a:lnTo>
                    <a:pt x="64136" y="1653781"/>
                  </a:lnTo>
                  <a:lnTo>
                    <a:pt x="30219" y="1619856"/>
                  </a:lnTo>
                  <a:lnTo>
                    <a:pt x="7983" y="1576836"/>
                  </a:lnTo>
                  <a:lnTo>
                    <a:pt x="0" y="1527302"/>
                  </a:lnTo>
                  <a:lnTo>
                    <a:pt x="0" y="156718"/>
                  </a:lnTo>
                  <a:close/>
                </a:path>
              </a:pathLst>
            </a:custGeom>
            <a:ln w="19812">
              <a:solidFill>
                <a:srgbClr val="1780C3"/>
              </a:solidFill>
            </a:ln>
          </p:spPr>
          <p:txBody>
            <a:bodyPr wrap="square" lIns="0" tIns="0" rIns="0" bIns="0" rtlCol="0"/>
            <a:lstStyle/>
            <a:p>
              <a:endParaRPr sz="2400"/>
            </a:p>
          </p:txBody>
        </p:sp>
      </p:grpSp>
      <p:sp>
        <p:nvSpPr>
          <p:cNvPr id="13" name="object 13"/>
          <p:cNvSpPr txBox="1"/>
          <p:nvPr/>
        </p:nvSpPr>
        <p:spPr>
          <a:xfrm>
            <a:off x="7473356" y="4746074"/>
            <a:ext cx="248920" cy="294953"/>
          </a:xfrm>
          <a:prstGeom prst="rect">
            <a:avLst/>
          </a:prstGeom>
        </p:spPr>
        <p:txBody>
          <a:bodyPr vert="horz" wrap="square" lIns="0" tIns="17780" rIns="0" bIns="0" rtlCol="0">
            <a:spAutoFit/>
          </a:bodyPr>
          <a:lstStyle/>
          <a:p>
            <a:pPr marL="16933">
              <a:spcBef>
                <a:spcPts val="140"/>
              </a:spcBef>
            </a:pPr>
            <a:r>
              <a:rPr spc="-113" dirty="0">
                <a:solidFill>
                  <a:srgbClr val="1780C3"/>
                </a:solidFill>
                <a:latin typeface="Arial Black"/>
                <a:cs typeface="Arial Black"/>
              </a:rPr>
              <a:t>W</a:t>
            </a:r>
            <a:endParaRPr>
              <a:latin typeface="Arial Black"/>
              <a:cs typeface="Arial Black"/>
            </a:endParaRPr>
          </a:p>
        </p:txBody>
      </p:sp>
      <p:grpSp>
        <p:nvGrpSpPr>
          <p:cNvPr id="14" name="object 14"/>
          <p:cNvGrpSpPr/>
          <p:nvPr/>
        </p:nvGrpSpPr>
        <p:grpSpPr>
          <a:xfrm>
            <a:off x="0" y="1863469"/>
            <a:ext cx="7691120" cy="3556000"/>
            <a:chOff x="0" y="1397602"/>
            <a:chExt cx="5768340" cy="2667000"/>
          </a:xfrm>
        </p:grpSpPr>
        <p:sp>
          <p:nvSpPr>
            <p:cNvPr id="15" name="object 15"/>
            <p:cNvSpPr/>
            <p:nvPr/>
          </p:nvSpPr>
          <p:spPr>
            <a:xfrm>
              <a:off x="5629655" y="3925823"/>
              <a:ext cx="138683" cy="138684"/>
            </a:xfrm>
            <a:prstGeom prst="rect">
              <a:avLst/>
            </a:prstGeom>
            <a:blipFill>
              <a:blip r:embed="rId3" cstate="print"/>
              <a:stretch>
                <a:fillRect/>
              </a:stretch>
            </a:blipFill>
          </p:spPr>
          <p:txBody>
            <a:bodyPr wrap="square" lIns="0" tIns="0" rIns="0" bIns="0" rtlCol="0"/>
            <a:lstStyle/>
            <a:p>
              <a:endParaRPr sz="2400"/>
            </a:p>
          </p:txBody>
        </p:sp>
        <p:sp>
          <p:nvSpPr>
            <p:cNvPr id="16" name="object 16"/>
            <p:cNvSpPr/>
            <p:nvPr/>
          </p:nvSpPr>
          <p:spPr>
            <a:xfrm>
              <a:off x="268706" y="1397609"/>
              <a:ext cx="443230" cy="269240"/>
            </a:xfrm>
            <a:custGeom>
              <a:avLst/>
              <a:gdLst/>
              <a:ahLst/>
              <a:cxnLst/>
              <a:rect l="l" t="t" r="r" b="b"/>
              <a:pathLst>
                <a:path w="443230" h="269239">
                  <a:moveTo>
                    <a:pt x="385140" y="19215"/>
                  </a:moveTo>
                  <a:lnTo>
                    <a:pt x="383616" y="11760"/>
                  </a:lnTo>
                  <a:lnTo>
                    <a:pt x="379476" y="5651"/>
                  </a:lnTo>
                  <a:lnTo>
                    <a:pt x="373354" y="1511"/>
                  </a:lnTo>
                  <a:lnTo>
                    <a:pt x="365887" y="0"/>
                  </a:lnTo>
                  <a:lnTo>
                    <a:pt x="356247" y="0"/>
                  </a:lnTo>
                  <a:lnTo>
                    <a:pt x="356247" y="28829"/>
                  </a:lnTo>
                  <a:lnTo>
                    <a:pt x="356247" y="192214"/>
                  </a:lnTo>
                  <a:lnTo>
                    <a:pt x="86652" y="192214"/>
                  </a:lnTo>
                  <a:lnTo>
                    <a:pt x="86652" y="28829"/>
                  </a:lnTo>
                  <a:lnTo>
                    <a:pt x="356247" y="28829"/>
                  </a:lnTo>
                  <a:lnTo>
                    <a:pt x="356247" y="0"/>
                  </a:lnTo>
                  <a:lnTo>
                    <a:pt x="77025" y="0"/>
                  </a:lnTo>
                  <a:lnTo>
                    <a:pt x="69545" y="1511"/>
                  </a:lnTo>
                  <a:lnTo>
                    <a:pt x="63423" y="5651"/>
                  </a:lnTo>
                  <a:lnTo>
                    <a:pt x="59283" y="11760"/>
                  </a:lnTo>
                  <a:lnTo>
                    <a:pt x="57772" y="19215"/>
                  </a:lnTo>
                  <a:lnTo>
                    <a:pt x="57772" y="221043"/>
                  </a:lnTo>
                  <a:lnTo>
                    <a:pt x="385140" y="221043"/>
                  </a:lnTo>
                  <a:lnTo>
                    <a:pt x="385140" y="192214"/>
                  </a:lnTo>
                  <a:lnTo>
                    <a:pt x="385140" y="28829"/>
                  </a:lnTo>
                  <a:lnTo>
                    <a:pt x="385140" y="19215"/>
                  </a:lnTo>
                  <a:close/>
                </a:path>
                <a:path w="443230" h="269239">
                  <a:moveTo>
                    <a:pt x="442912" y="240258"/>
                  </a:moveTo>
                  <a:lnTo>
                    <a:pt x="250342" y="240258"/>
                  </a:lnTo>
                  <a:lnTo>
                    <a:pt x="250342" y="247954"/>
                  </a:lnTo>
                  <a:lnTo>
                    <a:pt x="248412" y="249872"/>
                  </a:lnTo>
                  <a:lnTo>
                    <a:pt x="194487" y="249872"/>
                  </a:lnTo>
                  <a:lnTo>
                    <a:pt x="192570" y="247954"/>
                  </a:lnTo>
                  <a:lnTo>
                    <a:pt x="192570" y="240258"/>
                  </a:lnTo>
                  <a:lnTo>
                    <a:pt x="0" y="240258"/>
                  </a:lnTo>
                  <a:lnTo>
                    <a:pt x="0" y="249872"/>
                  </a:lnTo>
                  <a:lnTo>
                    <a:pt x="1511" y="257340"/>
                  </a:lnTo>
                  <a:lnTo>
                    <a:pt x="5651" y="263448"/>
                  </a:lnTo>
                  <a:lnTo>
                    <a:pt x="11772" y="267576"/>
                  </a:lnTo>
                  <a:lnTo>
                    <a:pt x="19253" y="269100"/>
                  </a:lnTo>
                  <a:lnTo>
                    <a:pt x="423646" y="269100"/>
                  </a:lnTo>
                  <a:lnTo>
                    <a:pt x="431126" y="267576"/>
                  </a:lnTo>
                  <a:lnTo>
                    <a:pt x="437248" y="263448"/>
                  </a:lnTo>
                  <a:lnTo>
                    <a:pt x="441388" y="257340"/>
                  </a:lnTo>
                  <a:lnTo>
                    <a:pt x="442912" y="249872"/>
                  </a:lnTo>
                  <a:lnTo>
                    <a:pt x="442912" y="240258"/>
                  </a:lnTo>
                  <a:close/>
                </a:path>
              </a:pathLst>
            </a:custGeom>
            <a:solidFill>
              <a:srgbClr val="000000"/>
            </a:solidFill>
          </p:spPr>
          <p:txBody>
            <a:bodyPr wrap="square" lIns="0" tIns="0" rIns="0" bIns="0" rtlCol="0"/>
            <a:lstStyle/>
            <a:p>
              <a:endParaRPr sz="2400"/>
            </a:p>
          </p:txBody>
        </p:sp>
        <p:sp>
          <p:nvSpPr>
            <p:cNvPr id="17" name="object 17"/>
            <p:cNvSpPr/>
            <p:nvPr/>
          </p:nvSpPr>
          <p:spPr>
            <a:xfrm>
              <a:off x="259079" y="1763268"/>
              <a:ext cx="461772" cy="461772"/>
            </a:xfrm>
            <a:prstGeom prst="rect">
              <a:avLst/>
            </a:prstGeom>
            <a:blipFill>
              <a:blip r:embed="rId4" cstate="print"/>
              <a:stretch>
                <a:fillRect/>
              </a:stretch>
            </a:blipFill>
          </p:spPr>
          <p:txBody>
            <a:bodyPr wrap="square" lIns="0" tIns="0" rIns="0" bIns="0" rtlCol="0"/>
            <a:lstStyle/>
            <a:p>
              <a:endParaRPr sz="2400"/>
            </a:p>
          </p:txBody>
        </p:sp>
        <p:sp>
          <p:nvSpPr>
            <p:cNvPr id="18" name="object 18"/>
            <p:cNvSpPr/>
            <p:nvPr/>
          </p:nvSpPr>
          <p:spPr>
            <a:xfrm>
              <a:off x="0" y="1993391"/>
              <a:ext cx="1469136" cy="1184148"/>
            </a:xfrm>
            <a:prstGeom prst="rect">
              <a:avLst/>
            </a:prstGeom>
            <a:blipFill>
              <a:blip r:embed="rId5" cstate="print"/>
              <a:stretch>
                <a:fillRect/>
              </a:stretch>
            </a:blipFill>
          </p:spPr>
          <p:txBody>
            <a:bodyPr wrap="square" lIns="0" tIns="0" rIns="0" bIns="0" rtlCol="0"/>
            <a:lstStyle/>
            <a:p>
              <a:endParaRPr sz="2400"/>
            </a:p>
          </p:txBody>
        </p:sp>
      </p:grpSp>
      <p:sp>
        <p:nvSpPr>
          <p:cNvPr id="19" name="object 19"/>
          <p:cNvSpPr txBox="1"/>
          <p:nvPr/>
        </p:nvSpPr>
        <p:spPr>
          <a:xfrm>
            <a:off x="104986" y="3929990"/>
            <a:ext cx="2652607" cy="571951"/>
          </a:xfrm>
          <a:prstGeom prst="rect">
            <a:avLst/>
          </a:prstGeom>
        </p:spPr>
        <p:txBody>
          <a:bodyPr vert="horz" wrap="square" lIns="0" tIns="17780" rIns="0" bIns="0" rtlCol="0">
            <a:spAutoFit/>
          </a:bodyPr>
          <a:lstStyle/>
          <a:p>
            <a:pPr marL="16933">
              <a:spcBef>
                <a:spcPts val="140"/>
              </a:spcBef>
            </a:pPr>
            <a:r>
              <a:rPr spc="-193" dirty="0">
                <a:latin typeface="Arial Black"/>
                <a:cs typeface="Arial Black"/>
              </a:rPr>
              <a:t>POD </a:t>
            </a:r>
            <a:r>
              <a:rPr spc="-240" dirty="0">
                <a:latin typeface="Arial Black"/>
                <a:cs typeface="Arial Black"/>
              </a:rPr>
              <a:t>CIDR:</a:t>
            </a:r>
            <a:r>
              <a:rPr spc="-47" dirty="0">
                <a:latin typeface="Arial Black"/>
                <a:cs typeface="Arial Black"/>
              </a:rPr>
              <a:t> </a:t>
            </a:r>
            <a:r>
              <a:rPr spc="-200" dirty="0">
                <a:latin typeface="Arial Black"/>
                <a:cs typeface="Arial Black"/>
              </a:rPr>
              <a:t>10.32.0.0/12</a:t>
            </a:r>
            <a:endParaRPr dirty="0">
              <a:latin typeface="Arial Black"/>
              <a:cs typeface="Arial Black"/>
            </a:endParaRPr>
          </a:p>
          <a:p>
            <a:pPr marL="16933">
              <a:spcBef>
                <a:spcPts val="7"/>
              </a:spcBef>
            </a:pPr>
            <a:r>
              <a:rPr spc="-253" dirty="0">
                <a:latin typeface="Arial Black"/>
                <a:cs typeface="Arial Black"/>
              </a:rPr>
              <a:t>Service </a:t>
            </a:r>
            <a:r>
              <a:rPr spc="-240" dirty="0">
                <a:latin typeface="Arial Black"/>
                <a:cs typeface="Arial Black"/>
              </a:rPr>
              <a:t>CIDR:</a:t>
            </a:r>
            <a:r>
              <a:rPr spc="-347" dirty="0">
                <a:latin typeface="Arial Black"/>
                <a:cs typeface="Arial Black"/>
              </a:rPr>
              <a:t> </a:t>
            </a:r>
            <a:r>
              <a:rPr spc="-200" dirty="0">
                <a:latin typeface="Arial Black"/>
                <a:cs typeface="Arial Black"/>
              </a:rPr>
              <a:t>10.96.0.0/24</a:t>
            </a:r>
            <a:endParaRPr dirty="0">
              <a:latin typeface="Arial Black"/>
              <a:cs typeface="Arial Black"/>
            </a:endParaRPr>
          </a:p>
        </p:txBody>
      </p:sp>
    </p:spTree>
    <p:extLst>
      <p:ext uri="{BB962C8B-B14F-4D97-AF65-F5344CB8AC3E}">
        <p14:creationId xmlns:p14="http://schemas.microsoft.com/office/powerpoint/2010/main" val="23090308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38200" y="680803"/>
            <a:ext cx="10515600" cy="694207"/>
          </a:xfrm>
          <a:prstGeom prst="rect">
            <a:avLst/>
          </a:prstGeom>
        </p:spPr>
        <p:txBody>
          <a:bodyPr vert="horz" wrap="square" lIns="0" tIns="16933" rIns="0" bIns="0" rtlCol="0" anchor="ctr">
            <a:spAutoFit/>
          </a:bodyPr>
          <a:lstStyle/>
          <a:p>
            <a:pPr marL="16933">
              <a:lnSpc>
                <a:spcPct val="100000"/>
              </a:lnSpc>
              <a:spcBef>
                <a:spcPts val="133"/>
              </a:spcBef>
            </a:pPr>
            <a:r>
              <a:rPr b="1" spc="160" dirty="0"/>
              <a:t>Nodes</a:t>
            </a:r>
            <a:endParaRPr b="1" dirty="0"/>
          </a:p>
        </p:txBody>
      </p:sp>
      <p:sp>
        <p:nvSpPr>
          <p:cNvPr id="6" name="Content Placeholder 5"/>
          <p:cNvSpPr>
            <a:spLocks noGrp="1"/>
          </p:cNvSpPr>
          <p:nvPr>
            <p:ph idx="1"/>
          </p:nvPr>
        </p:nvSpPr>
        <p:spPr/>
        <p:txBody>
          <a:bodyPr>
            <a:normAutofit/>
          </a:bodyPr>
          <a:lstStyle/>
          <a:p>
            <a:pPr marL="0" indent="0">
              <a:buNone/>
            </a:pPr>
            <a:endParaRPr lang="en-US" sz="2000" dirty="0"/>
          </a:p>
          <a:p>
            <a:r>
              <a:rPr lang="en-US" sz="2000" dirty="0"/>
              <a:t>Virtual or Physical Machines</a:t>
            </a:r>
          </a:p>
          <a:p>
            <a:r>
              <a:rPr lang="en-US" sz="2000" dirty="0"/>
              <a:t>Minimum of 4 Node Cluster (Size based on workload)</a:t>
            </a:r>
          </a:p>
          <a:p>
            <a:r>
              <a:rPr lang="en-US" sz="2000" dirty="0"/>
              <a:t>Master vs Worker Nodes</a:t>
            </a:r>
          </a:p>
          <a:p>
            <a:r>
              <a:rPr lang="en-US" sz="2000" dirty="0"/>
              <a:t>Linux X86_64 Architecture</a:t>
            </a:r>
          </a:p>
          <a:p>
            <a:endParaRPr lang="en-US" sz="2000" dirty="0"/>
          </a:p>
          <a:p>
            <a:endParaRPr lang="en-US" sz="2000" dirty="0"/>
          </a:p>
          <a:p>
            <a:r>
              <a:rPr lang="en-US" sz="2000" dirty="0"/>
              <a:t>Master nodes can host workloads</a:t>
            </a:r>
          </a:p>
          <a:p>
            <a:r>
              <a:rPr lang="en-US" sz="2000" dirty="0"/>
              <a:t>Best practice is to not host workloads on Master nodes</a:t>
            </a:r>
          </a:p>
          <a:p>
            <a:endParaRPr lang="en-US" dirty="0"/>
          </a:p>
          <a:p>
            <a:endParaRPr lang="en-US" dirty="0"/>
          </a:p>
        </p:txBody>
      </p:sp>
    </p:spTree>
    <p:extLst>
      <p:ext uri="{BB962C8B-B14F-4D97-AF65-F5344CB8AC3E}">
        <p14:creationId xmlns:p14="http://schemas.microsoft.com/office/powerpoint/2010/main" val="33006685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Minikube</a:t>
            </a:r>
          </a:p>
        </p:txBody>
      </p:sp>
      <p:sp>
        <p:nvSpPr>
          <p:cNvPr id="3" name="Content Placeholder 2"/>
          <p:cNvSpPr>
            <a:spLocks noGrp="1"/>
          </p:cNvSpPr>
          <p:nvPr>
            <p:ph idx="1"/>
          </p:nvPr>
        </p:nvSpPr>
        <p:spPr/>
        <p:txBody>
          <a:bodyPr/>
          <a:lstStyle/>
          <a:p>
            <a:pPr marL="0" lvl="0" indent="0">
              <a:buNone/>
            </a:pPr>
            <a:r>
              <a:rPr lang="en-US" dirty="0">
                <a:solidFill>
                  <a:prstClr val="black"/>
                </a:solidFill>
              </a:rPr>
              <a:t> </a:t>
            </a:r>
            <a:endParaRPr lang="en-US" dirty="0"/>
          </a:p>
        </p:txBody>
      </p:sp>
      <p:graphicFrame>
        <p:nvGraphicFramePr>
          <p:cNvPr id="4" name="Table 3"/>
          <p:cNvGraphicFramePr>
            <a:graphicFrameLocks noGrp="1"/>
          </p:cNvGraphicFramePr>
          <p:nvPr/>
        </p:nvGraphicFramePr>
        <p:xfrm>
          <a:off x="1274618" y="2207492"/>
          <a:ext cx="3371273" cy="2872508"/>
        </p:xfrm>
        <a:graphic>
          <a:graphicData uri="http://schemas.openxmlformats.org/drawingml/2006/table">
            <a:tbl>
              <a:tblPr firstRow="1" bandRow="1">
                <a:tableStyleId>{5C22544A-7EE6-4342-B048-85BDC9FD1C3A}</a:tableStyleId>
              </a:tblPr>
              <a:tblGrid>
                <a:gridCol w="3371273">
                  <a:extLst>
                    <a:ext uri="{9D8B030D-6E8A-4147-A177-3AD203B41FA5}">
                      <a16:colId xmlns:a16="http://schemas.microsoft.com/office/drawing/2014/main" val="3771623806"/>
                    </a:ext>
                  </a:extLst>
                </a:gridCol>
              </a:tblGrid>
              <a:tr h="2872508">
                <a:tc>
                  <a:txBody>
                    <a:bodyPr/>
                    <a:lstStyle/>
                    <a:p>
                      <a:r>
                        <a:rPr lang="en-US" dirty="0"/>
                        <a:t>Kubelet</a:t>
                      </a:r>
                    </a:p>
                    <a:p>
                      <a:r>
                        <a:rPr lang="en-US" dirty="0"/>
                        <a:t>Kube-apiserver</a:t>
                      </a:r>
                    </a:p>
                    <a:p>
                      <a:r>
                        <a:rPr lang="en-US" dirty="0"/>
                        <a:t>Etcd</a:t>
                      </a:r>
                    </a:p>
                    <a:p>
                      <a:r>
                        <a:rPr lang="en-US" dirty="0"/>
                        <a:t>Node-controller</a:t>
                      </a:r>
                    </a:p>
                    <a:p>
                      <a:r>
                        <a:rPr lang="en-US" dirty="0"/>
                        <a:t>Replication-controller</a:t>
                      </a:r>
                    </a:p>
                    <a:p>
                      <a:r>
                        <a:rPr lang="en-US" dirty="0"/>
                        <a:t>Container runtime </a:t>
                      </a:r>
                    </a:p>
                    <a:p>
                      <a:endParaRPr lang="en-US" dirty="0"/>
                    </a:p>
                    <a:p>
                      <a:endParaRPr lang="en-US" dirty="0"/>
                    </a:p>
                    <a:p>
                      <a:r>
                        <a:rPr lang="en-US" dirty="0"/>
                        <a:t>            Minikube Node</a:t>
                      </a:r>
                      <a:r>
                        <a:rPr lang="en-US" baseline="0" dirty="0"/>
                        <a:t> </a:t>
                      </a:r>
                      <a:endParaRPr lang="en-US" dirty="0"/>
                    </a:p>
                  </a:txBody>
                  <a:tcPr/>
                </a:tc>
                <a:extLst>
                  <a:ext uri="{0D108BD9-81ED-4DB2-BD59-A6C34878D82A}">
                    <a16:rowId xmlns:a16="http://schemas.microsoft.com/office/drawing/2014/main" val="3286213583"/>
                  </a:ext>
                </a:extLst>
              </a:tr>
            </a:tbl>
          </a:graphicData>
        </a:graphic>
      </p:graphicFrame>
      <p:pic>
        <p:nvPicPr>
          <p:cNvPr id="5" name="Picture 4"/>
          <p:cNvPicPr>
            <a:picLocks noChangeAspect="1"/>
          </p:cNvPicPr>
          <p:nvPr/>
        </p:nvPicPr>
        <p:blipFill>
          <a:blip r:embed="rId2"/>
          <a:stretch>
            <a:fillRect/>
          </a:stretch>
        </p:blipFill>
        <p:spPr>
          <a:xfrm>
            <a:off x="1449965" y="4017819"/>
            <a:ext cx="369598" cy="390380"/>
          </a:xfrm>
          <a:prstGeom prst="rect">
            <a:avLst/>
          </a:prstGeom>
        </p:spPr>
      </p:pic>
      <p:pic>
        <p:nvPicPr>
          <p:cNvPr id="6" name="Picture 5"/>
          <p:cNvPicPr>
            <a:picLocks noChangeAspect="1"/>
          </p:cNvPicPr>
          <p:nvPr/>
        </p:nvPicPr>
        <p:blipFill>
          <a:blip r:embed="rId3"/>
          <a:stretch>
            <a:fillRect/>
          </a:stretch>
        </p:blipFill>
        <p:spPr>
          <a:xfrm flipV="1">
            <a:off x="1415361" y="4468286"/>
            <a:ext cx="438950" cy="390041"/>
          </a:xfrm>
          <a:prstGeom prst="rect">
            <a:avLst/>
          </a:prstGeom>
        </p:spPr>
      </p:pic>
    </p:spTree>
    <p:extLst>
      <p:ext uri="{BB962C8B-B14F-4D97-AF65-F5344CB8AC3E}">
        <p14:creationId xmlns:p14="http://schemas.microsoft.com/office/powerpoint/2010/main" val="6394927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txBox="1">
            <a:spLocks noGrp="1"/>
          </p:cNvSpPr>
          <p:nvPr>
            <p:ph type="title"/>
          </p:nvPr>
        </p:nvSpPr>
        <p:spPr>
          <a:xfrm>
            <a:off x="468746" y="523784"/>
            <a:ext cx="10515600" cy="694207"/>
          </a:xfrm>
          <a:prstGeom prst="rect">
            <a:avLst/>
          </a:prstGeom>
        </p:spPr>
        <p:txBody>
          <a:bodyPr vert="horz" wrap="square" lIns="0" tIns="16933" rIns="0" bIns="0" rtlCol="0" anchor="ctr">
            <a:spAutoFit/>
          </a:bodyPr>
          <a:lstStyle/>
          <a:p>
            <a:pPr marL="16933">
              <a:lnSpc>
                <a:spcPct val="100000"/>
              </a:lnSpc>
              <a:spcBef>
                <a:spcPts val="133"/>
              </a:spcBef>
            </a:pPr>
            <a:r>
              <a:rPr b="1" spc="87" dirty="0"/>
              <a:t>Master</a:t>
            </a:r>
            <a:r>
              <a:rPr lang="en-US" b="1" spc="87" dirty="0"/>
              <a:t> &amp; Worker</a:t>
            </a:r>
            <a:r>
              <a:rPr b="1" spc="-387" dirty="0"/>
              <a:t> </a:t>
            </a:r>
            <a:r>
              <a:rPr b="1" spc="160" dirty="0"/>
              <a:t>Nodes</a:t>
            </a:r>
            <a:r>
              <a:rPr lang="en-US" b="1" spc="160" dirty="0"/>
              <a:t> </a:t>
            </a:r>
            <a:endParaRPr b="1" dirty="0"/>
          </a:p>
        </p:txBody>
      </p:sp>
      <p:pic>
        <p:nvPicPr>
          <p:cNvPr id="22" name="Content Placeholder 21"/>
          <p:cNvPicPr>
            <a:picLocks noGrp="1" noChangeAspect="1"/>
          </p:cNvPicPr>
          <p:nvPr>
            <p:ph idx="1"/>
          </p:nvPr>
        </p:nvPicPr>
        <p:blipFill>
          <a:blip r:embed="rId2"/>
          <a:stretch>
            <a:fillRect/>
          </a:stretch>
        </p:blipFill>
        <p:spPr>
          <a:xfrm>
            <a:off x="378331" y="1982643"/>
            <a:ext cx="8137597" cy="4510520"/>
          </a:xfrm>
          <a:prstGeom prst="rect">
            <a:avLst/>
          </a:prstGeom>
        </p:spPr>
      </p:pic>
    </p:spTree>
    <p:extLst>
      <p:ext uri="{BB962C8B-B14F-4D97-AF65-F5344CB8AC3E}">
        <p14:creationId xmlns:p14="http://schemas.microsoft.com/office/powerpoint/2010/main" val="26564826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Kubernetes API Primitives</a:t>
            </a:r>
          </a:p>
        </p:txBody>
      </p:sp>
      <p:sp>
        <p:nvSpPr>
          <p:cNvPr id="3" name="Content Placeholder 2"/>
          <p:cNvSpPr>
            <a:spLocks noGrp="1"/>
          </p:cNvSpPr>
          <p:nvPr>
            <p:ph idx="1"/>
          </p:nvPr>
        </p:nvSpPr>
        <p:spPr>
          <a:xfrm>
            <a:off x="838200" y="1607128"/>
            <a:ext cx="10515600" cy="4950690"/>
          </a:xfrm>
        </p:spPr>
        <p:txBody>
          <a:bodyPr>
            <a:normAutofit fontScale="92500" lnSpcReduction="20000"/>
          </a:bodyPr>
          <a:lstStyle/>
          <a:p>
            <a:pPr marL="0" indent="0">
              <a:buNone/>
            </a:pPr>
            <a:endParaRPr lang="en-US" dirty="0"/>
          </a:p>
          <a:p>
            <a:pPr marL="0" indent="0">
              <a:buNone/>
            </a:pPr>
            <a:r>
              <a:rPr lang="en-US" dirty="0"/>
              <a:t>Kubernetes API primitive, also known as Kubernetes objects, are the basic building blocks of any application running in Kubernetes</a:t>
            </a:r>
          </a:p>
          <a:p>
            <a:endParaRPr lang="en-US" dirty="0"/>
          </a:p>
          <a:p>
            <a:pPr marL="0" indent="0">
              <a:buNone/>
            </a:pPr>
            <a:r>
              <a:rPr lang="en-US" sz="2200" b="1" dirty="0"/>
              <a:t>Examples:</a:t>
            </a:r>
          </a:p>
          <a:p>
            <a:pPr marL="0" indent="0">
              <a:buNone/>
            </a:pPr>
            <a:r>
              <a:rPr lang="en-US" sz="2200" dirty="0"/>
              <a:t>Pod</a:t>
            </a:r>
          </a:p>
          <a:p>
            <a:pPr marL="0" indent="0">
              <a:buNone/>
            </a:pPr>
            <a:r>
              <a:rPr lang="en-US" sz="2200" dirty="0"/>
              <a:t>Node</a:t>
            </a:r>
          </a:p>
          <a:p>
            <a:pPr marL="0" indent="0">
              <a:buNone/>
            </a:pPr>
            <a:r>
              <a:rPr lang="en-US" sz="2200" dirty="0"/>
              <a:t>Service</a:t>
            </a:r>
          </a:p>
          <a:p>
            <a:pPr marL="0" indent="0">
              <a:buNone/>
            </a:pPr>
            <a:r>
              <a:rPr lang="en-US" sz="2200" dirty="0"/>
              <a:t>Service Account</a:t>
            </a:r>
          </a:p>
          <a:p>
            <a:pPr marL="0" indent="0">
              <a:buNone/>
            </a:pPr>
            <a:endParaRPr lang="en-US" sz="2200" dirty="0"/>
          </a:p>
          <a:p>
            <a:pPr marL="0" indent="0">
              <a:buNone/>
            </a:pPr>
            <a:r>
              <a:rPr lang="en-US" sz="2200" b="1" dirty="0"/>
              <a:t>Two primary members</a:t>
            </a:r>
          </a:p>
          <a:p>
            <a:pPr marL="0" indent="0">
              <a:buNone/>
            </a:pPr>
            <a:r>
              <a:rPr lang="en-US" sz="2200" dirty="0"/>
              <a:t>Spec, desired state</a:t>
            </a:r>
          </a:p>
          <a:p>
            <a:pPr marL="0" indent="0">
              <a:buNone/>
            </a:pPr>
            <a:r>
              <a:rPr lang="en-US" sz="2200" dirty="0"/>
              <a:t>Status, current state</a:t>
            </a:r>
          </a:p>
        </p:txBody>
      </p:sp>
    </p:spTree>
    <p:extLst>
      <p:ext uri="{BB962C8B-B14F-4D97-AF65-F5344CB8AC3E}">
        <p14:creationId xmlns:p14="http://schemas.microsoft.com/office/powerpoint/2010/main" val="18156500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Kubernetes API</a:t>
            </a:r>
          </a:p>
        </p:txBody>
      </p:sp>
      <p:sp>
        <p:nvSpPr>
          <p:cNvPr id="3" name="Content Placeholder 2"/>
          <p:cNvSpPr>
            <a:spLocks noGrp="1"/>
          </p:cNvSpPr>
          <p:nvPr>
            <p:ph idx="1"/>
          </p:nvPr>
        </p:nvSpPr>
        <p:spPr/>
        <p:txBody>
          <a:bodyPr>
            <a:normAutofit lnSpcReduction="10000"/>
          </a:bodyPr>
          <a:lstStyle/>
          <a:p>
            <a:r>
              <a:rPr lang="en-US" sz="2400" dirty="0"/>
              <a:t>The Kubernetes API is the front end of the Kubernetes control plane and is how users interact with their Kubernetes cluster. </a:t>
            </a:r>
          </a:p>
          <a:p>
            <a:endParaRPr lang="en-US" sz="2400" dirty="0"/>
          </a:p>
          <a:p>
            <a:r>
              <a:rPr lang="en-US" sz="2400" dirty="0"/>
              <a:t>The API (application programming interface) server determines if a request is valid and then processes it.</a:t>
            </a:r>
          </a:p>
          <a:p>
            <a:endParaRPr lang="en-US" sz="2400" dirty="0"/>
          </a:p>
          <a:p>
            <a:r>
              <a:rPr lang="en-US" sz="2400" dirty="0"/>
              <a:t>In essence, the API is the interface used to manage, create, and configure Kubernetes clusters. </a:t>
            </a:r>
          </a:p>
          <a:p>
            <a:endParaRPr lang="en-US" sz="2400" dirty="0"/>
          </a:p>
          <a:p>
            <a:r>
              <a:rPr lang="en-US" sz="2400" dirty="0"/>
              <a:t>It's how the users, external components, and parts of your cluster all communicate with each other.</a:t>
            </a:r>
          </a:p>
        </p:txBody>
      </p:sp>
    </p:spTree>
    <p:extLst>
      <p:ext uri="{BB962C8B-B14F-4D97-AF65-F5344CB8AC3E}">
        <p14:creationId xmlns:p14="http://schemas.microsoft.com/office/powerpoint/2010/main" val="708614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API Works</a:t>
            </a:r>
          </a:p>
        </p:txBody>
      </p:sp>
      <p:sp>
        <p:nvSpPr>
          <p:cNvPr id="3" name="Content Placeholder 2"/>
          <p:cNvSpPr>
            <a:spLocks noGrp="1"/>
          </p:cNvSpPr>
          <p:nvPr>
            <p:ph idx="1"/>
          </p:nvPr>
        </p:nvSpPr>
        <p:spPr/>
        <p:txBody>
          <a:bodyPr>
            <a:normAutofit/>
          </a:bodyPr>
          <a:lstStyle/>
          <a:p>
            <a:r>
              <a:rPr lang="en-US" sz="2400" dirty="0"/>
              <a:t>The core of Kubernetes' control plane is the API server. </a:t>
            </a:r>
          </a:p>
          <a:p>
            <a:endParaRPr lang="en-US" sz="2400" dirty="0"/>
          </a:p>
          <a:p>
            <a:r>
              <a:rPr lang="en-US" sz="2400" dirty="0"/>
              <a:t>The API server exposes an HTTP API that lets end users, different parts of your cluster, and external components communicate with one another.</a:t>
            </a:r>
          </a:p>
          <a:p>
            <a:endParaRPr lang="en-US" sz="2400" dirty="0"/>
          </a:p>
          <a:p>
            <a:r>
              <a:rPr lang="en-US" sz="2400" dirty="0"/>
              <a:t>The Kubernetes API lets you query and manipulate the state of API objects in Kubernetes (for example: Pods, Namespaces, </a:t>
            </a:r>
            <a:r>
              <a:rPr lang="en-US" sz="2400" dirty="0" err="1"/>
              <a:t>ConfigMaps</a:t>
            </a:r>
            <a:r>
              <a:rPr lang="en-US" sz="2400" dirty="0"/>
              <a:t>, and Events).</a:t>
            </a:r>
          </a:p>
          <a:p>
            <a:endParaRPr lang="en-US" sz="2400" dirty="0"/>
          </a:p>
          <a:p>
            <a:r>
              <a:rPr lang="en-US" sz="2400" dirty="0"/>
              <a:t>Most operations can be performed through the kubectl command-line interface or other command-line tools, such as </a:t>
            </a:r>
            <a:r>
              <a:rPr lang="en-US" sz="2400" dirty="0" err="1"/>
              <a:t>kubeadm</a:t>
            </a:r>
            <a:r>
              <a:rPr lang="en-US" sz="2400" dirty="0"/>
              <a:t>, which in turn use the API. </a:t>
            </a:r>
          </a:p>
        </p:txBody>
      </p:sp>
    </p:spTree>
    <p:extLst>
      <p:ext uri="{BB962C8B-B14F-4D97-AF65-F5344CB8AC3E}">
        <p14:creationId xmlns:p14="http://schemas.microsoft.com/office/powerpoint/2010/main" val="19298241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API Versioning</a:t>
            </a:r>
          </a:p>
        </p:txBody>
      </p:sp>
      <p:sp>
        <p:nvSpPr>
          <p:cNvPr id="3" name="Content Placeholder 2"/>
          <p:cNvSpPr>
            <a:spLocks noGrp="1"/>
          </p:cNvSpPr>
          <p:nvPr>
            <p:ph idx="1"/>
          </p:nvPr>
        </p:nvSpPr>
        <p:spPr>
          <a:xfrm>
            <a:off x="838200" y="1616364"/>
            <a:ext cx="10515600" cy="4886036"/>
          </a:xfrm>
        </p:spPr>
        <p:txBody>
          <a:bodyPr>
            <a:normAutofit fontScale="92500" lnSpcReduction="10000"/>
          </a:bodyPr>
          <a:lstStyle/>
          <a:p>
            <a:pPr marL="0" indent="0">
              <a:buNone/>
            </a:pPr>
            <a:r>
              <a:rPr lang="en-US" sz="2600" dirty="0"/>
              <a:t>Three tiers of </a:t>
            </a:r>
            <a:r>
              <a:rPr lang="en-US" sz="2600" dirty="0" err="1"/>
              <a:t>api</a:t>
            </a:r>
            <a:r>
              <a:rPr lang="en-US" sz="2600" dirty="0"/>
              <a:t> maturity levels also referenced within the object apiVersion.</a:t>
            </a:r>
          </a:p>
          <a:p>
            <a:pPr marL="0" indent="0">
              <a:buNone/>
            </a:pPr>
            <a:endParaRPr lang="en-US" sz="2600" dirty="0"/>
          </a:p>
          <a:p>
            <a:pPr marL="0" indent="0">
              <a:buNone/>
            </a:pPr>
            <a:r>
              <a:rPr lang="en-US" sz="2000" b="1" dirty="0"/>
              <a:t>Alpha</a:t>
            </a:r>
          </a:p>
          <a:p>
            <a:pPr marL="0" indent="0">
              <a:buNone/>
            </a:pPr>
            <a:r>
              <a:rPr lang="en-US" sz="2000" dirty="0"/>
              <a:t>The software may contains bugs</a:t>
            </a:r>
          </a:p>
          <a:p>
            <a:pPr marL="0" indent="0">
              <a:buNone/>
            </a:pPr>
            <a:r>
              <a:rPr lang="en-US" sz="2000" dirty="0"/>
              <a:t>Enabling a feature may expose bugs </a:t>
            </a:r>
          </a:p>
          <a:p>
            <a:pPr marL="0" indent="0">
              <a:buNone/>
            </a:pPr>
            <a:r>
              <a:rPr lang="en-US" sz="2000" dirty="0"/>
              <a:t>Support for a feature may be dropped at any time without notice</a:t>
            </a:r>
          </a:p>
          <a:p>
            <a:pPr marL="0" indent="0">
              <a:buNone/>
            </a:pPr>
            <a:r>
              <a:rPr lang="en-US" sz="2000" b="1" dirty="0"/>
              <a:t>Beta </a:t>
            </a:r>
          </a:p>
          <a:p>
            <a:pPr marL="0" indent="0">
              <a:buNone/>
            </a:pPr>
            <a:r>
              <a:rPr lang="en-US" sz="2000" dirty="0"/>
              <a:t>The software is well tested </a:t>
            </a:r>
          </a:p>
          <a:p>
            <a:pPr marL="0" indent="0">
              <a:buNone/>
            </a:pPr>
            <a:r>
              <a:rPr lang="en-US" sz="2000" dirty="0"/>
              <a:t>Enabling feature is considered safe</a:t>
            </a:r>
          </a:p>
          <a:p>
            <a:pPr marL="0" indent="0">
              <a:buNone/>
            </a:pPr>
            <a:r>
              <a:rPr lang="en-US" sz="2000" dirty="0"/>
              <a:t>The support for a feature will not be dropped, though details may change </a:t>
            </a:r>
          </a:p>
          <a:p>
            <a:pPr marL="0" indent="0">
              <a:buNone/>
            </a:pPr>
            <a:r>
              <a:rPr lang="en-US" sz="2000" b="1" dirty="0"/>
              <a:t>Stable</a:t>
            </a:r>
          </a:p>
          <a:p>
            <a:pPr marL="0" indent="0">
              <a:buNone/>
            </a:pPr>
            <a:r>
              <a:rPr lang="en-US" sz="2000" dirty="0"/>
              <a:t>Released, stable and </a:t>
            </a:r>
            <a:r>
              <a:rPr lang="en-US" sz="2000" dirty="0" err="1"/>
              <a:t>api</a:t>
            </a:r>
            <a:r>
              <a:rPr lang="en-US" sz="2000" dirty="0"/>
              <a:t> schema will not change </a:t>
            </a:r>
          </a:p>
          <a:p>
            <a:pPr marL="0" indent="0">
              <a:buNone/>
            </a:pPr>
            <a:r>
              <a:rPr lang="en-US" sz="2000" dirty="0"/>
              <a:t>The stable versions of feature appear in released software for many subsequent versions.</a:t>
            </a:r>
          </a:p>
          <a:p>
            <a:pPr marL="0" indent="0">
              <a:buNone/>
            </a:pPr>
            <a:endParaRPr lang="en-US" dirty="0"/>
          </a:p>
        </p:txBody>
      </p:sp>
    </p:spTree>
    <p:extLst>
      <p:ext uri="{BB962C8B-B14F-4D97-AF65-F5344CB8AC3E}">
        <p14:creationId xmlns:p14="http://schemas.microsoft.com/office/powerpoint/2010/main" val="117190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1248" y="256032"/>
            <a:ext cx="10506456" cy="1014984"/>
          </a:xfrm>
        </p:spPr>
        <p:txBody>
          <a:bodyPr anchor="b">
            <a:normAutofit/>
          </a:bodyPr>
          <a:lstStyle/>
          <a:p>
            <a:r>
              <a:rPr lang="en-US" sz="3600" b="1" dirty="0"/>
              <a:t>What can it do ?</a:t>
            </a:r>
            <a:br>
              <a:rPr lang="en-US" sz="3100" dirty="0"/>
            </a:br>
            <a:endParaRPr lang="en-US" sz="31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9955706"/>
              </p:ext>
            </p:extLst>
          </p:nvPr>
        </p:nvGraphicFramePr>
        <p:xfrm>
          <a:off x="3957645" y="5046784"/>
          <a:ext cx="7982527" cy="365760"/>
        </p:xfrm>
        <a:graphic>
          <a:graphicData uri="http://schemas.openxmlformats.org/drawingml/2006/table">
            <a:tbl>
              <a:tblPr firstRow="1" bandRow="1">
                <a:tableStyleId>{5C22544A-7EE6-4342-B048-85BDC9FD1C3A}</a:tableStyleId>
              </a:tblPr>
              <a:tblGrid>
                <a:gridCol w="7982527">
                  <a:extLst>
                    <a:ext uri="{9D8B030D-6E8A-4147-A177-3AD203B41FA5}">
                      <a16:colId xmlns:a16="http://schemas.microsoft.com/office/drawing/2014/main" val="1843819589"/>
                    </a:ext>
                  </a:extLst>
                </a:gridCol>
              </a:tblGrid>
              <a:tr h="303011">
                <a:tc>
                  <a:txBody>
                    <a:bodyPr/>
                    <a:lstStyle/>
                    <a:p>
                      <a:r>
                        <a:rPr lang="en-US" dirty="0"/>
                        <a:t>                                                        Docker</a:t>
                      </a:r>
                      <a:r>
                        <a:rPr lang="en-US" baseline="0" dirty="0"/>
                        <a:t>  </a:t>
                      </a:r>
                      <a:endParaRPr lang="en-US" dirty="0"/>
                    </a:p>
                  </a:txBody>
                  <a:tcPr marL="267535" marR="267535"/>
                </a:tc>
                <a:extLst>
                  <a:ext uri="{0D108BD9-81ED-4DB2-BD59-A6C34878D82A}">
                    <a16:rowId xmlns:a16="http://schemas.microsoft.com/office/drawing/2014/main" val="3811679399"/>
                  </a:ext>
                </a:extLst>
              </a:tr>
            </a:tbl>
          </a:graphicData>
        </a:graphic>
      </p:graphicFrame>
      <p:sp>
        <p:nvSpPr>
          <p:cNvPr id="9" name="AutoShape 2" descr="Node.js - Coralogi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1755080363"/>
              </p:ext>
            </p:extLst>
          </p:nvPr>
        </p:nvGraphicFramePr>
        <p:xfrm>
          <a:off x="3959645" y="5966937"/>
          <a:ext cx="8026400" cy="365760"/>
        </p:xfrm>
        <a:graphic>
          <a:graphicData uri="http://schemas.openxmlformats.org/drawingml/2006/table">
            <a:tbl>
              <a:tblPr firstRow="1" bandRow="1">
                <a:tableStyleId>{93296810-A885-4BE3-A3E7-6D5BEEA58F35}</a:tableStyleId>
              </a:tblPr>
              <a:tblGrid>
                <a:gridCol w="8026400">
                  <a:extLst>
                    <a:ext uri="{9D8B030D-6E8A-4147-A177-3AD203B41FA5}">
                      <a16:colId xmlns:a16="http://schemas.microsoft.com/office/drawing/2014/main" val="3278679401"/>
                    </a:ext>
                  </a:extLst>
                </a:gridCol>
              </a:tblGrid>
              <a:tr h="254923">
                <a:tc>
                  <a:txBody>
                    <a:bodyPr/>
                    <a:lstStyle/>
                    <a:p>
                      <a:r>
                        <a:rPr lang="en-US" dirty="0"/>
                        <a:t>                                                Hardware</a:t>
                      </a:r>
                      <a:r>
                        <a:rPr lang="en-US" baseline="0" dirty="0"/>
                        <a:t> infrastructure </a:t>
                      </a:r>
                      <a:endParaRPr lang="en-US" dirty="0"/>
                    </a:p>
                  </a:txBody>
                  <a:tcPr/>
                </a:tc>
                <a:extLst>
                  <a:ext uri="{0D108BD9-81ED-4DB2-BD59-A6C34878D82A}">
                    <a16:rowId xmlns:a16="http://schemas.microsoft.com/office/drawing/2014/main" val="315679045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30529197"/>
              </p:ext>
            </p:extLst>
          </p:nvPr>
        </p:nvGraphicFramePr>
        <p:xfrm>
          <a:off x="3943641" y="5502193"/>
          <a:ext cx="8017163" cy="457200"/>
        </p:xfrm>
        <a:graphic>
          <a:graphicData uri="http://schemas.openxmlformats.org/drawingml/2006/table">
            <a:tbl>
              <a:tblPr firstRow="1" bandRow="1">
                <a:tableStyleId>{5C22544A-7EE6-4342-B048-85BDC9FD1C3A}</a:tableStyleId>
              </a:tblPr>
              <a:tblGrid>
                <a:gridCol w="8017163">
                  <a:extLst>
                    <a:ext uri="{9D8B030D-6E8A-4147-A177-3AD203B41FA5}">
                      <a16:colId xmlns:a16="http://schemas.microsoft.com/office/drawing/2014/main" val="3957679781"/>
                    </a:ext>
                  </a:extLst>
                </a:gridCol>
              </a:tblGrid>
              <a:tr h="370840">
                <a:tc>
                  <a:txBody>
                    <a:bodyPr/>
                    <a:lstStyle/>
                    <a:p>
                      <a:r>
                        <a:rPr lang="en-US" dirty="0"/>
                        <a:t>                                                               </a:t>
                      </a:r>
                      <a:r>
                        <a:rPr lang="en-US" sz="2400" dirty="0"/>
                        <a:t>os </a:t>
                      </a:r>
                    </a:p>
                  </a:txBody>
                  <a:tcPr>
                    <a:solidFill>
                      <a:schemeClr val="tx2">
                        <a:lumMod val="60000"/>
                        <a:lumOff val="40000"/>
                      </a:schemeClr>
                    </a:solidFill>
                  </a:tcPr>
                </a:tc>
                <a:extLst>
                  <a:ext uri="{0D108BD9-81ED-4DB2-BD59-A6C34878D82A}">
                    <a16:rowId xmlns:a16="http://schemas.microsoft.com/office/drawing/2014/main" val="1624519881"/>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620621570"/>
              </p:ext>
            </p:extLst>
          </p:nvPr>
        </p:nvGraphicFramePr>
        <p:xfrm>
          <a:off x="4570289" y="1848175"/>
          <a:ext cx="1939636" cy="3108960"/>
        </p:xfrm>
        <a:graphic>
          <a:graphicData uri="http://schemas.openxmlformats.org/drawingml/2006/table">
            <a:tbl>
              <a:tblPr firstRow="1" bandRow="1">
                <a:tableStyleId>{3C2FFA5D-87B4-456A-9821-1D502468CF0F}</a:tableStyleId>
              </a:tblPr>
              <a:tblGrid>
                <a:gridCol w="1939636">
                  <a:extLst>
                    <a:ext uri="{9D8B030D-6E8A-4147-A177-3AD203B41FA5}">
                      <a16:colId xmlns:a16="http://schemas.microsoft.com/office/drawing/2014/main" val="4138049392"/>
                    </a:ext>
                  </a:extLst>
                </a:gridCol>
              </a:tblGrid>
              <a:tr h="2660523">
                <a:tc>
                  <a:txBody>
                    <a:bodyPr/>
                    <a:lstStyle/>
                    <a:p>
                      <a:endParaRPr lang="en-US" dirty="0"/>
                    </a:p>
                    <a:p>
                      <a:r>
                        <a:rPr lang="en-US" dirty="0"/>
                        <a:t>      webserver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Libs/Dep</a:t>
                      </a:r>
                    </a:p>
                  </a:txBody>
                  <a:tcPr/>
                </a:tc>
                <a:extLst>
                  <a:ext uri="{0D108BD9-81ED-4DB2-BD59-A6C34878D82A}">
                    <a16:rowId xmlns:a16="http://schemas.microsoft.com/office/drawing/2014/main" val="442804511"/>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385456406"/>
              </p:ext>
            </p:extLst>
          </p:nvPr>
        </p:nvGraphicFramePr>
        <p:xfrm>
          <a:off x="7160232" y="1893000"/>
          <a:ext cx="1939638" cy="3108960"/>
        </p:xfrm>
        <a:graphic>
          <a:graphicData uri="http://schemas.openxmlformats.org/drawingml/2006/table">
            <a:tbl>
              <a:tblPr firstRow="1" bandRow="1">
                <a:tableStyleId>{5C22544A-7EE6-4342-B048-85BDC9FD1C3A}</a:tableStyleId>
              </a:tblPr>
              <a:tblGrid>
                <a:gridCol w="1939638">
                  <a:extLst>
                    <a:ext uri="{9D8B030D-6E8A-4147-A177-3AD203B41FA5}">
                      <a16:colId xmlns:a16="http://schemas.microsoft.com/office/drawing/2014/main" val="2593249620"/>
                    </a:ext>
                  </a:extLst>
                </a:gridCol>
              </a:tblGrid>
              <a:tr h="3048000">
                <a:tc>
                  <a:txBody>
                    <a:bodyPr/>
                    <a:lstStyle/>
                    <a:p>
                      <a:endParaRPr lang="en-US" dirty="0"/>
                    </a:p>
                    <a:p>
                      <a:r>
                        <a:rPr lang="en-US" dirty="0"/>
                        <a:t>   Database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Libs/Dep</a:t>
                      </a:r>
                    </a:p>
                  </a:txBody>
                  <a:tcPr/>
                </a:tc>
                <a:extLst>
                  <a:ext uri="{0D108BD9-81ED-4DB2-BD59-A6C34878D82A}">
                    <a16:rowId xmlns:a16="http://schemas.microsoft.com/office/drawing/2014/main" val="3394242904"/>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14562374"/>
              </p:ext>
            </p:extLst>
          </p:nvPr>
        </p:nvGraphicFramePr>
        <p:xfrm>
          <a:off x="9688595" y="1893000"/>
          <a:ext cx="1856509" cy="3108960"/>
        </p:xfrm>
        <a:graphic>
          <a:graphicData uri="http://schemas.openxmlformats.org/drawingml/2006/table">
            <a:tbl>
              <a:tblPr firstRow="1" bandRow="1">
                <a:tableStyleId>{5C22544A-7EE6-4342-B048-85BDC9FD1C3A}</a:tableStyleId>
              </a:tblPr>
              <a:tblGrid>
                <a:gridCol w="1856509">
                  <a:extLst>
                    <a:ext uri="{9D8B030D-6E8A-4147-A177-3AD203B41FA5}">
                      <a16:colId xmlns:a16="http://schemas.microsoft.com/office/drawing/2014/main" val="265463911"/>
                    </a:ext>
                  </a:extLst>
                </a:gridCol>
              </a:tblGrid>
              <a:tr h="3025832">
                <a:tc>
                  <a:txBody>
                    <a:bodyPr/>
                    <a:lstStyle/>
                    <a:p>
                      <a:r>
                        <a:rPr lang="en-US" dirty="0"/>
                        <a:t> </a:t>
                      </a:r>
                    </a:p>
                    <a:p>
                      <a:r>
                        <a:rPr lang="en-US" dirty="0"/>
                        <a:t>   orchestration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Libs/Dep</a:t>
                      </a:r>
                    </a:p>
                  </a:txBody>
                  <a:tcPr/>
                </a:tc>
                <a:extLst>
                  <a:ext uri="{0D108BD9-81ED-4DB2-BD59-A6C34878D82A}">
                    <a16:rowId xmlns:a16="http://schemas.microsoft.com/office/drawing/2014/main" val="407140957"/>
                  </a:ext>
                </a:extLst>
              </a:tr>
            </a:tbl>
          </a:graphicData>
        </a:graphic>
      </p:graphicFrame>
      <p:pic>
        <p:nvPicPr>
          <p:cNvPr id="21" name="Picture 20"/>
          <p:cNvPicPr>
            <a:picLocks noChangeAspect="1"/>
          </p:cNvPicPr>
          <p:nvPr/>
        </p:nvPicPr>
        <p:blipFill>
          <a:blip r:embed="rId2"/>
          <a:stretch>
            <a:fillRect/>
          </a:stretch>
        </p:blipFill>
        <p:spPr>
          <a:xfrm>
            <a:off x="4889293" y="3190170"/>
            <a:ext cx="1066830" cy="888346"/>
          </a:xfrm>
          <a:prstGeom prst="rect">
            <a:avLst/>
          </a:prstGeom>
        </p:spPr>
      </p:pic>
      <p:pic>
        <p:nvPicPr>
          <p:cNvPr id="22" name="Picture 21"/>
          <p:cNvPicPr>
            <a:picLocks noChangeAspect="1"/>
          </p:cNvPicPr>
          <p:nvPr/>
        </p:nvPicPr>
        <p:blipFill>
          <a:blip r:embed="rId3"/>
          <a:stretch>
            <a:fillRect/>
          </a:stretch>
        </p:blipFill>
        <p:spPr>
          <a:xfrm>
            <a:off x="7367314" y="3281914"/>
            <a:ext cx="1151331" cy="792132"/>
          </a:xfrm>
          <a:prstGeom prst="rect">
            <a:avLst/>
          </a:prstGeom>
        </p:spPr>
      </p:pic>
      <p:pic>
        <p:nvPicPr>
          <p:cNvPr id="23" name="Picture 22"/>
          <p:cNvPicPr>
            <a:picLocks noChangeAspect="1"/>
          </p:cNvPicPr>
          <p:nvPr/>
        </p:nvPicPr>
        <p:blipFill>
          <a:blip r:embed="rId4"/>
          <a:stretch>
            <a:fillRect/>
          </a:stretch>
        </p:blipFill>
        <p:spPr>
          <a:xfrm>
            <a:off x="9849663" y="3332042"/>
            <a:ext cx="1230551" cy="816135"/>
          </a:xfrm>
          <a:prstGeom prst="rect">
            <a:avLst/>
          </a:prstGeom>
        </p:spPr>
      </p:pic>
      <p:sp>
        <p:nvSpPr>
          <p:cNvPr id="24" name="TextBox 23"/>
          <p:cNvSpPr txBox="1"/>
          <p:nvPr/>
        </p:nvSpPr>
        <p:spPr>
          <a:xfrm>
            <a:off x="4924039" y="1902117"/>
            <a:ext cx="1017138" cy="330540"/>
          </a:xfrm>
          <a:prstGeom prst="rect">
            <a:avLst/>
          </a:prstGeom>
          <a:noFill/>
        </p:spPr>
        <p:txBody>
          <a:bodyPr wrap="none" rtlCol="0">
            <a:spAutoFit/>
          </a:bodyPr>
          <a:lstStyle/>
          <a:p>
            <a:pPr defTabSz="786384">
              <a:spcAft>
                <a:spcPts val="600"/>
              </a:spcAft>
            </a:pPr>
            <a:r>
              <a:rPr lang="en-US" sz="1548" kern="1200" dirty="0">
                <a:solidFill>
                  <a:schemeClr val="tx1"/>
                </a:solidFill>
                <a:latin typeface="+mn-lt"/>
                <a:ea typeface="+mn-ea"/>
                <a:cs typeface="+mn-cs"/>
              </a:rPr>
              <a:t>Container </a:t>
            </a:r>
            <a:endParaRPr lang="en-US" dirty="0"/>
          </a:p>
        </p:txBody>
      </p:sp>
      <p:sp>
        <p:nvSpPr>
          <p:cNvPr id="25" name="TextBox 24"/>
          <p:cNvSpPr txBox="1"/>
          <p:nvPr/>
        </p:nvSpPr>
        <p:spPr>
          <a:xfrm>
            <a:off x="7367314" y="1923782"/>
            <a:ext cx="972254" cy="330540"/>
          </a:xfrm>
          <a:prstGeom prst="rect">
            <a:avLst/>
          </a:prstGeom>
          <a:noFill/>
        </p:spPr>
        <p:txBody>
          <a:bodyPr wrap="none" rtlCol="0">
            <a:spAutoFit/>
          </a:bodyPr>
          <a:lstStyle/>
          <a:p>
            <a:pPr defTabSz="786384">
              <a:spcAft>
                <a:spcPts val="600"/>
              </a:spcAft>
            </a:pPr>
            <a:r>
              <a:rPr lang="en-US" sz="1548" kern="1200" dirty="0">
                <a:solidFill>
                  <a:schemeClr val="tx1"/>
                </a:solidFill>
                <a:latin typeface="+mn-lt"/>
                <a:ea typeface="+mn-ea"/>
                <a:cs typeface="+mn-cs"/>
              </a:rPr>
              <a:t>Container</a:t>
            </a:r>
            <a:endParaRPr lang="en-US" dirty="0"/>
          </a:p>
        </p:txBody>
      </p:sp>
      <p:sp>
        <p:nvSpPr>
          <p:cNvPr id="26" name="TextBox 25"/>
          <p:cNvSpPr txBox="1"/>
          <p:nvPr/>
        </p:nvSpPr>
        <p:spPr>
          <a:xfrm>
            <a:off x="9963747" y="1938779"/>
            <a:ext cx="1017138" cy="330540"/>
          </a:xfrm>
          <a:prstGeom prst="rect">
            <a:avLst/>
          </a:prstGeom>
          <a:noFill/>
        </p:spPr>
        <p:txBody>
          <a:bodyPr wrap="none" rtlCol="0">
            <a:spAutoFit/>
          </a:bodyPr>
          <a:lstStyle/>
          <a:p>
            <a:pPr defTabSz="786384">
              <a:spcAft>
                <a:spcPts val="600"/>
              </a:spcAft>
            </a:pPr>
            <a:r>
              <a:rPr lang="en-US" sz="1548" kern="1200" dirty="0">
                <a:solidFill>
                  <a:schemeClr val="tx1"/>
                </a:solidFill>
                <a:latin typeface="+mn-lt"/>
                <a:ea typeface="+mn-ea"/>
                <a:cs typeface="+mn-cs"/>
              </a:rPr>
              <a:t>Container </a:t>
            </a:r>
            <a:endParaRPr lang="en-US" dirty="0"/>
          </a:p>
        </p:txBody>
      </p:sp>
      <p:sp>
        <p:nvSpPr>
          <p:cNvPr id="27" name="TextBox 26"/>
          <p:cNvSpPr txBox="1"/>
          <p:nvPr/>
        </p:nvSpPr>
        <p:spPr>
          <a:xfrm>
            <a:off x="728179" y="2548356"/>
            <a:ext cx="4105804" cy="1800493"/>
          </a:xfrm>
          <a:prstGeom prst="rect">
            <a:avLst/>
          </a:prstGeom>
          <a:noFill/>
        </p:spPr>
        <p:txBody>
          <a:bodyPr wrap="none" rtlCol="0">
            <a:spAutoFit/>
          </a:bodyPr>
          <a:lstStyle/>
          <a:p>
            <a:pPr defTabSz="786384">
              <a:spcAft>
                <a:spcPts val="600"/>
              </a:spcAft>
            </a:pPr>
            <a:r>
              <a:rPr lang="en-US" sz="2400" kern="1200" dirty="0">
                <a:solidFill>
                  <a:schemeClr val="tx1"/>
                </a:solidFill>
                <a:latin typeface="+mn-lt"/>
                <a:ea typeface="+mn-ea"/>
                <a:cs typeface="+mn-cs"/>
              </a:rPr>
              <a:t>Containerize Applications</a:t>
            </a:r>
          </a:p>
          <a:p>
            <a:pPr defTabSz="786384">
              <a:spcAft>
                <a:spcPts val="600"/>
              </a:spcAft>
            </a:pPr>
            <a:r>
              <a:rPr lang="en-US" sz="2400" kern="1200" dirty="0">
                <a:solidFill>
                  <a:schemeClr val="tx1"/>
                </a:solidFill>
                <a:latin typeface="+mn-lt"/>
                <a:ea typeface="+mn-ea"/>
                <a:cs typeface="+mn-cs"/>
              </a:rPr>
              <a:t>Run each service with its </a:t>
            </a:r>
          </a:p>
          <a:p>
            <a:pPr defTabSz="786384">
              <a:spcAft>
                <a:spcPts val="600"/>
              </a:spcAft>
            </a:pPr>
            <a:r>
              <a:rPr lang="en-US" sz="2400" kern="1200" dirty="0">
                <a:solidFill>
                  <a:schemeClr val="tx1"/>
                </a:solidFill>
                <a:latin typeface="+mn-lt"/>
                <a:ea typeface="+mn-ea"/>
                <a:cs typeface="+mn-cs"/>
              </a:rPr>
              <a:t>Won dependencies in separate </a:t>
            </a:r>
          </a:p>
          <a:p>
            <a:pPr defTabSz="786384">
              <a:spcAft>
                <a:spcPts val="600"/>
              </a:spcAft>
            </a:pPr>
            <a:r>
              <a:rPr lang="en-US" sz="2400" kern="1200" dirty="0">
                <a:solidFill>
                  <a:schemeClr val="tx1"/>
                </a:solidFill>
                <a:latin typeface="+mn-lt"/>
                <a:ea typeface="+mn-ea"/>
                <a:cs typeface="+mn-cs"/>
              </a:rPr>
              <a:t>Containers </a:t>
            </a:r>
            <a:endParaRPr lang="en-US" sz="2400" dirty="0"/>
          </a:p>
        </p:txBody>
      </p:sp>
    </p:spTree>
    <p:extLst>
      <p:ext uri="{BB962C8B-B14F-4D97-AF65-F5344CB8AC3E}">
        <p14:creationId xmlns:p14="http://schemas.microsoft.com/office/powerpoint/2010/main" val="29416821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POD</a:t>
            </a:r>
          </a:p>
        </p:txBody>
      </p:sp>
      <p:sp>
        <p:nvSpPr>
          <p:cNvPr id="3" name="Content Placeholder 2"/>
          <p:cNvSpPr>
            <a:spLocks noGrp="1"/>
          </p:cNvSpPr>
          <p:nvPr>
            <p:ph sz="half" idx="1"/>
          </p:nvPr>
        </p:nvSpPr>
        <p:spPr>
          <a:xfrm>
            <a:off x="838199" y="1653309"/>
            <a:ext cx="6190673" cy="4523654"/>
          </a:xfrm>
        </p:spPr>
        <p:txBody>
          <a:bodyPr>
            <a:normAutofit/>
          </a:bodyPr>
          <a:lstStyle/>
          <a:p>
            <a:r>
              <a:rPr lang="en-US" dirty="0"/>
              <a:t>A Pod is a group of one or more containers, with shared storage and network resources, and a specification for how to run the container.</a:t>
            </a:r>
          </a:p>
          <a:p>
            <a:endParaRPr lang="en-US" dirty="0"/>
          </a:p>
          <a:p>
            <a:r>
              <a:rPr lang="en-US" dirty="0"/>
              <a:t>Pods that run a single container.</a:t>
            </a:r>
          </a:p>
          <a:p>
            <a:endParaRPr lang="en-US" dirty="0"/>
          </a:p>
          <a:p>
            <a:r>
              <a:rPr lang="en-US" dirty="0"/>
              <a:t>Pods that run multiple containers that need to work together</a:t>
            </a:r>
          </a:p>
        </p:txBody>
      </p:sp>
      <p:pic>
        <p:nvPicPr>
          <p:cNvPr id="9" name="Content Placeholder 8"/>
          <p:cNvPicPr>
            <a:picLocks noGrp="1" noChangeAspect="1"/>
          </p:cNvPicPr>
          <p:nvPr>
            <p:ph sz="half" idx="2"/>
          </p:nvPr>
        </p:nvPicPr>
        <p:blipFill>
          <a:blip r:embed="rId2"/>
          <a:stretch>
            <a:fillRect/>
          </a:stretch>
        </p:blipFill>
        <p:spPr>
          <a:xfrm>
            <a:off x="7269018" y="1625600"/>
            <a:ext cx="4729017" cy="4294909"/>
          </a:xfrm>
          <a:prstGeom prst="rect">
            <a:avLst/>
          </a:prstGeom>
        </p:spPr>
      </p:pic>
    </p:spTree>
    <p:extLst>
      <p:ext uri="{BB962C8B-B14F-4D97-AF65-F5344CB8AC3E}">
        <p14:creationId xmlns:p14="http://schemas.microsoft.com/office/powerpoint/2010/main" val="30419262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Birth of Pod</a:t>
            </a:r>
          </a:p>
        </p:txBody>
      </p:sp>
      <p:pic>
        <p:nvPicPr>
          <p:cNvPr id="1026" name="Picture 2" descr="Creation of Po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0036" y="2050471"/>
            <a:ext cx="8525163" cy="4292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9773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Pod Phase</a:t>
            </a:r>
          </a:p>
        </p:txBody>
      </p:sp>
      <p:sp>
        <p:nvSpPr>
          <p:cNvPr id="10" name="Content Placeholder 9"/>
          <p:cNvSpPr>
            <a:spLocks noGrp="1"/>
          </p:cNvSpPr>
          <p:nvPr>
            <p:ph idx="1"/>
          </p:nvPr>
        </p:nvSpPr>
        <p:spPr>
          <a:xfrm>
            <a:off x="838200" y="1893455"/>
            <a:ext cx="10515600" cy="4895272"/>
          </a:xfrm>
        </p:spPr>
        <p:txBody>
          <a:bodyPr>
            <a:normAutofit/>
          </a:bodyPr>
          <a:lstStyle/>
          <a:p>
            <a:r>
              <a:rPr lang="en-US" sz="2000" b="1" dirty="0"/>
              <a:t>Pending</a:t>
            </a:r>
            <a:r>
              <a:rPr lang="en-US" sz="2000" dirty="0"/>
              <a:t>	The Pod has been accepted by the Kubernetes cluster, but not created yet.</a:t>
            </a:r>
          </a:p>
          <a:p>
            <a:endParaRPr lang="en-US" sz="2000" dirty="0"/>
          </a:p>
          <a:p>
            <a:r>
              <a:rPr lang="en-US" sz="2000" b="1" dirty="0"/>
              <a:t>Running</a:t>
            </a:r>
            <a:r>
              <a:rPr lang="en-US" sz="2000" dirty="0"/>
              <a:t>	The Pod has been bound to a node, and all of the containers have been created. At least one container is still running or is in the process of starting or restarting.</a:t>
            </a:r>
          </a:p>
          <a:p>
            <a:endParaRPr lang="en-US" sz="2000" dirty="0"/>
          </a:p>
          <a:p>
            <a:r>
              <a:rPr lang="en-US" sz="2000" b="1" dirty="0"/>
              <a:t>Succeeded</a:t>
            </a:r>
            <a:r>
              <a:rPr lang="en-US" sz="2000" dirty="0"/>
              <a:t>	 All containers in the Pod have terminated in success and will not be restarted.</a:t>
            </a:r>
          </a:p>
          <a:p>
            <a:endParaRPr lang="en-US" sz="2000" dirty="0"/>
          </a:p>
          <a:p>
            <a:r>
              <a:rPr lang="en-US" sz="2000" b="1" dirty="0"/>
              <a:t>Failed</a:t>
            </a:r>
            <a:r>
              <a:rPr lang="en-US" sz="2000" dirty="0"/>
              <a:t>	All containers in the Pod have terminated, and at least one container has terminated in failure. That is, the container either exited with non-zero status or was terminated by the system.</a:t>
            </a:r>
          </a:p>
          <a:p>
            <a:endParaRPr lang="en-US" sz="2000" dirty="0"/>
          </a:p>
          <a:p>
            <a:r>
              <a:rPr lang="en-US" sz="2000" b="1" dirty="0"/>
              <a:t>Unknown</a:t>
            </a:r>
            <a:r>
              <a:rPr lang="en-US" sz="2000" dirty="0"/>
              <a:t>	For some reason the state of the Pod could not be obtained. This phase typically occurs due to an error in communicating with the node where the Pod should be running.</a:t>
            </a:r>
          </a:p>
        </p:txBody>
      </p:sp>
    </p:spTree>
    <p:extLst>
      <p:ext uri="{BB962C8B-B14F-4D97-AF65-F5344CB8AC3E}">
        <p14:creationId xmlns:p14="http://schemas.microsoft.com/office/powerpoint/2010/main" val="33168856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Container States</a:t>
            </a:r>
          </a:p>
        </p:txBody>
      </p:sp>
      <p:sp>
        <p:nvSpPr>
          <p:cNvPr id="3" name="Content Placeholder 2"/>
          <p:cNvSpPr>
            <a:spLocks noGrp="1"/>
          </p:cNvSpPr>
          <p:nvPr>
            <p:ph idx="1"/>
          </p:nvPr>
        </p:nvSpPr>
        <p:spPr/>
        <p:txBody>
          <a:bodyPr/>
          <a:lstStyle/>
          <a:p>
            <a:r>
              <a:rPr lang="en-US" b="1" dirty="0"/>
              <a:t>Waiting </a:t>
            </a:r>
            <a:r>
              <a:rPr lang="en-US" dirty="0"/>
              <a:t>If a container is not in either the Running or Terminated state, it is Waiting.</a:t>
            </a:r>
          </a:p>
          <a:p>
            <a:endParaRPr lang="en-US" dirty="0"/>
          </a:p>
          <a:p>
            <a:r>
              <a:rPr lang="en-US" b="1" dirty="0"/>
              <a:t> Running </a:t>
            </a:r>
            <a:r>
              <a:rPr lang="en-US" dirty="0"/>
              <a:t>The Running status indicates that a container is executing without issues.</a:t>
            </a:r>
          </a:p>
          <a:p>
            <a:endParaRPr lang="en-US" dirty="0"/>
          </a:p>
          <a:p>
            <a:r>
              <a:rPr lang="en-US" b="1" dirty="0"/>
              <a:t>Terminated</a:t>
            </a:r>
            <a:r>
              <a:rPr lang="en-US" dirty="0"/>
              <a:t> A container in the Terminated state began execution and then either ran to completion or failed for some reason.</a:t>
            </a:r>
          </a:p>
        </p:txBody>
      </p:sp>
    </p:spTree>
    <p:extLst>
      <p:ext uri="{BB962C8B-B14F-4D97-AF65-F5344CB8AC3E}">
        <p14:creationId xmlns:p14="http://schemas.microsoft.com/office/powerpoint/2010/main" val="1318226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model</a:t>
            </a:r>
          </a:p>
        </p:txBody>
      </p:sp>
      <p:sp>
        <p:nvSpPr>
          <p:cNvPr id="3" name="Content Placeholder 2"/>
          <p:cNvSpPr>
            <a:spLocks noGrp="1"/>
          </p:cNvSpPr>
          <p:nvPr>
            <p:ph sz="half" idx="1"/>
          </p:nvPr>
        </p:nvSpPr>
        <p:spPr/>
        <p:txBody>
          <a:bodyPr>
            <a:normAutofit/>
          </a:bodyPr>
          <a:lstStyle/>
          <a:p>
            <a:pPr marL="0" indent="0">
              <a:buNone/>
            </a:pPr>
            <a:r>
              <a:rPr lang="en-US" sz="2000" dirty="0"/>
              <a:t>Objects are a persistent entity that represent the desired state of the object within the cluster.</a:t>
            </a:r>
          </a:p>
          <a:p>
            <a:pPr marL="0" indent="0">
              <a:buNone/>
            </a:pPr>
            <a:endParaRPr lang="en-US" sz="2000" dirty="0"/>
          </a:p>
          <a:p>
            <a:pPr marL="0" indent="0">
              <a:buNone/>
            </a:pPr>
            <a:r>
              <a:rPr lang="en-US" sz="2000" dirty="0"/>
              <a:t>All objects must have </a:t>
            </a:r>
          </a:p>
          <a:p>
            <a:pPr marL="0" indent="0">
              <a:buNone/>
            </a:pPr>
            <a:r>
              <a:rPr lang="en-US" sz="2000" dirty="0"/>
              <a:t>apiVersion</a:t>
            </a:r>
          </a:p>
          <a:p>
            <a:pPr marL="0" indent="0">
              <a:buNone/>
            </a:pPr>
            <a:r>
              <a:rPr lang="en-US" sz="2000" dirty="0"/>
              <a:t>Kind </a:t>
            </a:r>
          </a:p>
          <a:p>
            <a:pPr marL="0" indent="0">
              <a:buNone/>
            </a:pPr>
            <a:r>
              <a:rPr lang="en-US" sz="2000" dirty="0"/>
              <a:t>Metadata</a:t>
            </a:r>
          </a:p>
          <a:p>
            <a:pPr marL="0" indent="0">
              <a:buNone/>
            </a:pPr>
            <a:r>
              <a:rPr lang="en-US" sz="2000" dirty="0"/>
              <a:t>Spec </a:t>
            </a:r>
          </a:p>
        </p:txBody>
      </p:sp>
      <p:sp>
        <p:nvSpPr>
          <p:cNvPr id="4" name="Content Placeholder 3"/>
          <p:cNvSpPr>
            <a:spLocks noGrp="1"/>
          </p:cNvSpPr>
          <p:nvPr>
            <p:ph sz="half" idx="2"/>
          </p:nvPr>
        </p:nvSpPr>
        <p:spPr/>
        <p:txBody>
          <a:bodyPr>
            <a:normAutofit/>
          </a:bodyPr>
          <a:lstStyle/>
          <a:p>
            <a:pPr marL="0" indent="0">
              <a:buNone/>
            </a:pPr>
            <a:r>
              <a:rPr lang="en-US" sz="1800" dirty="0">
                <a:solidFill>
                  <a:schemeClr val="accent2">
                    <a:lumMod val="75000"/>
                  </a:schemeClr>
                </a:solidFill>
              </a:rPr>
              <a:t>apiVersion: v1</a:t>
            </a:r>
          </a:p>
          <a:p>
            <a:pPr marL="0" indent="0">
              <a:buNone/>
            </a:pPr>
            <a:r>
              <a:rPr lang="en-US" sz="1800" dirty="0">
                <a:solidFill>
                  <a:schemeClr val="accent2">
                    <a:lumMod val="75000"/>
                  </a:schemeClr>
                </a:solidFill>
              </a:rPr>
              <a:t>kind: Pod</a:t>
            </a:r>
          </a:p>
          <a:p>
            <a:pPr marL="0" indent="0">
              <a:buNone/>
            </a:pPr>
            <a:r>
              <a:rPr lang="en-US" sz="1800" dirty="0">
                <a:solidFill>
                  <a:schemeClr val="accent2">
                    <a:lumMod val="75000"/>
                  </a:schemeClr>
                </a:solidFill>
              </a:rPr>
              <a:t>metadata:</a:t>
            </a:r>
          </a:p>
          <a:p>
            <a:pPr marL="0" indent="0">
              <a:buNone/>
            </a:pPr>
            <a:r>
              <a:rPr lang="en-US" sz="1800" dirty="0">
                <a:solidFill>
                  <a:schemeClr val="accent2">
                    <a:lumMod val="75000"/>
                  </a:schemeClr>
                </a:solidFill>
              </a:rPr>
              <a:t>  name: memory-demo</a:t>
            </a:r>
          </a:p>
          <a:p>
            <a:pPr marL="0" indent="0">
              <a:buNone/>
            </a:pPr>
            <a:r>
              <a:rPr lang="en-US" sz="1800" dirty="0">
                <a:solidFill>
                  <a:schemeClr val="accent2">
                    <a:lumMod val="75000"/>
                  </a:schemeClr>
                </a:solidFill>
              </a:rPr>
              <a:t>spec:</a:t>
            </a:r>
          </a:p>
          <a:p>
            <a:pPr marL="0" indent="0">
              <a:buNone/>
            </a:pPr>
            <a:r>
              <a:rPr lang="en-US" sz="1800" dirty="0">
                <a:solidFill>
                  <a:schemeClr val="accent2">
                    <a:lumMod val="75000"/>
                  </a:schemeClr>
                </a:solidFill>
              </a:rPr>
              <a:t>   containers:</a:t>
            </a:r>
          </a:p>
          <a:p>
            <a:pPr marL="0" indent="0">
              <a:buNone/>
            </a:pPr>
            <a:r>
              <a:rPr lang="en-US" sz="1800" dirty="0">
                <a:solidFill>
                  <a:schemeClr val="accent2">
                    <a:lumMod val="75000"/>
                  </a:schemeClr>
                </a:solidFill>
              </a:rPr>
              <a:t>   - name: memory-demo-</a:t>
            </a:r>
            <a:r>
              <a:rPr lang="en-US" sz="1800" dirty="0" err="1">
                <a:solidFill>
                  <a:schemeClr val="accent2">
                    <a:lumMod val="75000"/>
                  </a:schemeClr>
                </a:solidFill>
              </a:rPr>
              <a:t>ctr</a:t>
            </a:r>
            <a:endParaRPr lang="en-US" sz="1800" dirty="0">
              <a:solidFill>
                <a:schemeClr val="accent2">
                  <a:lumMod val="75000"/>
                </a:schemeClr>
              </a:solidFill>
            </a:endParaRPr>
          </a:p>
          <a:p>
            <a:pPr marL="0" indent="0">
              <a:buNone/>
            </a:pPr>
            <a:r>
              <a:rPr lang="en-US" sz="1800" dirty="0">
                <a:solidFill>
                  <a:schemeClr val="accent2">
                    <a:lumMod val="75000"/>
                  </a:schemeClr>
                </a:solidFill>
              </a:rPr>
              <a:t>     image: </a:t>
            </a:r>
            <a:r>
              <a:rPr lang="en-US" sz="1800" dirty="0" err="1">
                <a:solidFill>
                  <a:schemeClr val="accent2">
                    <a:lumMod val="75000"/>
                  </a:schemeClr>
                </a:solidFill>
              </a:rPr>
              <a:t>polinux</a:t>
            </a:r>
            <a:endParaRPr lang="en-US" sz="1800" dirty="0">
              <a:solidFill>
                <a:schemeClr val="accent2">
                  <a:lumMod val="75000"/>
                </a:schemeClr>
              </a:solidFill>
            </a:endParaRPr>
          </a:p>
        </p:txBody>
      </p:sp>
    </p:spTree>
    <p:extLst>
      <p:ext uri="{BB962C8B-B14F-4D97-AF65-F5344CB8AC3E}">
        <p14:creationId xmlns:p14="http://schemas.microsoft.com/office/powerpoint/2010/main" val="21665187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Object Model requirement </a:t>
            </a:r>
          </a:p>
        </p:txBody>
      </p:sp>
      <p:sp>
        <p:nvSpPr>
          <p:cNvPr id="3" name="Content Placeholder 2"/>
          <p:cNvSpPr>
            <a:spLocks noGrp="1"/>
          </p:cNvSpPr>
          <p:nvPr>
            <p:ph idx="1"/>
          </p:nvPr>
        </p:nvSpPr>
        <p:spPr/>
        <p:txBody>
          <a:bodyPr/>
          <a:lstStyle/>
          <a:p>
            <a:pPr lvl="1"/>
            <a:r>
              <a:rPr lang="en-US" b="1" dirty="0"/>
              <a:t>apiVersion </a:t>
            </a:r>
            <a:r>
              <a:rPr lang="en-US" dirty="0"/>
              <a:t>- Which version of the Kubernetes API you're using to create this object</a:t>
            </a:r>
          </a:p>
          <a:p>
            <a:pPr lvl="1"/>
            <a:endParaRPr lang="en-US" b="1" dirty="0"/>
          </a:p>
          <a:p>
            <a:pPr lvl="1"/>
            <a:r>
              <a:rPr lang="en-US" b="1" dirty="0"/>
              <a:t>kind</a:t>
            </a:r>
            <a:r>
              <a:rPr lang="en-US" dirty="0"/>
              <a:t> - What kind of object you want to create</a:t>
            </a:r>
          </a:p>
          <a:p>
            <a:pPr lvl="1"/>
            <a:endParaRPr lang="en-US" b="1" dirty="0"/>
          </a:p>
          <a:p>
            <a:pPr lvl="1"/>
            <a:r>
              <a:rPr lang="en-US" b="1" dirty="0"/>
              <a:t>metadata</a:t>
            </a:r>
            <a:r>
              <a:rPr lang="en-US" dirty="0"/>
              <a:t> - Data that helps uniquely identify the object, including a name string, UID, and optional namespace</a:t>
            </a:r>
          </a:p>
          <a:p>
            <a:pPr marL="457200" lvl="1" indent="0">
              <a:buNone/>
            </a:pPr>
            <a:endParaRPr lang="en-US" dirty="0"/>
          </a:p>
          <a:p>
            <a:pPr lvl="1"/>
            <a:r>
              <a:rPr lang="en-US" b="1" dirty="0"/>
              <a:t>spec</a:t>
            </a:r>
            <a:r>
              <a:rPr lang="en-US" dirty="0"/>
              <a:t> - What state you desire for the object. The precise format of the object spec is different for every Kubernetes object, and contains nested fields specific to that object.</a:t>
            </a:r>
          </a:p>
        </p:txBody>
      </p:sp>
    </p:spTree>
    <p:extLst>
      <p:ext uri="{BB962C8B-B14F-4D97-AF65-F5344CB8AC3E}">
        <p14:creationId xmlns:p14="http://schemas.microsoft.com/office/powerpoint/2010/main" val="14049358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Object expression YAML</a:t>
            </a:r>
          </a:p>
        </p:txBody>
      </p:sp>
      <p:sp>
        <p:nvSpPr>
          <p:cNvPr id="3" name="Content Placeholder 2"/>
          <p:cNvSpPr>
            <a:spLocks noGrp="1"/>
          </p:cNvSpPr>
          <p:nvPr>
            <p:ph idx="1"/>
          </p:nvPr>
        </p:nvSpPr>
        <p:spPr/>
        <p:txBody>
          <a:bodyPr>
            <a:normAutofit/>
          </a:bodyPr>
          <a:lstStyle/>
          <a:p>
            <a:pPr marL="0" indent="0">
              <a:buNone/>
            </a:pPr>
            <a:r>
              <a:rPr lang="en-US" dirty="0"/>
              <a:t>F</a:t>
            </a:r>
            <a:r>
              <a:rPr lang="en-US" sz="2400" dirty="0"/>
              <a:t>iles or other representations of </a:t>
            </a:r>
            <a:r>
              <a:rPr lang="en-US" sz="2400" dirty="0" err="1"/>
              <a:t>kubernetes</a:t>
            </a:r>
            <a:r>
              <a:rPr lang="en-US" sz="2400" dirty="0"/>
              <a:t> objects are generally represented in YAML.</a:t>
            </a:r>
          </a:p>
          <a:p>
            <a:pPr marL="0" indent="0">
              <a:buNone/>
            </a:pPr>
            <a:r>
              <a:rPr lang="en-US" sz="2400" dirty="0"/>
              <a:t>A </a:t>
            </a:r>
            <a:r>
              <a:rPr lang="en-US" sz="2400" i="1" dirty="0"/>
              <a:t>human friendly </a:t>
            </a:r>
            <a:r>
              <a:rPr lang="en-US" sz="2400" dirty="0"/>
              <a:t>data serialization standard</a:t>
            </a:r>
          </a:p>
          <a:p>
            <a:pPr marL="0" indent="0">
              <a:buNone/>
            </a:pPr>
            <a:r>
              <a:rPr lang="en-US" sz="2400" dirty="0"/>
              <a:t>User white space alignment to denote ownership </a:t>
            </a:r>
          </a:p>
          <a:p>
            <a:pPr marL="0" indent="0">
              <a:buNone/>
            </a:pPr>
            <a:endParaRPr lang="en-US" sz="2400" b="1" dirty="0"/>
          </a:p>
          <a:p>
            <a:pPr marL="0" indent="0">
              <a:buNone/>
            </a:pPr>
            <a:r>
              <a:rPr lang="en-US" sz="2400" b="1" dirty="0"/>
              <a:t>Three</a:t>
            </a:r>
            <a:r>
              <a:rPr lang="en-US" sz="2400" dirty="0"/>
              <a:t> </a:t>
            </a:r>
            <a:r>
              <a:rPr lang="en-US" sz="2400" b="1" dirty="0"/>
              <a:t>basic data types:                                                   </a:t>
            </a:r>
          </a:p>
          <a:p>
            <a:pPr marL="0" indent="0">
              <a:buNone/>
            </a:pPr>
            <a:r>
              <a:rPr lang="en-US" sz="2000" dirty="0"/>
              <a:t>Mappings : hash or dictionary</a:t>
            </a:r>
          </a:p>
          <a:p>
            <a:pPr marL="0" indent="0">
              <a:buNone/>
            </a:pPr>
            <a:r>
              <a:rPr lang="en-US" sz="2000" dirty="0"/>
              <a:t>Sequences: array or list </a:t>
            </a:r>
          </a:p>
          <a:p>
            <a:pPr marL="0" indent="0">
              <a:buNone/>
            </a:pPr>
            <a:r>
              <a:rPr lang="en-US" sz="2000" dirty="0"/>
              <a:t>Scalars: string, number, Boolean </a:t>
            </a:r>
            <a:r>
              <a:rPr lang="en-US" sz="2000" dirty="0" err="1"/>
              <a:t>etc</a:t>
            </a:r>
            <a:r>
              <a:rPr lang="en-US" sz="2000" dirty="0"/>
              <a:t> </a:t>
            </a:r>
          </a:p>
        </p:txBody>
      </p:sp>
    </p:spTree>
    <p:extLst>
      <p:ext uri="{BB962C8B-B14F-4D97-AF65-F5344CB8AC3E}">
        <p14:creationId xmlns:p14="http://schemas.microsoft.com/office/powerpoint/2010/main" val="35461890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Object expression YAML</a:t>
            </a:r>
          </a:p>
        </p:txBody>
      </p:sp>
      <p:sp>
        <p:nvSpPr>
          <p:cNvPr id="3" name="Content Placeholder 2"/>
          <p:cNvSpPr>
            <a:spLocks noGrp="1"/>
          </p:cNvSpPr>
          <p:nvPr>
            <p:ph idx="1"/>
          </p:nvPr>
        </p:nvSpPr>
        <p:spPr/>
        <p:txBody>
          <a:bodyPr>
            <a:normAutofit/>
          </a:bodyPr>
          <a:lstStyle/>
          <a:p>
            <a:pPr marL="0" indent="0">
              <a:buNone/>
            </a:pPr>
            <a:r>
              <a:rPr lang="en-US" sz="2000" dirty="0">
                <a:solidFill>
                  <a:schemeClr val="accent2">
                    <a:lumMod val="75000"/>
                  </a:schemeClr>
                </a:solidFill>
              </a:rPr>
              <a:t>ApiVersion: v1    </a:t>
            </a:r>
            <a:r>
              <a:rPr lang="en-US" sz="2000" dirty="0">
                <a:solidFill>
                  <a:schemeClr val="accent2">
                    <a:lumMod val="75000"/>
                  </a:schemeClr>
                </a:solidFill>
                <a:sym typeface="Wingdings" panose="05000000000000000000" pitchFamily="2" charset="2"/>
              </a:rPr>
              <a:t>  scalar</a:t>
            </a:r>
            <a:endParaRPr lang="en-US" sz="2000" dirty="0">
              <a:solidFill>
                <a:schemeClr val="accent2">
                  <a:lumMod val="75000"/>
                </a:schemeClr>
              </a:solidFill>
            </a:endParaRPr>
          </a:p>
          <a:p>
            <a:pPr marL="0" indent="0">
              <a:buNone/>
            </a:pPr>
            <a:r>
              <a:rPr lang="en-US" sz="2000" dirty="0">
                <a:solidFill>
                  <a:schemeClr val="accent2">
                    <a:lumMod val="75000"/>
                  </a:schemeClr>
                </a:solidFill>
              </a:rPr>
              <a:t>Kind: Pod</a:t>
            </a:r>
          </a:p>
          <a:p>
            <a:pPr marL="0" indent="0">
              <a:buNone/>
            </a:pPr>
            <a:r>
              <a:rPr lang="en-US" sz="2000" dirty="0">
                <a:solidFill>
                  <a:schemeClr val="accent2">
                    <a:lumMod val="75000"/>
                  </a:schemeClr>
                </a:solidFill>
              </a:rPr>
              <a:t>Metadata</a:t>
            </a:r>
          </a:p>
          <a:p>
            <a:pPr marL="0" indent="0">
              <a:buNone/>
            </a:pPr>
            <a:r>
              <a:rPr lang="en-US" sz="2000" dirty="0">
                <a:solidFill>
                  <a:schemeClr val="accent2">
                    <a:lumMod val="75000"/>
                  </a:schemeClr>
                </a:solidFill>
              </a:rPr>
              <a:t>      name: test      </a:t>
            </a:r>
            <a:r>
              <a:rPr lang="en-US" sz="2000" dirty="0">
                <a:solidFill>
                  <a:schemeClr val="accent2">
                    <a:lumMod val="75000"/>
                  </a:schemeClr>
                </a:solidFill>
                <a:sym typeface="Wingdings" panose="05000000000000000000" pitchFamily="2" charset="2"/>
              </a:rPr>
              <a:t> Mapping Hash Dictionary </a:t>
            </a:r>
            <a:endParaRPr lang="en-US" sz="2000" dirty="0">
              <a:solidFill>
                <a:schemeClr val="accent2">
                  <a:lumMod val="75000"/>
                </a:schemeClr>
              </a:solidFill>
            </a:endParaRPr>
          </a:p>
          <a:p>
            <a:pPr marL="0" indent="0">
              <a:buNone/>
            </a:pPr>
            <a:r>
              <a:rPr lang="en-US" sz="2000" dirty="0">
                <a:solidFill>
                  <a:schemeClr val="accent2">
                    <a:lumMod val="75000"/>
                  </a:schemeClr>
                </a:solidFill>
              </a:rPr>
              <a:t>Spec </a:t>
            </a:r>
          </a:p>
          <a:p>
            <a:pPr marL="0" indent="0">
              <a:buNone/>
            </a:pPr>
            <a:r>
              <a:rPr lang="en-US" sz="2000" dirty="0">
                <a:solidFill>
                  <a:schemeClr val="accent2">
                    <a:lumMod val="75000"/>
                  </a:schemeClr>
                </a:solidFill>
              </a:rPr>
              <a:t>     containers:     </a:t>
            </a:r>
            <a:r>
              <a:rPr lang="en-US" sz="2000" dirty="0">
                <a:solidFill>
                  <a:schemeClr val="accent2">
                    <a:lumMod val="75000"/>
                  </a:schemeClr>
                </a:solidFill>
                <a:sym typeface="Wingdings" panose="05000000000000000000" pitchFamily="2" charset="2"/>
              </a:rPr>
              <a:t> Sequence array list </a:t>
            </a:r>
            <a:endParaRPr lang="en-US" sz="2000" dirty="0">
              <a:solidFill>
                <a:schemeClr val="accent2">
                  <a:lumMod val="75000"/>
                </a:schemeClr>
              </a:solidFill>
            </a:endParaRPr>
          </a:p>
          <a:p>
            <a:pPr marL="0" indent="0">
              <a:buNone/>
            </a:pPr>
            <a:r>
              <a:rPr lang="en-US" sz="2000" dirty="0">
                <a:solidFill>
                  <a:schemeClr val="accent2">
                    <a:lumMod val="75000"/>
                  </a:schemeClr>
                </a:solidFill>
              </a:rPr>
              <a:t>          name: </a:t>
            </a:r>
          </a:p>
          <a:p>
            <a:pPr marL="0" indent="0">
              <a:buNone/>
            </a:pPr>
            <a:r>
              <a:rPr lang="en-US" sz="2000" dirty="0">
                <a:solidFill>
                  <a:schemeClr val="accent2">
                    <a:lumMod val="75000"/>
                  </a:schemeClr>
                </a:solidFill>
              </a:rPr>
              <a:t>           image </a:t>
            </a:r>
          </a:p>
        </p:txBody>
      </p:sp>
    </p:spTree>
    <p:extLst>
      <p:ext uri="{BB962C8B-B14F-4D97-AF65-F5344CB8AC3E}">
        <p14:creationId xmlns:p14="http://schemas.microsoft.com/office/powerpoint/2010/main" val="23239217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Purpose of Manifests </a:t>
            </a:r>
          </a:p>
        </p:txBody>
      </p:sp>
      <p:sp>
        <p:nvSpPr>
          <p:cNvPr id="3" name="Content Placeholder 2"/>
          <p:cNvSpPr>
            <a:spLocks noGrp="1"/>
          </p:cNvSpPr>
          <p:nvPr>
            <p:ph sz="half" idx="1"/>
          </p:nvPr>
        </p:nvSpPr>
        <p:spPr>
          <a:xfrm>
            <a:off x="838199" y="1825625"/>
            <a:ext cx="9663545" cy="4351338"/>
          </a:xfrm>
        </p:spPr>
        <p:txBody>
          <a:bodyPr>
            <a:normAutofit/>
          </a:bodyPr>
          <a:lstStyle/>
          <a:p>
            <a:r>
              <a:rPr lang="en-US" dirty="0"/>
              <a:t>Files that describe how Kubernetes should configure objects or even the cluster itself</a:t>
            </a:r>
          </a:p>
          <a:p>
            <a:r>
              <a:rPr lang="en-US" dirty="0"/>
              <a:t>Simpler than providing each instruction manually via the API or kubectl</a:t>
            </a:r>
          </a:p>
          <a:p>
            <a:r>
              <a:rPr lang="en-US" dirty="0"/>
              <a:t>Created/stored in YAML format</a:t>
            </a:r>
          </a:p>
          <a:p>
            <a:r>
              <a:rPr lang="en-US" dirty="0"/>
              <a:t>Designed for developers</a:t>
            </a:r>
          </a:p>
          <a:p>
            <a:r>
              <a:rPr lang="en-US" dirty="0"/>
              <a:t>Easy to integrate into source control</a:t>
            </a:r>
          </a:p>
        </p:txBody>
      </p:sp>
    </p:spTree>
    <p:extLst>
      <p:ext uri="{BB962C8B-B14F-4D97-AF65-F5344CB8AC3E}">
        <p14:creationId xmlns:p14="http://schemas.microsoft.com/office/powerpoint/2010/main" val="25287301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Best Practices for Manifests</a:t>
            </a:r>
            <a:br>
              <a:rPr lang="en-US" dirty="0"/>
            </a:br>
            <a:endParaRPr lang="en-US" dirty="0"/>
          </a:p>
        </p:txBody>
      </p:sp>
      <p:sp>
        <p:nvSpPr>
          <p:cNvPr id="3" name="Content Placeholder 2"/>
          <p:cNvSpPr>
            <a:spLocks noGrp="1"/>
          </p:cNvSpPr>
          <p:nvPr>
            <p:ph idx="1"/>
          </p:nvPr>
        </p:nvSpPr>
        <p:spPr/>
        <p:txBody>
          <a:bodyPr/>
          <a:lstStyle/>
          <a:p>
            <a:r>
              <a:rPr lang="en-US" dirty="0"/>
              <a:t>One manifest deploys one component</a:t>
            </a:r>
          </a:p>
          <a:p>
            <a:r>
              <a:rPr lang="en-US" dirty="0"/>
              <a:t>Use versioned images for pods</a:t>
            </a:r>
          </a:p>
          <a:p>
            <a:r>
              <a:rPr lang="en-US" dirty="0"/>
              <a:t>Always use a Deployment (even for 1 pod)</a:t>
            </a:r>
          </a:p>
          <a:p>
            <a:r>
              <a:rPr lang="en-US" dirty="0"/>
              <a:t> Define/use environment variables</a:t>
            </a:r>
          </a:p>
        </p:txBody>
      </p:sp>
    </p:spTree>
    <p:extLst>
      <p:ext uri="{BB962C8B-B14F-4D97-AF65-F5344CB8AC3E}">
        <p14:creationId xmlns:p14="http://schemas.microsoft.com/office/powerpoint/2010/main" val="81419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936" y="639520"/>
            <a:ext cx="3429000" cy="1719072"/>
          </a:xfrm>
        </p:spPr>
        <p:txBody>
          <a:bodyPr vert="horz" lIns="91440" tIns="45720" rIns="91440" bIns="45720" rtlCol="0" anchor="b">
            <a:normAutofit/>
          </a:bodyPr>
          <a:lstStyle/>
          <a:p>
            <a:r>
              <a:rPr lang="en-US" sz="3800" b="1" kern="1200" dirty="0">
                <a:solidFill>
                  <a:schemeClr val="tx1"/>
                </a:solidFill>
                <a:latin typeface="+mj-lt"/>
                <a:ea typeface="+mj-ea"/>
                <a:cs typeface="+mj-cs"/>
              </a:rPr>
              <a:t>Containers</a:t>
            </a:r>
            <a:br>
              <a:rPr lang="en-US" sz="3800" kern="1200" dirty="0">
                <a:solidFill>
                  <a:schemeClr val="tx1"/>
                </a:solidFill>
                <a:latin typeface="+mj-lt"/>
                <a:ea typeface="+mj-ea"/>
                <a:cs typeface="+mj-cs"/>
              </a:rPr>
            </a:br>
            <a:br>
              <a:rPr lang="en-US" sz="3800" kern="1200" dirty="0">
                <a:solidFill>
                  <a:schemeClr val="tx1"/>
                </a:solidFill>
                <a:latin typeface="+mj-lt"/>
                <a:ea typeface="+mj-ea"/>
                <a:cs typeface="+mj-cs"/>
              </a:rPr>
            </a:br>
            <a:endParaRPr lang="en-US" sz="3800" kern="1200" dirty="0">
              <a:solidFill>
                <a:schemeClr val="tx1"/>
              </a:solidFill>
              <a:latin typeface="+mj-lt"/>
              <a:ea typeface="+mj-ea"/>
              <a:cs typeface="+mj-cs"/>
            </a:endParaRPr>
          </a:p>
        </p:txBody>
      </p:sp>
      <p:pic>
        <p:nvPicPr>
          <p:cNvPr id="4" name="Content Placeholder 3"/>
          <p:cNvPicPr>
            <a:picLocks noGrp="1" noChangeAspect="1"/>
          </p:cNvPicPr>
          <p:nvPr>
            <p:ph idx="1"/>
          </p:nvPr>
        </p:nvPicPr>
        <p:blipFill>
          <a:blip r:embed="rId2"/>
          <a:stretch>
            <a:fillRect/>
          </a:stretch>
        </p:blipFill>
        <p:spPr>
          <a:xfrm>
            <a:off x="7361498" y="2540146"/>
            <a:ext cx="4196517" cy="1777707"/>
          </a:xfrm>
          <a:prstGeom prst="rect">
            <a:avLst/>
          </a:prstGeom>
        </p:spPr>
      </p:pic>
      <p:sp>
        <p:nvSpPr>
          <p:cNvPr id="5" name="Text Placeholder 4"/>
          <p:cNvSpPr>
            <a:spLocks noGrp="1"/>
          </p:cNvSpPr>
          <p:nvPr>
            <p:ph type="body" sz="half" idx="2"/>
          </p:nvPr>
        </p:nvSpPr>
        <p:spPr>
          <a:xfrm>
            <a:off x="630935" y="2083443"/>
            <a:ext cx="6302299" cy="4134477"/>
          </a:xfrm>
        </p:spPr>
        <p:txBody>
          <a:bodyPr vert="horz" lIns="91440" tIns="45720" rIns="91440" bIns="45720" rtlCol="0" anchor="t">
            <a:normAutofit/>
          </a:bodyPr>
          <a:lstStyle/>
          <a:p>
            <a:pPr indent="-228600">
              <a:buFont typeface="Arial" panose="020B0604020202020204" pitchFamily="34" charset="0"/>
              <a:buChar char="•"/>
            </a:pPr>
            <a:r>
              <a:rPr lang="en-US" sz="2800" dirty="0"/>
              <a:t>Container wrap a pieces of software in a complete file system that contains everything it needs to run:</a:t>
            </a:r>
          </a:p>
          <a:p>
            <a:pPr indent="-228600">
              <a:buFont typeface="Arial" panose="020B0604020202020204" pitchFamily="34" charset="0"/>
              <a:buChar char="•"/>
            </a:pPr>
            <a:r>
              <a:rPr lang="en-US" sz="2800" dirty="0"/>
              <a:t> code</a:t>
            </a:r>
          </a:p>
          <a:p>
            <a:pPr indent="-228600">
              <a:buFont typeface="Arial" panose="020B0604020202020204" pitchFamily="34" charset="0"/>
              <a:buChar char="•"/>
            </a:pPr>
            <a:r>
              <a:rPr lang="en-US" sz="2800" dirty="0"/>
              <a:t> Runtime </a:t>
            </a:r>
          </a:p>
          <a:p>
            <a:pPr indent="-228600">
              <a:buFont typeface="Arial" panose="020B0604020202020204" pitchFamily="34" charset="0"/>
              <a:buChar char="•"/>
            </a:pPr>
            <a:r>
              <a:rPr lang="en-US" sz="2800" dirty="0"/>
              <a:t> System tools</a:t>
            </a:r>
          </a:p>
          <a:p>
            <a:pPr indent="-228600">
              <a:buFont typeface="Arial" panose="020B0604020202020204" pitchFamily="34" charset="0"/>
              <a:buChar char="•"/>
            </a:pPr>
            <a:r>
              <a:rPr lang="en-US" sz="2800" dirty="0"/>
              <a:t> System libraries </a:t>
            </a:r>
          </a:p>
          <a:p>
            <a:pPr indent="-228600">
              <a:buFont typeface="Arial" panose="020B0604020202020204" pitchFamily="34" charset="0"/>
              <a:buChar char="•"/>
            </a:pPr>
            <a:endParaRPr lang="en-US" sz="2200" dirty="0"/>
          </a:p>
        </p:txBody>
      </p:sp>
    </p:spTree>
    <p:extLst>
      <p:ext uri="{BB962C8B-B14F-4D97-AF65-F5344CB8AC3E}">
        <p14:creationId xmlns:p14="http://schemas.microsoft.com/office/powerpoint/2010/main" val="720283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579"/>
            <a:ext cx="10515600" cy="1325563"/>
          </a:xfrm>
        </p:spPr>
        <p:txBody>
          <a:bodyPr/>
          <a:lstStyle/>
          <a:p>
            <a:r>
              <a:rPr lang="en-US" b="1" dirty="0"/>
              <a:t>Probes</a:t>
            </a:r>
          </a:p>
        </p:txBody>
      </p:sp>
      <p:sp>
        <p:nvSpPr>
          <p:cNvPr id="3" name="Content Placeholder 2"/>
          <p:cNvSpPr>
            <a:spLocks noGrp="1"/>
          </p:cNvSpPr>
          <p:nvPr>
            <p:ph idx="1"/>
          </p:nvPr>
        </p:nvSpPr>
        <p:spPr>
          <a:xfrm>
            <a:off x="745836" y="1552142"/>
            <a:ext cx="10515600" cy="4815320"/>
          </a:xfrm>
        </p:spPr>
        <p:txBody>
          <a:bodyPr>
            <a:noAutofit/>
          </a:bodyPr>
          <a:lstStyle/>
          <a:p>
            <a:r>
              <a:rPr lang="en-US" sz="2400" dirty="0"/>
              <a:t>The kubelet can optionally perform and react to three kinds of probes on running containers:</a:t>
            </a:r>
          </a:p>
          <a:p>
            <a:endParaRPr lang="en-US" sz="2400" dirty="0"/>
          </a:p>
          <a:p>
            <a:r>
              <a:rPr lang="en-US" sz="2400" b="1" dirty="0"/>
              <a:t>liveness Probe</a:t>
            </a:r>
            <a:r>
              <a:rPr lang="en-US" sz="2400" dirty="0"/>
              <a:t>: Indicates whether the container is running. If the liveness probe fails, the kubelet kills the container, and the container is subjected to its restart policy. </a:t>
            </a:r>
          </a:p>
          <a:p>
            <a:pPr marL="0" indent="0">
              <a:buNone/>
            </a:pPr>
            <a:endParaRPr lang="en-US" sz="2400" dirty="0"/>
          </a:p>
          <a:p>
            <a:r>
              <a:rPr lang="en-US" sz="2400" b="1" dirty="0"/>
              <a:t>readiness Probe</a:t>
            </a:r>
            <a:r>
              <a:rPr lang="en-US" sz="2400" dirty="0"/>
              <a:t>: Indicates whether the container is ready to respond to requests. If the readiness probe fails, the endpoints controller removes the Pod's IP address from the endpoints of all Services that match the Pod. </a:t>
            </a:r>
          </a:p>
          <a:p>
            <a:endParaRPr lang="en-US" sz="2400" dirty="0"/>
          </a:p>
          <a:p>
            <a:r>
              <a:rPr lang="en-US" sz="2400" b="1" dirty="0"/>
              <a:t>startup Probe</a:t>
            </a:r>
            <a:r>
              <a:rPr lang="en-US" sz="2400" dirty="0"/>
              <a:t>: Indicates whether the application within the container is started. </a:t>
            </a:r>
          </a:p>
        </p:txBody>
      </p:sp>
    </p:spTree>
    <p:extLst>
      <p:ext uri="{BB962C8B-B14F-4D97-AF65-F5344CB8AC3E}">
        <p14:creationId xmlns:p14="http://schemas.microsoft.com/office/powerpoint/2010/main" val="8666632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15893"/>
          </a:xfrm>
        </p:spPr>
        <p:txBody>
          <a:bodyPr/>
          <a:lstStyle/>
          <a:p>
            <a:r>
              <a:rPr lang="en-US" b="1" dirty="0"/>
              <a:t>Container Probes</a:t>
            </a:r>
          </a:p>
        </p:txBody>
      </p:sp>
      <p:sp>
        <p:nvSpPr>
          <p:cNvPr id="3" name="Content Placeholder 2"/>
          <p:cNvSpPr>
            <a:spLocks noGrp="1"/>
          </p:cNvSpPr>
          <p:nvPr>
            <p:ph idx="1"/>
          </p:nvPr>
        </p:nvSpPr>
        <p:spPr>
          <a:xfrm>
            <a:off x="708891" y="2004291"/>
            <a:ext cx="10515600" cy="4652963"/>
          </a:xfrm>
        </p:spPr>
        <p:txBody>
          <a:bodyPr>
            <a:normAutofit/>
          </a:bodyPr>
          <a:lstStyle/>
          <a:p>
            <a:r>
              <a:rPr lang="en-US" sz="2000" dirty="0"/>
              <a:t>A Probe is a diagnostic performed periodically by the kubelet on a Container. There are three handlers</a:t>
            </a:r>
          </a:p>
          <a:p>
            <a:r>
              <a:rPr lang="en-US" sz="2200" b="1" dirty="0"/>
              <a:t>Exec : </a:t>
            </a:r>
            <a:r>
              <a:rPr lang="en-US" sz="2200" dirty="0"/>
              <a:t>Executes a specified command inside the container. The diagnostic is considered successful if the command exits with a status code of 0.</a:t>
            </a:r>
          </a:p>
          <a:p>
            <a:endParaRPr lang="en-US" sz="2200" dirty="0"/>
          </a:p>
          <a:p>
            <a:r>
              <a:rPr lang="en-US" sz="2200" b="1" dirty="0"/>
              <a:t>TCPSocket</a:t>
            </a:r>
            <a:r>
              <a:rPr lang="en-US" sz="2200" dirty="0"/>
              <a:t>: Performs a TCP check against the Pod's IP address on a specified port. The diagnostic is considered successful if the port is open.</a:t>
            </a:r>
          </a:p>
          <a:p>
            <a:endParaRPr lang="en-US" sz="2200" dirty="0"/>
          </a:p>
          <a:p>
            <a:r>
              <a:rPr lang="en-US" sz="2200" b="1" dirty="0" err="1"/>
              <a:t>HTTPGet</a:t>
            </a:r>
            <a:r>
              <a:rPr lang="en-US" sz="2200" dirty="0"/>
              <a:t>: Performs an HTTP GET request against the Pod's IP address on a specified port and path. The diagnostic is considered successful if the response has a status code greater than or equal to 200 and less than 400</a:t>
            </a:r>
            <a:r>
              <a:rPr lang="en-US" dirty="0"/>
              <a:t>.</a:t>
            </a:r>
          </a:p>
        </p:txBody>
      </p:sp>
    </p:spTree>
    <p:extLst>
      <p:ext uri="{BB962C8B-B14F-4D97-AF65-F5344CB8AC3E}">
        <p14:creationId xmlns:p14="http://schemas.microsoft.com/office/powerpoint/2010/main" val="9877197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Init</a:t>
            </a:r>
            <a:r>
              <a:rPr lang="en-US" b="1" dirty="0"/>
              <a:t> Containers</a:t>
            </a:r>
          </a:p>
        </p:txBody>
      </p:sp>
      <p:sp>
        <p:nvSpPr>
          <p:cNvPr id="3" name="Content Placeholder 2"/>
          <p:cNvSpPr>
            <a:spLocks noGrp="1"/>
          </p:cNvSpPr>
          <p:nvPr>
            <p:ph idx="1"/>
          </p:nvPr>
        </p:nvSpPr>
        <p:spPr/>
        <p:txBody>
          <a:bodyPr>
            <a:normAutofit/>
          </a:bodyPr>
          <a:lstStyle/>
          <a:p>
            <a:r>
              <a:rPr lang="en-US" sz="2400" dirty="0" err="1"/>
              <a:t>Init</a:t>
            </a:r>
            <a:r>
              <a:rPr lang="en-US" sz="2400" dirty="0"/>
              <a:t> containers allow since pre-actions to run before the actual container is started .</a:t>
            </a:r>
          </a:p>
          <a:p>
            <a:r>
              <a:rPr lang="en-US" sz="2400" dirty="0" err="1"/>
              <a:t>Init</a:t>
            </a:r>
            <a:r>
              <a:rPr lang="en-US" sz="2400" dirty="0"/>
              <a:t> containers run to completion sequentially.</a:t>
            </a:r>
          </a:p>
          <a:p>
            <a:r>
              <a:rPr lang="en-US" sz="2400" dirty="0"/>
              <a:t>Each </a:t>
            </a:r>
            <a:r>
              <a:rPr lang="en-US" sz="2400" dirty="0" err="1"/>
              <a:t>init</a:t>
            </a:r>
            <a:r>
              <a:rPr lang="en-US" sz="2400" dirty="0"/>
              <a:t> container must complete successfully before the next one starts</a:t>
            </a:r>
          </a:p>
          <a:p>
            <a:pPr marL="0" indent="0">
              <a:buNone/>
            </a:pPr>
            <a:endParaRPr lang="en-US" sz="2400" dirty="0"/>
          </a:p>
          <a:p>
            <a:pPr marL="0" indent="0">
              <a:buNone/>
            </a:pPr>
            <a:r>
              <a:rPr lang="en-US" sz="2400" dirty="0"/>
              <a:t>Example:</a:t>
            </a:r>
          </a:p>
          <a:p>
            <a:pPr marL="0" indent="0">
              <a:buNone/>
            </a:pPr>
            <a:r>
              <a:rPr lang="en-US" sz="2400" dirty="0"/>
              <a:t>Copy source code from repo</a:t>
            </a:r>
          </a:p>
          <a:p>
            <a:pPr marL="0" indent="0">
              <a:buNone/>
            </a:pPr>
            <a:r>
              <a:rPr lang="en-US" sz="2400" dirty="0"/>
              <a:t>Generate </a:t>
            </a:r>
            <a:r>
              <a:rPr lang="en-US" sz="2400" dirty="0" err="1"/>
              <a:t>config</a:t>
            </a:r>
            <a:r>
              <a:rPr lang="en-US" sz="2400" dirty="0"/>
              <a:t> file for application.</a:t>
            </a:r>
          </a:p>
          <a:p>
            <a:pPr marL="0" indent="0">
              <a:buNone/>
            </a:pPr>
            <a:r>
              <a:rPr lang="en-US" sz="2400" dirty="0"/>
              <a:t>Check readiness of dependent services.</a:t>
            </a:r>
          </a:p>
        </p:txBody>
      </p:sp>
    </p:spTree>
    <p:extLst>
      <p:ext uri="{BB962C8B-B14F-4D97-AF65-F5344CB8AC3E}">
        <p14:creationId xmlns:p14="http://schemas.microsoft.com/office/powerpoint/2010/main" val="36688481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3384"/>
          </a:xfrm>
        </p:spPr>
        <p:txBody>
          <a:bodyPr/>
          <a:lstStyle/>
          <a:p>
            <a:r>
              <a:rPr lang="en-US" b="1" dirty="0"/>
              <a:t>Termination of Pod</a:t>
            </a:r>
          </a:p>
        </p:txBody>
      </p:sp>
      <p:sp>
        <p:nvSpPr>
          <p:cNvPr id="3" name="Content Placeholder 2"/>
          <p:cNvSpPr>
            <a:spLocks noGrp="1"/>
          </p:cNvSpPr>
          <p:nvPr>
            <p:ph idx="1"/>
          </p:nvPr>
        </p:nvSpPr>
        <p:spPr>
          <a:xfrm>
            <a:off x="745836" y="1625601"/>
            <a:ext cx="10515600" cy="5394036"/>
          </a:xfrm>
        </p:spPr>
        <p:txBody>
          <a:bodyPr>
            <a:normAutofit fontScale="70000" lnSpcReduction="20000"/>
          </a:bodyPr>
          <a:lstStyle/>
          <a:p>
            <a:r>
              <a:rPr lang="en-US" dirty="0"/>
              <a:t>The user sends a command to delete a Pod.</a:t>
            </a:r>
          </a:p>
          <a:p>
            <a:r>
              <a:rPr lang="en-US" dirty="0"/>
              <a:t>The Pod object in the API server is updated with the time beyond which the Pod is considered “dead”  (default of 30 seconds) along with the grace period.</a:t>
            </a:r>
          </a:p>
          <a:p>
            <a:r>
              <a:rPr lang="en-US" dirty="0"/>
              <a:t>The below actions happen in parallel:</a:t>
            </a:r>
          </a:p>
          <a:p>
            <a:r>
              <a:rPr lang="en-US" dirty="0"/>
              <a:t>The pod shows up as “Terminating” when listed in client commands.</a:t>
            </a:r>
          </a:p>
          <a:p>
            <a:r>
              <a:rPr lang="en-US" dirty="0"/>
              <a:t> When the Kubelet sees that a Pod has been marked as terminating because the time in 2 has been set, it begins the pod shutdown process.</a:t>
            </a:r>
          </a:p>
          <a:p>
            <a:r>
              <a:rPr lang="en-US" dirty="0"/>
              <a:t>The endpoint controller watches the pod is about to be deleted and hence removes the pod from all the endpoints which were serviced by the pod.</a:t>
            </a:r>
          </a:p>
          <a:p>
            <a:r>
              <a:rPr lang="en-US" dirty="0"/>
              <a:t>If the pod has defined a </a:t>
            </a:r>
            <a:r>
              <a:rPr lang="en-US" dirty="0" err="1"/>
              <a:t>preStop</a:t>
            </a:r>
            <a:r>
              <a:rPr lang="en-US" dirty="0"/>
              <a:t> hook, it is invoked inside of the pod. If the </a:t>
            </a:r>
            <a:r>
              <a:rPr lang="en-US" dirty="0" err="1"/>
              <a:t>preStop</a:t>
            </a:r>
            <a:r>
              <a:rPr lang="en-US" dirty="0"/>
              <a:t> hook is still running after the grace period expires, step 2 is then invoked with a small (2 second) extended grace period.</a:t>
            </a:r>
          </a:p>
          <a:p>
            <a:r>
              <a:rPr lang="en-US" dirty="0"/>
              <a:t>The processes in the Pod are sent the TERM signal.</a:t>
            </a:r>
          </a:p>
          <a:p>
            <a:r>
              <a:rPr lang="en-US" dirty="0"/>
              <a:t>When the grace period expires, any processes still running in the Pod are killed with SIGKILL.</a:t>
            </a:r>
          </a:p>
          <a:p>
            <a:r>
              <a:rPr lang="en-US" dirty="0"/>
              <a:t>The Kubelet will finish deleting the Pod on the API server by setting grace period 0 (immediate deletion). The Pod disappears from the API and is no longer visible from the client.</a:t>
            </a:r>
          </a:p>
        </p:txBody>
      </p:sp>
    </p:spTree>
    <p:extLst>
      <p:ext uri="{BB962C8B-B14F-4D97-AF65-F5344CB8AC3E}">
        <p14:creationId xmlns:p14="http://schemas.microsoft.com/office/powerpoint/2010/main" val="3638577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Replica Set</a:t>
            </a:r>
            <a:r>
              <a:rPr lang="en-US" dirty="0"/>
              <a:t> </a:t>
            </a:r>
          </a:p>
        </p:txBody>
      </p:sp>
      <p:sp>
        <p:nvSpPr>
          <p:cNvPr id="3" name="Content Placeholder 2"/>
          <p:cNvSpPr>
            <a:spLocks noGrp="1"/>
          </p:cNvSpPr>
          <p:nvPr>
            <p:ph idx="1"/>
          </p:nvPr>
        </p:nvSpPr>
        <p:spPr>
          <a:xfrm>
            <a:off x="838200" y="1825625"/>
            <a:ext cx="7040418" cy="4351338"/>
          </a:xfrm>
        </p:spPr>
        <p:txBody>
          <a:bodyPr/>
          <a:lstStyle/>
          <a:p>
            <a:r>
              <a:rPr lang="en-US" dirty="0"/>
              <a:t>A Replica Set's purpose is to maintain a stable set of replica Pods running at any given time.</a:t>
            </a:r>
          </a:p>
          <a:p>
            <a:endParaRPr lang="en-US" dirty="0"/>
          </a:p>
          <a:p>
            <a:r>
              <a:rPr lang="en-US" dirty="0"/>
              <a:t>Often used to guarantee the availability of a specified number of identical Pods.</a:t>
            </a:r>
          </a:p>
        </p:txBody>
      </p:sp>
      <p:pic>
        <p:nvPicPr>
          <p:cNvPr id="5" name="Content Placeholder 4"/>
          <p:cNvPicPr>
            <a:picLocks noGrp="1" noChangeAspect="1"/>
          </p:cNvPicPr>
          <p:nvPr>
            <p:ph sz="half" idx="4294967295"/>
          </p:nvPr>
        </p:nvPicPr>
        <p:blipFill>
          <a:blip r:embed="rId2"/>
          <a:stretch>
            <a:fillRect/>
          </a:stretch>
        </p:blipFill>
        <p:spPr>
          <a:xfrm>
            <a:off x="8315325" y="1820863"/>
            <a:ext cx="3876675" cy="4356100"/>
          </a:xfrm>
          <a:prstGeom prst="rect">
            <a:avLst/>
          </a:prstGeom>
        </p:spPr>
      </p:pic>
    </p:spTree>
    <p:extLst>
      <p:ext uri="{BB962C8B-B14F-4D97-AF65-F5344CB8AC3E}">
        <p14:creationId xmlns:p14="http://schemas.microsoft.com/office/powerpoint/2010/main" val="25042505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Replica set Be Used </a:t>
            </a:r>
          </a:p>
        </p:txBody>
      </p:sp>
      <p:sp>
        <p:nvSpPr>
          <p:cNvPr id="3" name="Content Placeholder 2"/>
          <p:cNvSpPr>
            <a:spLocks noGrp="1"/>
          </p:cNvSpPr>
          <p:nvPr>
            <p:ph idx="1"/>
          </p:nvPr>
        </p:nvSpPr>
        <p:spPr/>
        <p:txBody>
          <a:bodyPr/>
          <a:lstStyle/>
          <a:p>
            <a:pPr marL="0" indent="0">
              <a:buNone/>
            </a:pPr>
            <a:r>
              <a:rPr lang="en-US" dirty="0"/>
              <a:t>When you need to ensure that a specified number of pod replicas are running at a given time</a:t>
            </a:r>
          </a:p>
          <a:p>
            <a:pPr marL="0" indent="0">
              <a:buNone/>
            </a:pPr>
            <a:endParaRPr lang="en-US" dirty="0"/>
          </a:p>
          <a:p>
            <a:pPr marL="0" indent="0">
              <a:buNone/>
            </a:pPr>
            <a:endParaRPr lang="en-US" dirty="0"/>
          </a:p>
          <a:p>
            <a:pPr marL="0" indent="0">
              <a:buNone/>
            </a:pPr>
            <a:r>
              <a:rPr lang="en-US" dirty="0"/>
              <a:t>When you need the ability to scale a certain set of pods</a:t>
            </a:r>
          </a:p>
        </p:txBody>
      </p:sp>
    </p:spTree>
    <p:extLst>
      <p:ext uri="{BB962C8B-B14F-4D97-AF65-F5344CB8AC3E}">
        <p14:creationId xmlns:p14="http://schemas.microsoft.com/office/powerpoint/2010/main" val="17241716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Deployment</a:t>
            </a:r>
          </a:p>
        </p:txBody>
      </p:sp>
      <p:sp>
        <p:nvSpPr>
          <p:cNvPr id="3" name="Content Placeholder 2"/>
          <p:cNvSpPr>
            <a:spLocks noGrp="1"/>
          </p:cNvSpPr>
          <p:nvPr>
            <p:ph sz="half" idx="1"/>
          </p:nvPr>
        </p:nvSpPr>
        <p:spPr/>
        <p:txBody>
          <a:bodyPr>
            <a:normAutofit/>
          </a:bodyPr>
          <a:lstStyle/>
          <a:p>
            <a:r>
              <a:rPr lang="en-US" sz="2400" dirty="0"/>
              <a:t>A Deployment provides declarative updates for Pods and Replica Sets.</a:t>
            </a:r>
          </a:p>
          <a:p>
            <a:r>
              <a:rPr lang="en-US" sz="2400" dirty="0"/>
              <a:t> The use of plain Replica Sets are being phased out in favor of Deployments as they create Replica Sets automatically</a:t>
            </a:r>
          </a:p>
          <a:p>
            <a:r>
              <a:rPr lang="en-US" sz="2400" dirty="0"/>
              <a:t>Have the ability to use simple and rolling updates</a:t>
            </a:r>
          </a:p>
          <a:p>
            <a:r>
              <a:rPr lang="en-US" sz="2400" dirty="0"/>
              <a:t>They can either be </a:t>
            </a:r>
            <a:r>
              <a:rPr lang="en-US" sz="2400" dirty="0" err="1"/>
              <a:t>Stateful</a:t>
            </a:r>
            <a:r>
              <a:rPr lang="en-US" sz="2400" dirty="0"/>
              <a:t> or Stateless</a:t>
            </a:r>
          </a:p>
        </p:txBody>
      </p:sp>
      <p:pic>
        <p:nvPicPr>
          <p:cNvPr id="5122" name="Picture 2" descr="How Kubernetes Deployments Work – The New Stack"/>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25124" y="1487055"/>
            <a:ext cx="3875752" cy="4689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2461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Deployment use Case</a:t>
            </a:r>
          </a:p>
        </p:txBody>
      </p:sp>
      <p:sp>
        <p:nvSpPr>
          <p:cNvPr id="5" name="Content Placeholder 4"/>
          <p:cNvSpPr>
            <a:spLocks noGrp="1"/>
          </p:cNvSpPr>
          <p:nvPr>
            <p:ph idx="1"/>
          </p:nvPr>
        </p:nvSpPr>
        <p:spPr/>
        <p:txBody>
          <a:bodyPr>
            <a:normAutofit fontScale="92500" lnSpcReduction="10000"/>
          </a:bodyPr>
          <a:lstStyle/>
          <a:p>
            <a:pPr marL="0" indent="0">
              <a:buNone/>
            </a:pPr>
            <a:endParaRPr lang="en-US" dirty="0"/>
          </a:p>
          <a:p>
            <a:r>
              <a:rPr lang="en-US" dirty="0"/>
              <a:t>Create a Deployment to rollout </a:t>
            </a:r>
            <a:r>
              <a:rPr lang="en-US"/>
              <a:t>a Replica Set</a:t>
            </a:r>
            <a:endParaRPr lang="en-US" dirty="0"/>
          </a:p>
          <a:p>
            <a:r>
              <a:rPr lang="en-US" dirty="0"/>
              <a:t>Declare the new state of the Pods by updating the PodTemplateSpec of the Deployment</a:t>
            </a:r>
          </a:p>
          <a:p>
            <a:r>
              <a:rPr lang="en-US" dirty="0"/>
              <a:t>Rollback to an earlier Deployment revision if the current state of the Deployment is not stable</a:t>
            </a:r>
          </a:p>
          <a:p>
            <a:r>
              <a:rPr lang="en-US" dirty="0"/>
              <a:t>Scale up the Deployment to facilitate more load</a:t>
            </a:r>
          </a:p>
          <a:p>
            <a:r>
              <a:rPr lang="en-US" dirty="0"/>
              <a:t>Pause the Deployment to apply multiple fixes to its PodTemplateSpec and then resume it to start a new rollout</a:t>
            </a:r>
          </a:p>
          <a:p>
            <a:r>
              <a:rPr lang="en-US" dirty="0"/>
              <a:t>Use the status of the Deployment as an indicator the rollout .</a:t>
            </a:r>
          </a:p>
        </p:txBody>
      </p:sp>
    </p:spTree>
    <p:extLst>
      <p:ext uri="{BB962C8B-B14F-4D97-AF65-F5344CB8AC3E}">
        <p14:creationId xmlns:p14="http://schemas.microsoft.com/office/powerpoint/2010/main" val="26625206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DaemonSet </a:t>
            </a:r>
          </a:p>
        </p:txBody>
      </p:sp>
      <p:sp>
        <p:nvSpPr>
          <p:cNvPr id="3" name="Content Placeholder 2"/>
          <p:cNvSpPr>
            <a:spLocks noGrp="1"/>
          </p:cNvSpPr>
          <p:nvPr>
            <p:ph idx="1"/>
          </p:nvPr>
        </p:nvSpPr>
        <p:spPr/>
        <p:txBody>
          <a:bodyPr>
            <a:normAutofit/>
          </a:bodyPr>
          <a:lstStyle/>
          <a:p>
            <a:r>
              <a:rPr lang="en-US" sz="2400" dirty="0"/>
              <a:t>Ensures that all (or some) Nodes run a copy of a Pod.</a:t>
            </a:r>
          </a:p>
          <a:p>
            <a:pPr marL="0" indent="0">
              <a:buNone/>
            </a:pPr>
            <a:endParaRPr lang="en-US" sz="2400" dirty="0"/>
          </a:p>
          <a:p>
            <a:r>
              <a:rPr lang="en-US" sz="2400" dirty="0"/>
              <a:t>As nodes are added to the cluster, Pods are added to them.</a:t>
            </a:r>
          </a:p>
          <a:p>
            <a:pPr marL="0" indent="0">
              <a:buNone/>
            </a:pPr>
            <a:endParaRPr lang="en-US" sz="2400" dirty="0"/>
          </a:p>
          <a:p>
            <a:r>
              <a:rPr lang="en-US" sz="2400" dirty="0"/>
              <a:t>As nodes are removed from the cluster, those Pods are garbage collected.</a:t>
            </a:r>
          </a:p>
          <a:p>
            <a:pPr marL="0" indent="0">
              <a:buNone/>
            </a:pPr>
            <a:endParaRPr lang="en-US" sz="2400" dirty="0"/>
          </a:p>
          <a:p>
            <a:r>
              <a:rPr lang="en-US" sz="2400" dirty="0"/>
              <a:t>Deleting a DaemonSet will clean up the Pods it created.</a:t>
            </a:r>
          </a:p>
        </p:txBody>
      </p:sp>
    </p:spTree>
    <p:extLst>
      <p:ext uri="{BB962C8B-B14F-4D97-AF65-F5344CB8AC3E}">
        <p14:creationId xmlns:p14="http://schemas.microsoft.com/office/powerpoint/2010/main" val="39823135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DaemonSet be used</a:t>
            </a:r>
          </a:p>
        </p:txBody>
      </p:sp>
      <p:sp>
        <p:nvSpPr>
          <p:cNvPr id="3" name="Content Placeholder 2"/>
          <p:cNvSpPr>
            <a:spLocks noGrp="1"/>
          </p:cNvSpPr>
          <p:nvPr>
            <p:ph idx="1"/>
          </p:nvPr>
        </p:nvSpPr>
        <p:spPr/>
        <p:txBody>
          <a:bodyPr>
            <a:normAutofit/>
          </a:bodyPr>
          <a:lstStyle/>
          <a:p>
            <a:endParaRPr lang="en-US" sz="2400" dirty="0"/>
          </a:p>
          <a:p>
            <a:r>
              <a:rPr lang="en-US" sz="2400" dirty="0"/>
              <a:t>Daemon Sets are valuable for cluster services that need to be running</a:t>
            </a:r>
          </a:p>
          <a:p>
            <a:pPr marL="0" indent="0">
              <a:buNone/>
            </a:pPr>
            <a:r>
              <a:rPr lang="en-US" sz="2400" dirty="0"/>
              <a:t>on every node or a specific subset of nodes</a:t>
            </a:r>
          </a:p>
        </p:txBody>
      </p:sp>
    </p:spTree>
    <p:extLst>
      <p:ext uri="{BB962C8B-B14F-4D97-AF65-F5344CB8AC3E}">
        <p14:creationId xmlns:p14="http://schemas.microsoft.com/office/powerpoint/2010/main" val="365347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53397"/>
            <a:ext cx="10515600" cy="1273233"/>
          </a:xfrm>
        </p:spPr>
        <p:txBody>
          <a:bodyPr vert="horz" lIns="91440" tIns="45720" rIns="91440" bIns="45720" rtlCol="0" anchor="ctr">
            <a:normAutofit/>
          </a:bodyPr>
          <a:lstStyle/>
          <a:p>
            <a:r>
              <a:rPr lang="en-US" sz="4000" kern="1200">
                <a:solidFill>
                  <a:schemeClr val="tx1"/>
                </a:solidFill>
                <a:latin typeface="+mj-lt"/>
                <a:ea typeface="+mj-ea"/>
                <a:cs typeface="+mj-cs"/>
              </a:rPr>
              <a:t>What are containers ?</a:t>
            </a:r>
          </a:p>
        </p:txBody>
      </p:sp>
      <p:sp>
        <p:nvSpPr>
          <p:cNvPr id="3" name="Content Placeholder 2"/>
          <p:cNvSpPr>
            <a:spLocks noGrp="1"/>
          </p:cNvSpPr>
          <p:nvPr>
            <p:ph sz="half" idx="1"/>
          </p:nvPr>
        </p:nvSpPr>
        <p:spPr>
          <a:xfrm>
            <a:off x="2056930" y="2298565"/>
            <a:ext cx="4699857" cy="3946786"/>
          </a:xfrm>
        </p:spPr>
        <p:txBody>
          <a:bodyPr/>
          <a:lstStyle/>
          <a:p>
            <a:pPr marL="205740" indent="-205740" defTabSz="822960">
              <a:spcBef>
                <a:spcPts val="900"/>
              </a:spcBef>
            </a:pPr>
            <a:endParaRPr lang="en-US" sz="2520" kern="1200">
              <a:solidFill>
                <a:schemeClr val="tx1"/>
              </a:solidFill>
              <a:latin typeface="+mn-lt"/>
              <a:ea typeface="+mn-ea"/>
              <a:cs typeface="+mn-cs"/>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84825145"/>
              </p:ext>
            </p:extLst>
          </p:nvPr>
        </p:nvGraphicFramePr>
        <p:xfrm>
          <a:off x="2737614" y="5743957"/>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667435142"/>
                    </a:ext>
                  </a:extLst>
                </a:gridCol>
              </a:tblGrid>
              <a:tr h="370840">
                <a:tc>
                  <a:txBody>
                    <a:bodyPr/>
                    <a:lstStyle/>
                    <a:p>
                      <a:r>
                        <a:rPr lang="en-US" dirty="0"/>
                        <a:t>                                                                os kernel </a:t>
                      </a:r>
                    </a:p>
                  </a:txBody>
                  <a:tcPr/>
                </a:tc>
                <a:extLst>
                  <a:ext uri="{0D108BD9-81ED-4DB2-BD59-A6C34878D82A}">
                    <a16:rowId xmlns:a16="http://schemas.microsoft.com/office/drawing/2014/main" val="2152810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6762498"/>
              </p:ext>
            </p:extLst>
          </p:nvPr>
        </p:nvGraphicFramePr>
        <p:xfrm>
          <a:off x="3432958" y="2568830"/>
          <a:ext cx="1422400" cy="822807"/>
        </p:xfrm>
        <a:graphic>
          <a:graphicData uri="http://schemas.openxmlformats.org/drawingml/2006/table">
            <a:tbl>
              <a:tblPr firstRow="1" bandRow="1">
                <a:tableStyleId>{74C1A8A3-306A-4EB7-A6B1-4F7E0EB9C5D6}</a:tableStyleId>
              </a:tblPr>
              <a:tblGrid>
                <a:gridCol w="1422400">
                  <a:extLst>
                    <a:ext uri="{9D8B030D-6E8A-4147-A177-3AD203B41FA5}">
                      <a16:colId xmlns:a16="http://schemas.microsoft.com/office/drawing/2014/main" val="1475360721"/>
                    </a:ext>
                  </a:extLst>
                </a:gridCol>
              </a:tblGrid>
              <a:tr h="822807">
                <a:tc>
                  <a:txBody>
                    <a:bodyPr/>
                    <a:lstStyle/>
                    <a:p>
                      <a:endParaRPr lang="en-US" dirty="0"/>
                    </a:p>
                  </a:txBody>
                  <a:tcPr/>
                </a:tc>
                <a:extLst>
                  <a:ext uri="{0D108BD9-81ED-4DB2-BD59-A6C34878D82A}">
                    <a16:rowId xmlns:a16="http://schemas.microsoft.com/office/drawing/2014/main" val="340870443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56062109"/>
              </p:ext>
            </p:extLst>
          </p:nvPr>
        </p:nvGraphicFramePr>
        <p:xfrm>
          <a:off x="7722310" y="2527641"/>
          <a:ext cx="1209964" cy="858982"/>
        </p:xfrm>
        <a:graphic>
          <a:graphicData uri="http://schemas.openxmlformats.org/drawingml/2006/table">
            <a:tbl>
              <a:tblPr firstRow="1" bandRow="1">
                <a:tableStyleId>{7DF18680-E054-41AD-8BC1-D1AEF772440D}</a:tableStyleId>
              </a:tblPr>
              <a:tblGrid>
                <a:gridCol w="1209964">
                  <a:extLst>
                    <a:ext uri="{9D8B030D-6E8A-4147-A177-3AD203B41FA5}">
                      <a16:colId xmlns:a16="http://schemas.microsoft.com/office/drawing/2014/main" val="85674806"/>
                    </a:ext>
                  </a:extLst>
                </a:gridCol>
              </a:tblGrid>
              <a:tr h="858982">
                <a:tc>
                  <a:txBody>
                    <a:bodyPr/>
                    <a:lstStyle/>
                    <a:p>
                      <a:endParaRPr lang="en-US" dirty="0"/>
                    </a:p>
                  </a:txBody>
                  <a:tcPr/>
                </a:tc>
                <a:extLst>
                  <a:ext uri="{0D108BD9-81ED-4DB2-BD59-A6C34878D82A}">
                    <a16:rowId xmlns:a16="http://schemas.microsoft.com/office/drawing/2014/main" val="247113659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96582646"/>
              </p:ext>
            </p:extLst>
          </p:nvPr>
        </p:nvGraphicFramePr>
        <p:xfrm>
          <a:off x="5678166" y="2527641"/>
          <a:ext cx="1265381" cy="886691"/>
        </p:xfrm>
        <a:graphic>
          <a:graphicData uri="http://schemas.openxmlformats.org/drawingml/2006/table">
            <a:tbl>
              <a:tblPr firstRow="1" bandRow="1">
                <a:tableStyleId>{7DF18680-E054-41AD-8BC1-D1AEF772440D}</a:tableStyleId>
              </a:tblPr>
              <a:tblGrid>
                <a:gridCol w="1265381">
                  <a:extLst>
                    <a:ext uri="{9D8B030D-6E8A-4147-A177-3AD203B41FA5}">
                      <a16:colId xmlns:a16="http://schemas.microsoft.com/office/drawing/2014/main" val="1405019173"/>
                    </a:ext>
                  </a:extLst>
                </a:gridCol>
              </a:tblGrid>
              <a:tr h="886691">
                <a:tc>
                  <a:txBody>
                    <a:bodyPr/>
                    <a:lstStyle/>
                    <a:p>
                      <a:endParaRPr lang="en-US" dirty="0"/>
                    </a:p>
                  </a:txBody>
                  <a:tcPr/>
                </a:tc>
                <a:extLst>
                  <a:ext uri="{0D108BD9-81ED-4DB2-BD59-A6C34878D82A}">
                    <a16:rowId xmlns:a16="http://schemas.microsoft.com/office/drawing/2014/main" val="621468320"/>
                  </a:ext>
                </a:extLst>
              </a:tr>
            </a:tbl>
          </a:graphicData>
        </a:graphic>
      </p:graphicFrame>
      <p:sp>
        <p:nvSpPr>
          <p:cNvPr id="8" name="TextBox 7"/>
          <p:cNvSpPr txBox="1"/>
          <p:nvPr/>
        </p:nvSpPr>
        <p:spPr>
          <a:xfrm>
            <a:off x="3449712" y="3700510"/>
            <a:ext cx="1008481" cy="1646605"/>
          </a:xfrm>
          <a:prstGeom prst="rect">
            <a:avLst/>
          </a:prstGeom>
          <a:noFill/>
        </p:spPr>
        <p:txBody>
          <a:bodyPr wrap="none" rtlCol="0">
            <a:spAutoFit/>
          </a:bodyPr>
          <a:lstStyle/>
          <a:p>
            <a:pPr defTabSz="822960">
              <a:spcAft>
                <a:spcPts val="600"/>
              </a:spcAft>
            </a:pPr>
            <a:r>
              <a:rPr lang="en-US" sz="1620" kern="1200">
                <a:solidFill>
                  <a:schemeClr val="tx1"/>
                </a:solidFill>
                <a:latin typeface="+mn-lt"/>
                <a:ea typeface="+mn-ea"/>
                <a:cs typeface="+mn-cs"/>
              </a:rPr>
              <a:t>Processes</a:t>
            </a:r>
          </a:p>
          <a:p>
            <a:pPr defTabSz="822960">
              <a:spcAft>
                <a:spcPts val="600"/>
              </a:spcAft>
            </a:pPr>
            <a:endParaRPr lang="en-US" sz="1620" kern="1200">
              <a:solidFill>
                <a:schemeClr val="tx1"/>
              </a:solidFill>
              <a:latin typeface="+mn-lt"/>
              <a:ea typeface="+mn-ea"/>
              <a:cs typeface="+mn-cs"/>
            </a:endParaRPr>
          </a:p>
          <a:p>
            <a:pPr defTabSz="822960">
              <a:spcAft>
                <a:spcPts val="600"/>
              </a:spcAft>
            </a:pPr>
            <a:r>
              <a:rPr lang="en-US" sz="1620" kern="1200">
                <a:solidFill>
                  <a:schemeClr val="tx1"/>
                </a:solidFill>
                <a:latin typeface="+mn-lt"/>
                <a:ea typeface="+mn-ea"/>
                <a:cs typeface="+mn-cs"/>
              </a:rPr>
              <a:t>Network</a:t>
            </a:r>
          </a:p>
          <a:p>
            <a:pPr defTabSz="822960">
              <a:spcAft>
                <a:spcPts val="600"/>
              </a:spcAft>
            </a:pPr>
            <a:endParaRPr lang="en-US" sz="1620" kern="1200">
              <a:solidFill>
                <a:schemeClr val="tx1"/>
              </a:solidFill>
              <a:latin typeface="+mn-lt"/>
              <a:ea typeface="+mn-ea"/>
              <a:cs typeface="+mn-cs"/>
            </a:endParaRPr>
          </a:p>
          <a:p>
            <a:pPr defTabSz="822960">
              <a:spcAft>
                <a:spcPts val="600"/>
              </a:spcAft>
            </a:pPr>
            <a:r>
              <a:rPr lang="en-US" sz="1620" kern="1200">
                <a:solidFill>
                  <a:schemeClr val="tx1"/>
                </a:solidFill>
                <a:latin typeface="+mn-lt"/>
                <a:ea typeface="+mn-ea"/>
                <a:cs typeface="+mn-cs"/>
              </a:rPr>
              <a:t>Mount </a:t>
            </a:r>
            <a:endParaRPr lang="en-US"/>
          </a:p>
        </p:txBody>
      </p:sp>
      <p:pic>
        <p:nvPicPr>
          <p:cNvPr id="9" name="Picture 8"/>
          <p:cNvPicPr>
            <a:picLocks noChangeAspect="1"/>
          </p:cNvPicPr>
          <p:nvPr/>
        </p:nvPicPr>
        <p:blipFill>
          <a:blip r:embed="rId3"/>
          <a:stretch>
            <a:fillRect/>
          </a:stretch>
        </p:blipFill>
        <p:spPr>
          <a:xfrm>
            <a:off x="5666892" y="3659566"/>
            <a:ext cx="1094885" cy="1443258"/>
          </a:xfrm>
          <a:prstGeom prst="rect">
            <a:avLst/>
          </a:prstGeom>
        </p:spPr>
      </p:pic>
      <p:pic>
        <p:nvPicPr>
          <p:cNvPr id="10" name="Picture 9"/>
          <p:cNvPicPr>
            <a:picLocks noChangeAspect="1"/>
          </p:cNvPicPr>
          <p:nvPr/>
        </p:nvPicPr>
        <p:blipFill>
          <a:blip r:embed="rId3"/>
          <a:stretch>
            <a:fillRect/>
          </a:stretch>
        </p:blipFill>
        <p:spPr>
          <a:xfrm>
            <a:off x="7832511" y="3630244"/>
            <a:ext cx="1094885" cy="1443258"/>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550791147"/>
              </p:ext>
            </p:extLst>
          </p:nvPr>
        </p:nvGraphicFramePr>
        <p:xfrm>
          <a:off x="2762746" y="5358585"/>
          <a:ext cx="8128000" cy="370840"/>
        </p:xfrm>
        <a:graphic>
          <a:graphicData uri="http://schemas.openxmlformats.org/drawingml/2006/table">
            <a:tbl>
              <a:tblPr firstRow="1" bandRow="1">
                <a:tableStyleId>{93296810-A885-4BE3-A3E7-6D5BEEA58F35}</a:tableStyleId>
              </a:tblPr>
              <a:tblGrid>
                <a:gridCol w="8128000">
                  <a:extLst>
                    <a:ext uri="{9D8B030D-6E8A-4147-A177-3AD203B41FA5}">
                      <a16:colId xmlns:a16="http://schemas.microsoft.com/office/drawing/2014/main" val="1789976579"/>
                    </a:ext>
                  </a:extLst>
                </a:gridCol>
              </a:tblGrid>
              <a:tr h="370840">
                <a:tc>
                  <a:txBody>
                    <a:bodyPr/>
                    <a:lstStyle/>
                    <a:p>
                      <a:r>
                        <a:rPr lang="en-US" dirty="0"/>
                        <a:t>                                                               Docker</a:t>
                      </a:r>
                    </a:p>
                  </a:txBody>
                  <a:tcPr/>
                </a:tc>
                <a:extLst>
                  <a:ext uri="{0D108BD9-81ED-4DB2-BD59-A6C34878D82A}">
                    <a16:rowId xmlns:a16="http://schemas.microsoft.com/office/drawing/2014/main" val="1335532365"/>
                  </a:ext>
                </a:extLst>
              </a:tr>
            </a:tbl>
          </a:graphicData>
        </a:graphic>
      </p:graphicFrame>
      <p:sp>
        <p:nvSpPr>
          <p:cNvPr id="12" name="TextBox 11"/>
          <p:cNvSpPr txBox="1"/>
          <p:nvPr/>
        </p:nvSpPr>
        <p:spPr>
          <a:xfrm>
            <a:off x="3717798" y="2226045"/>
            <a:ext cx="984757" cy="341632"/>
          </a:xfrm>
          <a:prstGeom prst="rect">
            <a:avLst/>
          </a:prstGeom>
          <a:noFill/>
        </p:spPr>
        <p:txBody>
          <a:bodyPr wrap="none" rtlCol="0">
            <a:spAutoFit/>
          </a:bodyPr>
          <a:lstStyle/>
          <a:p>
            <a:pPr defTabSz="822960">
              <a:spcAft>
                <a:spcPts val="600"/>
              </a:spcAft>
            </a:pPr>
            <a:r>
              <a:rPr lang="en-US" sz="1620" kern="1200">
                <a:solidFill>
                  <a:schemeClr val="tx1"/>
                </a:solidFill>
                <a:latin typeface="+mn-lt"/>
                <a:ea typeface="+mn-ea"/>
                <a:cs typeface="+mn-cs"/>
              </a:rPr>
              <a:t>container</a:t>
            </a:r>
            <a:endParaRPr lang="en-US"/>
          </a:p>
        </p:txBody>
      </p:sp>
      <p:sp>
        <p:nvSpPr>
          <p:cNvPr id="13" name="TextBox 12"/>
          <p:cNvSpPr txBox="1"/>
          <p:nvPr/>
        </p:nvSpPr>
        <p:spPr>
          <a:xfrm>
            <a:off x="5694921" y="2184158"/>
            <a:ext cx="984757" cy="341632"/>
          </a:xfrm>
          <a:prstGeom prst="rect">
            <a:avLst/>
          </a:prstGeom>
          <a:noFill/>
        </p:spPr>
        <p:txBody>
          <a:bodyPr wrap="none" rtlCol="0">
            <a:spAutoFit/>
          </a:bodyPr>
          <a:lstStyle/>
          <a:p>
            <a:pPr defTabSz="822960">
              <a:spcAft>
                <a:spcPts val="600"/>
              </a:spcAft>
            </a:pPr>
            <a:r>
              <a:rPr lang="en-US" sz="1620" kern="1200">
                <a:solidFill>
                  <a:schemeClr val="tx1"/>
                </a:solidFill>
                <a:latin typeface="+mn-lt"/>
                <a:ea typeface="+mn-ea"/>
                <a:cs typeface="+mn-cs"/>
              </a:rPr>
              <a:t>container</a:t>
            </a:r>
            <a:endParaRPr lang="en-US"/>
          </a:p>
        </p:txBody>
      </p:sp>
      <p:sp>
        <p:nvSpPr>
          <p:cNvPr id="14" name="TextBox 13"/>
          <p:cNvSpPr txBox="1"/>
          <p:nvPr/>
        </p:nvSpPr>
        <p:spPr>
          <a:xfrm>
            <a:off x="7739066" y="2209292"/>
            <a:ext cx="984757" cy="341632"/>
          </a:xfrm>
          <a:prstGeom prst="rect">
            <a:avLst/>
          </a:prstGeom>
          <a:noFill/>
        </p:spPr>
        <p:txBody>
          <a:bodyPr wrap="none" rtlCol="0">
            <a:spAutoFit/>
          </a:bodyPr>
          <a:lstStyle/>
          <a:p>
            <a:pPr defTabSz="822960">
              <a:spcAft>
                <a:spcPts val="600"/>
              </a:spcAft>
            </a:pPr>
            <a:r>
              <a:rPr lang="en-US" sz="1620" kern="1200">
                <a:solidFill>
                  <a:schemeClr val="tx1"/>
                </a:solidFill>
                <a:latin typeface="+mn-lt"/>
                <a:ea typeface="+mn-ea"/>
                <a:cs typeface="+mn-cs"/>
              </a:rPr>
              <a:t>container</a:t>
            </a:r>
            <a:endParaRPr lang="en-US"/>
          </a:p>
        </p:txBody>
      </p:sp>
    </p:spTree>
    <p:extLst>
      <p:ext uri="{BB962C8B-B14F-4D97-AF65-F5344CB8AC3E}">
        <p14:creationId xmlns:p14="http://schemas.microsoft.com/office/powerpoint/2010/main" val="34939570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82429" y="331247"/>
            <a:ext cx="6832600" cy="694207"/>
          </a:xfrm>
          <a:prstGeom prst="rect">
            <a:avLst/>
          </a:prstGeom>
        </p:spPr>
        <p:txBody>
          <a:bodyPr vert="horz" wrap="square" lIns="0" tIns="16933" rIns="0" bIns="0" rtlCol="0" anchor="ctr">
            <a:spAutoFit/>
          </a:bodyPr>
          <a:lstStyle/>
          <a:p>
            <a:pPr marL="16933">
              <a:lnSpc>
                <a:spcPct val="100000"/>
              </a:lnSpc>
              <a:spcBef>
                <a:spcPts val="133"/>
              </a:spcBef>
            </a:pPr>
            <a:r>
              <a:rPr b="1" spc="87" dirty="0"/>
              <a:t>Daemon </a:t>
            </a:r>
            <a:r>
              <a:rPr b="1" spc="-27" dirty="0"/>
              <a:t>Sets</a:t>
            </a:r>
            <a:r>
              <a:rPr b="1" spc="-820" dirty="0"/>
              <a:t> </a:t>
            </a:r>
            <a:r>
              <a:rPr b="1" spc="-433" dirty="0"/>
              <a:t>– </a:t>
            </a:r>
            <a:r>
              <a:rPr b="1" spc="47" dirty="0"/>
              <a:t>UseCase</a:t>
            </a:r>
            <a:endParaRPr b="1" dirty="0"/>
          </a:p>
        </p:txBody>
      </p:sp>
      <p:grpSp>
        <p:nvGrpSpPr>
          <p:cNvPr id="4" name="object 4"/>
          <p:cNvGrpSpPr/>
          <p:nvPr/>
        </p:nvGrpSpPr>
        <p:grpSpPr>
          <a:xfrm>
            <a:off x="209295" y="3035808"/>
            <a:ext cx="8429413" cy="1741593"/>
            <a:chOff x="156971" y="2276855"/>
            <a:chExt cx="6322060" cy="1306195"/>
          </a:xfrm>
        </p:grpSpPr>
        <p:sp>
          <p:nvSpPr>
            <p:cNvPr id="5" name="object 5"/>
            <p:cNvSpPr/>
            <p:nvPr/>
          </p:nvSpPr>
          <p:spPr>
            <a:xfrm>
              <a:off x="156971" y="2276855"/>
              <a:ext cx="6321551" cy="1306068"/>
            </a:xfrm>
            <a:prstGeom prst="rect">
              <a:avLst/>
            </a:prstGeom>
            <a:blipFill>
              <a:blip r:embed="rId2" cstate="print"/>
              <a:stretch>
                <a:fillRect/>
              </a:stretch>
            </a:blipFill>
          </p:spPr>
          <p:txBody>
            <a:bodyPr wrap="square" lIns="0" tIns="0" rIns="0" bIns="0" rtlCol="0"/>
            <a:lstStyle/>
            <a:p>
              <a:endParaRPr sz="2400"/>
            </a:p>
          </p:txBody>
        </p:sp>
        <p:sp>
          <p:nvSpPr>
            <p:cNvPr id="6" name="object 6"/>
            <p:cNvSpPr/>
            <p:nvPr/>
          </p:nvSpPr>
          <p:spPr>
            <a:xfrm>
              <a:off x="166115" y="2325623"/>
              <a:ext cx="1094994" cy="345186"/>
            </a:xfrm>
            <a:prstGeom prst="rect">
              <a:avLst/>
            </a:prstGeom>
            <a:blipFill>
              <a:blip r:embed="rId3" cstate="print"/>
              <a:stretch>
                <a:fillRect/>
              </a:stretch>
            </a:blipFill>
          </p:spPr>
          <p:txBody>
            <a:bodyPr wrap="square" lIns="0" tIns="0" rIns="0" bIns="0" rtlCol="0"/>
            <a:lstStyle/>
            <a:p>
              <a:endParaRPr sz="2400"/>
            </a:p>
          </p:txBody>
        </p:sp>
      </p:grpSp>
      <p:sp>
        <p:nvSpPr>
          <p:cNvPr id="7" name="object 7"/>
          <p:cNvSpPr txBox="1"/>
          <p:nvPr/>
        </p:nvSpPr>
        <p:spPr>
          <a:xfrm>
            <a:off x="241518" y="3152581"/>
            <a:ext cx="9640993" cy="263320"/>
          </a:xfrm>
          <a:prstGeom prst="rect">
            <a:avLst/>
          </a:prstGeom>
        </p:spPr>
        <p:txBody>
          <a:bodyPr vert="horz" wrap="square" lIns="0" tIns="16933" rIns="0" bIns="0" rtlCol="0">
            <a:spAutoFit/>
          </a:bodyPr>
          <a:lstStyle/>
          <a:p>
            <a:pPr marL="115144">
              <a:spcBef>
                <a:spcPts val="133"/>
              </a:spcBef>
            </a:pPr>
            <a:r>
              <a:rPr sz="1600" spc="-20" dirty="0">
                <a:latin typeface="Arial"/>
                <a:cs typeface="Arial"/>
              </a:rPr>
              <a:t>Daemon</a:t>
            </a:r>
            <a:r>
              <a:rPr sz="1600" spc="-33" dirty="0">
                <a:latin typeface="Arial"/>
                <a:cs typeface="Arial"/>
              </a:rPr>
              <a:t> </a:t>
            </a:r>
            <a:r>
              <a:rPr sz="1600" spc="-80" dirty="0">
                <a:latin typeface="Arial"/>
                <a:cs typeface="Arial"/>
              </a:rPr>
              <a:t>Sets</a:t>
            </a:r>
            <a:endParaRPr sz="1600">
              <a:latin typeface="Arial"/>
              <a:cs typeface="Arial"/>
            </a:endParaRPr>
          </a:p>
        </p:txBody>
      </p:sp>
      <p:grpSp>
        <p:nvGrpSpPr>
          <p:cNvPr id="8" name="object 8"/>
          <p:cNvGrpSpPr/>
          <p:nvPr/>
        </p:nvGrpSpPr>
        <p:grpSpPr>
          <a:xfrm>
            <a:off x="219202" y="1468796"/>
            <a:ext cx="9815407" cy="3308773"/>
            <a:chOff x="164401" y="1101597"/>
            <a:chExt cx="7361555" cy="2481580"/>
          </a:xfrm>
        </p:grpSpPr>
        <p:sp>
          <p:nvSpPr>
            <p:cNvPr id="9" name="object 9"/>
            <p:cNvSpPr/>
            <p:nvPr/>
          </p:nvSpPr>
          <p:spPr>
            <a:xfrm>
              <a:off x="6750557" y="2286761"/>
              <a:ext cx="765175" cy="1286510"/>
            </a:xfrm>
            <a:custGeom>
              <a:avLst/>
              <a:gdLst/>
              <a:ahLst/>
              <a:cxnLst/>
              <a:rect l="l" t="t" r="r" b="b"/>
              <a:pathLst>
                <a:path w="765175" h="1286510">
                  <a:moveTo>
                    <a:pt x="0" y="127507"/>
                  </a:moveTo>
                  <a:lnTo>
                    <a:pt x="10029" y="77902"/>
                  </a:lnTo>
                  <a:lnTo>
                    <a:pt x="37369" y="37369"/>
                  </a:lnTo>
                  <a:lnTo>
                    <a:pt x="77902" y="10029"/>
                  </a:lnTo>
                  <a:lnTo>
                    <a:pt x="127508" y="0"/>
                  </a:lnTo>
                  <a:lnTo>
                    <a:pt x="637540" y="0"/>
                  </a:lnTo>
                  <a:lnTo>
                    <a:pt x="687145" y="10029"/>
                  </a:lnTo>
                  <a:lnTo>
                    <a:pt x="727678" y="37369"/>
                  </a:lnTo>
                  <a:lnTo>
                    <a:pt x="755018" y="77902"/>
                  </a:lnTo>
                  <a:lnTo>
                    <a:pt x="765048" y="127507"/>
                  </a:lnTo>
                  <a:lnTo>
                    <a:pt x="765048" y="1158748"/>
                  </a:lnTo>
                  <a:lnTo>
                    <a:pt x="755018" y="1208353"/>
                  </a:lnTo>
                  <a:lnTo>
                    <a:pt x="727678" y="1248886"/>
                  </a:lnTo>
                  <a:lnTo>
                    <a:pt x="687145" y="1276226"/>
                  </a:lnTo>
                  <a:lnTo>
                    <a:pt x="637540" y="1286256"/>
                  </a:lnTo>
                  <a:lnTo>
                    <a:pt x="127508" y="1286256"/>
                  </a:lnTo>
                  <a:lnTo>
                    <a:pt x="77902" y="1276226"/>
                  </a:lnTo>
                  <a:lnTo>
                    <a:pt x="37369" y="1248886"/>
                  </a:lnTo>
                  <a:lnTo>
                    <a:pt x="10029" y="1208353"/>
                  </a:lnTo>
                  <a:lnTo>
                    <a:pt x="0" y="1158748"/>
                  </a:lnTo>
                  <a:lnTo>
                    <a:pt x="0" y="127507"/>
                  </a:lnTo>
                  <a:close/>
                </a:path>
              </a:pathLst>
            </a:custGeom>
            <a:ln w="19812">
              <a:solidFill>
                <a:srgbClr val="1780C3"/>
              </a:solidFill>
            </a:ln>
          </p:spPr>
          <p:txBody>
            <a:bodyPr wrap="square" lIns="0" tIns="0" rIns="0" bIns="0" rtlCol="0"/>
            <a:lstStyle/>
            <a:p>
              <a:endParaRPr sz="2400"/>
            </a:p>
          </p:txBody>
        </p:sp>
        <p:sp>
          <p:nvSpPr>
            <p:cNvPr id="10" name="object 10"/>
            <p:cNvSpPr/>
            <p:nvPr/>
          </p:nvSpPr>
          <p:spPr>
            <a:xfrm>
              <a:off x="7046975" y="3247643"/>
              <a:ext cx="172211" cy="172212"/>
            </a:xfrm>
            <a:prstGeom prst="rect">
              <a:avLst/>
            </a:prstGeom>
            <a:blipFill>
              <a:blip r:embed="rId4" cstate="print"/>
              <a:stretch>
                <a:fillRect/>
              </a:stretch>
            </a:blipFill>
          </p:spPr>
          <p:txBody>
            <a:bodyPr wrap="square" lIns="0" tIns="0" rIns="0" bIns="0" rtlCol="0"/>
            <a:lstStyle/>
            <a:p>
              <a:endParaRPr sz="2400"/>
            </a:p>
          </p:txBody>
        </p:sp>
        <p:sp>
          <p:nvSpPr>
            <p:cNvPr id="11" name="object 11"/>
            <p:cNvSpPr/>
            <p:nvPr/>
          </p:nvSpPr>
          <p:spPr>
            <a:xfrm>
              <a:off x="7037832" y="2380487"/>
              <a:ext cx="173736" cy="173735"/>
            </a:xfrm>
            <a:prstGeom prst="rect">
              <a:avLst/>
            </a:prstGeom>
            <a:blipFill>
              <a:blip r:embed="rId5" cstate="print"/>
              <a:stretch>
                <a:fillRect/>
              </a:stretch>
            </a:blipFill>
          </p:spPr>
          <p:txBody>
            <a:bodyPr wrap="square" lIns="0" tIns="0" rIns="0" bIns="0" rtlCol="0"/>
            <a:lstStyle/>
            <a:p>
              <a:endParaRPr sz="2400"/>
            </a:p>
          </p:txBody>
        </p:sp>
        <p:sp>
          <p:nvSpPr>
            <p:cNvPr id="12" name="object 12"/>
            <p:cNvSpPr/>
            <p:nvPr/>
          </p:nvSpPr>
          <p:spPr>
            <a:xfrm>
              <a:off x="169163" y="2321051"/>
              <a:ext cx="7254240" cy="303530"/>
            </a:xfrm>
            <a:custGeom>
              <a:avLst/>
              <a:gdLst/>
              <a:ahLst/>
              <a:cxnLst/>
              <a:rect l="l" t="t" r="r" b="b"/>
              <a:pathLst>
                <a:path w="7254240" h="303530">
                  <a:moveTo>
                    <a:pt x="0" y="50546"/>
                  </a:moveTo>
                  <a:lnTo>
                    <a:pt x="3972" y="30861"/>
                  </a:lnTo>
                  <a:lnTo>
                    <a:pt x="14805" y="14795"/>
                  </a:lnTo>
                  <a:lnTo>
                    <a:pt x="30871" y="3968"/>
                  </a:lnTo>
                  <a:lnTo>
                    <a:pt x="50546" y="0"/>
                  </a:lnTo>
                  <a:lnTo>
                    <a:pt x="7203693" y="0"/>
                  </a:lnTo>
                  <a:lnTo>
                    <a:pt x="7223379" y="3968"/>
                  </a:lnTo>
                  <a:lnTo>
                    <a:pt x="7239444" y="14795"/>
                  </a:lnTo>
                  <a:lnTo>
                    <a:pt x="7250271" y="30861"/>
                  </a:lnTo>
                  <a:lnTo>
                    <a:pt x="7254239" y="50546"/>
                  </a:lnTo>
                  <a:lnTo>
                    <a:pt x="7254239" y="252730"/>
                  </a:lnTo>
                  <a:lnTo>
                    <a:pt x="7250271" y="272415"/>
                  </a:lnTo>
                  <a:lnTo>
                    <a:pt x="7239444" y="288480"/>
                  </a:lnTo>
                  <a:lnTo>
                    <a:pt x="7223379" y="299307"/>
                  </a:lnTo>
                  <a:lnTo>
                    <a:pt x="7203693" y="303275"/>
                  </a:lnTo>
                  <a:lnTo>
                    <a:pt x="50546" y="303275"/>
                  </a:lnTo>
                  <a:lnTo>
                    <a:pt x="30871" y="299307"/>
                  </a:lnTo>
                  <a:lnTo>
                    <a:pt x="14805" y="288480"/>
                  </a:lnTo>
                  <a:lnTo>
                    <a:pt x="3972" y="272415"/>
                  </a:lnTo>
                  <a:lnTo>
                    <a:pt x="0" y="252730"/>
                  </a:lnTo>
                  <a:lnTo>
                    <a:pt x="0" y="50546"/>
                  </a:lnTo>
                  <a:close/>
                </a:path>
              </a:pathLst>
            </a:custGeom>
            <a:ln w="9144">
              <a:solidFill>
                <a:srgbClr val="000000"/>
              </a:solidFill>
              <a:prstDash val="sysDashDot"/>
            </a:ln>
          </p:spPr>
          <p:txBody>
            <a:bodyPr wrap="square" lIns="0" tIns="0" rIns="0" bIns="0" rtlCol="0"/>
            <a:lstStyle/>
            <a:p>
              <a:endParaRPr sz="2400"/>
            </a:p>
          </p:txBody>
        </p:sp>
        <p:sp>
          <p:nvSpPr>
            <p:cNvPr id="13" name="object 13"/>
            <p:cNvSpPr/>
            <p:nvPr/>
          </p:nvSpPr>
          <p:spPr>
            <a:xfrm>
              <a:off x="1795018" y="1569719"/>
              <a:ext cx="1137920" cy="716280"/>
            </a:xfrm>
            <a:custGeom>
              <a:avLst/>
              <a:gdLst/>
              <a:ahLst/>
              <a:cxnLst/>
              <a:rect l="l" t="t" r="r" b="b"/>
              <a:pathLst>
                <a:path w="1137920" h="716280">
                  <a:moveTo>
                    <a:pt x="12700" y="665225"/>
                  </a:moveTo>
                  <a:lnTo>
                    <a:pt x="0" y="665225"/>
                  </a:lnTo>
                  <a:lnTo>
                    <a:pt x="0" y="716025"/>
                  </a:lnTo>
                  <a:lnTo>
                    <a:pt x="12700" y="716025"/>
                  </a:lnTo>
                  <a:lnTo>
                    <a:pt x="12700" y="665225"/>
                  </a:lnTo>
                  <a:close/>
                </a:path>
                <a:path w="1137920" h="716280">
                  <a:moveTo>
                    <a:pt x="12700" y="614425"/>
                  </a:moveTo>
                  <a:lnTo>
                    <a:pt x="0" y="614425"/>
                  </a:lnTo>
                  <a:lnTo>
                    <a:pt x="0" y="627125"/>
                  </a:lnTo>
                  <a:lnTo>
                    <a:pt x="12700" y="627125"/>
                  </a:lnTo>
                  <a:lnTo>
                    <a:pt x="12700" y="614425"/>
                  </a:lnTo>
                  <a:close/>
                </a:path>
                <a:path w="1137920" h="716280">
                  <a:moveTo>
                    <a:pt x="12700" y="525525"/>
                  </a:moveTo>
                  <a:lnTo>
                    <a:pt x="0" y="525525"/>
                  </a:lnTo>
                  <a:lnTo>
                    <a:pt x="0" y="576325"/>
                  </a:lnTo>
                  <a:lnTo>
                    <a:pt x="12700" y="576325"/>
                  </a:lnTo>
                  <a:lnTo>
                    <a:pt x="12700" y="525525"/>
                  </a:lnTo>
                  <a:close/>
                </a:path>
                <a:path w="1137920" h="716280">
                  <a:moveTo>
                    <a:pt x="12700" y="474725"/>
                  </a:moveTo>
                  <a:lnTo>
                    <a:pt x="0" y="474725"/>
                  </a:lnTo>
                  <a:lnTo>
                    <a:pt x="0" y="487425"/>
                  </a:lnTo>
                  <a:lnTo>
                    <a:pt x="12700" y="487425"/>
                  </a:lnTo>
                  <a:lnTo>
                    <a:pt x="12700" y="474725"/>
                  </a:lnTo>
                  <a:close/>
                </a:path>
                <a:path w="1137920" h="716280">
                  <a:moveTo>
                    <a:pt x="12700" y="385825"/>
                  </a:moveTo>
                  <a:lnTo>
                    <a:pt x="0" y="385825"/>
                  </a:lnTo>
                  <a:lnTo>
                    <a:pt x="0" y="436625"/>
                  </a:lnTo>
                  <a:lnTo>
                    <a:pt x="12700" y="436625"/>
                  </a:lnTo>
                  <a:lnTo>
                    <a:pt x="12700" y="385825"/>
                  </a:lnTo>
                  <a:close/>
                </a:path>
                <a:path w="1137920" h="716280">
                  <a:moveTo>
                    <a:pt x="29337" y="351662"/>
                  </a:moveTo>
                  <a:lnTo>
                    <a:pt x="16637" y="351662"/>
                  </a:lnTo>
                  <a:lnTo>
                    <a:pt x="16637" y="364362"/>
                  </a:lnTo>
                  <a:lnTo>
                    <a:pt x="29337" y="364362"/>
                  </a:lnTo>
                  <a:lnTo>
                    <a:pt x="29337" y="351662"/>
                  </a:lnTo>
                  <a:close/>
                </a:path>
                <a:path w="1137920" h="716280">
                  <a:moveTo>
                    <a:pt x="118237" y="351662"/>
                  </a:moveTo>
                  <a:lnTo>
                    <a:pt x="67437" y="351662"/>
                  </a:lnTo>
                  <a:lnTo>
                    <a:pt x="67437" y="364362"/>
                  </a:lnTo>
                  <a:lnTo>
                    <a:pt x="118237" y="364362"/>
                  </a:lnTo>
                  <a:lnTo>
                    <a:pt x="118237" y="351662"/>
                  </a:lnTo>
                  <a:close/>
                </a:path>
                <a:path w="1137920" h="716280">
                  <a:moveTo>
                    <a:pt x="169037" y="351662"/>
                  </a:moveTo>
                  <a:lnTo>
                    <a:pt x="156337" y="351662"/>
                  </a:lnTo>
                  <a:lnTo>
                    <a:pt x="156337" y="364362"/>
                  </a:lnTo>
                  <a:lnTo>
                    <a:pt x="169037" y="364362"/>
                  </a:lnTo>
                  <a:lnTo>
                    <a:pt x="169037" y="351662"/>
                  </a:lnTo>
                  <a:close/>
                </a:path>
                <a:path w="1137920" h="716280">
                  <a:moveTo>
                    <a:pt x="257937" y="351662"/>
                  </a:moveTo>
                  <a:lnTo>
                    <a:pt x="207137" y="351662"/>
                  </a:lnTo>
                  <a:lnTo>
                    <a:pt x="207137" y="364362"/>
                  </a:lnTo>
                  <a:lnTo>
                    <a:pt x="257937" y="364362"/>
                  </a:lnTo>
                  <a:lnTo>
                    <a:pt x="257937" y="351662"/>
                  </a:lnTo>
                  <a:close/>
                </a:path>
                <a:path w="1137920" h="716280">
                  <a:moveTo>
                    <a:pt x="308737" y="351662"/>
                  </a:moveTo>
                  <a:lnTo>
                    <a:pt x="296037" y="351662"/>
                  </a:lnTo>
                  <a:lnTo>
                    <a:pt x="296037" y="364362"/>
                  </a:lnTo>
                  <a:lnTo>
                    <a:pt x="308737" y="364362"/>
                  </a:lnTo>
                  <a:lnTo>
                    <a:pt x="308737" y="351662"/>
                  </a:lnTo>
                  <a:close/>
                </a:path>
                <a:path w="1137920" h="716280">
                  <a:moveTo>
                    <a:pt x="397637" y="351662"/>
                  </a:moveTo>
                  <a:lnTo>
                    <a:pt x="346837" y="351662"/>
                  </a:lnTo>
                  <a:lnTo>
                    <a:pt x="346837" y="364362"/>
                  </a:lnTo>
                  <a:lnTo>
                    <a:pt x="397637" y="364362"/>
                  </a:lnTo>
                  <a:lnTo>
                    <a:pt x="397637" y="351662"/>
                  </a:lnTo>
                  <a:close/>
                </a:path>
                <a:path w="1137920" h="716280">
                  <a:moveTo>
                    <a:pt x="448437" y="351662"/>
                  </a:moveTo>
                  <a:lnTo>
                    <a:pt x="435737" y="351662"/>
                  </a:lnTo>
                  <a:lnTo>
                    <a:pt x="435737" y="364362"/>
                  </a:lnTo>
                  <a:lnTo>
                    <a:pt x="448437" y="364362"/>
                  </a:lnTo>
                  <a:lnTo>
                    <a:pt x="448437" y="351662"/>
                  </a:lnTo>
                  <a:close/>
                </a:path>
                <a:path w="1137920" h="716280">
                  <a:moveTo>
                    <a:pt x="537337" y="351662"/>
                  </a:moveTo>
                  <a:lnTo>
                    <a:pt x="486537" y="351662"/>
                  </a:lnTo>
                  <a:lnTo>
                    <a:pt x="486537" y="364362"/>
                  </a:lnTo>
                  <a:lnTo>
                    <a:pt x="537337" y="364362"/>
                  </a:lnTo>
                  <a:lnTo>
                    <a:pt x="537337" y="351662"/>
                  </a:lnTo>
                  <a:close/>
                </a:path>
                <a:path w="1137920" h="716280">
                  <a:moveTo>
                    <a:pt x="588137" y="351662"/>
                  </a:moveTo>
                  <a:lnTo>
                    <a:pt x="575437" y="351662"/>
                  </a:lnTo>
                  <a:lnTo>
                    <a:pt x="575437" y="364362"/>
                  </a:lnTo>
                  <a:lnTo>
                    <a:pt x="588137" y="364362"/>
                  </a:lnTo>
                  <a:lnTo>
                    <a:pt x="588137" y="351662"/>
                  </a:lnTo>
                  <a:close/>
                </a:path>
                <a:path w="1137920" h="716280">
                  <a:moveTo>
                    <a:pt x="677037" y="351662"/>
                  </a:moveTo>
                  <a:lnTo>
                    <a:pt x="626237" y="351662"/>
                  </a:lnTo>
                  <a:lnTo>
                    <a:pt x="626237" y="364362"/>
                  </a:lnTo>
                  <a:lnTo>
                    <a:pt x="677037" y="364362"/>
                  </a:lnTo>
                  <a:lnTo>
                    <a:pt x="677037" y="351662"/>
                  </a:lnTo>
                  <a:close/>
                </a:path>
                <a:path w="1137920" h="716280">
                  <a:moveTo>
                    <a:pt x="727837" y="351662"/>
                  </a:moveTo>
                  <a:lnTo>
                    <a:pt x="715137" y="351662"/>
                  </a:lnTo>
                  <a:lnTo>
                    <a:pt x="715137" y="364362"/>
                  </a:lnTo>
                  <a:lnTo>
                    <a:pt x="727837" y="364362"/>
                  </a:lnTo>
                  <a:lnTo>
                    <a:pt x="727837" y="351662"/>
                  </a:lnTo>
                  <a:close/>
                </a:path>
                <a:path w="1137920" h="716280">
                  <a:moveTo>
                    <a:pt x="816737" y="351662"/>
                  </a:moveTo>
                  <a:lnTo>
                    <a:pt x="765937" y="351662"/>
                  </a:lnTo>
                  <a:lnTo>
                    <a:pt x="765937" y="364362"/>
                  </a:lnTo>
                  <a:lnTo>
                    <a:pt x="816737" y="364362"/>
                  </a:lnTo>
                  <a:lnTo>
                    <a:pt x="816737" y="351662"/>
                  </a:lnTo>
                  <a:close/>
                </a:path>
                <a:path w="1137920" h="716280">
                  <a:moveTo>
                    <a:pt x="867537" y="351662"/>
                  </a:moveTo>
                  <a:lnTo>
                    <a:pt x="854837" y="351662"/>
                  </a:lnTo>
                  <a:lnTo>
                    <a:pt x="854837" y="364362"/>
                  </a:lnTo>
                  <a:lnTo>
                    <a:pt x="867537" y="364362"/>
                  </a:lnTo>
                  <a:lnTo>
                    <a:pt x="867537" y="351662"/>
                  </a:lnTo>
                  <a:close/>
                </a:path>
                <a:path w="1137920" h="716280">
                  <a:moveTo>
                    <a:pt x="956437" y="351662"/>
                  </a:moveTo>
                  <a:lnTo>
                    <a:pt x="905637" y="351662"/>
                  </a:lnTo>
                  <a:lnTo>
                    <a:pt x="905637" y="364362"/>
                  </a:lnTo>
                  <a:lnTo>
                    <a:pt x="956437" y="364362"/>
                  </a:lnTo>
                  <a:lnTo>
                    <a:pt x="956437" y="351662"/>
                  </a:lnTo>
                  <a:close/>
                </a:path>
                <a:path w="1137920" h="716280">
                  <a:moveTo>
                    <a:pt x="1007237" y="351662"/>
                  </a:moveTo>
                  <a:lnTo>
                    <a:pt x="994537" y="351662"/>
                  </a:lnTo>
                  <a:lnTo>
                    <a:pt x="994537" y="364362"/>
                  </a:lnTo>
                  <a:lnTo>
                    <a:pt x="1007237" y="364362"/>
                  </a:lnTo>
                  <a:lnTo>
                    <a:pt x="1007237" y="351662"/>
                  </a:lnTo>
                  <a:close/>
                </a:path>
                <a:path w="1137920" h="716280">
                  <a:moveTo>
                    <a:pt x="1096137" y="351662"/>
                  </a:moveTo>
                  <a:lnTo>
                    <a:pt x="1045337" y="351662"/>
                  </a:lnTo>
                  <a:lnTo>
                    <a:pt x="1045337" y="364362"/>
                  </a:lnTo>
                  <a:lnTo>
                    <a:pt x="1096137" y="364362"/>
                  </a:lnTo>
                  <a:lnTo>
                    <a:pt x="1096137" y="351662"/>
                  </a:lnTo>
                  <a:close/>
                </a:path>
                <a:path w="1137920" h="716280">
                  <a:moveTo>
                    <a:pt x="1105662" y="310388"/>
                  </a:moveTo>
                  <a:lnTo>
                    <a:pt x="1092962" y="310388"/>
                  </a:lnTo>
                  <a:lnTo>
                    <a:pt x="1092962" y="323087"/>
                  </a:lnTo>
                  <a:lnTo>
                    <a:pt x="1105662" y="323087"/>
                  </a:lnTo>
                  <a:lnTo>
                    <a:pt x="1105662" y="310388"/>
                  </a:lnTo>
                  <a:close/>
                </a:path>
                <a:path w="1137920" h="716280">
                  <a:moveTo>
                    <a:pt x="1105662" y="221487"/>
                  </a:moveTo>
                  <a:lnTo>
                    <a:pt x="1092962" y="221487"/>
                  </a:lnTo>
                  <a:lnTo>
                    <a:pt x="1092962" y="272288"/>
                  </a:lnTo>
                  <a:lnTo>
                    <a:pt x="1105662" y="272288"/>
                  </a:lnTo>
                  <a:lnTo>
                    <a:pt x="1105662" y="221487"/>
                  </a:lnTo>
                  <a:close/>
                </a:path>
                <a:path w="1137920" h="716280">
                  <a:moveTo>
                    <a:pt x="1105662" y="170687"/>
                  </a:moveTo>
                  <a:lnTo>
                    <a:pt x="1092962" y="170687"/>
                  </a:lnTo>
                  <a:lnTo>
                    <a:pt x="1092962" y="183387"/>
                  </a:lnTo>
                  <a:lnTo>
                    <a:pt x="1105662" y="183387"/>
                  </a:lnTo>
                  <a:lnTo>
                    <a:pt x="1105662" y="170687"/>
                  </a:lnTo>
                  <a:close/>
                </a:path>
                <a:path w="1137920" h="716280">
                  <a:moveTo>
                    <a:pt x="1105662" y="81787"/>
                  </a:moveTo>
                  <a:lnTo>
                    <a:pt x="1092962" y="81787"/>
                  </a:lnTo>
                  <a:lnTo>
                    <a:pt x="1092962" y="132587"/>
                  </a:lnTo>
                  <a:lnTo>
                    <a:pt x="1105662" y="132587"/>
                  </a:lnTo>
                  <a:lnTo>
                    <a:pt x="1105662" y="81787"/>
                  </a:lnTo>
                  <a:close/>
                </a:path>
                <a:path w="1137920" h="716280">
                  <a:moveTo>
                    <a:pt x="1099312" y="0"/>
                  </a:moveTo>
                  <a:lnTo>
                    <a:pt x="1061212" y="76200"/>
                  </a:lnTo>
                  <a:lnTo>
                    <a:pt x="1137412" y="76200"/>
                  </a:lnTo>
                  <a:lnTo>
                    <a:pt x="1099312" y="0"/>
                  </a:lnTo>
                  <a:close/>
                </a:path>
              </a:pathLst>
            </a:custGeom>
            <a:solidFill>
              <a:srgbClr val="000000"/>
            </a:solidFill>
          </p:spPr>
          <p:txBody>
            <a:bodyPr wrap="square" lIns="0" tIns="0" rIns="0" bIns="0" rtlCol="0"/>
            <a:lstStyle/>
            <a:p>
              <a:endParaRPr sz="2400"/>
            </a:p>
          </p:txBody>
        </p:sp>
        <p:sp>
          <p:nvSpPr>
            <p:cNvPr id="14" name="object 14"/>
            <p:cNvSpPr/>
            <p:nvPr/>
          </p:nvSpPr>
          <p:spPr>
            <a:xfrm>
              <a:off x="1780031" y="1107947"/>
              <a:ext cx="2230120" cy="462280"/>
            </a:xfrm>
            <a:custGeom>
              <a:avLst/>
              <a:gdLst/>
              <a:ahLst/>
              <a:cxnLst/>
              <a:rect l="l" t="t" r="r" b="b"/>
              <a:pathLst>
                <a:path w="2230120" h="462280">
                  <a:moveTo>
                    <a:pt x="2152650" y="0"/>
                  </a:moveTo>
                  <a:lnTo>
                    <a:pt x="76962" y="0"/>
                  </a:lnTo>
                  <a:lnTo>
                    <a:pt x="46988" y="6042"/>
                  </a:lnTo>
                  <a:lnTo>
                    <a:pt x="22526" y="22526"/>
                  </a:lnTo>
                  <a:lnTo>
                    <a:pt x="6042" y="46988"/>
                  </a:lnTo>
                  <a:lnTo>
                    <a:pt x="0" y="76962"/>
                  </a:lnTo>
                  <a:lnTo>
                    <a:pt x="0" y="384810"/>
                  </a:lnTo>
                  <a:lnTo>
                    <a:pt x="6042" y="414783"/>
                  </a:lnTo>
                  <a:lnTo>
                    <a:pt x="22526" y="439245"/>
                  </a:lnTo>
                  <a:lnTo>
                    <a:pt x="46988" y="455729"/>
                  </a:lnTo>
                  <a:lnTo>
                    <a:pt x="76962" y="461772"/>
                  </a:lnTo>
                  <a:lnTo>
                    <a:pt x="2152650" y="461772"/>
                  </a:lnTo>
                  <a:lnTo>
                    <a:pt x="2182623" y="455729"/>
                  </a:lnTo>
                  <a:lnTo>
                    <a:pt x="2207085" y="439245"/>
                  </a:lnTo>
                  <a:lnTo>
                    <a:pt x="2223569" y="414783"/>
                  </a:lnTo>
                  <a:lnTo>
                    <a:pt x="2229612" y="384810"/>
                  </a:lnTo>
                  <a:lnTo>
                    <a:pt x="2229612" y="76962"/>
                  </a:lnTo>
                  <a:lnTo>
                    <a:pt x="2223569" y="46988"/>
                  </a:lnTo>
                  <a:lnTo>
                    <a:pt x="2207085" y="22526"/>
                  </a:lnTo>
                  <a:lnTo>
                    <a:pt x="2182623" y="6042"/>
                  </a:lnTo>
                  <a:lnTo>
                    <a:pt x="2152650" y="0"/>
                  </a:lnTo>
                  <a:close/>
                </a:path>
              </a:pathLst>
            </a:custGeom>
            <a:solidFill>
              <a:srgbClr val="483390"/>
            </a:solidFill>
          </p:spPr>
          <p:txBody>
            <a:bodyPr wrap="square" lIns="0" tIns="0" rIns="0" bIns="0" rtlCol="0"/>
            <a:lstStyle/>
            <a:p>
              <a:endParaRPr sz="2400"/>
            </a:p>
          </p:txBody>
        </p:sp>
        <p:sp>
          <p:nvSpPr>
            <p:cNvPr id="15" name="object 15"/>
            <p:cNvSpPr/>
            <p:nvPr/>
          </p:nvSpPr>
          <p:spPr>
            <a:xfrm>
              <a:off x="1780031" y="1107947"/>
              <a:ext cx="2230120" cy="462280"/>
            </a:xfrm>
            <a:custGeom>
              <a:avLst/>
              <a:gdLst/>
              <a:ahLst/>
              <a:cxnLst/>
              <a:rect l="l" t="t" r="r" b="b"/>
              <a:pathLst>
                <a:path w="2230120" h="462280">
                  <a:moveTo>
                    <a:pt x="0" y="76962"/>
                  </a:moveTo>
                  <a:lnTo>
                    <a:pt x="6042" y="46988"/>
                  </a:lnTo>
                  <a:lnTo>
                    <a:pt x="22526" y="22526"/>
                  </a:lnTo>
                  <a:lnTo>
                    <a:pt x="46988" y="6042"/>
                  </a:lnTo>
                  <a:lnTo>
                    <a:pt x="76962" y="0"/>
                  </a:lnTo>
                  <a:lnTo>
                    <a:pt x="2152650" y="0"/>
                  </a:lnTo>
                  <a:lnTo>
                    <a:pt x="2182623" y="6042"/>
                  </a:lnTo>
                  <a:lnTo>
                    <a:pt x="2207085" y="22526"/>
                  </a:lnTo>
                  <a:lnTo>
                    <a:pt x="2223569" y="46988"/>
                  </a:lnTo>
                  <a:lnTo>
                    <a:pt x="2229612" y="76962"/>
                  </a:lnTo>
                  <a:lnTo>
                    <a:pt x="2229612" y="384810"/>
                  </a:lnTo>
                  <a:lnTo>
                    <a:pt x="2223569" y="414783"/>
                  </a:lnTo>
                  <a:lnTo>
                    <a:pt x="2207085" y="439245"/>
                  </a:lnTo>
                  <a:lnTo>
                    <a:pt x="2182623" y="455729"/>
                  </a:lnTo>
                  <a:lnTo>
                    <a:pt x="2152650" y="461772"/>
                  </a:lnTo>
                  <a:lnTo>
                    <a:pt x="76962" y="461772"/>
                  </a:lnTo>
                  <a:lnTo>
                    <a:pt x="46988" y="455729"/>
                  </a:lnTo>
                  <a:lnTo>
                    <a:pt x="22526" y="439245"/>
                  </a:lnTo>
                  <a:lnTo>
                    <a:pt x="6042" y="414783"/>
                  </a:lnTo>
                  <a:lnTo>
                    <a:pt x="0" y="384810"/>
                  </a:lnTo>
                  <a:lnTo>
                    <a:pt x="0" y="76962"/>
                  </a:lnTo>
                  <a:close/>
                </a:path>
              </a:pathLst>
            </a:custGeom>
            <a:ln w="12191">
              <a:solidFill>
                <a:srgbClr val="332268"/>
              </a:solidFill>
            </a:ln>
          </p:spPr>
          <p:txBody>
            <a:bodyPr wrap="square" lIns="0" tIns="0" rIns="0" bIns="0" rtlCol="0"/>
            <a:lstStyle/>
            <a:p>
              <a:endParaRPr sz="2400"/>
            </a:p>
          </p:txBody>
        </p:sp>
      </p:grpSp>
      <p:sp>
        <p:nvSpPr>
          <p:cNvPr id="16" name="object 16"/>
          <p:cNvSpPr txBox="1"/>
          <p:nvPr/>
        </p:nvSpPr>
        <p:spPr>
          <a:xfrm>
            <a:off x="2826681" y="1626108"/>
            <a:ext cx="2068407" cy="294953"/>
          </a:xfrm>
          <a:prstGeom prst="rect">
            <a:avLst/>
          </a:prstGeom>
        </p:spPr>
        <p:txBody>
          <a:bodyPr vert="horz" wrap="square" lIns="0" tIns="17780" rIns="0" bIns="0" rtlCol="0">
            <a:spAutoFit/>
          </a:bodyPr>
          <a:lstStyle/>
          <a:p>
            <a:pPr marL="16933">
              <a:spcBef>
                <a:spcPts val="140"/>
              </a:spcBef>
            </a:pPr>
            <a:r>
              <a:rPr spc="47" dirty="0">
                <a:solidFill>
                  <a:srgbClr val="FFFFFF"/>
                </a:solidFill>
                <a:latin typeface="Arial"/>
                <a:cs typeface="Arial"/>
              </a:rPr>
              <a:t>Monitoring</a:t>
            </a:r>
            <a:r>
              <a:rPr spc="-73" dirty="0">
                <a:solidFill>
                  <a:srgbClr val="FFFFFF"/>
                </a:solidFill>
                <a:latin typeface="Arial"/>
                <a:cs typeface="Arial"/>
              </a:rPr>
              <a:t> </a:t>
            </a:r>
            <a:r>
              <a:rPr spc="7" dirty="0">
                <a:solidFill>
                  <a:srgbClr val="FFFFFF"/>
                </a:solidFill>
                <a:latin typeface="Arial"/>
                <a:cs typeface="Arial"/>
              </a:rPr>
              <a:t>Solution</a:t>
            </a:r>
            <a:endParaRPr>
              <a:latin typeface="Arial"/>
              <a:cs typeface="Arial"/>
            </a:endParaRPr>
          </a:p>
        </p:txBody>
      </p:sp>
      <p:grpSp>
        <p:nvGrpSpPr>
          <p:cNvPr id="17" name="object 17"/>
          <p:cNvGrpSpPr/>
          <p:nvPr/>
        </p:nvGrpSpPr>
        <p:grpSpPr>
          <a:xfrm>
            <a:off x="5713646" y="1478956"/>
            <a:ext cx="2987887" cy="633307"/>
            <a:chOff x="4285234" y="1109217"/>
            <a:chExt cx="2240915" cy="474980"/>
          </a:xfrm>
        </p:grpSpPr>
        <p:sp>
          <p:nvSpPr>
            <p:cNvPr id="18" name="object 18"/>
            <p:cNvSpPr/>
            <p:nvPr/>
          </p:nvSpPr>
          <p:spPr>
            <a:xfrm>
              <a:off x="4291584" y="1115567"/>
              <a:ext cx="2228215" cy="462280"/>
            </a:xfrm>
            <a:custGeom>
              <a:avLst/>
              <a:gdLst/>
              <a:ahLst/>
              <a:cxnLst/>
              <a:rect l="l" t="t" r="r" b="b"/>
              <a:pathLst>
                <a:path w="2228215" h="462280">
                  <a:moveTo>
                    <a:pt x="2151126" y="0"/>
                  </a:moveTo>
                  <a:lnTo>
                    <a:pt x="76962" y="0"/>
                  </a:lnTo>
                  <a:lnTo>
                    <a:pt x="46988" y="6042"/>
                  </a:lnTo>
                  <a:lnTo>
                    <a:pt x="22526" y="22526"/>
                  </a:lnTo>
                  <a:lnTo>
                    <a:pt x="6042" y="46988"/>
                  </a:lnTo>
                  <a:lnTo>
                    <a:pt x="0" y="76962"/>
                  </a:lnTo>
                  <a:lnTo>
                    <a:pt x="0" y="384810"/>
                  </a:lnTo>
                  <a:lnTo>
                    <a:pt x="6042" y="414783"/>
                  </a:lnTo>
                  <a:lnTo>
                    <a:pt x="22526" y="439245"/>
                  </a:lnTo>
                  <a:lnTo>
                    <a:pt x="46988" y="455729"/>
                  </a:lnTo>
                  <a:lnTo>
                    <a:pt x="76962" y="461772"/>
                  </a:lnTo>
                  <a:lnTo>
                    <a:pt x="2151126" y="461772"/>
                  </a:lnTo>
                  <a:lnTo>
                    <a:pt x="2181099" y="455729"/>
                  </a:lnTo>
                  <a:lnTo>
                    <a:pt x="2205561" y="439245"/>
                  </a:lnTo>
                  <a:lnTo>
                    <a:pt x="2222045" y="414783"/>
                  </a:lnTo>
                  <a:lnTo>
                    <a:pt x="2228088" y="384810"/>
                  </a:lnTo>
                  <a:lnTo>
                    <a:pt x="2228088" y="76962"/>
                  </a:lnTo>
                  <a:lnTo>
                    <a:pt x="2222045" y="46988"/>
                  </a:lnTo>
                  <a:lnTo>
                    <a:pt x="2205561" y="22526"/>
                  </a:lnTo>
                  <a:lnTo>
                    <a:pt x="2181099" y="6042"/>
                  </a:lnTo>
                  <a:lnTo>
                    <a:pt x="2151126" y="0"/>
                  </a:lnTo>
                  <a:close/>
                </a:path>
              </a:pathLst>
            </a:custGeom>
            <a:solidFill>
              <a:srgbClr val="E10A87"/>
            </a:solidFill>
          </p:spPr>
          <p:txBody>
            <a:bodyPr wrap="square" lIns="0" tIns="0" rIns="0" bIns="0" rtlCol="0"/>
            <a:lstStyle/>
            <a:p>
              <a:endParaRPr sz="2400"/>
            </a:p>
          </p:txBody>
        </p:sp>
        <p:sp>
          <p:nvSpPr>
            <p:cNvPr id="19" name="object 19"/>
            <p:cNvSpPr/>
            <p:nvPr/>
          </p:nvSpPr>
          <p:spPr>
            <a:xfrm>
              <a:off x="4291584" y="1115567"/>
              <a:ext cx="2228215" cy="462280"/>
            </a:xfrm>
            <a:custGeom>
              <a:avLst/>
              <a:gdLst/>
              <a:ahLst/>
              <a:cxnLst/>
              <a:rect l="l" t="t" r="r" b="b"/>
              <a:pathLst>
                <a:path w="2228215" h="462280">
                  <a:moveTo>
                    <a:pt x="0" y="76962"/>
                  </a:moveTo>
                  <a:lnTo>
                    <a:pt x="6042" y="46988"/>
                  </a:lnTo>
                  <a:lnTo>
                    <a:pt x="22526" y="22526"/>
                  </a:lnTo>
                  <a:lnTo>
                    <a:pt x="46988" y="6042"/>
                  </a:lnTo>
                  <a:lnTo>
                    <a:pt x="76962" y="0"/>
                  </a:lnTo>
                  <a:lnTo>
                    <a:pt x="2151126" y="0"/>
                  </a:lnTo>
                  <a:lnTo>
                    <a:pt x="2181099" y="6042"/>
                  </a:lnTo>
                  <a:lnTo>
                    <a:pt x="2205561" y="22526"/>
                  </a:lnTo>
                  <a:lnTo>
                    <a:pt x="2222045" y="46988"/>
                  </a:lnTo>
                  <a:lnTo>
                    <a:pt x="2228088" y="76962"/>
                  </a:lnTo>
                  <a:lnTo>
                    <a:pt x="2228088" y="384810"/>
                  </a:lnTo>
                  <a:lnTo>
                    <a:pt x="2222045" y="414783"/>
                  </a:lnTo>
                  <a:lnTo>
                    <a:pt x="2205561" y="439245"/>
                  </a:lnTo>
                  <a:lnTo>
                    <a:pt x="2181099" y="455729"/>
                  </a:lnTo>
                  <a:lnTo>
                    <a:pt x="2151126" y="461772"/>
                  </a:lnTo>
                  <a:lnTo>
                    <a:pt x="76962" y="461772"/>
                  </a:lnTo>
                  <a:lnTo>
                    <a:pt x="46988" y="455729"/>
                  </a:lnTo>
                  <a:lnTo>
                    <a:pt x="22526" y="439245"/>
                  </a:lnTo>
                  <a:lnTo>
                    <a:pt x="6042" y="414783"/>
                  </a:lnTo>
                  <a:lnTo>
                    <a:pt x="0" y="384810"/>
                  </a:lnTo>
                  <a:lnTo>
                    <a:pt x="0" y="76962"/>
                  </a:lnTo>
                  <a:close/>
                </a:path>
              </a:pathLst>
            </a:custGeom>
            <a:ln w="12191">
              <a:solidFill>
                <a:srgbClr val="A60561"/>
              </a:solidFill>
            </a:ln>
          </p:spPr>
          <p:txBody>
            <a:bodyPr wrap="square" lIns="0" tIns="0" rIns="0" bIns="0" rtlCol="0"/>
            <a:lstStyle/>
            <a:p>
              <a:endParaRPr sz="2400"/>
            </a:p>
          </p:txBody>
        </p:sp>
      </p:grpSp>
      <p:sp>
        <p:nvSpPr>
          <p:cNvPr id="20" name="object 20"/>
          <p:cNvSpPr txBox="1"/>
          <p:nvPr/>
        </p:nvSpPr>
        <p:spPr>
          <a:xfrm>
            <a:off x="6581310" y="1635524"/>
            <a:ext cx="1254759" cy="294953"/>
          </a:xfrm>
          <a:prstGeom prst="rect">
            <a:avLst/>
          </a:prstGeom>
        </p:spPr>
        <p:txBody>
          <a:bodyPr vert="horz" wrap="square" lIns="0" tIns="17780" rIns="0" bIns="0" rtlCol="0">
            <a:spAutoFit/>
          </a:bodyPr>
          <a:lstStyle/>
          <a:p>
            <a:pPr marL="16933">
              <a:spcBef>
                <a:spcPts val="140"/>
              </a:spcBef>
            </a:pPr>
            <a:r>
              <a:rPr spc="-47" dirty="0">
                <a:solidFill>
                  <a:srgbClr val="FFFFFF"/>
                </a:solidFill>
                <a:latin typeface="Arial"/>
                <a:cs typeface="Arial"/>
              </a:rPr>
              <a:t>Logs</a:t>
            </a:r>
            <a:r>
              <a:rPr spc="-80" dirty="0">
                <a:solidFill>
                  <a:srgbClr val="FFFFFF"/>
                </a:solidFill>
                <a:latin typeface="Arial"/>
                <a:cs typeface="Arial"/>
              </a:rPr>
              <a:t> </a:t>
            </a:r>
            <a:r>
              <a:rPr spc="-27" dirty="0">
                <a:solidFill>
                  <a:srgbClr val="FFFFFF"/>
                </a:solidFill>
                <a:latin typeface="Arial"/>
                <a:cs typeface="Arial"/>
              </a:rPr>
              <a:t>Viewer</a:t>
            </a:r>
            <a:endParaRPr>
              <a:latin typeface="Arial"/>
              <a:cs typeface="Arial"/>
            </a:endParaRPr>
          </a:p>
        </p:txBody>
      </p:sp>
      <p:sp>
        <p:nvSpPr>
          <p:cNvPr id="21" name="object 21"/>
          <p:cNvSpPr/>
          <p:nvPr/>
        </p:nvSpPr>
        <p:spPr>
          <a:xfrm>
            <a:off x="3793406" y="2092959"/>
            <a:ext cx="5724313" cy="1024467"/>
          </a:xfrm>
          <a:custGeom>
            <a:avLst/>
            <a:gdLst/>
            <a:ahLst/>
            <a:cxnLst/>
            <a:rect l="l" t="t" r="r" b="b"/>
            <a:pathLst>
              <a:path w="4293234" h="768350">
                <a:moveTo>
                  <a:pt x="12700" y="717550"/>
                </a:moveTo>
                <a:lnTo>
                  <a:pt x="0" y="717550"/>
                </a:lnTo>
                <a:lnTo>
                  <a:pt x="0" y="768350"/>
                </a:lnTo>
                <a:lnTo>
                  <a:pt x="12700" y="768350"/>
                </a:lnTo>
                <a:lnTo>
                  <a:pt x="12700" y="717550"/>
                </a:lnTo>
                <a:close/>
              </a:path>
              <a:path w="4293234" h="768350">
                <a:moveTo>
                  <a:pt x="12700" y="666750"/>
                </a:moveTo>
                <a:lnTo>
                  <a:pt x="0" y="666750"/>
                </a:lnTo>
                <a:lnTo>
                  <a:pt x="0" y="679450"/>
                </a:lnTo>
                <a:lnTo>
                  <a:pt x="12700" y="679450"/>
                </a:lnTo>
                <a:lnTo>
                  <a:pt x="12700" y="666750"/>
                </a:lnTo>
                <a:close/>
              </a:path>
              <a:path w="4293234" h="768350">
                <a:moveTo>
                  <a:pt x="12700" y="577850"/>
                </a:moveTo>
                <a:lnTo>
                  <a:pt x="0" y="577850"/>
                </a:lnTo>
                <a:lnTo>
                  <a:pt x="0" y="628650"/>
                </a:lnTo>
                <a:lnTo>
                  <a:pt x="12700" y="628650"/>
                </a:lnTo>
                <a:lnTo>
                  <a:pt x="12700" y="577850"/>
                </a:lnTo>
                <a:close/>
              </a:path>
              <a:path w="4293234" h="768350">
                <a:moveTo>
                  <a:pt x="12700" y="527050"/>
                </a:moveTo>
                <a:lnTo>
                  <a:pt x="0" y="527050"/>
                </a:lnTo>
                <a:lnTo>
                  <a:pt x="0" y="539750"/>
                </a:lnTo>
                <a:lnTo>
                  <a:pt x="12700" y="539750"/>
                </a:lnTo>
                <a:lnTo>
                  <a:pt x="12700" y="527050"/>
                </a:lnTo>
                <a:close/>
              </a:path>
              <a:path w="4293234" h="768350">
                <a:moveTo>
                  <a:pt x="12700" y="438150"/>
                </a:moveTo>
                <a:lnTo>
                  <a:pt x="0" y="438150"/>
                </a:lnTo>
                <a:lnTo>
                  <a:pt x="0" y="488950"/>
                </a:lnTo>
                <a:lnTo>
                  <a:pt x="12700" y="488950"/>
                </a:lnTo>
                <a:lnTo>
                  <a:pt x="12700" y="438150"/>
                </a:lnTo>
                <a:close/>
              </a:path>
              <a:path w="4293234" h="768350">
                <a:moveTo>
                  <a:pt x="12700" y="387350"/>
                </a:moveTo>
                <a:lnTo>
                  <a:pt x="0" y="387350"/>
                </a:lnTo>
                <a:lnTo>
                  <a:pt x="0" y="400050"/>
                </a:lnTo>
                <a:lnTo>
                  <a:pt x="12700" y="400050"/>
                </a:lnTo>
                <a:lnTo>
                  <a:pt x="12700" y="387350"/>
                </a:lnTo>
                <a:close/>
              </a:path>
              <a:path w="4293234" h="768350">
                <a:moveTo>
                  <a:pt x="1104646" y="665226"/>
                </a:moveTo>
                <a:lnTo>
                  <a:pt x="1091946" y="665226"/>
                </a:lnTo>
                <a:lnTo>
                  <a:pt x="1091946" y="716026"/>
                </a:lnTo>
                <a:lnTo>
                  <a:pt x="1104646" y="716026"/>
                </a:lnTo>
                <a:lnTo>
                  <a:pt x="1104646" y="665226"/>
                </a:lnTo>
                <a:close/>
              </a:path>
              <a:path w="4293234" h="768350">
                <a:moveTo>
                  <a:pt x="1104646" y="614426"/>
                </a:moveTo>
                <a:lnTo>
                  <a:pt x="1091946" y="614426"/>
                </a:lnTo>
                <a:lnTo>
                  <a:pt x="1091946" y="627126"/>
                </a:lnTo>
                <a:lnTo>
                  <a:pt x="1104646" y="627126"/>
                </a:lnTo>
                <a:lnTo>
                  <a:pt x="1104646" y="614426"/>
                </a:lnTo>
                <a:close/>
              </a:path>
              <a:path w="4293234" h="768350">
                <a:moveTo>
                  <a:pt x="1104646" y="525526"/>
                </a:moveTo>
                <a:lnTo>
                  <a:pt x="1091946" y="525526"/>
                </a:lnTo>
                <a:lnTo>
                  <a:pt x="1091946" y="576326"/>
                </a:lnTo>
                <a:lnTo>
                  <a:pt x="1104646" y="576326"/>
                </a:lnTo>
                <a:lnTo>
                  <a:pt x="1104646" y="525526"/>
                </a:lnTo>
                <a:close/>
              </a:path>
              <a:path w="4293234" h="768350">
                <a:moveTo>
                  <a:pt x="1104646" y="474726"/>
                </a:moveTo>
                <a:lnTo>
                  <a:pt x="1091946" y="474726"/>
                </a:lnTo>
                <a:lnTo>
                  <a:pt x="1091946" y="487426"/>
                </a:lnTo>
                <a:lnTo>
                  <a:pt x="1104646" y="487426"/>
                </a:lnTo>
                <a:lnTo>
                  <a:pt x="1104646" y="474726"/>
                </a:lnTo>
                <a:close/>
              </a:path>
              <a:path w="4293234" h="768350">
                <a:moveTo>
                  <a:pt x="1104646" y="385826"/>
                </a:moveTo>
                <a:lnTo>
                  <a:pt x="1091946" y="385826"/>
                </a:lnTo>
                <a:lnTo>
                  <a:pt x="1091946" y="436626"/>
                </a:lnTo>
                <a:lnTo>
                  <a:pt x="1104646" y="436626"/>
                </a:lnTo>
                <a:lnTo>
                  <a:pt x="1104646" y="385826"/>
                </a:lnTo>
                <a:close/>
              </a:path>
              <a:path w="4293234" h="768350">
                <a:moveTo>
                  <a:pt x="1152398" y="351663"/>
                </a:moveTo>
                <a:lnTo>
                  <a:pt x="1152398" y="351663"/>
                </a:lnTo>
                <a:lnTo>
                  <a:pt x="56515" y="351663"/>
                </a:lnTo>
                <a:lnTo>
                  <a:pt x="56515" y="342265"/>
                </a:lnTo>
                <a:lnTo>
                  <a:pt x="55372" y="342265"/>
                </a:lnTo>
                <a:lnTo>
                  <a:pt x="55372" y="326009"/>
                </a:lnTo>
                <a:lnTo>
                  <a:pt x="55372" y="321691"/>
                </a:lnTo>
                <a:lnTo>
                  <a:pt x="55372" y="317373"/>
                </a:lnTo>
                <a:lnTo>
                  <a:pt x="55372" y="313309"/>
                </a:lnTo>
                <a:lnTo>
                  <a:pt x="55372" y="304165"/>
                </a:lnTo>
                <a:lnTo>
                  <a:pt x="56515" y="304165"/>
                </a:lnTo>
                <a:lnTo>
                  <a:pt x="56515" y="291465"/>
                </a:lnTo>
                <a:lnTo>
                  <a:pt x="55372" y="291465"/>
                </a:lnTo>
                <a:lnTo>
                  <a:pt x="55372" y="279273"/>
                </a:lnTo>
                <a:lnTo>
                  <a:pt x="55372" y="253365"/>
                </a:lnTo>
                <a:lnTo>
                  <a:pt x="56515" y="253365"/>
                </a:lnTo>
                <a:lnTo>
                  <a:pt x="56515" y="202565"/>
                </a:lnTo>
                <a:lnTo>
                  <a:pt x="55372" y="202565"/>
                </a:lnTo>
                <a:lnTo>
                  <a:pt x="55372" y="186309"/>
                </a:lnTo>
                <a:lnTo>
                  <a:pt x="55372" y="181991"/>
                </a:lnTo>
                <a:lnTo>
                  <a:pt x="55372" y="177673"/>
                </a:lnTo>
                <a:lnTo>
                  <a:pt x="55372" y="173609"/>
                </a:lnTo>
                <a:lnTo>
                  <a:pt x="55372" y="164465"/>
                </a:lnTo>
                <a:lnTo>
                  <a:pt x="56515" y="164465"/>
                </a:lnTo>
                <a:lnTo>
                  <a:pt x="56515" y="151765"/>
                </a:lnTo>
                <a:lnTo>
                  <a:pt x="55372" y="151765"/>
                </a:lnTo>
                <a:lnTo>
                  <a:pt x="55372" y="139573"/>
                </a:lnTo>
                <a:lnTo>
                  <a:pt x="55372" y="113665"/>
                </a:lnTo>
                <a:lnTo>
                  <a:pt x="56515" y="113665"/>
                </a:lnTo>
                <a:lnTo>
                  <a:pt x="56515" y="76200"/>
                </a:lnTo>
                <a:lnTo>
                  <a:pt x="87122" y="76200"/>
                </a:lnTo>
                <a:lnTo>
                  <a:pt x="88265" y="76200"/>
                </a:lnTo>
                <a:lnTo>
                  <a:pt x="81915" y="63500"/>
                </a:lnTo>
                <a:lnTo>
                  <a:pt x="50165" y="0"/>
                </a:lnTo>
                <a:lnTo>
                  <a:pt x="49593" y="1143"/>
                </a:lnTo>
                <a:lnTo>
                  <a:pt x="49022" y="0"/>
                </a:lnTo>
                <a:lnTo>
                  <a:pt x="10922" y="76200"/>
                </a:lnTo>
                <a:lnTo>
                  <a:pt x="12065" y="76200"/>
                </a:lnTo>
                <a:lnTo>
                  <a:pt x="42672" y="76200"/>
                </a:lnTo>
                <a:lnTo>
                  <a:pt x="42672" y="364363"/>
                </a:lnTo>
                <a:lnTo>
                  <a:pt x="43815" y="364363"/>
                </a:lnTo>
                <a:lnTo>
                  <a:pt x="43815" y="377825"/>
                </a:lnTo>
                <a:lnTo>
                  <a:pt x="41275" y="377825"/>
                </a:lnTo>
                <a:lnTo>
                  <a:pt x="41275" y="390525"/>
                </a:lnTo>
                <a:lnTo>
                  <a:pt x="56515" y="390525"/>
                </a:lnTo>
                <a:lnTo>
                  <a:pt x="56515" y="384175"/>
                </a:lnTo>
                <a:lnTo>
                  <a:pt x="56515" y="377825"/>
                </a:lnTo>
                <a:lnTo>
                  <a:pt x="56515" y="364363"/>
                </a:lnTo>
                <a:lnTo>
                  <a:pt x="59182" y="364363"/>
                </a:lnTo>
                <a:lnTo>
                  <a:pt x="63500" y="364363"/>
                </a:lnTo>
                <a:lnTo>
                  <a:pt x="1152398" y="364363"/>
                </a:lnTo>
                <a:lnTo>
                  <a:pt x="1152398" y="351663"/>
                </a:lnTo>
                <a:close/>
              </a:path>
              <a:path w="4293234" h="768350">
                <a:moveTo>
                  <a:pt x="1292098" y="351663"/>
                </a:moveTo>
                <a:lnTo>
                  <a:pt x="1292098" y="351663"/>
                </a:lnTo>
                <a:lnTo>
                  <a:pt x="1168400" y="351663"/>
                </a:lnTo>
                <a:lnTo>
                  <a:pt x="1168400" y="364363"/>
                </a:lnTo>
                <a:lnTo>
                  <a:pt x="1292098" y="364363"/>
                </a:lnTo>
                <a:lnTo>
                  <a:pt x="1292098" y="351663"/>
                </a:lnTo>
                <a:close/>
              </a:path>
              <a:path w="4293234" h="768350">
                <a:moveTo>
                  <a:pt x="1431798" y="351663"/>
                </a:moveTo>
                <a:lnTo>
                  <a:pt x="1431798" y="351663"/>
                </a:lnTo>
                <a:lnTo>
                  <a:pt x="1308100" y="351663"/>
                </a:lnTo>
                <a:lnTo>
                  <a:pt x="1308100" y="364363"/>
                </a:lnTo>
                <a:lnTo>
                  <a:pt x="1431798" y="364363"/>
                </a:lnTo>
                <a:lnTo>
                  <a:pt x="1431798" y="351663"/>
                </a:lnTo>
                <a:close/>
              </a:path>
              <a:path w="4293234" h="768350">
                <a:moveTo>
                  <a:pt x="1571498" y="351663"/>
                </a:moveTo>
                <a:lnTo>
                  <a:pt x="1571498" y="351663"/>
                </a:lnTo>
                <a:lnTo>
                  <a:pt x="1447800" y="351663"/>
                </a:lnTo>
                <a:lnTo>
                  <a:pt x="1447800" y="364363"/>
                </a:lnTo>
                <a:lnTo>
                  <a:pt x="1571498" y="364363"/>
                </a:lnTo>
                <a:lnTo>
                  <a:pt x="1571498" y="351663"/>
                </a:lnTo>
                <a:close/>
              </a:path>
              <a:path w="4293234" h="768350">
                <a:moveTo>
                  <a:pt x="1711198" y="351663"/>
                </a:moveTo>
                <a:lnTo>
                  <a:pt x="1711198" y="351663"/>
                </a:lnTo>
                <a:lnTo>
                  <a:pt x="1587500" y="351663"/>
                </a:lnTo>
                <a:lnTo>
                  <a:pt x="1587500" y="364363"/>
                </a:lnTo>
                <a:lnTo>
                  <a:pt x="1711198" y="364363"/>
                </a:lnTo>
                <a:lnTo>
                  <a:pt x="1711198" y="351663"/>
                </a:lnTo>
                <a:close/>
              </a:path>
              <a:path w="4293234" h="768350">
                <a:moveTo>
                  <a:pt x="1850898" y="351663"/>
                </a:moveTo>
                <a:lnTo>
                  <a:pt x="1850898" y="351663"/>
                </a:lnTo>
                <a:lnTo>
                  <a:pt x="1727200" y="351663"/>
                </a:lnTo>
                <a:lnTo>
                  <a:pt x="1727200" y="364363"/>
                </a:lnTo>
                <a:lnTo>
                  <a:pt x="1850898" y="364363"/>
                </a:lnTo>
                <a:lnTo>
                  <a:pt x="1850898" y="351663"/>
                </a:lnTo>
                <a:close/>
              </a:path>
              <a:path w="4293234" h="768350">
                <a:moveTo>
                  <a:pt x="1990598" y="351663"/>
                </a:moveTo>
                <a:lnTo>
                  <a:pt x="1990598" y="351663"/>
                </a:lnTo>
                <a:lnTo>
                  <a:pt x="1866900" y="351663"/>
                </a:lnTo>
                <a:lnTo>
                  <a:pt x="1866900" y="364363"/>
                </a:lnTo>
                <a:lnTo>
                  <a:pt x="1990598" y="364363"/>
                </a:lnTo>
                <a:lnTo>
                  <a:pt x="1990598" y="351663"/>
                </a:lnTo>
                <a:close/>
              </a:path>
              <a:path w="4293234" h="768350">
                <a:moveTo>
                  <a:pt x="2130298" y="351663"/>
                </a:moveTo>
                <a:lnTo>
                  <a:pt x="2130298" y="351663"/>
                </a:lnTo>
                <a:lnTo>
                  <a:pt x="2006600" y="351663"/>
                </a:lnTo>
                <a:lnTo>
                  <a:pt x="2006600" y="364363"/>
                </a:lnTo>
                <a:lnTo>
                  <a:pt x="2130298" y="364363"/>
                </a:lnTo>
                <a:lnTo>
                  <a:pt x="2130298" y="351663"/>
                </a:lnTo>
                <a:close/>
              </a:path>
              <a:path w="4293234" h="768350">
                <a:moveTo>
                  <a:pt x="2175764" y="665226"/>
                </a:moveTo>
                <a:lnTo>
                  <a:pt x="2163064" y="665226"/>
                </a:lnTo>
                <a:lnTo>
                  <a:pt x="2163064" y="716026"/>
                </a:lnTo>
                <a:lnTo>
                  <a:pt x="2175764" y="716026"/>
                </a:lnTo>
                <a:lnTo>
                  <a:pt x="2175764" y="665226"/>
                </a:lnTo>
                <a:close/>
              </a:path>
              <a:path w="4293234" h="768350">
                <a:moveTo>
                  <a:pt x="2175764" y="614426"/>
                </a:moveTo>
                <a:lnTo>
                  <a:pt x="2163064" y="614426"/>
                </a:lnTo>
                <a:lnTo>
                  <a:pt x="2163064" y="627126"/>
                </a:lnTo>
                <a:lnTo>
                  <a:pt x="2175764" y="627126"/>
                </a:lnTo>
                <a:lnTo>
                  <a:pt x="2175764" y="614426"/>
                </a:lnTo>
                <a:close/>
              </a:path>
              <a:path w="4293234" h="768350">
                <a:moveTo>
                  <a:pt x="2175764" y="525526"/>
                </a:moveTo>
                <a:lnTo>
                  <a:pt x="2163064" y="525526"/>
                </a:lnTo>
                <a:lnTo>
                  <a:pt x="2163064" y="576326"/>
                </a:lnTo>
                <a:lnTo>
                  <a:pt x="2175764" y="576326"/>
                </a:lnTo>
                <a:lnTo>
                  <a:pt x="2175764" y="525526"/>
                </a:lnTo>
                <a:close/>
              </a:path>
              <a:path w="4293234" h="768350">
                <a:moveTo>
                  <a:pt x="2175764" y="474726"/>
                </a:moveTo>
                <a:lnTo>
                  <a:pt x="2163064" y="474726"/>
                </a:lnTo>
                <a:lnTo>
                  <a:pt x="2163064" y="487426"/>
                </a:lnTo>
                <a:lnTo>
                  <a:pt x="2175764" y="487426"/>
                </a:lnTo>
                <a:lnTo>
                  <a:pt x="2175764" y="474726"/>
                </a:lnTo>
                <a:close/>
              </a:path>
              <a:path w="4293234" h="768350">
                <a:moveTo>
                  <a:pt x="2175764" y="385826"/>
                </a:moveTo>
                <a:lnTo>
                  <a:pt x="2163064" y="385826"/>
                </a:lnTo>
                <a:lnTo>
                  <a:pt x="2163064" y="436626"/>
                </a:lnTo>
                <a:lnTo>
                  <a:pt x="2175764" y="436626"/>
                </a:lnTo>
                <a:lnTo>
                  <a:pt x="2175764" y="385826"/>
                </a:lnTo>
                <a:close/>
              </a:path>
              <a:path w="4293234" h="768350">
                <a:moveTo>
                  <a:pt x="2201418" y="351663"/>
                </a:moveTo>
                <a:lnTo>
                  <a:pt x="2201418" y="351663"/>
                </a:lnTo>
                <a:lnTo>
                  <a:pt x="2146300" y="351663"/>
                </a:lnTo>
                <a:lnTo>
                  <a:pt x="2146300" y="364363"/>
                </a:lnTo>
                <a:lnTo>
                  <a:pt x="2201418" y="364363"/>
                </a:lnTo>
                <a:lnTo>
                  <a:pt x="2201418" y="351663"/>
                </a:lnTo>
                <a:close/>
              </a:path>
              <a:path w="4293234" h="768350">
                <a:moveTo>
                  <a:pt x="2269998" y="351663"/>
                </a:moveTo>
                <a:lnTo>
                  <a:pt x="2252218" y="351663"/>
                </a:lnTo>
                <a:lnTo>
                  <a:pt x="2239518" y="351663"/>
                </a:lnTo>
                <a:lnTo>
                  <a:pt x="2219198" y="351663"/>
                </a:lnTo>
                <a:lnTo>
                  <a:pt x="2219198" y="364363"/>
                </a:lnTo>
                <a:lnTo>
                  <a:pt x="2239518" y="364363"/>
                </a:lnTo>
                <a:lnTo>
                  <a:pt x="2252218" y="364363"/>
                </a:lnTo>
                <a:lnTo>
                  <a:pt x="2269998" y="364363"/>
                </a:lnTo>
                <a:lnTo>
                  <a:pt x="2269998" y="351663"/>
                </a:lnTo>
                <a:close/>
              </a:path>
              <a:path w="4293234" h="768350">
                <a:moveTo>
                  <a:pt x="2341118" y="351663"/>
                </a:moveTo>
                <a:lnTo>
                  <a:pt x="2320798" y="351663"/>
                </a:lnTo>
                <a:lnTo>
                  <a:pt x="2308098" y="351663"/>
                </a:lnTo>
                <a:lnTo>
                  <a:pt x="2290318" y="351663"/>
                </a:lnTo>
                <a:lnTo>
                  <a:pt x="2290318" y="364363"/>
                </a:lnTo>
                <a:lnTo>
                  <a:pt x="2308098" y="364363"/>
                </a:lnTo>
                <a:lnTo>
                  <a:pt x="2320798" y="364363"/>
                </a:lnTo>
                <a:lnTo>
                  <a:pt x="2341118" y="364363"/>
                </a:lnTo>
                <a:lnTo>
                  <a:pt x="2341118" y="351663"/>
                </a:lnTo>
                <a:close/>
              </a:path>
              <a:path w="4293234" h="768350">
                <a:moveTo>
                  <a:pt x="2409698" y="351663"/>
                </a:moveTo>
                <a:lnTo>
                  <a:pt x="2391918" y="351663"/>
                </a:lnTo>
                <a:lnTo>
                  <a:pt x="2379218" y="351663"/>
                </a:lnTo>
                <a:lnTo>
                  <a:pt x="2358898" y="351663"/>
                </a:lnTo>
                <a:lnTo>
                  <a:pt x="2358898" y="364363"/>
                </a:lnTo>
                <a:lnTo>
                  <a:pt x="2379218" y="364363"/>
                </a:lnTo>
                <a:lnTo>
                  <a:pt x="2391918" y="364363"/>
                </a:lnTo>
                <a:lnTo>
                  <a:pt x="2409698" y="364363"/>
                </a:lnTo>
                <a:lnTo>
                  <a:pt x="2409698" y="351663"/>
                </a:lnTo>
                <a:close/>
              </a:path>
              <a:path w="4293234" h="768350">
                <a:moveTo>
                  <a:pt x="2480818" y="351663"/>
                </a:moveTo>
                <a:lnTo>
                  <a:pt x="2460498" y="351663"/>
                </a:lnTo>
                <a:lnTo>
                  <a:pt x="2447798" y="351663"/>
                </a:lnTo>
                <a:lnTo>
                  <a:pt x="2430018" y="351663"/>
                </a:lnTo>
                <a:lnTo>
                  <a:pt x="2430018" y="364363"/>
                </a:lnTo>
                <a:lnTo>
                  <a:pt x="2447798" y="364363"/>
                </a:lnTo>
                <a:lnTo>
                  <a:pt x="2460498" y="364363"/>
                </a:lnTo>
                <a:lnTo>
                  <a:pt x="2480818" y="364363"/>
                </a:lnTo>
                <a:lnTo>
                  <a:pt x="2480818" y="351663"/>
                </a:lnTo>
                <a:close/>
              </a:path>
              <a:path w="4293234" h="768350">
                <a:moveTo>
                  <a:pt x="2549398" y="351663"/>
                </a:moveTo>
                <a:lnTo>
                  <a:pt x="2531618" y="351663"/>
                </a:lnTo>
                <a:lnTo>
                  <a:pt x="2518918" y="351663"/>
                </a:lnTo>
                <a:lnTo>
                  <a:pt x="2498598" y="351663"/>
                </a:lnTo>
                <a:lnTo>
                  <a:pt x="2498598" y="364363"/>
                </a:lnTo>
                <a:lnTo>
                  <a:pt x="2518918" y="364363"/>
                </a:lnTo>
                <a:lnTo>
                  <a:pt x="2531618" y="364363"/>
                </a:lnTo>
                <a:lnTo>
                  <a:pt x="2549398" y="364363"/>
                </a:lnTo>
                <a:lnTo>
                  <a:pt x="2549398" y="351663"/>
                </a:lnTo>
                <a:close/>
              </a:path>
              <a:path w="4293234" h="768350">
                <a:moveTo>
                  <a:pt x="2620518" y="351663"/>
                </a:moveTo>
                <a:lnTo>
                  <a:pt x="2600198" y="351663"/>
                </a:lnTo>
                <a:lnTo>
                  <a:pt x="2587498" y="351663"/>
                </a:lnTo>
                <a:lnTo>
                  <a:pt x="2569718" y="351663"/>
                </a:lnTo>
                <a:lnTo>
                  <a:pt x="2569718" y="364363"/>
                </a:lnTo>
                <a:lnTo>
                  <a:pt x="2587498" y="364363"/>
                </a:lnTo>
                <a:lnTo>
                  <a:pt x="2600198" y="364363"/>
                </a:lnTo>
                <a:lnTo>
                  <a:pt x="2620518" y="364363"/>
                </a:lnTo>
                <a:lnTo>
                  <a:pt x="2620518" y="351663"/>
                </a:lnTo>
                <a:close/>
              </a:path>
              <a:path w="4293234" h="768350">
                <a:moveTo>
                  <a:pt x="2723642" y="76200"/>
                </a:moveTo>
                <a:lnTo>
                  <a:pt x="2717292" y="63500"/>
                </a:lnTo>
                <a:lnTo>
                  <a:pt x="2685542" y="0"/>
                </a:lnTo>
                <a:lnTo>
                  <a:pt x="2647442" y="76200"/>
                </a:lnTo>
                <a:lnTo>
                  <a:pt x="2679192" y="76200"/>
                </a:lnTo>
                <a:lnTo>
                  <a:pt x="2679192" y="351663"/>
                </a:lnTo>
                <a:lnTo>
                  <a:pt x="2671318" y="351663"/>
                </a:lnTo>
                <a:lnTo>
                  <a:pt x="2658618" y="351663"/>
                </a:lnTo>
                <a:lnTo>
                  <a:pt x="2638298" y="351663"/>
                </a:lnTo>
                <a:lnTo>
                  <a:pt x="2638298" y="364363"/>
                </a:lnTo>
                <a:lnTo>
                  <a:pt x="2658618" y="364363"/>
                </a:lnTo>
                <a:lnTo>
                  <a:pt x="2671318" y="364363"/>
                </a:lnTo>
                <a:lnTo>
                  <a:pt x="2689098" y="364363"/>
                </a:lnTo>
                <a:lnTo>
                  <a:pt x="2689098" y="356362"/>
                </a:lnTo>
                <a:lnTo>
                  <a:pt x="2691892" y="356362"/>
                </a:lnTo>
                <a:lnTo>
                  <a:pt x="2691892" y="76200"/>
                </a:lnTo>
                <a:lnTo>
                  <a:pt x="2723642" y="76200"/>
                </a:lnTo>
                <a:close/>
              </a:path>
              <a:path w="4293234" h="768350">
                <a:moveTo>
                  <a:pt x="2760218" y="351663"/>
                </a:moveTo>
                <a:lnTo>
                  <a:pt x="2739898" y="351663"/>
                </a:lnTo>
                <a:lnTo>
                  <a:pt x="2727198" y="351663"/>
                </a:lnTo>
                <a:lnTo>
                  <a:pt x="2709418" y="351663"/>
                </a:lnTo>
                <a:lnTo>
                  <a:pt x="2709418" y="364363"/>
                </a:lnTo>
                <a:lnTo>
                  <a:pt x="2727198" y="364363"/>
                </a:lnTo>
                <a:lnTo>
                  <a:pt x="2739898" y="364363"/>
                </a:lnTo>
                <a:lnTo>
                  <a:pt x="2760218" y="364363"/>
                </a:lnTo>
                <a:lnTo>
                  <a:pt x="2760218" y="351663"/>
                </a:lnTo>
                <a:close/>
              </a:path>
              <a:path w="4293234" h="768350">
                <a:moveTo>
                  <a:pt x="2828798" y="351663"/>
                </a:moveTo>
                <a:lnTo>
                  <a:pt x="2811018" y="351663"/>
                </a:lnTo>
                <a:lnTo>
                  <a:pt x="2798318" y="351663"/>
                </a:lnTo>
                <a:lnTo>
                  <a:pt x="2777998" y="351663"/>
                </a:lnTo>
                <a:lnTo>
                  <a:pt x="2777998" y="364363"/>
                </a:lnTo>
                <a:lnTo>
                  <a:pt x="2798318" y="364363"/>
                </a:lnTo>
                <a:lnTo>
                  <a:pt x="2811018" y="364363"/>
                </a:lnTo>
                <a:lnTo>
                  <a:pt x="2828798" y="364363"/>
                </a:lnTo>
                <a:lnTo>
                  <a:pt x="2828798" y="351663"/>
                </a:lnTo>
                <a:close/>
              </a:path>
              <a:path w="4293234" h="768350">
                <a:moveTo>
                  <a:pt x="2899918" y="351663"/>
                </a:moveTo>
                <a:lnTo>
                  <a:pt x="2879598" y="351663"/>
                </a:lnTo>
                <a:lnTo>
                  <a:pt x="2866898" y="351663"/>
                </a:lnTo>
                <a:lnTo>
                  <a:pt x="2849118" y="351663"/>
                </a:lnTo>
                <a:lnTo>
                  <a:pt x="2849118" y="364363"/>
                </a:lnTo>
                <a:lnTo>
                  <a:pt x="2866898" y="364363"/>
                </a:lnTo>
                <a:lnTo>
                  <a:pt x="2879598" y="364363"/>
                </a:lnTo>
                <a:lnTo>
                  <a:pt x="2899918" y="364363"/>
                </a:lnTo>
                <a:lnTo>
                  <a:pt x="2899918" y="351663"/>
                </a:lnTo>
                <a:close/>
              </a:path>
              <a:path w="4293234" h="768350">
                <a:moveTo>
                  <a:pt x="2968498" y="351663"/>
                </a:moveTo>
                <a:lnTo>
                  <a:pt x="2950718" y="351663"/>
                </a:lnTo>
                <a:lnTo>
                  <a:pt x="2938018" y="351663"/>
                </a:lnTo>
                <a:lnTo>
                  <a:pt x="2917698" y="351663"/>
                </a:lnTo>
                <a:lnTo>
                  <a:pt x="2917698" y="364363"/>
                </a:lnTo>
                <a:lnTo>
                  <a:pt x="2938018" y="364363"/>
                </a:lnTo>
                <a:lnTo>
                  <a:pt x="2950718" y="364363"/>
                </a:lnTo>
                <a:lnTo>
                  <a:pt x="2968498" y="364363"/>
                </a:lnTo>
                <a:lnTo>
                  <a:pt x="2968498" y="351663"/>
                </a:lnTo>
                <a:close/>
              </a:path>
              <a:path w="4293234" h="768350">
                <a:moveTo>
                  <a:pt x="3039618" y="351663"/>
                </a:moveTo>
                <a:lnTo>
                  <a:pt x="3019298" y="351663"/>
                </a:lnTo>
                <a:lnTo>
                  <a:pt x="3006598" y="351663"/>
                </a:lnTo>
                <a:lnTo>
                  <a:pt x="2988818" y="351663"/>
                </a:lnTo>
                <a:lnTo>
                  <a:pt x="2988818" y="364363"/>
                </a:lnTo>
                <a:lnTo>
                  <a:pt x="3006598" y="364363"/>
                </a:lnTo>
                <a:lnTo>
                  <a:pt x="3019298" y="364363"/>
                </a:lnTo>
                <a:lnTo>
                  <a:pt x="3039618" y="364363"/>
                </a:lnTo>
                <a:lnTo>
                  <a:pt x="3039618" y="351663"/>
                </a:lnTo>
                <a:close/>
              </a:path>
              <a:path w="4293234" h="768350">
                <a:moveTo>
                  <a:pt x="3108198" y="351663"/>
                </a:moveTo>
                <a:lnTo>
                  <a:pt x="3090418" y="351663"/>
                </a:lnTo>
                <a:lnTo>
                  <a:pt x="3077718" y="351663"/>
                </a:lnTo>
                <a:lnTo>
                  <a:pt x="3057398" y="351663"/>
                </a:lnTo>
                <a:lnTo>
                  <a:pt x="3057398" y="364363"/>
                </a:lnTo>
                <a:lnTo>
                  <a:pt x="3077718" y="364363"/>
                </a:lnTo>
                <a:lnTo>
                  <a:pt x="3090418" y="364363"/>
                </a:lnTo>
                <a:lnTo>
                  <a:pt x="3108198" y="364363"/>
                </a:lnTo>
                <a:lnTo>
                  <a:pt x="3108198" y="351663"/>
                </a:lnTo>
                <a:close/>
              </a:path>
              <a:path w="4293234" h="768350">
                <a:moveTo>
                  <a:pt x="3179318" y="351663"/>
                </a:moveTo>
                <a:lnTo>
                  <a:pt x="3158998" y="351663"/>
                </a:lnTo>
                <a:lnTo>
                  <a:pt x="3146298" y="351663"/>
                </a:lnTo>
                <a:lnTo>
                  <a:pt x="3128518" y="351663"/>
                </a:lnTo>
                <a:lnTo>
                  <a:pt x="3128518" y="364363"/>
                </a:lnTo>
                <a:lnTo>
                  <a:pt x="3146298" y="364363"/>
                </a:lnTo>
                <a:lnTo>
                  <a:pt x="3158998" y="364363"/>
                </a:lnTo>
                <a:lnTo>
                  <a:pt x="3179318" y="364363"/>
                </a:lnTo>
                <a:lnTo>
                  <a:pt x="3179318" y="351663"/>
                </a:lnTo>
                <a:close/>
              </a:path>
              <a:path w="4293234" h="768350">
                <a:moveTo>
                  <a:pt x="3246882" y="665226"/>
                </a:moveTo>
                <a:lnTo>
                  <a:pt x="3234182" y="665226"/>
                </a:lnTo>
                <a:lnTo>
                  <a:pt x="3234182" y="716026"/>
                </a:lnTo>
                <a:lnTo>
                  <a:pt x="3246882" y="716026"/>
                </a:lnTo>
                <a:lnTo>
                  <a:pt x="3246882" y="665226"/>
                </a:lnTo>
                <a:close/>
              </a:path>
              <a:path w="4293234" h="768350">
                <a:moveTo>
                  <a:pt x="3246882" y="614426"/>
                </a:moveTo>
                <a:lnTo>
                  <a:pt x="3234182" y="614426"/>
                </a:lnTo>
                <a:lnTo>
                  <a:pt x="3234182" y="627126"/>
                </a:lnTo>
                <a:lnTo>
                  <a:pt x="3246882" y="627126"/>
                </a:lnTo>
                <a:lnTo>
                  <a:pt x="3246882" y="614426"/>
                </a:lnTo>
                <a:close/>
              </a:path>
              <a:path w="4293234" h="768350">
                <a:moveTo>
                  <a:pt x="3246882" y="525526"/>
                </a:moveTo>
                <a:lnTo>
                  <a:pt x="3234182" y="525526"/>
                </a:lnTo>
                <a:lnTo>
                  <a:pt x="3234182" y="576326"/>
                </a:lnTo>
                <a:lnTo>
                  <a:pt x="3246882" y="576326"/>
                </a:lnTo>
                <a:lnTo>
                  <a:pt x="3246882" y="525526"/>
                </a:lnTo>
                <a:close/>
              </a:path>
              <a:path w="4293234" h="768350">
                <a:moveTo>
                  <a:pt x="3246882" y="474726"/>
                </a:moveTo>
                <a:lnTo>
                  <a:pt x="3234182" y="474726"/>
                </a:lnTo>
                <a:lnTo>
                  <a:pt x="3234182" y="487426"/>
                </a:lnTo>
                <a:lnTo>
                  <a:pt x="3246882" y="487426"/>
                </a:lnTo>
                <a:lnTo>
                  <a:pt x="3246882" y="474726"/>
                </a:lnTo>
                <a:close/>
              </a:path>
              <a:path w="4293234" h="768350">
                <a:moveTo>
                  <a:pt x="3246882" y="385826"/>
                </a:moveTo>
                <a:lnTo>
                  <a:pt x="3234182" y="385826"/>
                </a:lnTo>
                <a:lnTo>
                  <a:pt x="3234182" y="436626"/>
                </a:lnTo>
                <a:lnTo>
                  <a:pt x="3246882" y="436626"/>
                </a:lnTo>
                <a:lnTo>
                  <a:pt x="3246882" y="385826"/>
                </a:lnTo>
                <a:close/>
              </a:path>
              <a:path w="4293234" h="768350">
                <a:moveTo>
                  <a:pt x="3247898" y="351663"/>
                </a:moveTo>
                <a:lnTo>
                  <a:pt x="3230118" y="351663"/>
                </a:lnTo>
                <a:lnTo>
                  <a:pt x="3217418" y="351663"/>
                </a:lnTo>
                <a:lnTo>
                  <a:pt x="3197098" y="351663"/>
                </a:lnTo>
                <a:lnTo>
                  <a:pt x="3197098" y="364363"/>
                </a:lnTo>
                <a:lnTo>
                  <a:pt x="3217418" y="364363"/>
                </a:lnTo>
                <a:lnTo>
                  <a:pt x="3230118" y="364363"/>
                </a:lnTo>
                <a:lnTo>
                  <a:pt x="3247898" y="364363"/>
                </a:lnTo>
                <a:lnTo>
                  <a:pt x="3247898" y="351663"/>
                </a:lnTo>
                <a:close/>
              </a:path>
              <a:path w="4293234" h="768350">
                <a:moveTo>
                  <a:pt x="3298698" y="351663"/>
                </a:moveTo>
                <a:lnTo>
                  <a:pt x="3285998" y="351663"/>
                </a:lnTo>
                <a:lnTo>
                  <a:pt x="3285998" y="364363"/>
                </a:lnTo>
                <a:lnTo>
                  <a:pt x="3298698" y="364363"/>
                </a:lnTo>
                <a:lnTo>
                  <a:pt x="3298698" y="351663"/>
                </a:lnTo>
                <a:close/>
              </a:path>
              <a:path w="4293234" h="768350">
                <a:moveTo>
                  <a:pt x="3387598" y="351663"/>
                </a:moveTo>
                <a:lnTo>
                  <a:pt x="3336798" y="351663"/>
                </a:lnTo>
                <a:lnTo>
                  <a:pt x="3336798" y="364363"/>
                </a:lnTo>
                <a:lnTo>
                  <a:pt x="3387598" y="364363"/>
                </a:lnTo>
                <a:lnTo>
                  <a:pt x="3387598" y="351663"/>
                </a:lnTo>
                <a:close/>
              </a:path>
              <a:path w="4293234" h="768350">
                <a:moveTo>
                  <a:pt x="3438398" y="351663"/>
                </a:moveTo>
                <a:lnTo>
                  <a:pt x="3425698" y="351663"/>
                </a:lnTo>
                <a:lnTo>
                  <a:pt x="3425698" y="364363"/>
                </a:lnTo>
                <a:lnTo>
                  <a:pt x="3438398" y="364363"/>
                </a:lnTo>
                <a:lnTo>
                  <a:pt x="3438398" y="351663"/>
                </a:lnTo>
                <a:close/>
              </a:path>
              <a:path w="4293234" h="768350">
                <a:moveTo>
                  <a:pt x="3527298" y="351663"/>
                </a:moveTo>
                <a:lnTo>
                  <a:pt x="3476498" y="351663"/>
                </a:lnTo>
                <a:lnTo>
                  <a:pt x="3476498" y="364363"/>
                </a:lnTo>
                <a:lnTo>
                  <a:pt x="3527298" y="364363"/>
                </a:lnTo>
                <a:lnTo>
                  <a:pt x="3527298" y="351663"/>
                </a:lnTo>
                <a:close/>
              </a:path>
              <a:path w="4293234" h="768350">
                <a:moveTo>
                  <a:pt x="3578098" y="351663"/>
                </a:moveTo>
                <a:lnTo>
                  <a:pt x="3565398" y="351663"/>
                </a:lnTo>
                <a:lnTo>
                  <a:pt x="3565398" y="364363"/>
                </a:lnTo>
                <a:lnTo>
                  <a:pt x="3578098" y="364363"/>
                </a:lnTo>
                <a:lnTo>
                  <a:pt x="3578098" y="351663"/>
                </a:lnTo>
                <a:close/>
              </a:path>
              <a:path w="4293234" h="768350">
                <a:moveTo>
                  <a:pt x="3666998" y="351663"/>
                </a:moveTo>
                <a:lnTo>
                  <a:pt x="3616198" y="351663"/>
                </a:lnTo>
                <a:lnTo>
                  <a:pt x="3616198" y="364363"/>
                </a:lnTo>
                <a:lnTo>
                  <a:pt x="3666998" y="364363"/>
                </a:lnTo>
                <a:lnTo>
                  <a:pt x="3666998" y="351663"/>
                </a:lnTo>
                <a:close/>
              </a:path>
              <a:path w="4293234" h="768350">
                <a:moveTo>
                  <a:pt x="3717798" y="351663"/>
                </a:moveTo>
                <a:lnTo>
                  <a:pt x="3705098" y="351663"/>
                </a:lnTo>
                <a:lnTo>
                  <a:pt x="3705098" y="364363"/>
                </a:lnTo>
                <a:lnTo>
                  <a:pt x="3717798" y="364363"/>
                </a:lnTo>
                <a:lnTo>
                  <a:pt x="3717798" y="351663"/>
                </a:lnTo>
                <a:close/>
              </a:path>
              <a:path w="4293234" h="768350">
                <a:moveTo>
                  <a:pt x="3806698" y="351663"/>
                </a:moveTo>
                <a:lnTo>
                  <a:pt x="3755898" y="351663"/>
                </a:lnTo>
                <a:lnTo>
                  <a:pt x="3755898" y="364363"/>
                </a:lnTo>
                <a:lnTo>
                  <a:pt x="3806698" y="364363"/>
                </a:lnTo>
                <a:lnTo>
                  <a:pt x="3806698" y="351663"/>
                </a:lnTo>
                <a:close/>
              </a:path>
              <a:path w="4293234" h="768350">
                <a:moveTo>
                  <a:pt x="3857498" y="351663"/>
                </a:moveTo>
                <a:lnTo>
                  <a:pt x="3844798" y="351663"/>
                </a:lnTo>
                <a:lnTo>
                  <a:pt x="3844798" y="364363"/>
                </a:lnTo>
                <a:lnTo>
                  <a:pt x="3857498" y="364363"/>
                </a:lnTo>
                <a:lnTo>
                  <a:pt x="3857498" y="351663"/>
                </a:lnTo>
                <a:close/>
              </a:path>
              <a:path w="4293234" h="768350">
                <a:moveTo>
                  <a:pt x="3946398" y="351663"/>
                </a:moveTo>
                <a:lnTo>
                  <a:pt x="3895598" y="351663"/>
                </a:lnTo>
                <a:lnTo>
                  <a:pt x="3895598" y="364363"/>
                </a:lnTo>
                <a:lnTo>
                  <a:pt x="3946398" y="364363"/>
                </a:lnTo>
                <a:lnTo>
                  <a:pt x="3946398" y="351663"/>
                </a:lnTo>
                <a:close/>
              </a:path>
              <a:path w="4293234" h="768350">
                <a:moveTo>
                  <a:pt x="3997198" y="351663"/>
                </a:moveTo>
                <a:lnTo>
                  <a:pt x="3984498" y="351663"/>
                </a:lnTo>
                <a:lnTo>
                  <a:pt x="3984498" y="364363"/>
                </a:lnTo>
                <a:lnTo>
                  <a:pt x="3997198" y="364363"/>
                </a:lnTo>
                <a:lnTo>
                  <a:pt x="3997198" y="351663"/>
                </a:lnTo>
                <a:close/>
              </a:path>
              <a:path w="4293234" h="768350">
                <a:moveTo>
                  <a:pt x="4086098" y="351663"/>
                </a:moveTo>
                <a:lnTo>
                  <a:pt x="4035298" y="351663"/>
                </a:lnTo>
                <a:lnTo>
                  <a:pt x="4035298" y="364363"/>
                </a:lnTo>
                <a:lnTo>
                  <a:pt x="4086098" y="364363"/>
                </a:lnTo>
                <a:lnTo>
                  <a:pt x="4086098" y="351663"/>
                </a:lnTo>
                <a:close/>
              </a:path>
              <a:path w="4293234" h="768350">
                <a:moveTo>
                  <a:pt x="4136898" y="351663"/>
                </a:moveTo>
                <a:lnTo>
                  <a:pt x="4124198" y="351663"/>
                </a:lnTo>
                <a:lnTo>
                  <a:pt x="4124198" y="364363"/>
                </a:lnTo>
                <a:lnTo>
                  <a:pt x="4136898" y="364363"/>
                </a:lnTo>
                <a:lnTo>
                  <a:pt x="4136898" y="351663"/>
                </a:lnTo>
                <a:close/>
              </a:path>
              <a:path w="4293234" h="768350">
                <a:moveTo>
                  <a:pt x="4225798" y="351663"/>
                </a:moveTo>
                <a:lnTo>
                  <a:pt x="4174998" y="351663"/>
                </a:lnTo>
                <a:lnTo>
                  <a:pt x="4174998" y="364363"/>
                </a:lnTo>
                <a:lnTo>
                  <a:pt x="4225798" y="364363"/>
                </a:lnTo>
                <a:lnTo>
                  <a:pt x="4225798" y="351663"/>
                </a:lnTo>
                <a:close/>
              </a:path>
              <a:path w="4293234" h="768350">
                <a:moveTo>
                  <a:pt x="4276598" y="351663"/>
                </a:moveTo>
                <a:lnTo>
                  <a:pt x="4263898" y="351663"/>
                </a:lnTo>
                <a:lnTo>
                  <a:pt x="4263898" y="364363"/>
                </a:lnTo>
                <a:lnTo>
                  <a:pt x="4276598" y="364363"/>
                </a:lnTo>
                <a:lnTo>
                  <a:pt x="4276598" y="351663"/>
                </a:lnTo>
                <a:close/>
              </a:path>
              <a:path w="4293234" h="768350">
                <a:moveTo>
                  <a:pt x="4293235" y="665226"/>
                </a:moveTo>
                <a:lnTo>
                  <a:pt x="4280535" y="665226"/>
                </a:lnTo>
                <a:lnTo>
                  <a:pt x="4280535" y="716026"/>
                </a:lnTo>
                <a:lnTo>
                  <a:pt x="4293235" y="716026"/>
                </a:lnTo>
                <a:lnTo>
                  <a:pt x="4293235" y="665226"/>
                </a:lnTo>
                <a:close/>
              </a:path>
              <a:path w="4293234" h="768350">
                <a:moveTo>
                  <a:pt x="4293235" y="614426"/>
                </a:moveTo>
                <a:lnTo>
                  <a:pt x="4280535" y="614426"/>
                </a:lnTo>
                <a:lnTo>
                  <a:pt x="4280535" y="627126"/>
                </a:lnTo>
                <a:lnTo>
                  <a:pt x="4293235" y="627126"/>
                </a:lnTo>
                <a:lnTo>
                  <a:pt x="4293235" y="614426"/>
                </a:lnTo>
                <a:close/>
              </a:path>
              <a:path w="4293234" h="768350">
                <a:moveTo>
                  <a:pt x="4293235" y="525526"/>
                </a:moveTo>
                <a:lnTo>
                  <a:pt x="4280535" y="525526"/>
                </a:lnTo>
                <a:lnTo>
                  <a:pt x="4280535" y="576326"/>
                </a:lnTo>
                <a:lnTo>
                  <a:pt x="4293235" y="576326"/>
                </a:lnTo>
                <a:lnTo>
                  <a:pt x="4293235" y="525526"/>
                </a:lnTo>
                <a:close/>
              </a:path>
              <a:path w="4293234" h="768350">
                <a:moveTo>
                  <a:pt x="4293235" y="474726"/>
                </a:moveTo>
                <a:lnTo>
                  <a:pt x="4280535" y="474726"/>
                </a:lnTo>
                <a:lnTo>
                  <a:pt x="4280535" y="487426"/>
                </a:lnTo>
                <a:lnTo>
                  <a:pt x="4293235" y="487426"/>
                </a:lnTo>
                <a:lnTo>
                  <a:pt x="4293235" y="474726"/>
                </a:lnTo>
                <a:close/>
              </a:path>
              <a:path w="4293234" h="768350">
                <a:moveTo>
                  <a:pt x="4293235" y="385826"/>
                </a:moveTo>
                <a:lnTo>
                  <a:pt x="4280535" y="385826"/>
                </a:lnTo>
                <a:lnTo>
                  <a:pt x="4280535" y="436626"/>
                </a:lnTo>
                <a:lnTo>
                  <a:pt x="4293235" y="436626"/>
                </a:lnTo>
                <a:lnTo>
                  <a:pt x="4293235" y="385826"/>
                </a:lnTo>
                <a:close/>
              </a:path>
            </a:pathLst>
          </a:custGeom>
          <a:solidFill>
            <a:srgbClr val="000000"/>
          </a:solidFill>
        </p:spPr>
        <p:txBody>
          <a:bodyPr wrap="square" lIns="0" tIns="0" rIns="0" bIns="0" rtlCol="0"/>
          <a:lstStyle/>
          <a:p>
            <a:endParaRPr sz="2400"/>
          </a:p>
        </p:txBody>
      </p:sp>
    </p:spTree>
    <p:extLst>
      <p:ext uri="{BB962C8B-B14F-4D97-AF65-F5344CB8AC3E}">
        <p14:creationId xmlns:p14="http://schemas.microsoft.com/office/powerpoint/2010/main" val="40598359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82430" y="336495"/>
            <a:ext cx="9734973" cy="694207"/>
          </a:xfrm>
          <a:prstGeom prst="rect">
            <a:avLst/>
          </a:prstGeom>
        </p:spPr>
        <p:txBody>
          <a:bodyPr vert="horz" wrap="square" lIns="0" tIns="16933" rIns="0" bIns="0" rtlCol="0" anchor="ctr">
            <a:spAutoFit/>
          </a:bodyPr>
          <a:lstStyle/>
          <a:p>
            <a:pPr marL="16933">
              <a:lnSpc>
                <a:spcPct val="100000"/>
              </a:lnSpc>
              <a:spcBef>
                <a:spcPts val="133"/>
              </a:spcBef>
            </a:pPr>
            <a:r>
              <a:rPr b="1" spc="80" dirty="0"/>
              <a:t>Daemon </a:t>
            </a:r>
            <a:r>
              <a:rPr b="1" spc="-27" dirty="0"/>
              <a:t>Sets </a:t>
            </a:r>
            <a:r>
              <a:rPr b="1" spc="-393" dirty="0"/>
              <a:t>– </a:t>
            </a:r>
            <a:r>
              <a:rPr b="1" spc="40" dirty="0"/>
              <a:t>UseCase</a:t>
            </a:r>
            <a:r>
              <a:rPr b="1" spc="-947" dirty="0"/>
              <a:t> </a:t>
            </a:r>
            <a:r>
              <a:rPr b="1" spc="-393" dirty="0"/>
              <a:t>– </a:t>
            </a:r>
            <a:r>
              <a:rPr b="1" spc="40" dirty="0"/>
              <a:t>kube-proxy</a:t>
            </a:r>
          </a:p>
        </p:txBody>
      </p:sp>
      <p:grpSp>
        <p:nvGrpSpPr>
          <p:cNvPr id="4" name="object 4"/>
          <p:cNvGrpSpPr/>
          <p:nvPr/>
        </p:nvGrpSpPr>
        <p:grpSpPr>
          <a:xfrm>
            <a:off x="209295" y="3035808"/>
            <a:ext cx="8429413" cy="1741593"/>
            <a:chOff x="156971" y="2276855"/>
            <a:chExt cx="6322060" cy="1306195"/>
          </a:xfrm>
        </p:grpSpPr>
        <p:sp>
          <p:nvSpPr>
            <p:cNvPr id="5" name="object 5"/>
            <p:cNvSpPr/>
            <p:nvPr/>
          </p:nvSpPr>
          <p:spPr>
            <a:xfrm>
              <a:off x="156971" y="2276855"/>
              <a:ext cx="6321551" cy="1306068"/>
            </a:xfrm>
            <a:prstGeom prst="rect">
              <a:avLst/>
            </a:prstGeom>
            <a:blipFill>
              <a:blip r:embed="rId2" cstate="print"/>
              <a:stretch>
                <a:fillRect/>
              </a:stretch>
            </a:blipFill>
          </p:spPr>
          <p:txBody>
            <a:bodyPr wrap="square" lIns="0" tIns="0" rIns="0" bIns="0" rtlCol="0"/>
            <a:lstStyle/>
            <a:p>
              <a:endParaRPr sz="2400"/>
            </a:p>
          </p:txBody>
        </p:sp>
        <p:sp>
          <p:nvSpPr>
            <p:cNvPr id="6" name="object 6"/>
            <p:cNvSpPr/>
            <p:nvPr/>
          </p:nvSpPr>
          <p:spPr>
            <a:xfrm>
              <a:off x="166115" y="2325623"/>
              <a:ext cx="1094994" cy="345186"/>
            </a:xfrm>
            <a:prstGeom prst="rect">
              <a:avLst/>
            </a:prstGeom>
            <a:blipFill>
              <a:blip r:embed="rId3" cstate="print"/>
              <a:stretch>
                <a:fillRect/>
              </a:stretch>
            </a:blipFill>
          </p:spPr>
          <p:txBody>
            <a:bodyPr wrap="square" lIns="0" tIns="0" rIns="0" bIns="0" rtlCol="0"/>
            <a:lstStyle/>
            <a:p>
              <a:endParaRPr sz="2400"/>
            </a:p>
          </p:txBody>
        </p:sp>
      </p:grpSp>
      <p:sp>
        <p:nvSpPr>
          <p:cNvPr id="7" name="object 7"/>
          <p:cNvSpPr txBox="1"/>
          <p:nvPr/>
        </p:nvSpPr>
        <p:spPr>
          <a:xfrm>
            <a:off x="241518" y="3152581"/>
            <a:ext cx="9640993" cy="263320"/>
          </a:xfrm>
          <a:prstGeom prst="rect">
            <a:avLst/>
          </a:prstGeom>
        </p:spPr>
        <p:txBody>
          <a:bodyPr vert="horz" wrap="square" lIns="0" tIns="16933" rIns="0" bIns="0" rtlCol="0">
            <a:spAutoFit/>
          </a:bodyPr>
          <a:lstStyle/>
          <a:p>
            <a:pPr marL="115144">
              <a:spcBef>
                <a:spcPts val="133"/>
              </a:spcBef>
            </a:pPr>
            <a:r>
              <a:rPr sz="1600" spc="-20" dirty="0">
                <a:latin typeface="Arial"/>
                <a:cs typeface="Arial"/>
              </a:rPr>
              <a:t>Daemon</a:t>
            </a:r>
            <a:r>
              <a:rPr sz="1600" spc="-33" dirty="0">
                <a:latin typeface="Arial"/>
                <a:cs typeface="Arial"/>
              </a:rPr>
              <a:t> </a:t>
            </a:r>
            <a:r>
              <a:rPr sz="1600" spc="-80" dirty="0">
                <a:latin typeface="Arial"/>
                <a:cs typeface="Arial"/>
              </a:rPr>
              <a:t>Sets</a:t>
            </a:r>
            <a:endParaRPr sz="1600">
              <a:latin typeface="Arial"/>
              <a:cs typeface="Arial"/>
            </a:endParaRPr>
          </a:p>
        </p:txBody>
      </p:sp>
      <p:grpSp>
        <p:nvGrpSpPr>
          <p:cNvPr id="8" name="object 8"/>
          <p:cNvGrpSpPr/>
          <p:nvPr/>
        </p:nvGrpSpPr>
        <p:grpSpPr>
          <a:xfrm>
            <a:off x="219202" y="2562014"/>
            <a:ext cx="9815407" cy="2215727"/>
            <a:chOff x="164401" y="1921510"/>
            <a:chExt cx="7361555" cy="1661795"/>
          </a:xfrm>
        </p:grpSpPr>
        <p:sp>
          <p:nvSpPr>
            <p:cNvPr id="9" name="object 9"/>
            <p:cNvSpPr/>
            <p:nvPr/>
          </p:nvSpPr>
          <p:spPr>
            <a:xfrm>
              <a:off x="6750557" y="2286762"/>
              <a:ext cx="765175" cy="1286510"/>
            </a:xfrm>
            <a:custGeom>
              <a:avLst/>
              <a:gdLst/>
              <a:ahLst/>
              <a:cxnLst/>
              <a:rect l="l" t="t" r="r" b="b"/>
              <a:pathLst>
                <a:path w="765175" h="1286510">
                  <a:moveTo>
                    <a:pt x="0" y="127507"/>
                  </a:moveTo>
                  <a:lnTo>
                    <a:pt x="10029" y="77902"/>
                  </a:lnTo>
                  <a:lnTo>
                    <a:pt x="37369" y="37369"/>
                  </a:lnTo>
                  <a:lnTo>
                    <a:pt x="77902" y="10029"/>
                  </a:lnTo>
                  <a:lnTo>
                    <a:pt x="127508" y="0"/>
                  </a:lnTo>
                  <a:lnTo>
                    <a:pt x="637540" y="0"/>
                  </a:lnTo>
                  <a:lnTo>
                    <a:pt x="687145" y="10029"/>
                  </a:lnTo>
                  <a:lnTo>
                    <a:pt x="727678" y="37369"/>
                  </a:lnTo>
                  <a:lnTo>
                    <a:pt x="755018" y="77902"/>
                  </a:lnTo>
                  <a:lnTo>
                    <a:pt x="765048" y="127507"/>
                  </a:lnTo>
                  <a:lnTo>
                    <a:pt x="765048" y="1158748"/>
                  </a:lnTo>
                  <a:lnTo>
                    <a:pt x="755018" y="1208353"/>
                  </a:lnTo>
                  <a:lnTo>
                    <a:pt x="727678" y="1248886"/>
                  </a:lnTo>
                  <a:lnTo>
                    <a:pt x="687145" y="1276226"/>
                  </a:lnTo>
                  <a:lnTo>
                    <a:pt x="637540" y="1286256"/>
                  </a:lnTo>
                  <a:lnTo>
                    <a:pt x="127508" y="1286256"/>
                  </a:lnTo>
                  <a:lnTo>
                    <a:pt x="77902" y="1276226"/>
                  </a:lnTo>
                  <a:lnTo>
                    <a:pt x="37369" y="1248886"/>
                  </a:lnTo>
                  <a:lnTo>
                    <a:pt x="10029" y="1208353"/>
                  </a:lnTo>
                  <a:lnTo>
                    <a:pt x="0" y="1158748"/>
                  </a:lnTo>
                  <a:lnTo>
                    <a:pt x="0" y="127507"/>
                  </a:lnTo>
                  <a:close/>
                </a:path>
              </a:pathLst>
            </a:custGeom>
            <a:ln w="19812">
              <a:solidFill>
                <a:srgbClr val="1780C3"/>
              </a:solidFill>
            </a:ln>
          </p:spPr>
          <p:txBody>
            <a:bodyPr wrap="square" lIns="0" tIns="0" rIns="0" bIns="0" rtlCol="0"/>
            <a:lstStyle/>
            <a:p>
              <a:endParaRPr sz="2400"/>
            </a:p>
          </p:txBody>
        </p:sp>
        <p:sp>
          <p:nvSpPr>
            <p:cNvPr id="10" name="object 10"/>
            <p:cNvSpPr/>
            <p:nvPr/>
          </p:nvSpPr>
          <p:spPr>
            <a:xfrm>
              <a:off x="7046975" y="3247644"/>
              <a:ext cx="172211" cy="172212"/>
            </a:xfrm>
            <a:prstGeom prst="rect">
              <a:avLst/>
            </a:prstGeom>
            <a:blipFill>
              <a:blip r:embed="rId4" cstate="print"/>
              <a:stretch>
                <a:fillRect/>
              </a:stretch>
            </a:blipFill>
          </p:spPr>
          <p:txBody>
            <a:bodyPr wrap="square" lIns="0" tIns="0" rIns="0" bIns="0" rtlCol="0"/>
            <a:lstStyle/>
            <a:p>
              <a:endParaRPr sz="2400"/>
            </a:p>
          </p:txBody>
        </p:sp>
        <p:sp>
          <p:nvSpPr>
            <p:cNvPr id="11" name="object 11"/>
            <p:cNvSpPr/>
            <p:nvPr/>
          </p:nvSpPr>
          <p:spPr>
            <a:xfrm>
              <a:off x="7037832" y="2380488"/>
              <a:ext cx="173736" cy="173735"/>
            </a:xfrm>
            <a:prstGeom prst="rect">
              <a:avLst/>
            </a:prstGeom>
            <a:blipFill>
              <a:blip r:embed="rId5" cstate="print"/>
              <a:stretch>
                <a:fillRect/>
              </a:stretch>
            </a:blipFill>
          </p:spPr>
          <p:txBody>
            <a:bodyPr wrap="square" lIns="0" tIns="0" rIns="0" bIns="0" rtlCol="0"/>
            <a:lstStyle/>
            <a:p>
              <a:endParaRPr sz="2400"/>
            </a:p>
          </p:txBody>
        </p:sp>
        <p:sp>
          <p:nvSpPr>
            <p:cNvPr id="12" name="object 12"/>
            <p:cNvSpPr/>
            <p:nvPr/>
          </p:nvSpPr>
          <p:spPr>
            <a:xfrm>
              <a:off x="169163" y="2321052"/>
              <a:ext cx="7254240" cy="303530"/>
            </a:xfrm>
            <a:custGeom>
              <a:avLst/>
              <a:gdLst/>
              <a:ahLst/>
              <a:cxnLst/>
              <a:rect l="l" t="t" r="r" b="b"/>
              <a:pathLst>
                <a:path w="7254240" h="303530">
                  <a:moveTo>
                    <a:pt x="0" y="50546"/>
                  </a:moveTo>
                  <a:lnTo>
                    <a:pt x="3972" y="30861"/>
                  </a:lnTo>
                  <a:lnTo>
                    <a:pt x="14805" y="14795"/>
                  </a:lnTo>
                  <a:lnTo>
                    <a:pt x="30871" y="3968"/>
                  </a:lnTo>
                  <a:lnTo>
                    <a:pt x="50546" y="0"/>
                  </a:lnTo>
                  <a:lnTo>
                    <a:pt x="7203693" y="0"/>
                  </a:lnTo>
                  <a:lnTo>
                    <a:pt x="7223379" y="3968"/>
                  </a:lnTo>
                  <a:lnTo>
                    <a:pt x="7239444" y="14795"/>
                  </a:lnTo>
                  <a:lnTo>
                    <a:pt x="7250271" y="30861"/>
                  </a:lnTo>
                  <a:lnTo>
                    <a:pt x="7254239" y="50546"/>
                  </a:lnTo>
                  <a:lnTo>
                    <a:pt x="7254239" y="252730"/>
                  </a:lnTo>
                  <a:lnTo>
                    <a:pt x="7250271" y="272415"/>
                  </a:lnTo>
                  <a:lnTo>
                    <a:pt x="7239444" y="288480"/>
                  </a:lnTo>
                  <a:lnTo>
                    <a:pt x="7223379" y="299307"/>
                  </a:lnTo>
                  <a:lnTo>
                    <a:pt x="7203693" y="303275"/>
                  </a:lnTo>
                  <a:lnTo>
                    <a:pt x="50546" y="303275"/>
                  </a:lnTo>
                  <a:lnTo>
                    <a:pt x="30871" y="299307"/>
                  </a:lnTo>
                  <a:lnTo>
                    <a:pt x="14805" y="288480"/>
                  </a:lnTo>
                  <a:lnTo>
                    <a:pt x="3972" y="272415"/>
                  </a:lnTo>
                  <a:lnTo>
                    <a:pt x="0" y="252730"/>
                  </a:lnTo>
                  <a:lnTo>
                    <a:pt x="0" y="50546"/>
                  </a:lnTo>
                  <a:close/>
                </a:path>
              </a:pathLst>
            </a:custGeom>
            <a:ln w="9144">
              <a:solidFill>
                <a:srgbClr val="000000"/>
              </a:solidFill>
              <a:prstDash val="sysDashDot"/>
            </a:ln>
          </p:spPr>
          <p:txBody>
            <a:bodyPr wrap="square" lIns="0" tIns="0" rIns="0" bIns="0" rtlCol="0"/>
            <a:lstStyle/>
            <a:p>
              <a:endParaRPr sz="2400"/>
            </a:p>
          </p:txBody>
        </p:sp>
        <p:sp>
          <p:nvSpPr>
            <p:cNvPr id="13" name="object 13"/>
            <p:cNvSpPr/>
            <p:nvPr/>
          </p:nvSpPr>
          <p:spPr>
            <a:xfrm>
              <a:off x="1496567" y="1927860"/>
              <a:ext cx="624840" cy="196850"/>
            </a:xfrm>
            <a:custGeom>
              <a:avLst/>
              <a:gdLst/>
              <a:ahLst/>
              <a:cxnLst/>
              <a:rect l="l" t="t" r="r" b="b"/>
              <a:pathLst>
                <a:path w="624839" h="196850">
                  <a:moveTo>
                    <a:pt x="592074" y="0"/>
                  </a:moveTo>
                  <a:lnTo>
                    <a:pt x="32765" y="0"/>
                  </a:lnTo>
                  <a:lnTo>
                    <a:pt x="20038" y="2583"/>
                  </a:lnTo>
                  <a:lnTo>
                    <a:pt x="9620" y="9620"/>
                  </a:lnTo>
                  <a:lnTo>
                    <a:pt x="2583" y="20038"/>
                  </a:lnTo>
                  <a:lnTo>
                    <a:pt x="0" y="32765"/>
                  </a:lnTo>
                  <a:lnTo>
                    <a:pt x="0" y="163829"/>
                  </a:lnTo>
                  <a:lnTo>
                    <a:pt x="2583" y="176557"/>
                  </a:lnTo>
                  <a:lnTo>
                    <a:pt x="9620" y="186975"/>
                  </a:lnTo>
                  <a:lnTo>
                    <a:pt x="20038" y="194012"/>
                  </a:lnTo>
                  <a:lnTo>
                    <a:pt x="32765" y="196595"/>
                  </a:lnTo>
                  <a:lnTo>
                    <a:pt x="592074" y="196595"/>
                  </a:lnTo>
                  <a:lnTo>
                    <a:pt x="604801" y="194012"/>
                  </a:lnTo>
                  <a:lnTo>
                    <a:pt x="615219" y="186975"/>
                  </a:lnTo>
                  <a:lnTo>
                    <a:pt x="622256" y="176557"/>
                  </a:lnTo>
                  <a:lnTo>
                    <a:pt x="624839" y="163829"/>
                  </a:lnTo>
                  <a:lnTo>
                    <a:pt x="624839" y="32765"/>
                  </a:lnTo>
                  <a:lnTo>
                    <a:pt x="622256" y="20038"/>
                  </a:lnTo>
                  <a:lnTo>
                    <a:pt x="615219" y="9620"/>
                  </a:lnTo>
                  <a:lnTo>
                    <a:pt x="604801" y="2583"/>
                  </a:lnTo>
                  <a:lnTo>
                    <a:pt x="592074" y="0"/>
                  </a:lnTo>
                  <a:close/>
                </a:path>
              </a:pathLst>
            </a:custGeom>
            <a:solidFill>
              <a:srgbClr val="FFFFFF"/>
            </a:solidFill>
          </p:spPr>
          <p:txBody>
            <a:bodyPr wrap="square" lIns="0" tIns="0" rIns="0" bIns="0" rtlCol="0"/>
            <a:lstStyle/>
            <a:p>
              <a:endParaRPr sz="2400"/>
            </a:p>
          </p:txBody>
        </p:sp>
        <p:sp>
          <p:nvSpPr>
            <p:cNvPr id="14" name="object 14"/>
            <p:cNvSpPr/>
            <p:nvPr/>
          </p:nvSpPr>
          <p:spPr>
            <a:xfrm>
              <a:off x="1496567" y="1927860"/>
              <a:ext cx="624840" cy="196850"/>
            </a:xfrm>
            <a:custGeom>
              <a:avLst/>
              <a:gdLst/>
              <a:ahLst/>
              <a:cxnLst/>
              <a:rect l="l" t="t" r="r" b="b"/>
              <a:pathLst>
                <a:path w="624839" h="196850">
                  <a:moveTo>
                    <a:pt x="0" y="32765"/>
                  </a:moveTo>
                  <a:lnTo>
                    <a:pt x="2583" y="20038"/>
                  </a:lnTo>
                  <a:lnTo>
                    <a:pt x="9620" y="9620"/>
                  </a:lnTo>
                  <a:lnTo>
                    <a:pt x="20038" y="2583"/>
                  </a:lnTo>
                  <a:lnTo>
                    <a:pt x="32765" y="0"/>
                  </a:lnTo>
                  <a:lnTo>
                    <a:pt x="592074" y="0"/>
                  </a:lnTo>
                  <a:lnTo>
                    <a:pt x="604801" y="2583"/>
                  </a:lnTo>
                  <a:lnTo>
                    <a:pt x="615219" y="9620"/>
                  </a:lnTo>
                  <a:lnTo>
                    <a:pt x="622256" y="20038"/>
                  </a:lnTo>
                  <a:lnTo>
                    <a:pt x="624839" y="32765"/>
                  </a:lnTo>
                  <a:lnTo>
                    <a:pt x="624839" y="163829"/>
                  </a:lnTo>
                  <a:lnTo>
                    <a:pt x="622256" y="176557"/>
                  </a:lnTo>
                  <a:lnTo>
                    <a:pt x="615219" y="186975"/>
                  </a:lnTo>
                  <a:lnTo>
                    <a:pt x="604801" y="194012"/>
                  </a:lnTo>
                  <a:lnTo>
                    <a:pt x="592074" y="196595"/>
                  </a:lnTo>
                  <a:lnTo>
                    <a:pt x="32765" y="196595"/>
                  </a:lnTo>
                  <a:lnTo>
                    <a:pt x="20038" y="194012"/>
                  </a:lnTo>
                  <a:lnTo>
                    <a:pt x="9620" y="186975"/>
                  </a:lnTo>
                  <a:lnTo>
                    <a:pt x="2583" y="176557"/>
                  </a:lnTo>
                  <a:lnTo>
                    <a:pt x="0" y="163829"/>
                  </a:lnTo>
                  <a:lnTo>
                    <a:pt x="0" y="32765"/>
                  </a:lnTo>
                  <a:close/>
                </a:path>
              </a:pathLst>
            </a:custGeom>
            <a:ln w="12192">
              <a:solidFill>
                <a:srgbClr val="000000"/>
              </a:solidFill>
            </a:ln>
          </p:spPr>
          <p:txBody>
            <a:bodyPr wrap="square" lIns="0" tIns="0" rIns="0" bIns="0" rtlCol="0"/>
            <a:lstStyle/>
            <a:p>
              <a:endParaRPr sz="2400"/>
            </a:p>
          </p:txBody>
        </p:sp>
      </p:grpSp>
      <p:sp>
        <p:nvSpPr>
          <p:cNvPr id="15" name="object 15"/>
          <p:cNvSpPr txBox="1"/>
          <p:nvPr/>
        </p:nvSpPr>
        <p:spPr>
          <a:xfrm>
            <a:off x="2136648" y="2621789"/>
            <a:ext cx="550333" cy="140209"/>
          </a:xfrm>
          <a:prstGeom prst="rect">
            <a:avLst/>
          </a:prstGeom>
        </p:spPr>
        <p:txBody>
          <a:bodyPr vert="horz" wrap="square" lIns="0" tIns="16933" rIns="0" bIns="0" rtlCol="0">
            <a:spAutoFit/>
          </a:bodyPr>
          <a:lstStyle/>
          <a:p>
            <a:pPr marL="16933">
              <a:spcBef>
                <a:spcPts val="133"/>
              </a:spcBef>
            </a:pPr>
            <a:r>
              <a:rPr sz="800" spc="-40" dirty="0">
                <a:latin typeface="Arial"/>
                <a:cs typeface="Arial"/>
              </a:rPr>
              <a:t>Ku</a:t>
            </a:r>
            <a:r>
              <a:rPr sz="800" spc="13" dirty="0">
                <a:latin typeface="Arial"/>
                <a:cs typeface="Arial"/>
              </a:rPr>
              <a:t>b</a:t>
            </a:r>
            <a:r>
              <a:rPr sz="800" spc="-33" dirty="0">
                <a:latin typeface="Arial"/>
                <a:cs typeface="Arial"/>
              </a:rPr>
              <a:t>e</a:t>
            </a:r>
            <a:r>
              <a:rPr sz="800" spc="53" dirty="0">
                <a:latin typeface="Arial"/>
                <a:cs typeface="Arial"/>
              </a:rPr>
              <a:t>-</a:t>
            </a:r>
            <a:r>
              <a:rPr sz="800" spc="13" dirty="0">
                <a:latin typeface="Arial"/>
                <a:cs typeface="Arial"/>
              </a:rPr>
              <a:t>p</a:t>
            </a:r>
            <a:r>
              <a:rPr sz="800" dirty="0">
                <a:latin typeface="Arial"/>
                <a:cs typeface="Arial"/>
              </a:rPr>
              <a:t>r</a:t>
            </a:r>
            <a:r>
              <a:rPr sz="800" spc="13" dirty="0">
                <a:latin typeface="Arial"/>
                <a:cs typeface="Arial"/>
              </a:rPr>
              <a:t>o</a:t>
            </a:r>
            <a:r>
              <a:rPr sz="800" spc="-27" dirty="0">
                <a:latin typeface="Arial"/>
                <a:cs typeface="Arial"/>
              </a:rPr>
              <a:t>xy</a:t>
            </a:r>
            <a:endParaRPr sz="800">
              <a:latin typeface="Arial"/>
              <a:cs typeface="Arial"/>
            </a:endParaRPr>
          </a:p>
        </p:txBody>
      </p:sp>
      <p:grpSp>
        <p:nvGrpSpPr>
          <p:cNvPr id="16" name="object 16"/>
          <p:cNvGrpSpPr/>
          <p:nvPr/>
        </p:nvGrpSpPr>
        <p:grpSpPr>
          <a:xfrm>
            <a:off x="3387006" y="2562013"/>
            <a:ext cx="852593" cy="279400"/>
            <a:chOff x="2540254" y="1921510"/>
            <a:chExt cx="639445" cy="209550"/>
          </a:xfrm>
        </p:grpSpPr>
        <p:sp>
          <p:nvSpPr>
            <p:cNvPr id="17" name="object 17"/>
            <p:cNvSpPr/>
            <p:nvPr/>
          </p:nvSpPr>
          <p:spPr>
            <a:xfrm>
              <a:off x="2546604" y="1927860"/>
              <a:ext cx="626745" cy="196850"/>
            </a:xfrm>
            <a:custGeom>
              <a:avLst/>
              <a:gdLst/>
              <a:ahLst/>
              <a:cxnLst/>
              <a:rect l="l" t="t" r="r" b="b"/>
              <a:pathLst>
                <a:path w="626744" h="196850">
                  <a:moveTo>
                    <a:pt x="593597" y="0"/>
                  </a:moveTo>
                  <a:lnTo>
                    <a:pt x="32765" y="0"/>
                  </a:lnTo>
                  <a:lnTo>
                    <a:pt x="20038" y="2583"/>
                  </a:lnTo>
                  <a:lnTo>
                    <a:pt x="9620" y="9620"/>
                  </a:lnTo>
                  <a:lnTo>
                    <a:pt x="2583" y="20038"/>
                  </a:lnTo>
                  <a:lnTo>
                    <a:pt x="0" y="32765"/>
                  </a:lnTo>
                  <a:lnTo>
                    <a:pt x="0" y="163829"/>
                  </a:lnTo>
                  <a:lnTo>
                    <a:pt x="2583" y="176557"/>
                  </a:lnTo>
                  <a:lnTo>
                    <a:pt x="9620" y="186975"/>
                  </a:lnTo>
                  <a:lnTo>
                    <a:pt x="20038" y="194012"/>
                  </a:lnTo>
                  <a:lnTo>
                    <a:pt x="32765" y="196595"/>
                  </a:lnTo>
                  <a:lnTo>
                    <a:pt x="593597" y="196595"/>
                  </a:lnTo>
                  <a:lnTo>
                    <a:pt x="606325" y="194012"/>
                  </a:lnTo>
                  <a:lnTo>
                    <a:pt x="616743" y="186975"/>
                  </a:lnTo>
                  <a:lnTo>
                    <a:pt x="623780" y="176557"/>
                  </a:lnTo>
                  <a:lnTo>
                    <a:pt x="626363" y="163829"/>
                  </a:lnTo>
                  <a:lnTo>
                    <a:pt x="626363" y="32765"/>
                  </a:lnTo>
                  <a:lnTo>
                    <a:pt x="623780" y="20038"/>
                  </a:lnTo>
                  <a:lnTo>
                    <a:pt x="616743" y="9620"/>
                  </a:lnTo>
                  <a:lnTo>
                    <a:pt x="606325" y="2583"/>
                  </a:lnTo>
                  <a:lnTo>
                    <a:pt x="593597" y="0"/>
                  </a:lnTo>
                  <a:close/>
                </a:path>
              </a:pathLst>
            </a:custGeom>
            <a:solidFill>
              <a:srgbClr val="FFFFFF"/>
            </a:solidFill>
          </p:spPr>
          <p:txBody>
            <a:bodyPr wrap="square" lIns="0" tIns="0" rIns="0" bIns="0" rtlCol="0"/>
            <a:lstStyle/>
            <a:p>
              <a:endParaRPr sz="2400"/>
            </a:p>
          </p:txBody>
        </p:sp>
        <p:sp>
          <p:nvSpPr>
            <p:cNvPr id="18" name="object 18"/>
            <p:cNvSpPr/>
            <p:nvPr/>
          </p:nvSpPr>
          <p:spPr>
            <a:xfrm>
              <a:off x="2546604" y="1927860"/>
              <a:ext cx="626745" cy="196850"/>
            </a:xfrm>
            <a:custGeom>
              <a:avLst/>
              <a:gdLst/>
              <a:ahLst/>
              <a:cxnLst/>
              <a:rect l="l" t="t" r="r" b="b"/>
              <a:pathLst>
                <a:path w="626744" h="196850">
                  <a:moveTo>
                    <a:pt x="0" y="32765"/>
                  </a:moveTo>
                  <a:lnTo>
                    <a:pt x="2583" y="20038"/>
                  </a:lnTo>
                  <a:lnTo>
                    <a:pt x="9620" y="9620"/>
                  </a:lnTo>
                  <a:lnTo>
                    <a:pt x="20038" y="2583"/>
                  </a:lnTo>
                  <a:lnTo>
                    <a:pt x="32765" y="0"/>
                  </a:lnTo>
                  <a:lnTo>
                    <a:pt x="593597" y="0"/>
                  </a:lnTo>
                  <a:lnTo>
                    <a:pt x="606325" y="2583"/>
                  </a:lnTo>
                  <a:lnTo>
                    <a:pt x="616743" y="9620"/>
                  </a:lnTo>
                  <a:lnTo>
                    <a:pt x="623780" y="20038"/>
                  </a:lnTo>
                  <a:lnTo>
                    <a:pt x="626363" y="32765"/>
                  </a:lnTo>
                  <a:lnTo>
                    <a:pt x="626363" y="163829"/>
                  </a:lnTo>
                  <a:lnTo>
                    <a:pt x="623780" y="176557"/>
                  </a:lnTo>
                  <a:lnTo>
                    <a:pt x="616743" y="186975"/>
                  </a:lnTo>
                  <a:lnTo>
                    <a:pt x="606325" y="194012"/>
                  </a:lnTo>
                  <a:lnTo>
                    <a:pt x="593597" y="196595"/>
                  </a:lnTo>
                  <a:lnTo>
                    <a:pt x="32765" y="196595"/>
                  </a:lnTo>
                  <a:lnTo>
                    <a:pt x="20038" y="194012"/>
                  </a:lnTo>
                  <a:lnTo>
                    <a:pt x="9620" y="186975"/>
                  </a:lnTo>
                  <a:lnTo>
                    <a:pt x="2583" y="176557"/>
                  </a:lnTo>
                  <a:lnTo>
                    <a:pt x="0" y="163829"/>
                  </a:lnTo>
                  <a:lnTo>
                    <a:pt x="0" y="32765"/>
                  </a:lnTo>
                  <a:close/>
                </a:path>
              </a:pathLst>
            </a:custGeom>
            <a:ln w="12192">
              <a:solidFill>
                <a:srgbClr val="000000"/>
              </a:solidFill>
            </a:ln>
          </p:spPr>
          <p:txBody>
            <a:bodyPr wrap="square" lIns="0" tIns="0" rIns="0" bIns="0" rtlCol="0"/>
            <a:lstStyle/>
            <a:p>
              <a:endParaRPr sz="2400"/>
            </a:p>
          </p:txBody>
        </p:sp>
      </p:grpSp>
      <p:sp>
        <p:nvSpPr>
          <p:cNvPr id="19" name="object 19"/>
          <p:cNvSpPr txBox="1"/>
          <p:nvPr/>
        </p:nvSpPr>
        <p:spPr>
          <a:xfrm>
            <a:off x="3537880" y="2621789"/>
            <a:ext cx="550333" cy="140209"/>
          </a:xfrm>
          <a:prstGeom prst="rect">
            <a:avLst/>
          </a:prstGeom>
        </p:spPr>
        <p:txBody>
          <a:bodyPr vert="horz" wrap="square" lIns="0" tIns="16933" rIns="0" bIns="0" rtlCol="0">
            <a:spAutoFit/>
          </a:bodyPr>
          <a:lstStyle/>
          <a:p>
            <a:pPr marL="16933">
              <a:spcBef>
                <a:spcPts val="133"/>
              </a:spcBef>
            </a:pPr>
            <a:r>
              <a:rPr sz="800" spc="-40" dirty="0">
                <a:latin typeface="Arial"/>
                <a:cs typeface="Arial"/>
              </a:rPr>
              <a:t>Ku</a:t>
            </a:r>
            <a:r>
              <a:rPr sz="800" spc="13" dirty="0">
                <a:latin typeface="Arial"/>
                <a:cs typeface="Arial"/>
              </a:rPr>
              <a:t>b</a:t>
            </a:r>
            <a:r>
              <a:rPr sz="800" spc="-33" dirty="0">
                <a:latin typeface="Arial"/>
                <a:cs typeface="Arial"/>
              </a:rPr>
              <a:t>e</a:t>
            </a:r>
            <a:r>
              <a:rPr sz="800" spc="53" dirty="0">
                <a:latin typeface="Arial"/>
                <a:cs typeface="Arial"/>
              </a:rPr>
              <a:t>-</a:t>
            </a:r>
            <a:r>
              <a:rPr sz="800" spc="13" dirty="0">
                <a:latin typeface="Arial"/>
                <a:cs typeface="Arial"/>
              </a:rPr>
              <a:t>p</a:t>
            </a:r>
            <a:r>
              <a:rPr sz="800" dirty="0">
                <a:latin typeface="Arial"/>
                <a:cs typeface="Arial"/>
              </a:rPr>
              <a:t>r</a:t>
            </a:r>
            <a:r>
              <a:rPr sz="800" spc="13" dirty="0">
                <a:latin typeface="Arial"/>
                <a:cs typeface="Arial"/>
              </a:rPr>
              <a:t>o</a:t>
            </a:r>
            <a:r>
              <a:rPr sz="800" spc="-27" dirty="0">
                <a:latin typeface="Arial"/>
                <a:cs typeface="Arial"/>
              </a:rPr>
              <a:t>xy</a:t>
            </a:r>
            <a:endParaRPr sz="800">
              <a:latin typeface="Arial"/>
              <a:cs typeface="Arial"/>
            </a:endParaRPr>
          </a:p>
        </p:txBody>
      </p:sp>
      <p:grpSp>
        <p:nvGrpSpPr>
          <p:cNvPr id="20" name="object 20"/>
          <p:cNvGrpSpPr/>
          <p:nvPr/>
        </p:nvGrpSpPr>
        <p:grpSpPr>
          <a:xfrm>
            <a:off x="4813470" y="2562013"/>
            <a:ext cx="850053" cy="279400"/>
            <a:chOff x="3610102" y="1921510"/>
            <a:chExt cx="637540" cy="209550"/>
          </a:xfrm>
        </p:grpSpPr>
        <p:sp>
          <p:nvSpPr>
            <p:cNvPr id="21" name="object 21"/>
            <p:cNvSpPr/>
            <p:nvPr/>
          </p:nvSpPr>
          <p:spPr>
            <a:xfrm>
              <a:off x="3616452" y="1927860"/>
              <a:ext cx="624840" cy="196850"/>
            </a:xfrm>
            <a:custGeom>
              <a:avLst/>
              <a:gdLst/>
              <a:ahLst/>
              <a:cxnLst/>
              <a:rect l="l" t="t" r="r" b="b"/>
              <a:pathLst>
                <a:path w="624839" h="196850">
                  <a:moveTo>
                    <a:pt x="592074" y="0"/>
                  </a:moveTo>
                  <a:lnTo>
                    <a:pt x="32765" y="0"/>
                  </a:lnTo>
                  <a:lnTo>
                    <a:pt x="20038" y="2583"/>
                  </a:lnTo>
                  <a:lnTo>
                    <a:pt x="9620" y="9620"/>
                  </a:lnTo>
                  <a:lnTo>
                    <a:pt x="2583" y="20038"/>
                  </a:lnTo>
                  <a:lnTo>
                    <a:pt x="0" y="32765"/>
                  </a:lnTo>
                  <a:lnTo>
                    <a:pt x="0" y="163829"/>
                  </a:lnTo>
                  <a:lnTo>
                    <a:pt x="2583" y="176557"/>
                  </a:lnTo>
                  <a:lnTo>
                    <a:pt x="9620" y="186975"/>
                  </a:lnTo>
                  <a:lnTo>
                    <a:pt x="20038" y="194012"/>
                  </a:lnTo>
                  <a:lnTo>
                    <a:pt x="32765" y="196595"/>
                  </a:lnTo>
                  <a:lnTo>
                    <a:pt x="592074" y="196595"/>
                  </a:lnTo>
                  <a:lnTo>
                    <a:pt x="604801" y="194012"/>
                  </a:lnTo>
                  <a:lnTo>
                    <a:pt x="615219" y="186975"/>
                  </a:lnTo>
                  <a:lnTo>
                    <a:pt x="622256" y="176557"/>
                  </a:lnTo>
                  <a:lnTo>
                    <a:pt x="624839" y="163829"/>
                  </a:lnTo>
                  <a:lnTo>
                    <a:pt x="624839" y="32765"/>
                  </a:lnTo>
                  <a:lnTo>
                    <a:pt x="622256" y="20038"/>
                  </a:lnTo>
                  <a:lnTo>
                    <a:pt x="615219" y="9620"/>
                  </a:lnTo>
                  <a:lnTo>
                    <a:pt x="604801" y="2583"/>
                  </a:lnTo>
                  <a:lnTo>
                    <a:pt x="592074" y="0"/>
                  </a:lnTo>
                  <a:close/>
                </a:path>
              </a:pathLst>
            </a:custGeom>
            <a:solidFill>
              <a:srgbClr val="FFFFFF"/>
            </a:solidFill>
          </p:spPr>
          <p:txBody>
            <a:bodyPr wrap="square" lIns="0" tIns="0" rIns="0" bIns="0" rtlCol="0"/>
            <a:lstStyle/>
            <a:p>
              <a:endParaRPr sz="2400"/>
            </a:p>
          </p:txBody>
        </p:sp>
        <p:sp>
          <p:nvSpPr>
            <p:cNvPr id="22" name="object 22"/>
            <p:cNvSpPr/>
            <p:nvPr/>
          </p:nvSpPr>
          <p:spPr>
            <a:xfrm>
              <a:off x="3616452" y="1927860"/>
              <a:ext cx="624840" cy="196850"/>
            </a:xfrm>
            <a:custGeom>
              <a:avLst/>
              <a:gdLst/>
              <a:ahLst/>
              <a:cxnLst/>
              <a:rect l="l" t="t" r="r" b="b"/>
              <a:pathLst>
                <a:path w="624839" h="196850">
                  <a:moveTo>
                    <a:pt x="0" y="32765"/>
                  </a:moveTo>
                  <a:lnTo>
                    <a:pt x="2583" y="20038"/>
                  </a:lnTo>
                  <a:lnTo>
                    <a:pt x="9620" y="9620"/>
                  </a:lnTo>
                  <a:lnTo>
                    <a:pt x="20038" y="2583"/>
                  </a:lnTo>
                  <a:lnTo>
                    <a:pt x="32765" y="0"/>
                  </a:lnTo>
                  <a:lnTo>
                    <a:pt x="592074" y="0"/>
                  </a:lnTo>
                  <a:lnTo>
                    <a:pt x="604801" y="2583"/>
                  </a:lnTo>
                  <a:lnTo>
                    <a:pt x="615219" y="9620"/>
                  </a:lnTo>
                  <a:lnTo>
                    <a:pt x="622256" y="20038"/>
                  </a:lnTo>
                  <a:lnTo>
                    <a:pt x="624839" y="32765"/>
                  </a:lnTo>
                  <a:lnTo>
                    <a:pt x="624839" y="163829"/>
                  </a:lnTo>
                  <a:lnTo>
                    <a:pt x="622256" y="176557"/>
                  </a:lnTo>
                  <a:lnTo>
                    <a:pt x="615219" y="186975"/>
                  </a:lnTo>
                  <a:lnTo>
                    <a:pt x="604801" y="194012"/>
                  </a:lnTo>
                  <a:lnTo>
                    <a:pt x="592074" y="196595"/>
                  </a:lnTo>
                  <a:lnTo>
                    <a:pt x="32765" y="196595"/>
                  </a:lnTo>
                  <a:lnTo>
                    <a:pt x="20038" y="194012"/>
                  </a:lnTo>
                  <a:lnTo>
                    <a:pt x="9620" y="186975"/>
                  </a:lnTo>
                  <a:lnTo>
                    <a:pt x="2583" y="176557"/>
                  </a:lnTo>
                  <a:lnTo>
                    <a:pt x="0" y="163829"/>
                  </a:lnTo>
                  <a:lnTo>
                    <a:pt x="0" y="32765"/>
                  </a:lnTo>
                  <a:close/>
                </a:path>
              </a:pathLst>
            </a:custGeom>
            <a:ln w="12192">
              <a:solidFill>
                <a:srgbClr val="000000"/>
              </a:solidFill>
            </a:ln>
          </p:spPr>
          <p:txBody>
            <a:bodyPr wrap="square" lIns="0" tIns="0" rIns="0" bIns="0" rtlCol="0"/>
            <a:lstStyle/>
            <a:p>
              <a:endParaRPr sz="2400"/>
            </a:p>
          </p:txBody>
        </p:sp>
      </p:grpSp>
      <p:sp>
        <p:nvSpPr>
          <p:cNvPr id="23" name="object 23"/>
          <p:cNvSpPr txBox="1"/>
          <p:nvPr/>
        </p:nvSpPr>
        <p:spPr>
          <a:xfrm>
            <a:off x="4962652" y="2621789"/>
            <a:ext cx="550333" cy="140209"/>
          </a:xfrm>
          <a:prstGeom prst="rect">
            <a:avLst/>
          </a:prstGeom>
        </p:spPr>
        <p:txBody>
          <a:bodyPr vert="horz" wrap="square" lIns="0" tIns="16933" rIns="0" bIns="0" rtlCol="0">
            <a:spAutoFit/>
          </a:bodyPr>
          <a:lstStyle/>
          <a:p>
            <a:pPr marL="16933">
              <a:spcBef>
                <a:spcPts val="133"/>
              </a:spcBef>
            </a:pPr>
            <a:r>
              <a:rPr sz="800" spc="-40" dirty="0">
                <a:latin typeface="Arial"/>
                <a:cs typeface="Arial"/>
              </a:rPr>
              <a:t>Ku</a:t>
            </a:r>
            <a:r>
              <a:rPr sz="800" spc="13" dirty="0">
                <a:latin typeface="Arial"/>
                <a:cs typeface="Arial"/>
              </a:rPr>
              <a:t>b</a:t>
            </a:r>
            <a:r>
              <a:rPr sz="800" spc="-33" dirty="0">
                <a:latin typeface="Arial"/>
                <a:cs typeface="Arial"/>
              </a:rPr>
              <a:t>e</a:t>
            </a:r>
            <a:r>
              <a:rPr sz="800" spc="53" dirty="0">
                <a:latin typeface="Arial"/>
                <a:cs typeface="Arial"/>
              </a:rPr>
              <a:t>-</a:t>
            </a:r>
            <a:r>
              <a:rPr sz="800" spc="13" dirty="0">
                <a:latin typeface="Arial"/>
                <a:cs typeface="Arial"/>
              </a:rPr>
              <a:t>p</a:t>
            </a:r>
            <a:r>
              <a:rPr sz="800" dirty="0">
                <a:latin typeface="Arial"/>
                <a:cs typeface="Arial"/>
              </a:rPr>
              <a:t>r</a:t>
            </a:r>
            <a:r>
              <a:rPr sz="800" spc="13" dirty="0">
                <a:latin typeface="Arial"/>
                <a:cs typeface="Arial"/>
              </a:rPr>
              <a:t>o</a:t>
            </a:r>
            <a:r>
              <a:rPr sz="800" spc="-27" dirty="0">
                <a:latin typeface="Arial"/>
                <a:cs typeface="Arial"/>
              </a:rPr>
              <a:t>xy</a:t>
            </a:r>
            <a:endParaRPr sz="800">
              <a:latin typeface="Arial"/>
              <a:cs typeface="Arial"/>
            </a:endParaRPr>
          </a:p>
        </p:txBody>
      </p:sp>
      <p:grpSp>
        <p:nvGrpSpPr>
          <p:cNvPr id="24" name="object 24"/>
          <p:cNvGrpSpPr/>
          <p:nvPr/>
        </p:nvGrpSpPr>
        <p:grpSpPr>
          <a:xfrm>
            <a:off x="6213518" y="2562013"/>
            <a:ext cx="850053" cy="279400"/>
            <a:chOff x="4660138" y="1921510"/>
            <a:chExt cx="637540" cy="209550"/>
          </a:xfrm>
        </p:grpSpPr>
        <p:sp>
          <p:nvSpPr>
            <p:cNvPr id="25" name="object 25"/>
            <p:cNvSpPr/>
            <p:nvPr/>
          </p:nvSpPr>
          <p:spPr>
            <a:xfrm>
              <a:off x="4666488" y="1927860"/>
              <a:ext cx="624840" cy="196850"/>
            </a:xfrm>
            <a:custGeom>
              <a:avLst/>
              <a:gdLst/>
              <a:ahLst/>
              <a:cxnLst/>
              <a:rect l="l" t="t" r="r" b="b"/>
              <a:pathLst>
                <a:path w="624839" h="196850">
                  <a:moveTo>
                    <a:pt x="592074" y="0"/>
                  </a:moveTo>
                  <a:lnTo>
                    <a:pt x="32765" y="0"/>
                  </a:lnTo>
                  <a:lnTo>
                    <a:pt x="20038" y="2583"/>
                  </a:lnTo>
                  <a:lnTo>
                    <a:pt x="9620" y="9620"/>
                  </a:lnTo>
                  <a:lnTo>
                    <a:pt x="2583" y="20038"/>
                  </a:lnTo>
                  <a:lnTo>
                    <a:pt x="0" y="32765"/>
                  </a:lnTo>
                  <a:lnTo>
                    <a:pt x="0" y="163829"/>
                  </a:lnTo>
                  <a:lnTo>
                    <a:pt x="2583" y="176557"/>
                  </a:lnTo>
                  <a:lnTo>
                    <a:pt x="9620" y="186975"/>
                  </a:lnTo>
                  <a:lnTo>
                    <a:pt x="20038" y="194012"/>
                  </a:lnTo>
                  <a:lnTo>
                    <a:pt x="32765" y="196595"/>
                  </a:lnTo>
                  <a:lnTo>
                    <a:pt x="592074" y="196595"/>
                  </a:lnTo>
                  <a:lnTo>
                    <a:pt x="604801" y="194012"/>
                  </a:lnTo>
                  <a:lnTo>
                    <a:pt x="615219" y="186975"/>
                  </a:lnTo>
                  <a:lnTo>
                    <a:pt x="622256" y="176557"/>
                  </a:lnTo>
                  <a:lnTo>
                    <a:pt x="624839" y="163829"/>
                  </a:lnTo>
                  <a:lnTo>
                    <a:pt x="624839" y="32765"/>
                  </a:lnTo>
                  <a:lnTo>
                    <a:pt x="622256" y="20038"/>
                  </a:lnTo>
                  <a:lnTo>
                    <a:pt x="615219" y="9620"/>
                  </a:lnTo>
                  <a:lnTo>
                    <a:pt x="604801" y="2583"/>
                  </a:lnTo>
                  <a:lnTo>
                    <a:pt x="592074" y="0"/>
                  </a:lnTo>
                  <a:close/>
                </a:path>
              </a:pathLst>
            </a:custGeom>
            <a:solidFill>
              <a:srgbClr val="FFFFFF"/>
            </a:solidFill>
          </p:spPr>
          <p:txBody>
            <a:bodyPr wrap="square" lIns="0" tIns="0" rIns="0" bIns="0" rtlCol="0"/>
            <a:lstStyle/>
            <a:p>
              <a:endParaRPr sz="2400"/>
            </a:p>
          </p:txBody>
        </p:sp>
        <p:sp>
          <p:nvSpPr>
            <p:cNvPr id="26" name="object 26"/>
            <p:cNvSpPr/>
            <p:nvPr/>
          </p:nvSpPr>
          <p:spPr>
            <a:xfrm>
              <a:off x="4666488" y="1927860"/>
              <a:ext cx="624840" cy="196850"/>
            </a:xfrm>
            <a:custGeom>
              <a:avLst/>
              <a:gdLst/>
              <a:ahLst/>
              <a:cxnLst/>
              <a:rect l="l" t="t" r="r" b="b"/>
              <a:pathLst>
                <a:path w="624839" h="196850">
                  <a:moveTo>
                    <a:pt x="0" y="32765"/>
                  </a:moveTo>
                  <a:lnTo>
                    <a:pt x="2583" y="20038"/>
                  </a:lnTo>
                  <a:lnTo>
                    <a:pt x="9620" y="9620"/>
                  </a:lnTo>
                  <a:lnTo>
                    <a:pt x="20038" y="2583"/>
                  </a:lnTo>
                  <a:lnTo>
                    <a:pt x="32765" y="0"/>
                  </a:lnTo>
                  <a:lnTo>
                    <a:pt x="592074" y="0"/>
                  </a:lnTo>
                  <a:lnTo>
                    <a:pt x="604801" y="2583"/>
                  </a:lnTo>
                  <a:lnTo>
                    <a:pt x="615219" y="9620"/>
                  </a:lnTo>
                  <a:lnTo>
                    <a:pt x="622256" y="20038"/>
                  </a:lnTo>
                  <a:lnTo>
                    <a:pt x="624839" y="32765"/>
                  </a:lnTo>
                  <a:lnTo>
                    <a:pt x="624839" y="163829"/>
                  </a:lnTo>
                  <a:lnTo>
                    <a:pt x="622256" y="176557"/>
                  </a:lnTo>
                  <a:lnTo>
                    <a:pt x="615219" y="186975"/>
                  </a:lnTo>
                  <a:lnTo>
                    <a:pt x="604801" y="194012"/>
                  </a:lnTo>
                  <a:lnTo>
                    <a:pt x="592074" y="196595"/>
                  </a:lnTo>
                  <a:lnTo>
                    <a:pt x="32765" y="196595"/>
                  </a:lnTo>
                  <a:lnTo>
                    <a:pt x="20038" y="194012"/>
                  </a:lnTo>
                  <a:lnTo>
                    <a:pt x="9620" y="186975"/>
                  </a:lnTo>
                  <a:lnTo>
                    <a:pt x="2583" y="176557"/>
                  </a:lnTo>
                  <a:lnTo>
                    <a:pt x="0" y="163829"/>
                  </a:lnTo>
                  <a:lnTo>
                    <a:pt x="0" y="32765"/>
                  </a:lnTo>
                  <a:close/>
                </a:path>
              </a:pathLst>
            </a:custGeom>
            <a:ln w="12192">
              <a:solidFill>
                <a:srgbClr val="000000"/>
              </a:solidFill>
            </a:ln>
          </p:spPr>
          <p:txBody>
            <a:bodyPr wrap="square" lIns="0" tIns="0" rIns="0" bIns="0" rtlCol="0"/>
            <a:lstStyle/>
            <a:p>
              <a:endParaRPr sz="2400"/>
            </a:p>
          </p:txBody>
        </p:sp>
      </p:grpSp>
      <p:sp>
        <p:nvSpPr>
          <p:cNvPr id="27" name="object 27"/>
          <p:cNvSpPr txBox="1"/>
          <p:nvPr/>
        </p:nvSpPr>
        <p:spPr>
          <a:xfrm>
            <a:off x="6363545" y="2621789"/>
            <a:ext cx="551179" cy="140209"/>
          </a:xfrm>
          <a:prstGeom prst="rect">
            <a:avLst/>
          </a:prstGeom>
        </p:spPr>
        <p:txBody>
          <a:bodyPr vert="horz" wrap="square" lIns="0" tIns="16933" rIns="0" bIns="0" rtlCol="0">
            <a:spAutoFit/>
          </a:bodyPr>
          <a:lstStyle/>
          <a:p>
            <a:pPr marL="16933">
              <a:spcBef>
                <a:spcPts val="133"/>
              </a:spcBef>
            </a:pPr>
            <a:r>
              <a:rPr sz="800" spc="-7" dirty="0">
                <a:latin typeface="Arial"/>
                <a:cs typeface="Arial"/>
              </a:rPr>
              <a:t>Kube-proxy</a:t>
            </a:r>
            <a:endParaRPr sz="800">
              <a:latin typeface="Arial"/>
              <a:cs typeface="Arial"/>
            </a:endParaRPr>
          </a:p>
        </p:txBody>
      </p:sp>
      <p:grpSp>
        <p:nvGrpSpPr>
          <p:cNvPr id="28" name="object 28"/>
          <p:cNvGrpSpPr/>
          <p:nvPr/>
        </p:nvGrpSpPr>
        <p:grpSpPr>
          <a:xfrm>
            <a:off x="7654205" y="2562013"/>
            <a:ext cx="852593" cy="279400"/>
            <a:chOff x="5740653" y="1921510"/>
            <a:chExt cx="639445" cy="209550"/>
          </a:xfrm>
        </p:grpSpPr>
        <p:sp>
          <p:nvSpPr>
            <p:cNvPr id="29" name="object 29"/>
            <p:cNvSpPr/>
            <p:nvPr/>
          </p:nvSpPr>
          <p:spPr>
            <a:xfrm>
              <a:off x="5747003" y="1927860"/>
              <a:ext cx="626745" cy="196850"/>
            </a:xfrm>
            <a:custGeom>
              <a:avLst/>
              <a:gdLst/>
              <a:ahLst/>
              <a:cxnLst/>
              <a:rect l="l" t="t" r="r" b="b"/>
              <a:pathLst>
                <a:path w="626745" h="196850">
                  <a:moveTo>
                    <a:pt x="593598" y="0"/>
                  </a:moveTo>
                  <a:lnTo>
                    <a:pt x="32766" y="0"/>
                  </a:lnTo>
                  <a:lnTo>
                    <a:pt x="20038" y="2583"/>
                  </a:lnTo>
                  <a:lnTo>
                    <a:pt x="9620" y="9620"/>
                  </a:lnTo>
                  <a:lnTo>
                    <a:pt x="2583" y="20038"/>
                  </a:lnTo>
                  <a:lnTo>
                    <a:pt x="0" y="32765"/>
                  </a:lnTo>
                  <a:lnTo>
                    <a:pt x="0" y="163829"/>
                  </a:lnTo>
                  <a:lnTo>
                    <a:pt x="2583" y="176557"/>
                  </a:lnTo>
                  <a:lnTo>
                    <a:pt x="9620" y="186975"/>
                  </a:lnTo>
                  <a:lnTo>
                    <a:pt x="20038" y="194012"/>
                  </a:lnTo>
                  <a:lnTo>
                    <a:pt x="32766" y="196595"/>
                  </a:lnTo>
                  <a:lnTo>
                    <a:pt x="593598" y="196595"/>
                  </a:lnTo>
                  <a:lnTo>
                    <a:pt x="606325" y="194012"/>
                  </a:lnTo>
                  <a:lnTo>
                    <a:pt x="616743" y="186975"/>
                  </a:lnTo>
                  <a:lnTo>
                    <a:pt x="623780" y="176557"/>
                  </a:lnTo>
                  <a:lnTo>
                    <a:pt x="626363" y="163829"/>
                  </a:lnTo>
                  <a:lnTo>
                    <a:pt x="626363" y="32765"/>
                  </a:lnTo>
                  <a:lnTo>
                    <a:pt x="623780" y="20038"/>
                  </a:lnTo>
                  <a:lnTo>
                    <a:pt x="616743" y="9620"/>
                  </a:lnTo>
                  <a:lnTo>
                    <a:pt x="606325" y="2583"/>
                  </a:lnTo>
                  <a:lnTo>
                    <a:pt x="593598" y="0"/>
                  </a:lnTo>
                  <a:close/>
                </a:path>
              </a:pathLst>
            </a:custGeom>
            <a:solidFill>
              <a:srgbClr val="FFFFFF"/>
            </a:solidFill>
          </p:spPr>
          <p:txBody>
            <a:bodyPr wrap="square" lIns="0" tIns="0" rIns="0" bIns="0" rtlCol="0"/>
            <a:lstStyle/>
            <a:p>
              <a:endParaRPr sz="2400"/>
            </a:p>
          </p:txBody>
        </p:sp>
        <p:sp>
          <p:nvSpPr>
            <p:cNvPr id="30" name="object 30"/>
            <p:cNvSpPr/>
            <p:nvPr/>
          </p:nvSpPr>
          <p:spPr>
            <a:xfrm>
              <a:off x="5747003" y="1927860"/>
              <a:ext cx="626745" cy="196850"/>
            </a:xfrm>
            <a:custGeom>
              <a:avLst/>
              <a:gdLst/>
              <a:ahLst/>
              <a:cxnLst/>
              <a:rect l="l" t="t" r="r" b="b"/>
              <a:pathLst>
                <a:path w="626745" h="196850">
                  <a:moveTo>
                    <a:pt x="0" y="32765"/>
                  </a:moveTo>
                  <a:lnTo>
                    <a:pt x="2583" y="20038"/>
                  </a:lnTo>
                  <a:lnTo>
                    <a:pt x="9620" y="9620"/>
                  </a:lnTo>
                  <a:lnTo>
                    <a:pt x="20038" y="2583"/>
                  </a:lnTo>
                  <a:lnTo>
                    <a:pt x="32766" y="0"/>
                  </a:lnTo>
                  <a:lnTo>
                    <a:pt x="593598" y="0"/>
                  </a:lnTo>
                  <a:lnTo>
                    <a:pt x="606325" y="2583"/>
                  </a:lnTo>
                  <a:lnTo>
                    <a:pt x="616743" y="9620"/>
                  </a:lnTo>
                  <a:lnTo>
                    <a:pt x="623780" y="20038"/>
                  </a:lnTo>
                  <a:lnTo>
                    <a:pt x="626363" y="32765"/>
                  </a:lnTo>
                  <a:lnTo>
                    <a:pt x="626363" y="163829"/>
                  </a:lnTo>
                  <a:lnTo>
                    <a:pt x="623780" y="176557"/>
                  </a:lnTo>
                  <a:lnTo>
                    <a:pt x="616743" y="186975"/>
                  </a:lnTo>
                  <a:lnTo>
                    <a:pt x="606325" y="194012"/>
                  </a:lnTo>
                  <a:lnTo>
                    <a:pt x="593598" y="196595"/>
                  </a:lnTo>
                  <a:lnTo>
                    <a:pt x="32766" y="196595"/>
                  </a:lnTo>
                  <a:lnTo>
                    <a:pt x="20038" y="194012"/>
                  </a:lnTo>
                  <a:lnTo>
                    <a:pt x="9620" y="186975"/>
                  </a:lnTo>
                  <a:lnTo>
                    <a:pt x="2583" y="176557"/>
                  </a:lnTo>
                  <a:lnTo>
                    <a:pt x="0" y="163829"/>
                  </a:lnTo>
                  <a:lnTo>
                    <a:pt x="0" y="32765"/>
                  </a:lnTo>
                  <a:close/>
                </a:path>
              </a:pathLst>
            </a:custGeom>
            <a:ln w="12192">
              <a:solidFill>
                <a:srgbClr val="000000"/>
              </a:solidFill>
            </a:ln>
          </p:spPr>
          <p:txBody>
            <a:bodyPr wrap="square" lIns="0" tIns="0" rIns="0" bIns="0" rtlCol="0"/>
            <a:lstStyle/>
            <a:p>
              <a:endParaRPr sz="2400"/>
            </a:p>
          </p:txBody>
        </p:sp>
      </p:grpSp>
      <p:sp>
        <p:nvSpPr>
          <p:cNvPr id="31" name="object 31"/>
          <p:cNvSpPr txBox="1"/>
          <p:nvPr/>
        </p:nvSpPr>
        <p:spPr>
          <a:xfrm>
            <a:off x="7805080" y="2621789"/>
            <a:ext cx="550333" cy="140209"/>
          </a:xfrm>
          <a:prstGeom prst="rect">
            <a:avLst/>
          </a:prstGeom>
        </p:spPr>
        <p:txBody>
          <a:bodyPr vert="horz" wrap="square" lIns="0" tIns="16933" rIns="0" bIns="0" rtlCol="0">
            <a:spAutoFit/>
          </a:bodyPr>
          <a:lstStyle/>
          <a:p>
            <a:pPr marL="16933">
              <a:spcBef>
                <a:spcPts val="133"/>
              </a:spcBef>
            </a:pPr>
            <a:r>
              <a:rPr sz="800" spc="-40" dirty="0">
                <a:latin typeface="Arial"/>
                <a:cs typeface="Arial"/>
              </a:rPr>
              <a:t>Ku</a:t>
            </a:r>
            <a:r>
              <a:rPr sz="800" spc="13" dirty="0">
                <a:latin typeface="Arial"/>
                <a:cs typeface="Arial"/>
              </a:rPr>
              <a:t>b</a:t>
            </a:r>
            <a:r>
              <a:rPr sz="800" spc="-33" dirty="0">
                <a:latin typeface="Arial"/>
                <a:cs typeface="Arial"/>
              </a:rPr>
              <a:t>e</a:t>
            </a:r>
            <a:r>
              <a:rPr sz="800" spc="53" dirty="0">
                <a:latin typeface="Arial"/>
                <a:cs typeface="Arial"/>
              </a:rPr>
              <a:t>-</a:t>
            </a:r>
            <a:r>
              <a:rPr sz="800" spc="13" dirty="0">
                <a:latin typeface="Arial"/>
                <a:cs typeface="Arial"/>
              </a:rPr>
              <a:t>p</a:t>
            </a:r>
            <a:r>
              <a:rPr sz="800" dirty="0">
                <a:latin typeface="Arial"/>
                <a:cs typeface="Arial"/>
              </a:rPr>
              <a:t>r</a:t>
            </a:r>
            <a:r>
              <a:rPr sz="800" spc="13" dirty="0">
                <a:latin typeface="Arial"/>
                <a:cs typeface="Arial"/>
              </a:rPr>
              <a:t>o</a:t>
            </a:r>
            <a:r>
              <a:rPr sz="800" spc="-27" dirty="0">
                <a:latin typeface="Arial"/>
                <a:cs typeface="Arial"/>
              </a:rPr>
              <a:t>xy</a:t>
            </a:r>
            <a:endParaRPr sz="800">
              <a:latin typeface="Arial"/>
              <a:cs typeface="Arial"/>
            </a:endParaRPr>
          </a:p>
        </p:txBody>
      </p:sp>
      <p:grpSp>
        <p:nvGrpSpPr>
          <p:cNvPr id="32" name="object 32"/>
          <p:cNvGrpSpPr/>
          <p:nvPr/>
        </p:nvGrpSpPr>
        <p:grpSpPr>
          <a:xfrm>
            <a:off x="9056624" y="2562353"/>
            <a:ext cx="850053" cy="278553"/>
            <a:chOff x="6792468" y="1921764"/>
            <a:chExt cx="637540" cy="208915"/>
          </a:xfrm>
        </p:grpSpPr>
        <p:sp>
          <p:nvSpPr>
            <p:cNvPr id="33" name="object 33"/>
            <p:cNvSpPr/>
            <p:nvPr/>
          </p:nvSpPr>
          <p:spPr>
            <a:xfrm>
              <a:off x="6798564" y="1927860"/>
              <a:ext cx="624840" cy="196850"/>
            </a:xfrm>
            <a:custGeom>
              <a:avLst/>
              <a:gdLst/>
              <a:ahLst/>
              <a:cxnLst/>
              <a:rect l="l" t="t" r="r" b="b"/>
              <a:pathLst>
                <a:path w="624840" h="196850">
                  <a:moveTo>
                    <a:pt x="592074" y="0"/>
                  </a:moveTo>
                  <a:lnTo>
                    <a:pt x="32765" y="0"/>
                  </a:lnTo>
                  <a:lnTo>
                    <a:pt x="20038" y="2583"/>
                  </a:lnTo>
                  <a:lnTo>
                    <a:pt x="9620" y="9620"/>
                  </a:lnTo>
                  <a:lnTo>
                    <a:pt x="2583" y="20038"/>
                  </a:lnTo>
                  <a:lnTo>
                    <a:pt x="0" y="32765"/>
                  </a:lnTo>
                  <a:lnTo>
                    <a:pt x="0" y="163829"/>
                  </a:lnTo>
                  <a:lnTo>
                    <a:pt x="2583" y="176557"/>
                  </a:lnTo>
                  <a:lnTo>
                    <a:pt x="9620" y="186975"/>
                  </a:lnTo>
                  <a:lnTo>
                    <a:pt x="20038" y="194012"/>
                  </a:lnTo>
                  <a:lnTo>
                    <a:pt x="32765" y="196595"/>
                  </a:lnTo>
                  <a:lnTo>
                    <a:pt x="592074" y="196595"/>
                  </a:lnTo>
                  <a:lnTo>
                    <a:pt x="604801" y="194012"/>
                  </a:lnTo>
                  <a:lnTo>
                    <a:pt x="615219" y="186975"/>
                  </a:lnTo>
                  <a:lnTo>
                    <a:pt x="622256" y="176557"/>
                  </a:lnTo>
                  <a:lnTo>
                    <a:pt x="624839" y="163829"/>
                  </a:lnTo>
                  <a:lnTo>
                    <a:pt x="624839" y="32765"/>
                  </a:lnTo>
                  <a:lnTo>
                    <a:pt x="622256" y="20038"/>
                  </a:lnTo>
                  <a:lnTo>
                    <a:pt x="615219" y="9620"/>
                  </a:lnTo>
                  <a:lnTo>
                    <a:pt x="604801" y="2583"/>
                  </a:lnTo>
                  <a:lnTo>
                    <a:pt x="592074" y="0"/>
                  </a:lnTo>
                  <a:close/>
                </a:path>
              </a:pathLst>
            </a:custGeom>
            <a:solidFill>
              <a:srgbClr val="FFFFFF"/>
            </a:solidFill>
          </p:spPr>
          <p:txBody>
            <a:bodyPr wrap="square" lIns="0" tIns="0" rIns="0" bIns="0" rtlCol="0"/>
            <a:lstStyle/>
            <a:p>
              <a:endParaRPr sz="2400"/>
            </a:p>
          </p:txBody>
        </p:sp>
        <p:sp>
          <p:nvSpPr>
            <p:cNvPr id="34" name="object 34"/>
            <p:cNvSpPr/>
            <p:nvPr/>
          </p:nvSpPr>
          <p:spPr>
            <a:xfrm>
              <a:off x="6798564" y="1927860"/>
              <a:ext cx="624840" cy="196850"/>
            </a:xfrm>
            <a:custGeom>
              <a:avLst/>
              <a:gdLst/>
              <a:ahLst/>
              <a:cxnLst/>
              <a:rect l="l" t="t" r="r" b="b"/>
              <a:pathLst>
                <a:path w="624840" h="196850">
                  <a:moveTo>
                    <a:pt x="0" y="32765"/>
                  </a:moveTo>
                  <a:lnTo>
                    <a:pt x="2583" y="20038"/>
                  </a:lnTo>
                  <a:lnTo>
                    <a:pt x="9620" y="9620"/>
                  </a:lnTo>
                  <a:lnTo>
                    <a:pt x="20038" y="2583"/>
                  </a:lnTo>
                  <a:lnTo>
                    <a:pt x="32765" y="0"/>
                  </a:lnTo>
                  <a:lnTo>
                    <a:pt x="592074" y="0"/>
                  </a:lnTo>
                  <a:lnTo>
                    <a:pt x="604801" y="2583"/>
                  </a:lnTo>
                  <a:lnTo>
                    <a:pt x="615219" y="9620"/>
                  </a:lnTo>
                  <a:lnTo>
                    <a:pt x="622256" y="20038"/>
                  </a:lnTo>
                  <a:lnTo>
                    <a:pt x="624839" y="32765"/>
                  </a:lnTo>
                  <a:lnTo>
                    <a:pt x="624839" y="163829"/>
                  </a:lnTo>
                  <a:lnTo>
                    <a:pt x="622256" y="176557"/>
                  </a:lnTo>
                  <a:lnTo>
                    <a:pt x="615219" y="186975"/>
                  </a:lnTo>
                  <a:lnTo>
                    <a:pt x="604801" y="194012"/>
                  </a:lnTo>
                  <a:lnTo>
                    <a:pt x="592074" y="196595"/>
                  </a:lnTo>
                  <a:lnTo>
                    <a:pt x="32765" y="196595"/>
                  </a:lnTo>
                  <a:lnTo>
                    <a:pt x="20038" y="194012"/>
                  </a:lnTo>
                  <a:lnTo>
                    <a:pt x="9620" y="186975"/>
                  </a:lnTo>
                  <a:lnTo>
                    <a:pt x="2583" y="176557"/>
                  </a:lnTo>
                  <a:lnTo>
                    <a:pt x="0" y="163829"/>
                  </a:lnTo>
                  <a:lnTo>
                    <a:pt x="0" y="32765"/>
                  </a:lnTo>
                  <a:close/>
                </a:path>
              </a:pathLst>
            </a:custGeom>
            <a:ln w="12192">
              <a:solidFill>
                <a:srgbClr val="000000"/>
              </a:solidFill>
            </a:ln>
          </p:spPr>
          <p:txBody>
            <a:bodyPr wrap="square" lIns="0" tIns="0" rIns="0" bIns="0" rtlCol="0"/>
            <a:lstStyle/>
            <a:p>
              <a:endParaRPr sz="2400"/>
            </a:p>
          </p:txBody>
        </p:sp>
      </p:grpSp>
      <p:sp>
        <p:nvSpPr>
          <p:cNvPr id="35" name="object 35"/>
          <p:cNvSpPr txBox="1"/>
          <p:nvPr/>
        </p:nvSpPr>
        <p:spPr>
          <a:xfrm>
            <a:off x="9206314" y="2621789"/>
            <a:ext cx="550333" cy="140209"/>
          </a:xfrm>
          <a:prstGeom prst="rect">
            <a:avLst/>
          </a:prstGeom>
        </p:spPr>
        <p:txBody>
          <a:bodyPr vert="horz" wrap="square" lIns="0" tIns="16933" rIns="0" bIns="0" rtlCol="0">
            <a:spAutoFit/>
          </a:bodyPr>
          <a:lstStyle/>
          <a:p>
            <a:pPr marL="16933">
              <a:spcBef>
                <a:spcPts val="133"/>
              </a:spcBef>
            </a:pPr>
            <a:r>
              <a:rPr sz="800" spc="-40" dirty="0">
                <a:latin typeface="Arial"/>
                <a:cs typeface="Arial"/>
              </a:rPr>
              <a:t>Ku</a:t>
            </a:r>
            <a:r>
              <a:rPr sz="800" spc="13" dirty="0">
                <a:latin typeface="Arial"/>
                <a:cs typeface="Arial"/>
              </a:rPr>
              <a:t>b</a:t>
            </a:r>
            <a:r>
              <a:rPr sz="800" spc="-33" dirty="0">
                <a:latin typeface="Arial"/>
                <a:cs typeface="Arial"/>
              </a:rPr>
              <a:t>e</a:t>
            </a:r>
            <a:r>
              <a:rPr sz="800" spc="53" dirty="0">
                <a:latin typeface="Arial"/>
                <a:cs typeface="Arial"/>
              </a:rPr>
              <a:t>-</a:t>
            </a:r>
            <a:r>
              <a:rPr sz="800" spc="13" dirty="0">
                <a:latin typeface="Arial"/>
                <a:cs typeface="Arial"/>
              </a:rPr>
              <a:t>p</a:t>
            </a:r>
            <a:r>
              <a:rPr sz="800" dirty="0">
                <a:latin typeface="Arial"/>
                <a:cs typeface="Arial"/>
              </a:rPr>
              <a:t>r</a:t>
            </a:r>
            <a:r>
              <a:rPr sz="800" spc="13" dirty="0">
                <a:latin typeface="Arial"/>
                <a:cs typeface="Arial"/>
              </a:rPr>
              <a:t>o</a:t>
            </a:r>
            <a:r>
              <a:rPr sz="800" spc="-27" dirty="0">
                <a:latin typeface="Arial"/>
                <a:cs typeface="Arial"/>
              </a:rPr>
              <a:t>xy</a:t>
            </a:r>
            <a:endParaRPr sz="800">
              <a:latin typeface="Arial"/>
              <a:cs typeface="Arial"/>
            </a:endParaRPr>
          </a:p>
        </p:txBody>
      </p:sp>
    </p:spTree>
    <p:extLst>
      <p:ext uri="{BB962C8B-B14F-4D97-AF65-F5344CB8AC3E}">
        <p14:creationId xmlns:p14="http://schemas.microsoft.com/office/powerpoint/2010/main" val="37576837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82430" y="336495"/>
            <a:ext cx="9806093" cy="694207"/>
          </a:xfrm>
          <a:prstGeom prst="rect">
            <a:avLst/>
          </a:prstGeom>
        </p:spPr>
        <p:txBody>
          <a:bodyPr vert="horz" wrap="square" lIns="0" tIns="16933" rIns="0" bIns="0" rtlCol="0" anchor="ctr">
            <a:spAutoFit/>
          </a:bodyPr>
          <a:lstStyle/>
          <a:p>
            <a:pPr marL="16933">
              <a:lnSpc>
                <a:spcPct val="100000"/>
              </a:lnSpc>
              <a:spcBef>
                <a:spcPts val="133"/>
              </a:spcBef>
            </a:pPr>
            <a:r>
              <a:rPr b="1" spc="80" dirty="0"/>
              <a:t>Daemon </a:t>
            </a:r>
            <a:r>
              <a:rPr b="1" spc="-27" dirty="0"/>
              <a:t>Sets </a:t>
            </a:r>
            <a:r>
              <a:rPr b="1" spc="-393" dirty="0"/>
              <a:t>– </a:t>
            </a:r>
            <a:r>
              <a:rPr b="1" spc="40" dirty="0"/>
              <a:t>UseCase</a:t>
            </a:r>
            <a:r>
              <a:rPr b="1" spc="-953" dirty="0"/>
              <a:t> </a:t>
            </a:r>
            <a:r>
              <a:rPr b="1" spc="-393" dirty="0"/>
              <a:t>– </a:t>
            </a:r>
            <a:r>
              <a:rPr b="1" spc="107" dirty="0"/>
              <a:t>Networking</a:t>
            </a:r>
          </a:p>
        </p:txBody>
      </p:sp>
      <p:grpSp>
        <p:nvGrpSpPr>
          <p:cNvPr id="4" name="object 4"/>
          <p:cNvGrpSpPr/>
          <p:nvPr/>
        </p:nvGrpSpPr>
        <p:grpSpPr>
          <a:xfrm>
            <a:off x="209295" y="3035808"/>
            <a:ext cx="8429413" cy="1741593"/>
            <a:chOff x="156971" y="2276855"/>
            <a:chExt cx="6322060" cy="1306195"/>
          </a:xfrm>
        </p:grpSpPr>
        <p:sp>
          <p:nvSpPr>
            <p:cNvPr id="5" name="object 5"/>
            <p:cNvSpPr/>
            <p:nvPr/>
          </p:nvSpPr>
          <p:spPr>
            <a:xfrm>
              <a:off x="156971" y="2276855"/>
              <a:ext cx="6321551" cy="1306068"/>
            </a:xfrm>
            <a:prstGeom prst="rect">
              <a:avLst/>
            </a:prstGeom>
            <a:blipFill>
              <a:blip r:embed="rId2" cstate="print"/>
              <a:stretch>
                <a:fillRect/>
              </a:stretch>
            </a:blipFill>
          </p:spPr>
          <p:txBody>
            <a:bodyPr wrap="square" lIns="0" tIns="0" rIns="0" bIns="0" rtlCol="0"/>
            <a:lstStyle/>
            <a:p>
              <a:endParaRPr sz="2400"/>
            </a:p>
          </p:txBody>
        </p:sp>
        <p:sp>
          <p:nvSpPr>
            <p:cNvPr id="6" name="object 6"/>
            <p:cNvSpPr/>
            <p:nvPr/>
          </p:nvSpPr>
          <p:spPr>
            <a:xfrm>
              <a:off x="166115" y="2325623"/>
              <a:ext cx="1094994" cy="345186"/>
            </a:xfrm>
            <a:prstGeom prst="rect">
              <a:avLst/>
            </a:prstGeom>
            <a:blipFill>
              <a:blip r:embed="rId3" cstate="print"/>
              <a:stretch>
                <a:fillRect/>
              </a:stretch>
            </a:blipFill>
          </p:spPr>
          <p:txBody>
            <a:bodyPr wrap="square" lIns="0" tIns="0" rIns="0" bIns="0" rtlCol="0"/>
            <a:lstStyle/>
            <a:p>
              <a:endParaRPr sz="2400"/>
            </a:p>
          </p:txBody>
        </p:sp>
      </p:grpSp>
      <p:sp>
        <p:nvSpPr>
          <p:cNvPr id="7" name="object 7"/>
          <p:cNvSpPr txBox="1"/>
          <p:nvPr/>
        </p:nvSpPr>
        <p:spPr>
          <a:xfrm>
            <a:off x="241518" y="3152581"/>
            <a:ext cx="9640993" cy="263320"/>
          </a:xfrm>
          <a:prstGeom prst="rect">
            <a:avLst/>
          </a:prstGeom>
        </p:spPr>
        <p:txBody>
          <a:bodyPr vert="horz" wrap="square" lIns="0" tIns="16933" rIns="0" bIns="0" rtlCol="0">
            <a:spAutoFit/>
          </a:bodyPr>
          <a:lstStyle/>
          <a:p>
            <a:pPr marL="115144">
              <a:spcBef>
                <a:spcPts val="133"/>
              </a:spcBef>
            </a:pPr>
            <a:r>
              <a:rPr sz="1600" spc="-20" dirty="0">
                <a:latin typeface="Arial"/>
                <a:cs typeface="Arial"/>
              </a:rPr>
              <a:t>Daemon</a:t>
            </a:r>
            <a:r>
              <a:rPr sz="1600" spc="-33" dirty="0">
                <a:latin typeface="Arial"/>
                <a:cs typeface="Arial"/>
              </a:rPr>
              <a:t> </a:t>
            </a:r>
            <a:r>
              <a:rPr sz="1600" spc="-80" dirty="0">
                <a:latin typeface="Arial"/>
                <a:cs typeface="Arial"/>
              </a:rPr>
              <a:t>Sets</a:t>
            </a:r>
            <a:endParaRPr sz="1600">
              <a:latin typeface="Arial"/>
              <a:cs typeface="Arial"/>
            </a:endParaRPr>
          </a:p>
        </p:txBody>
      </p:sp>
      <p:grpSp>
        <p:nvGrpSpPr>
          <p:cNvPr id="8" name="object 8"/>
          <p:cNvGrpSpPr/>
          <p:nvPr/>
        </p:nvGrpSpPr>
        <p:grpSpPr>
          <a:xfrm>
            <a:off x="219202" y="2562014"/>
            <a:ext cx="9815407" cy="2215727"/>
            <a:chOff x="164401" y="1921510"/>
            <a:chExt cx="7361555" cy="1661795"/>
          </a:xfrm>
        </p:grpSpPr>
        <p:sp>
          <p:nvSpPr>
            <p:cNvPr id="9" name="object 9"/>
            <p:cNvSpPr/>
            <p:nvPr/>
          </p:nvSpPr>
          <p:spPr>
            <a:xfrm>
              <a:off x="6750557" y="2286762"/>
              <a:ext cx="765175" cy="1286510"/>
            </a:xfrm>
            <a:custGeom>
              <a:avLst/>
              <a:gdLst/>
              <a:ahLst/>
              <a:cxnLst/>
              <a:rect l="l" t="t" r="r" b="b"/>
              <a:pathLst>
                <a:path w="765175" h="1286510">
                  <a:moveTo>
                    <a:pt x="0" y="127507"/>
                  </a:moveTo>
                  <a:lnTo>
                    <a:pt x="10029" y="77902"/>
                  </a:lnTo>
                  <a:lnTo>
                    <a:pt x="37369" y="37369"/>
                  </a:lnTo>
                  <a:lnTo>
                    <a:pt x="77902" y="10029"/>
                  </a:lnTo>
                  <a:lnTo>
                    <a:pt x="127508" y="0"/>
                  </a:lnTo>
                  <a:lnTo>
                    <a:pt x="637540" y="0"/>
                  </a:lnTo>
                  <a:lnTo>
                    <a:pt x="687145" y="10029"/>
                  </a:lnTo>
                  <a:lnTo>
                    <a:pt x="727678" y="37369"/>
                  </a:lnTo>
                  <a:lnTo>
                    <a:pt x="755018" y="77902"/>
                  </a:lnTo>
                  <a:lnTo>
                    <a:pt x="765048" y="127507"/>
                  </a:lnTo>
                  <a:lnTo>
                    <a:pt x="765048" y="1158748"/>
                  </a:lnTo>
                  <a:lnTo>
                    <a:pt x="755018" y="1208353"/>
                  </a:lnTo>
                  <a:lnTo>
                    <a:pt x="727678" y="1248886"/>
                  </a:lnTo>
                  <a:lnTo>
                    <a:pt x="687145" y="1276226"/>
                  </a:lnTo>
                  <a:lnTo>
                    <a:pt x="637540" y="1286256"/>
                  </a:lnTo>
                  <a:lnTo>
                    <a:pt x="127508" y="1286256"/>
                  </a:lnTo>
                  <a:lnTo>
                    <a:pt x="77902" y="1276226"/>
                  </a:lnTo>
                  <a:lnTo>
                    <a:pt x="37369" y="1248886"/>
                  </a:lnTo>
                  <a:lnTo>
                    <a:pt x="10029" y="1208353"/>
                  </a:lnTo>
                  <a:lnTo>
                    <a:pt x="0" y="1158748"/>
                  </a:lnTo>
                  <a:lnTo>
                    <a:pt x="0" y="127507"/>
                  </a:lnTo>
                  <a:close/>
                </a:path>
              </a:pathLst>
            </a:custGeom>
            <a:ln w="19812">
              <a:solidFill>
                <a:srgbClr val="1780C3"/>
              </a:solidFill>
            </a:ln>
          </p:spPr>
          <p:txBody>
            <a:bodyPr wrap="square" lIns="0" tIns="0" rIns="0" bIns="0" rtlCol="0"/>
            <a:lstStyle/>
            <a:p>
              <a:endParaRPr sz="2400"/>
            </a:p>
          </p:txBody>
        </p:sp>
        <p:sp>
          <p:nvSpPr>
            <p:cNvPr id="10" name="object 10"/>
            <p:cNvSpPr/>
            <p:nvPr/>
          </p:nvSpPr>
          <p:spPr>
            <a:xfrm>
              <a:off x="7046975" y="3247644"/>
              <a:ext cx="172211" cy="172212"/>
            </a:xfrm>
            <a:prstGeom prst="rect">
              <a:avLst/>
            </a:prstGeom>
            <a:blipFill>
              <a:blip r:embed="rId4" cstate="print"/>
              <a:stretch>
                <a:fillRect/>
              </a:stretch>
            </a:blipFill>
          </p:spPr>
          <p:txBody>
            <a:bodyPr wrap="square" lIns="0" tIns="0" rIns="0" bIns="0" rtlCol="0"/>
            <a:lstStyle/>
            <a:p>
              <a:endParaRPr sz="2400"/>
            </a:p>
          </p:txBody>
        </p:sp>
        <p:sp>
          <p:nvSpPr>
            <p:cNvPr id="11" name="object 11"/>
            <p:cNvSpPr/>
            <p:nvPr/>
          </p:nvSpPr>
          <p:spPr>
            <a:xfrm>
              <a:off x="7037832" y="2380488"/>
              <a:ext cx="173736" cy="173735"/>
            </a:xfrm>
            <a:prstGeom prst="rect">
              <a:avLst/>
            </a:prstGeom>
            <a:blipFill>
              <a:blip r:embed="rId5" cstate="print"/>
              <a:stretch>
                <a:fillRect/>
              </a:stretch>
            </a:blipFill>
          </p:spPr>
          <p:txBody>
            <a:bodyPr wrap="square" lIns="0" tIns="0" rIns="0" bIns="0" rtlCol="0"/>
            <a:lstStyle/>
            <a:p>
              <a:endParaRPr sz="2400"/>
            </a:p>
          </p:txBody>
        </p:sp>
        <p:sp>
          <p:nvSpPr>
            <p:cNvPr id="12" name="object 12"/>
            <p:cNvSpPr/>
            <p:nvPr/>
          </p:nvSpPr>
          <p:spPr>
            <a:xfrm>
              <a:off x="169163" y="2321052"/>
              <a:ext cx="7254240" cy="303530"/>
            </a:xfrm>
            <a:custGeom>
              <a:avLst/>
              <a:gdLst/>
              <a:ahLst/>
              <a:cxnLst/>
              <a:rect l="l" t="t" r="r" b="b"/>
              <a:pathLst>
                <a:path w="7254240" h="303530">
                  <a:moveTo>
                    <a:pt x="0" y="50546"/>
                  </a:moveTo>
                  <a:lnTo>
                    <a:pt x="3972" y="30861"/>
                  </a:lnTo>
                  <a:lnTo>
                    <a:pt x="14805" y="14795"/>
                  </a:lnTo>
                  <a:lnTo>
                    <a:pt x="30871" y="3968"/>
                  </a:lnTo>
                  <a:lnTo>
                    <a:pt x="50546" y="0"/>
                  </a:lnTo>
                  <a:lnTo>
                    <a:pt x="7203693" y="0"/>
                  </a:lnTo>
                  <a:lnTo>
                    <a:pt x="7223379" y="3968"/>
                  </a:lnTo>
                  <a:lnTo>
                    <a:pt x="7239444" y="14795"/>
                  </a:lnTo>
                  <a:lnTo>
                    <a:pt x="7250271" y="30861"/>
                  </a:lnTo>
                  <a:lnTo>
                    <a:pt x="7254239" y="50546"/>
                  </a:lnTo>
                  <a:lnTo>
                    <a:pt x="7254239" y="252730"/>
                  </a:lnTo>
                  <a:lnTo>
                    <a:pt x="7250271" y="272415"/>
                  </a:lnTo>
                  <a:lnTo>
                    <a:pt x="7239444" y="288480"/>
                  </a:lnTo>
                  <a:lnTo>
                    <a:pt x="7223379" y="299307"/>
                  </a:lnTo>
                  <a:lnTo>
                    <a:pt x="7203693" y="303275"/>
                  </a:lnTo>
                  <a:lnTo>
                    <a:pt x="50546" y="303275"/>
                  </a:lnTo>
                  <a:lnTo>
                    <a:pt x="30871" y="299307"/>
                  </a:lnTo>
                  <a:lnTo>
                    <a:pt x="14805" y="288480"/>
                  </a:lnTo>
                  <a:lnTo>
                    <a:pt x="3972" y="272415"/>
                  </a:lnTo>
                  <a:lnTo>
                    <a:pt x="0" y="252730"/>
                  </a:lnTo>
                  <a:lnTo>
                    <a:pt x="0" y="50546"/>
                  </a:lnTo>
                  <a:close/>
                </a:path>
              </a:pathLst>
            </a:custGeom>
            <a:ln w="9144">
              <a:solidFill>
                <a:srgbClr val="000000"/>
              </a:solidFill>
              <a:prstDash val="sysDashDot"/>
            </a:ln>
          </p:spPr>
          <p:txBody>
            <a:bodyPr wrap="square" lIns="0" tIns="0" rIns="0" bIns="0" rtlCol="0"/>
            <a:lstStyle/>
            <a:p>
              <a:endParaRPr sz="2400"/>
            </a:p>
          </p:txBody>
        </p:sp>
        <p:sp>
          <p:nvSpPr>
            <p:cNvPr id="13" name="object 13"/>
            <p:cNvSpPr/>
            <p:nvPr/>
          </p:nvSpPr>
          <p:spPr>
            <a:xfrm>
              <a:off x="1496567" y="1927860"/>
              <a:ext cx="624840" cy="196850"/>
            </a:xfrm>
            <a:custGeom>
              <a:avLst/>
              <a:gdLst/>
              <a:ahLst/>
              <a:cxnLst/>
              <a:rect l="l" t="t" r="r" b="b"/>
              <a:pathLst>
                <a:path w="624839" h="196850">
                  <a:moveTo>
                    <a:pt x="592074" y="0"/>
                  </a:moveTo>
                  <a:lnTo>
                    <a:pt x="32765" y="0"/>
                  </a:lnTo>
                  <a:lnTo>
                    <a:pt x="20038" y="2583"/>
                  </a:lnTo>
                  <a:lnTo>
                    <a:pt x="9620" y="9620"/>
                  </a:lnTo>
                  <a:lnTo>
                    <a:pt x="2583" y="20038"/>
                  </a:lnTo>
                  <a:lnTo>
                    <a:pt x="0" y="32765"/>
                  </a:lnTo>
                  <a:lnTo>
                    <a:pt x="0" y="163829"/>
                  </a:lnTo>
                  <a:lnTo>
                    <a:pt x="2583" y="176557"/>
                  </a:lnTo>
                  <a:lnTo>
                    <a:pt x="9620" y="186975"/>
                  </a:lnTo>
                  <a:lnTo>
                    <a:pt x="20038" y="194012"/>
                  </a:lnTo>
                  <a:lnTo>
                    <a:pt x="32765" y="196595"/>
                  </a:lnTo>
                  <a:lnTo>
                    <a:pt x="592074" y="196595"/>
                  </a:lnTo>
                  <a:lnTo>
                    <a:pt x="604801" y="194012"/>
                  </a:lnTo>
                  <a:lnTo>
                    <a:pt x="615219" y="186975"/>
                  </a:lnTo>
                  <a:lnTo>
                    <a:pt x="622256" y="176557"/>
                  </a:lnTo>
                  <a:lnTo>
                    <a:pt x="624839" y="163829"/>
                  </a:lnTo>
                  <a:lnTo>
                    <a:pt x="624839" y="32765"/>
                  </a:lnTo>
                  <a:lnTo>
                    <a:pt x="622256" y="20038"/>
                  </a:lnTo>
                  <a:lnTo>
                    <a:pt x="615219" y="9620"/>
                  </a:lnTo>
                  <a:lnTo>
                    <a:pt x="604801" y="2583"/>
                  </a:lnTo>
                  <a:lnTo>
                    <a:pt x="592074" y="0"/>
                  </a:lnTo>
                  <a:close/>
                </a:path>
              </a:pathLst>
            </a:custGeom>
            <a:solidFill>
              <a:srgbClr val="FFFFFF"/>
            </a:solidFill>
          </p:spPr>
          <p:txBody>
            <a:bodyPr wrap="square" lIns="0" tIns="0" rIns="0" bIns="0" rtlCol="0"/>
            <a:lstStyle/>
            <a:p>
              <a:endParaRPr sz="2400"/>
            </a:p>
          </p:txBody>
        </p:sp>
        <p:sp>
          <p:nvSpPr>
            <p:cNvPr id="14" name="object 14"/>
            <p:cNvSpPr/>
            <p:nvPr/>
          </p:nvSpPr>
          <p:spPr>
            <a:xfrm>
              <a:off x="1496567" y="1927860"/>
              <a:ext cx="624840" cy="196850"/>
            </a:xfrm>
            <a:custGeom>
              <a:avLst/>
              <a:gdLst/>
              <a:ahLst/>
              <a:cxnLst/>
              <a:rect l="l" t="t" r="r" b="b"/>
              <a:pathLst>
                <a:path w="624839" h="196850">
                  <a:moveTo>
                    <a:pt x="0" y="32765"/>
                  </a:moveTo>
                  <a:lnTo>
                    <a:pt x="2583" y="20038"/>
                  </a:lnTo>
                  <a:lnTo>
                    <a:pt x="9620" y="9620"/>
                  </a:lnTo>
                  <a:lnTo>
                    <a:pt x="20038" y="2583"/>
                  </a:lnTo>
                  <a:lnTo>
                    <a:pt x="32765" y="0"/>
                  </a:lnTo>
                  <a:lnTo>
                    <a:pt x="592074" y="0"/>
                  </a:lnTo>
                  <a:lnTo>
                    <a:pt x="604801" y="2583"/>
                  </a:lnTo>
                  <a:lnTo>
                    <a:pt x="615219" y="9620"/>
                  </a:lnTo>
                  <a:lnTo>
                    <a:pt x="622256" y="20038"/>
                  </a:lnTo>
                  <a:lnTo>
                    <a:pt x="624839" y="32765"/>
                  </a:lnTo>
                  <a:lnTo>
                    <a:pt x="624839" y="163829"/>
                  </a:lnTo>
                  <a:lnTo>
                    <a:pt x="622256" y="176557"/>
                  </a:lnTo>
                  <a:lnTo>
                    <a:pt x="615219" y="186975"/>
                  </a:lnTo>
                  <a:lnTo>
                    <a:pt x="604801" y="194012"/>
                  </a:lnTo>
                  <a:lnTo>
                    <a:pt x="592074" y="196595"/>
                  </a:lnTo>
                  <a:lnTo>
                    <a:pt x="32765" y="196595"/>
                  </a:lnTo>
                  <a:lnTo>
                    <a:pt x="20038" y="194012"/>
                  </a:lnTo>
                  <a:lnTo>
                    <a:pt x="9620" y="186975"/>
                  </a:lnTo>
                  <a:lnTo>
                    <a:pt x="2583" y="176557"/>
                  </a:lnTo>
                  <a:lnTo>
                    <a:pt x="0" y="163829"/>
                  </a:lnTo>
                  <a:lnTo>
                    <a:pt x="0" y="32765"/>
                  </a:lnTo>
                  <a:close/>
                </a:path>
              </a:pathLst>
            </a:custGeom>
            <a:ln w="12192">
              <a:solidFill>
                <a:srgbClr val="000000"/>
              </a:solidFill>
            </a:ln>
          </p:spPr>
          <p:txBody>
            <a:bodyPr wrap="square" lIns="0" tIns="0" rIns="0" bIns="0" rtlCol="0"/>
            <a:lstStyle/>
            <a:p>
              <a:endParaRPr sz="2400"/>
            </a:p>
          </p:txBody>
        </p:sp>
      </p:grpSp>
      <p:sp>
        <p:nvSpPr>
          <p:cNvPr id="15" name="object 15"/>
          <p:cNvSpPr txBox="1"/>
          <p:nvPr/>
        </p:nvSpPr>
        <p:spPr>
          <a:xfrm>
            <a:off x="2152903" y="2621789"/>
            <a:ext cx="519853" cy="140209"/>
          </a:xfrm>
          <a:prstGeom prst="rect">
            <a:avLst/>
          </a:prstGeom>
        </p:spPr>
        <p:txBody>
          <a:bodyPr vert="horz" wrap="square" lIns="0" tIns="16933" rIns="0" bIns="0" rtlCol="0">
            <a:spAutoFit/>
          </a:bodyPr>
          <a:lstStyle/>
          <a:p>
            <a:pPr marL="16933">
              <a:spcBef>
                <a:spcPts val="133"/>
              </a:spcBef>
            </a:pPr>
            <a:r>
              <a:rPr sz="800" spc="-13" dirty="0">
                <a:latin typeface="Arial"/>
                <a:cs typeface="Arial"/>
              </a:rPr>
              <a:t>Weave-net</a:t>
            </a:r>
            <a:endParaRPr sz="800">
              <a:latin typeface="Arial"/>
              <a:cs typeface="Arial"/>
            </a:endParaRPr>
          </a:p>
        </p:txBody>
      </p:sp>
      <p:grpSp>
        <p:nvGrpSpPr>
          <p:cNvPr id="16" name="object 16"/>
          <p:cNvGrpSpPr/>
          <p:nvPr/>
        </p:nvGrpSpPr>
        <p:grpSpPr>
          <a:xfrm>
            <a:off x="3387006" y="2562013"/>
            <a:ext cx="852593" cy="279400"/>
            <a:chOff x="2540254" y="1921510"/>
            <a:chExt cx="639445" cy="209550"/>
          </a:xfrm>
        </p:grpSpPr>
        <p:sp>
          <p:nvSpPr>
            <p:cNvPr id="17" name="object 17"/>
            <p:cNvSpPr/>
            <p:nvPr/>
          </p:nvSpPr>
          <p:spPr>
            <a:xfrm>
              <a:off x="2546604" y="1927860"/>
              <a:ext cx="626745" cy="196850"/>
            </a:xfrm>
            <a:custGeom>
              <a:avLst/>
              <a:gdLst/>
              <a:ahLst/>
              <a:cxnLst/>
              <a:rect l="l" t="t" r="r" b="b"/>
              <a:pathLst>
                <a:path w="626744" h="196850">
                  <a:moveTo>
                    <a:pt x="593597" y="0"/>
                  </a:moveTo>
                  <a:lnTo>
                    <a:pt x="32765" y="0"/>
                  </a:lnTo>
                  <a:lnTo>
                    <a:pt x="20038" y="2583"/>
                  </a:lnTo>
                  <a:lnTo>
                    <a:pt x="9620" y="9620"/>
                  </a:lnTo>
                  <a:lnTo>
                    <a:pt x="2583" y="20038"/>
                  </a:lnTo>
                  <a:lnTo>
                    <a:pt x="0" y="32765"/>
                  </a:lnTo>
                  <a:lnTo>
                    <a:pt x="0" y="163829"/>
                  </a:lnTo>
                  <a:lnTo>
                    <a:pt x="2583" y="176557"/>
                  </a:lnTo>
                  <a:lnTo>
                    <a:pt x="9620" y="186975"/>
                  </a:lnTo>
                  <a:lnTo>
                    <a:pt x="20038" y="194012"/>
                  </a:lnTo>
                  <a:lnTo>
                    <a:pt x="32765" y="196595"/>
                  </a:lnTo>
                  <a:lnTo>
                    <a:pt x="593597" y="196595"/>
                  </a:lnTo>
                  <a:lnTo>
                    <a:pt x="606325" y="194012"/>
                  </a:lnTo>
                  <a:lnTo>
                    <a:pt x="616743" y="186975"/>
                  </a:lnTo>
                  <a:lnTo>
                    <a:pt x="623780" y="176557"/>
                  </a:lnTo>
                  <a:lnTo>
                    <a:pt x="626363" y="163829"/>
                  </a:lnTo>
                  <a:lnTo>
                    <a:pt x="626363" y="32765"/>
                  </a:lnTo>
                  <a:lnTo>
                    <a:pt x="623780" y="20038"/>
                  </a:lnTo>
                  <a:lnTo>
                    <a:pt x="616743" y="9620"/>
                  </a:lnTo>
                  <a:lnTo>
                    <a:pt x="606325" y="2583"/>
                  </a:lnTo>
                  <a:lnTo>
                    <a:pt x="593597" y="0"/>
                  </a:lnTo>
                  <a:close/>
                </a:path>
              </a:pathLst>
            </a:custGeom>
            <a:solidFill>
              <a:srgbClr val="FFFFFF"/>
            </a:solidFill>
          </p:spPr>
          <p:txBody>
            <a:bodyPr wrap="square" lIns="0" tIns="0" rIns="0" bIns="0" rtlCol="0"/>
            <a:lstStyle/>
            <a:p>
              <a:endParaRPr sz="2400"/>
            </a:p>
          </p:txBody>
        </p:sp>
        <p:sp>
          <p:nvSpPr>
            <p:cNvPr id="18" name="object 18"/>
            <p:cNvSpPr/>
            <p:nvPr/>
          </p:nvSpPr>
          <p:spPr>
            <a:xfrm>
              <a:off x="2546604" y="1927860"/>
              <a:ext cx="626745" cy="196850"/>
            </a:xfrm>
            <a:custGeom>
              <a:avLst/>
              <a:gdLst/>
              <a:ahLst/>
              <a:cxnLst/>
              <a:rect l="l" t="t" r="r" b="b"/>
              <a:pathLst>
                <a:path w="626744" h="196850">
                  <a:moveTo>
                    <a:pt x="0" y="32765"/>
                  </a:moveTo>
                  <a:lnTo>
                    <a:pt x="2583" y="20038"/>
                  </a:lnTo>
                  <a:lnTo>
                    <a:pt x="9620" y="9620"/>
                  </a:lnTo>
                  <a:lnTo>
                    <a:pt x="20038" y="2583"/>
                  </a:lnTo>
                  <a:lnTo>
                    <a:pt x="32765" y="0"/>
                  </a:lnTo>
                  <a:lnTo>
                    <a:pt x="593597" y="0"/>
                  </a:lnTo>
                  <a:lnTo>
                    <a:pt x="606325" y="2583"/>
                  </a:lnTo>
                  <a:lnTo>
                    <a:pt x="616743" y="9620"/>
                  </a:lnTo>
                  <a:lnTo>
                    <a:pt x="623780" y="20038"/>
                  </a:lnTo>
                  <a:lnTo>
                    <a:pt x="626363" y="32765"/>
                  </a:lnTo>
                  <a:lnTo>
                    <a:pt x="626363" y="163829"/>
                  </a:lnTo>
                  <a:lnTo>
                    <a:pt x="623780" y="176557"/>
                  </a:lnTo>
                  <a:lnTo>
                    <a:pt x="616743" y="186975"/>
                  </a:lnTo>
                  <a:lnTo>
                    <a:pt x="606325" y="194012"/>
                  </a:lnTo>
                  <a:lnTo>
                    <a:pt x="593597" y="196595"/>
                  </a:lnTo>
                  <a:lnTo>
                    <a:pt x="32765" y="196595"/>
                  </a:lnTo>
                  <a:lnTo>
                    <a:pt x="20038" y="194012"/>
                  </a:lnTo>
                  <a:lnTo>
                    <a:pt x="9620" y="186975"/>
                  </a:lnTo>
                  <a:lnTo>
                    <a:pt x="2583" y="176557"/>
                  </a:lnTo>
                  <a:lnTo>
                    <a:pt x="0" y="163829"/>
                  </a:lnTo>
                  <a:lnTo>
                    <a:pt x="0" y="32765"/>
                  </a:lnTo>
                  <a:close/>
                </a:path>
              </a:pathLst>
            </a:custGeom>
            <a:ln w="12192">
              <a:solidFill>
                <a:srgbClr val="000000"/>
              </a:solidFill>
            </a:ln>
          </p:spPr>
          <p:txBody>
            <a:bodyPr wrap="square" lIns="0" tIns="0" rIns="0" bIns="0" rtlCol="0"/>
            <a:lstStyle/>
            <a:p>
              <a:endParaRPr sz="2400"/>
            </a:p>
          </p:txBody>
        </p:sp>
      </p:grpSp>
      <p:sp>
        <p:nvSpPr>
          <p:cNvPr id="19" name="object 19"/>
          <p:cNvSpPr txBox="1"/>
          <p:nvPr/>
        </p:nvSpPr>
        <p:spPr>
          <a:xfrm>
            <a:off x="3564297" y="2621789"/>
            <a:ext cx="497840" cy="140209"/>
          </a:xfrm>
          <a:prstGeom prst="rect">
            <a:avLst/>
          </a:prstGeom>
        </p:spPr>
        <p:txBody>
          <a:bodyPr vert="horz" wrap="square" lIns="0" tIns="16933" rIns="0" bIns="0" rtlCol="0">
            <a:spAutoFit/>
          </a:bodyPr>
          <a:lstStyle/>
          <a:p>
            <a:pPr marL="16933">
              <a:spcBef>
                <a:spcPts val="133"/>
              </a:spcBef>
            </a:pPr>
            <a:r>
              <a:rPr sz="800" spc="-13" dirty="0">
                <a:latin typeface="Arial"/>
                <a:cs typeface="Arial"/>
              </a:rPr>
              <a:t>weave-net</a:t>
            </a:r>
            <a:endParaRPr sz="800">
              <a:latin typeface="Arial"/>
              <a:cs typeface="Arial"/>
            </a:endParaRPr>
          </a:p>
        </p:txBody>
      </p:sp>
      <p:grpSp>
        <p:nvGrpSpPr>
          <p:cNvPr id="20" name="object 20"/>
          <p:cNvGrpSpPr/>
          <p:nvPr/>
        </p:nvGrpSpPr>
        <p:grpSpPr>
          <a:xfrm>
            <a:off x="4813470" y="2562013"/>
            <a:ext cx="850053" cy="279400"/>
            <a:chOff x="3610102" y="1921510"/>
            <a:chExt cx="637540" cy="209550"/>
          </a:xfrm>
        </p:grpSpPr>
        <p:sp>
          <p:nvSpPr>
            <p:cNvPr id="21" name="object 21"/>
            <p:cNvSpPr/>
            <p:nvPr/>
          </p:nvSpPr>
          <p:spPr>
            <a:xfrm>
              <a:off x="3616452" y="1927860"/>
              <a:ext cx="624840" cy="196850"/>
            </a:xfrm>
            <a:custGeom>
              <a:avLst/>
              <a:gdLst/>
              <a:ahLst/>
              <a:cxnLst/>
              <a:rect l="l" t="t" r="r" b="b"/>
              <a:pathLst>
                <a:path w="624839" h="196850">
                  <a:moveTo>
                    <a:pt x="592074" y="0"/>
                  </a:moveTo>
                  <a:lnTo>
                    <a:pt x="32765" y="0"/>
                  </a:lnTo>
                  <a:lnTo>
                    <a:pt x="20038" y="2583"/>
                  </a:lnTo>
                  <a:lnTo>
                    <a:pt x="9620" y="9620"/>
                  </a:lnTo>
                  <a:lnTo>
                    <a:pt x="2583" y="20038"/>
                  </a:lnTo>
                  <a:lnTo>
                    <a:pt x="0" y="32765"/>
                  </a:lnTo>
                  <a:lnTo>
                    <a:pt x="0" y="163829"/>
                  </a:lnTo>
                  <a:lnTo>
                    <a:pt x="2583" y="176557"/>
                  </a:lnTo>
                  <a:lnTo>
                    <a:pt x="9620" y="186975"/>
                  </a:lnTo>
                  <a:lnTo>
                    <a:pt x="20038" y="194012"/>
                  </a:lnTo>
                  <a:lnTo>
                    <a:pt x="32765" y="196595"/>
                  </a:lnTo>
                  <a:lnTo>
                    <a:pt x="592074" y="196595"/>
                  </a:lnTo>
                  <a:lnTo>
                    <a:pt x="604801" y="194012"/>
                  </a:lnTo>
                  <a:lnTo>
                    <a:pt x="615219" y="186975"/>
                  </a:lnTo>
                  <a:lnTo>
                    <a:pt x="622256" y="176557"/>
                  </a:lnTo>
                  <a:lnTo>
                    <a:pt x="624839" y="163829"/>
                  </a:lnTo>
                  <a:lnTo>
                    <a:pt x="624839" y="32765"/>
                  </a:lnTo>
                  <a:lnTo>
                    <a:pt x="622256" y="20038"/>
                  </a:lnTo>
                  <a:lnTo>
                    <a:pt x="615219" y="9620"/>
                  </a:lnTo>
                  <a:lnTo>
                    <a:pt x="604801" y="2583"/>
                  </a:lnTo>
                  <a:lnTo>
                    <a:pt x="592074" y="0"/>
                  </a:lnTo>
                  <a:close/>
                </a:path>
              </a:pathLst>
            </a:custGeom>
            <a:solidFill>
              <a:srgbClr val="FFFFFF"/>
            </a:solidFill>
          </p:spPr>
          <p:txBody>
            <a:bodyPr wrap="square" lIns="0" tIns="0" rIns="0" bIns="0" rtlCol="0"/>
            <a:lstStyle/>
            <a:p>
              <a:endParaRPr sz="2400"/>
            </a:p>
          </p:txBody>
        </p:sp>
        <p:sp>
          <p:nvSpPr>
            <p:cNvPr id="22" name="object 22"/>
            <p:cNvSpPr/>
            <p:nvPr/>
          </p:nvSpPr>
          <p:spPr>
            <a:xfrm>
              <a:off x="3616452" y="1927860"/>
              <a:ext cx="624840" cy="196850"/>
            </a:xfrm>
            <a:custGeom>
              <a:avLst/>
              <a:gdLst/>
              <a:ahLst/>
              <a:cxnLst/>
              <a:rect l="l" t="t" r="r" b="b"/>
              <a:pathLst>
                <a:path w="624839" h="196850">
                  <a:moveTo>
                    <a:pt x="0" y="32765"/>
                  </a:moveTo>
                  <a:lnTo>
                    <a:pt x="2583" y="20038"/>
                  </a:lnTo>
                  <a:lnTo>
                    <a:pt x="9620" y="9620"/>
                  </a:lnTo>
                  <a:lnTo>
                    <a:pt x="20038" y="2583"/>
                  </a:lnTo>
                  <a:lnTo>
                    <a:pt x="32765" y="0"/>
                  </a:lnTo>
                  <a:lnTo>
                    <a:pt x="592074" y="0"/>
                  </a:lnTo>
                  <a:lnTo>
                    <a:pt x="604801" y="2583"/>
                  </a:lnTo>
                  <a:lnTo>
                    <a:pt x="615219" y="9620"/>
                  </a:lnTo>
                  <a:lnTo>
                    <a:pt x="622256" y="20038"/>
                  </a:lnTo>
                  <a:lnTo>
                    <a:pt x="624839" y="32765"/>
                  </a:lnTo>
                  <a:lnTo>
                    <a:pt x="624839" y="163829"/>
                  </a:lnTo>
                  <a:lnTo>
                    <a:pt x="622256" y="176557"/>
                  </a:lnTo>
                  <a:lnTo>
                    <a:pt x="615219" y="186975"/>
                  </a:lnTo>
                  <a:lnTo>
                    <a:pt x="604801" y="194012"/>
                  </a:lnTo>
                  <a:lnTo>
                    <a:pt x="592074" y="196595"/>
                  </a:lnTo>
                  <a:lnTo>
                    <a:pt x="32765" y="196595"/>
                  </a:lnTo>
                  <a:lnTo>
                    <a:pt x="20038" y="194012"/>
                  </a:lnTo>
                  <a:lnTo>
                    <a:pt x="9620" y="186975"/>
                  </a:lnTo>
                  <a:lnTo>
                    <a:pt x="2583" y="176557"/>
                  </a:lnTo>
                  <a:lnTo>
                    <a:pt x="0" y="163829"/>
                  </a:lnTo>
                  <a:lnTo>
                    <a:pt x="0" y="32765"/>
                  </a:lnTo>
                  <a:close/>
                </a:path>
              </a:pathLst>
            </a:custGeom>
            <a:ln w="12192">
              <a:solidFill>
                <a:srgbClr val="000000"/>
              </a:solidFill>
            </a:ln>
          </p:spPr>
          <p:txBody>
            <a:bodyPr wrap="square" lIns="0" tIns="0" rIns="0" bIns="0" rtlCol="0"/>
            <a:lstStyle/>
            <a:p>
              <a:endParaRPr sz="2400"/>
            </a:p>
          </p:txBody>
        </p:sp>
      </p:grpSp>
      <p:sp>
        <p:nvSpPr>
          <p:cNvPr id="23" name="object 23"/>
          <p:cNvSpPr txBox="1"/>
          <p:nvPr/>
        </p:nvSpPr>
        <p:spPr>
          <a:xfrm>
            <a:off x="4989068" y="2621789"/>
            <a:ext cx="497840" cy="140209"/>
          </a:xfrm>
          <a:prstGeom prst="rect">
            <a:avLst/>
          </a:prstGeom>
        </p:spPr>
        <p:txBody>
          <a:bodyPr vert="horz" wrap="square" lIns="0" tIns="16933" rIns="0" bIns="0" rtlCol="0">
            <a:spAutoFit/>
          </a:bodyPr>
          <a:lstStyle/>
          <a:p>
            <a:pPr marL="16933">
              <a:spcBef>
                <a:spcPts val="133"/>
              </a:spcBef>
            </a:pPr>
            <a:r>
              <a:rPr sz="800" spc="-13" dirty="0">
                <a:latin typeface="Arial"/>
                <a:cs typeface="Arial"/>
              </a:rPr>
              <a:t>weave-net</a:t>
            </a:r>
            <a:endParaRPr sz="800">
              <a:latin typeface="Arial"/>
              <a:cs typeface="Arial"/>
            </a:endParaRPr>
          </a:p>
        </p:txBody>
      </p:sp>
      <p:grpSp>
        <p:nvGrpSpPr>
          <p:cNvPr id="24" name="object 24"/>
          <p:cNvGrpSpPr/>
          <p:nvPr/>
        </p:nvGrpSpPr>
        <p:grpSpPr>
          <a:xfrm>
            <a:off x="6213518" y="2562013"/>
            <a:ext cx="850053" cy="279400"/>
            <a:chOff x="4660138" y="1921510"/>
            <a:chExt cx="637540" cy="209550"/>
          </a:xfrm>
        </p:grpSpPr>
        <p:sp>
          <p:nvSpPr>
            <p:cNvPr id="25" name="object 25"/>
            <p:cNvSpPr/>
            <p:nvPr/>
          </p:nvSpPr>
          <p:spPr>
            <a:xfrm>
              <a:off x="4666488" y="1927860"/>
              <a:ext cx="624840" cy="196850"/>
            </a:xfrm>
            <a:custGeom>
              <a:avLst/>
              <a:gdLst/>
              <a:ahLst/>
              <a:cxnLst/>
              <a:rect l="l" t="t" r="r" b="b"/>
              <a:pathLst>
                <a:path w="624839" h="196850">
                  <a:moveTo>
                    <a:pt x="592074" y="0"/>
                  </a:moveTo>
                  <a:lnTo>
                    <a:pt x="32765" y="0"/>
                  </a:lnTo>
                  <a:lnTo>
                    <a:pt x="20038" y="2583"/>
                  </a:lnTo>
                  <a:lnTo>
                    <a:pt x="9620" y="9620"/>
                  </a:lnTo>
                  <a:lnTo>
                    <a:pt x="2583" y="20038"/>
                  </a:lnTo>
                  <a:lnTo>
                    <a:pt x="0" y="32765"/>
                  </a:lnTo>
                  <a:lnTo>
                    <a:pt x="0" y="163829"/>
                  </a:lnTo>
                  <a:lnTo>
                    <a:pt x="2583" y="176557"/>
                  </a:lnTo>
                  <a:lnTo>
                    <a:pt x="9620" y="186975"/>
                  </a:lnTo>
                  <a:lnTo>
                    <a:pt x="20038" y="194012"/>
                  </a:lnTo>
                  <a:lnTo>
                    <a:pt x="32765" y="196595"/>
                  </a:lnTo>
                  <a:lnTo>
                    <a:pt x="592074" y="196595"/>
                  </a:lnTo>
                  <a:lnTo>
                    <a:pt x="604801" y="194012"/>
                  </a:lnTo>
                  <a:lnTo>
                    <a:pt x="615219" y="186975"/>
                  </a:lnTo>
                  <a:lnTo>
                    <a:pt x="622256" y="176557"/>
                  </a:lnTo>
                  <a:lnTo>
                    <a:pt x="624839" y="163829"/>
                  </a:lnTo>
                  <a:lnTo>
                    <a:pt x="624839" y="32765"/>
                  </a:lnTo>
                  <a:lnTo>
                    <a:pt x="622256" y="20038"/>
                  </a:lnTo>
                  <a:lnTo>
                    <a:pt x="615219" y="9620"/>
                  </a:lnTo>
                  <a:lnTo>
                    <a:pt x="604801" y="2583"/>
                  </a:lnTo>
                  <a:lnTo>
                    <a:pt x="592074" y="0"/>
                  </a:lnTo>
                  <a:close/>
                </a:path>
              </a:pathLst>
            </a:custGeom>
            <a:solidFill>
              <a:srgbClr val="FFFFFF"/>
            </a:solidFill>
          </p:spPr>
          <p:txBody>
            <a:bodyPr wrap="square" lIns="0" tIns="0" rIns="0" bIns="0" rtlCol="0"/>
            <a:lstStyle/>
            <a:p>
              <a:endParaRPr sz="2400"/>
            </a:p>
          </p:txBody>
        </p:sp>
        <p:sp>
          <p:nvSpPr>
            <p:cNvPr id="26" name="object 26"/>
            <p:cNvSpPr/>
            <p:nvPr/>
          </p:nvSpPr>
          <p:spPr>
            <a:xfrm>
              <a:off x="4666488" y="1927860"/>
              <a:ext cx="624840" cy="196850"/>
            </a:xfrm>
            <a:custGeom>
              <a:avLst/>
              <a:gdLst/>
              <a:ahLst/>
              <a:cxnLst/>
              <a:rect l="l" t="t" r="r" b="b"/>
              <a:pathLst>
                <a:path w="624839" h="196850">
                  <a:moveTo>
                    <a:pt x="0" y="32765"/>
                  </a:moveTo>
                  <a:lnTo>
                    <a:pt x="2583" y="20038"/>
                  </a:lnTo>
                  <a:lnTo>
                    <a:pt x="9620" y="9620"/>
                  </a:lnTo>
                  <a:lnTo>
                    <a:pt x="20038" y="2583"/>
                  </a:lnTo>
                  <a:lnTo>
                    <a:pt x="32765" y="0"/>
                  </a:lnTo>
                  <a:lnTo>
                    <a:pt x="592074" y="0"/>
                  </a:lnTo>
                  <a:lnTo>
                    <a:pt x="604801" y="2583"/>
                  </a:lnTo>
                  <a:lnTo>
                    <a:pt x="615219" y="9620"/>
                  </a:lnTo>
                  <a:lnTo>
                    <a:pt x="622256" y="20038"/>
                  </a:lnTo>
                  <a:lnTo>
                    <a:pt x="624839" y="32765"/>
                  </a:lnTo>
                  <a:lnTo>
                    <a:pt x="624839" y="163829"/>
                  </a:lnTo>
                  <a:lnTo>
                    <a:pt x="622256" y="176557"/>
                  </a:lnTo>
                  <a:lnTo>
                    <a:pt x="615219" y="186975"/>
                  </a:lnTo>
                  <a:lnTo>
                    <a:pt x="604801" y="194012"/>
                  </a:lnTo>
                  <a:lnTo>
                    <a:pt x="592074" y="196595"/>
                  </a:lnTo>
                  <a:lnTo>
                    <a:pt x="32765" y="196595"/>
                  </a:lnTo>
                  <a:lnTo>
                    <a:pt x="20038" y="194012"/>
                  </a:lnTo>
                  <a:lnTo>
                    <a:pt x="9620" y="186975"/>
                  </a:lnTo>
                  <a:lnTo>
                    <a:pt x="2583" y="176557"/>
                  </a:lnTo>
                  <a:lnTo>
                    <a:pt x="0" y="163829"/>
                  </a:lnTo>
                  <a:lnTo>
                    <a:pt x="0" y="32765"/>
                  </a:lnTo>
                  <a:close/>
                </a:path>
              </a:pathLst>
            </a:custGeom>
            <a:ln w="12192">
              <a:solidFill>
                <a:srgbClr val="000000"/>
              </a:solidFill>
            </a:ln>
          </p:spPr>
          <p:txBody>
            <a:bodyPr wrap="square" lIns="0" tIns="0" rIns="0" bIns="0" rtlCol="0"/>
            <a:lstStyle/>
            <a:p>
              <a:endParaRPr sz="2400"/>
            </a:p>
          </p:txBody>
        </p:sp>
      </p:grpSp>
      <p:sp>
        <p:nvSpPr>
          <p:cNvPr id="27" name="object 27"/>
          <p:cNvSpPr txBox="1"/>
          <p:nvPr/>
        </p:nvSpPr>
        <p:spPr>
          <a:xfrm>
            <a:off x="6389961" y="2621789"/>
            <a:ext cx="497840" cy="140209"/>
          </a:xfrm>
          <a:prstGeom prst="rect">
            <a:avLst/>
          </a:prstGeom>
        </p:spPr>
        <p:txBody>
          <a:bodyPr vert="horz" wrap="square" lIns="0" tIns="16933" rIns="0" bIns="0" rtlCol="0">
            <a:spAutoFit/>
          </a:bodyPr>
          <a:lstStyle/>
          <a:p>
            <a:pPr marL="16933">
              <a:spcBef>
                <a:spcPts val="133"/>
              </a:spcBef>
            </a:pPr>
            <a:r>
              <a:rPr sz="800" spc="-13" dirty="0">
                <a:latin typeface="Arial"/>
                <a:cs typeface="Arial"/>
              </a:rPr>
              <a:t>weave-net</a:t>
            </a:r>
            <a:endParaRPr sz="800">
              <a:latin typeface="Arial"/>
              <a:cs typeface="Arial"/>
            </a:endParaRPr>
          </a:p>
        </p:txBody>
      </p:sp>
      <p:grpSp>
        <p:nvGrpSpPr>
          <p:cNvPr id="28" name="object 28"/>
          <p:cNvGrpSpPr/>
          <p:nvPr/>
        </p:nvGrpSpPr>
        <p:grpSpPr>
          <a:xfrm>
            <a:off x="7654205" y="2562013"/>
            <a:ext cx="852593" cy="279400"/>
            <a:chOff x="5740653" y="1921510"/>
            <a:chExt cx="639445" cy="209550"/>
          </a:xfrm>
        </p:grpSpPr>
        <p:sp>
          <p:nvSpPr>
            <p:cNvPr id="29" name="object 29"/>
            <p:cNvSpPr/>
            <p:nvPr/>
          </p:nvSpPr>
          <p:spPr>
            <a:xfrm>
              <a:off x="5747003" y="1927860"/>
              <a:ext cx="626745" cy="196850"/>
            </a:xfrm>
            <a:custGeom>
              <a:avLst/>
              <a:gdLst/>
              <a:ahLst/>
              <a:cxnLst/>
              <a:rect l="l" t="t" r="r" b="b"/>
              <a:pathLst>
                <a:path w="626745" h="196850">
                  <a:moveTo>
                    <a:pt x="593598" y="0"/>
                  </a:moveTo>
                  <a:lnTo>
                    <a:pt x="32766" y="0"/>
                  </a:lnTo>
                  <a:lnTo>
                    <a:pt x="20038" y="2583"/>
                  </a:lnTo>
                  <a:lnTo>
                    <a:pt x="9620" y="9620"/>
                  </a:lnTo>
                  <a:lnTo>
                    <a:pt x="2583" y="20038"/>
                  </a:lnTo>
                  <a:lnTo>
                    <a:pt x="0" y="32765"/>
                  </a:lnTo>
                  <a:lnTo>
                    <a:pt x="0" y="163829"/>
                  </a:lnTo>
                  <a:lnTo>
                    <a:pt x="2583" y="176557"/>
                  </a:lnTo>
                  <a:lnTo>
                    <a:pt x="9620" y="186975"/>
                  </a:lnTo>
                  <a:lnTo>
                    <a:pt x="20038" y="194012"/>
                  </a:lnTo>
                  <a:lnTo>
                    <a:pt x="32766" y="196595"/>
                  </a:lnTo>
                  <a:lnTo>
                    <a:pt x="593598" y="196595"/>
                  </a:lnTo>
                  <a:lnTo>
                    <a:pt x="606325" y="194012"/>
                  </a:lnTo>
                  <a:lnTo>
                    <a:pt x="616743" y="186975"/>
                  </a:lnTo>
                  <a:lnTo>
                    <a:pt x="623780" y="176557"/>
                  </a:lnTo>
                  <a:lnTo>
                    <a:pt x="626363" y="163829"/>
                  </a:lnTo>
                  <a:lnTo>
                    <a:pt x="626363" y="32765"/>
                  </a:lnTo>
                  <a:lnTo>
                    <a:pt x="623780" y="20038"/>
                  </a:lnTo>
                  <a:lnTo>
                    <a:pt x="616743" y="9620"/>
                  </a:lnTo>
                  <a:lnTo>
                    <a:pt x="606325" y="2583"/>
                  </a:lnTo>
                  <a:lnTo>
                    <a:pt x="593598" y="0"/>
                  </a:lnTo>
                  <a:close/>
                </a:path>
              </a:pathLst>
            </a:custGeom>
            <a:solidFill>
              <a:srgbClr val="FFFFFF"/>
            </a:solidFill>
          </p:spPr>
          <p:txBody>
            <a:bodyPr wrap="square" lIns="0" tIns="0" rIns="0" bIns="0" rtlCol="0"/>
            <a:lstStyle/>
            <a:p>
              <a:endParaRPr sz="2400"/>
            </a:p>
          </p:txBody>
        </p:sp>
        <p:sp>
          <p:nvSpPr>
            <p:cNvPr id="30" name="object 30"/>
            <p:cNvSpPr/>
            <p:nvPr/>
          </p:nvSpPr>
          <p:spPr>
            <a:xfrm>
              <a:off x="5747003" y="1927860"/>
              <a:ext cx="626745" cy="196850"/>
            </a:xfrm>
            <a:custGeom>
              <a:avLst/>
              <a:gdLst/>
              <a:ahLst/>
              <a:cxnLst/>
              <a:rect l="l" t="t" r="r" b="b"/>
              <a:pathLst>
                <a:path w="626745" h="196850">
                  <a:moveTo>
                    <a:pt x="0" y="32765"/>
                  </a:moveTo>
                  <a:lnTo>
                    <a:pt x="2583" y="20038"/>
                  </a:lnTo>
                  <a:lnTo>
                    <a:pt x="9620" y="9620"/>
                  </a:lnTo>
                  <a:lnTo>
                    <a:pt x="20038" y="2583"/>
                  </a:lnTo>
                  <a:lnTo>
                    <a:pt x="32766" y="0"/>
                  </a:lnTo>
                  <a:lnTo>
                    <a:pt x="593598" y="0"/>
                  </a:lnTo>
                  <a:lnTo>
                    <a:pt x="606325" y="2583"/>
                  </a:lnTo>
                  <a:lnTo>
                    <a:pt x="616743" y="9620"/>
                  </a:lnTo>
                  <a:lnTo>
                    <a:pt x="623780" y="20038"/>
                  </a:lnTo>
                  <a:lnTo>
                    <a:pt x="626363" y="32765"/>
                  </a:lnTo>
                  <a:lnTo>
                    <a:pt x="626363" y="163829"/>
                  </a:lnTo>
                  <a:lnTo>
                    <a:pt x="623780" y="176557"/>
                  </a:lnTo>
                  <a:lnTo>
                    <a:pt x="616743" y="186975"/>
                  </a:lnTo>
                  <a:lnTo>
                    <a:pt x="606325" y="194012"/>
                  </a:lnTo>
                  <a:lnTo>
                    <a:pt x="593598" y="196595"/>
                  </a:lnTo>
                  <a:lnTo>
                    <a:pt x="32766" y="196595"/>
                  </a:lnTo>
                  <a:lnTo>
                    <a:pt x="20038" y="194012"/>
                  </a:lnTo>
                  <a:lnTo>
                    <a:pt x="9620" y="186975"/>
                  </a:lnTo>
                  <a:lnTo>
                    <a:pt x="2583" y="176557"/>
                  </a:lnTo>
                  <a:lnTo>
                    <a:pt x="0" y="163829"/>
                  </a:lnTo>
                  <a:lnTo>
                    <a:pt x="0" y="32765"/>
                  </a:lnTo>
                  <a:close/>
                </a:path>
              </a:pathLst>
            </a:custGeom>
            <a:ln w="12192">
              <a:solidFill>
                <a:srgbClr val="000000"/>
              </a:solidFill>
            </a:ln>
          </p:spPr>
          <p:txBody>
            <a:bodyPr wrap="square" lIns="0" tIns="0" rIns="0" bIns="0" rtlCol="0"/>
            <a:lstStyle/>
            <a:p>
              <a:endParaRPr sz="2400"/>
            </a:p>
          </p:txBody>
        </p:sp>
      </p:grpSp>
      <p:sp>
        <p:nvSpPr>
          <p:cNvPr id="31" name="object 31"/>
          <p:cNvSpPr txBox="1"/>
          <p:nvPr/>
        </p:nvSpPr>
        <p:spPr>
          <a:xfrm>
            <a:off x="7831496" y="2621789"/>
            <a:ext cx="497840" cy="140209"/>
          </a:xfrm>
          <a:prstGeom prst="rect">
            <a:avLst/>
          </a:prstGeom>
        </p:spPr>
        <p:txBody>
          <a:bodyPr vert="horz" wrap="square" lIns="0" tIns="16933" rIns="0" bIns="0" rtlCol="0">
            <a:spAutoFit/>
          </a:bodyPr>
          <a:lstStyle/>
          <a:p>
            <a:pPr marL="16933">
              <a:spcBef>
                <a:spcPts val="133"/>
              </a:spcBef>
            </a:pPr>
            <a:r>
              <a:rPr sz="800" spc="-13" dirty="0">
                <a:latin typeface="Arial"/>
                <a:cs typeface="Arial"/>
              </a:rPr>
              <a:t>weave-net</a:t>
            </a:r>
            <a:endParaRPr sz="800">
              <a:latin typeface="Arial"/>
              <a:cs typeface="Arial"/>
            </a:endParaRPr>
          </a:p>
        </p:txBody>
      </p:sp>
      <p:grpSp>
        <p:nvGrpSpPr>
          <p:cNvPr id="32" name="object 32"/>
          <p:cNvGrpSpPr/>
          <p:nvPr/>
        </p:nvGrpSpPr>
        <p:grpSpPr>
          <a:xfrm>
            <a:off x="9056624" y="2562353"/>
            <a:ext cx="850053" cy="278553"/>
            <a:chOff x="6792468" y="1921764"/>
            <a:chExt cx="637540" cy="208915"/>
          </a:xfrm>
        </p:grpSpPr>
        <p:sp>
          <p:nvSpPr>
            <p:cNvPr id="33" name="object 33"/>
            <p:cNvSpPr/>
            <p:nvPr/>
          </p:nvSpPr>
          <p:spPr>
            <a:xfrm>
              <a:off x="6798564" y="1927860"/>
              <a:ext cx="624840" cy="196850"/>
            </a:xfrm>
            <a:custGeom>
              <a:avLst/>
              <a:gdLst/>
              <a:ahLst/>
              <a:cxnLst/>
              <a:rect l="l" t="t" r="r" b="b"/>
              <a:pathLst>
                <a:path w="624840" h="196850">
                  <a:moveTo>
                    <a:pt x="592074" y="0"/>
                  </a:moveTo>
                  <a:lnTo>
                    <a:pt x="32765" y="0"/>
                  </a:lnTo>
                  <a:lnTo>
                    <a:pt x="20038" y="2583"/>
                  </a:lnTo>
                  <a:lnTo>
                    <a:pt x="9620" y="9620"/>
                  </a:lnTo>
                  <a:lnTo>
                    <a:pt x="2583" y="20038"/>
                  </a:lnTo>
                  <a:lnTo>
                    <a:pt x="0" y="32765"/>
                  </a:lnTo>
                  <a:lnTo>
                    <a:pt x="0" y="163829"/>
                  </a:lnTo>
                  <a:lnTo>
                    <a:pt x="2583" y="176557"/>
                  </a:lnTo>
                  <a:lnTo>
                    <a:pt x="9620" y="186975"/>
                  </a:lnTo>
                  <a:lnTo>
                    <a:pt x="20038" y="194012"/>
                  </a:lnTo>
                  <a:lnTo>
                    <a:pt x="32765" y="196595"/>
                  </a:lnTo>
                  <a:lnTo>
                    <a:pt x="592074" y="196595"/>
                  </a:lnTo>
                  <a:lnTo>
                    <a:pt x="604801" y="194012"/>
                  </a:lnTo>
                  <a:lnTo>
                    <a:pt x="615219" y="186975"/>
                  </a:lnTo>
                  <a:lnTo>
                    <a:pt x="622256" y="176557"/>
                  </a:lnTo>
                  <a:lnTo>
                    <a:pt x="624839" y="163829"/>
                  </a:lnTo>
                  <a:lnTo>
                    <a:pt x="624839" y="32765"/>
                  </a:lnTo>
                  <a:lnTo>
                    <a:pt x="622256" y="20038"/>
                  </a:lnTo>
                  <a:lnTo>
                    <a:pt x="615219" y="9620"/>
                  </a:lnTo>
                  <a:lnTo>
                    <a:pt x="604801" y="2583"/>
                  </a:lnTo>
                  <a:lnTo>
                    <a:pt x="592074" y="0"/>
                  </a:lnTo>
                  <a:close/>
                </a:path>
              </a:pathLst>
            </a:custGeom>
            <a:solidFill>
              <a:srgbClr val="FFFFFF"/>
            </a:solidFill>
          </p:spPr>
          <p:txBody>
            <a:bodyPr wrap="square" lIns="0" tIns="0" rIns="0" bIns="0" rtlCol="0"/>
            <a:lstStyle/>
            <a:p>
              <a:endParaRPr sz="2400"/>
            </a:p>
          </p:txBody>
        </p:sp>
        <p:sp>
          <p:nvSpPr>
            <p:cNvPr id="34" name="object 34"/>
            <p:cNvSpPr/>
            <p:nvPr/>
          </p:nvSpPr>
          <p:spPr>
            <a:xfrm>
              <a:off x="6798564" y="1927860"/>
              <a:ext cx="624840" cy="196850"/>
            </a:xfrm>
            <a:custGeom>
              <a:avLst/>
              <a:gdLst/>
              <a:ahLst/>
              <a:cxnLst/>
              <a:rect l="l" t="t" r="r" b="b"/>
              <a:pathLst>
                <a:path w="624840" h="196850">
                  <a:moveTo>
                    <a:pt x="0" y="32765"/>
                  </a:moveTo>
                  <a:lnTo>
                    <a:pt x="2583" y="20038"/>
                  </a:lnTo>
                  <a:lnTo>
                    <a:pt x="9620" y="9620"/>
                  </a:lnTo>
                  <a:lnTo>
                    <a:pt x="20038" y="2583"/>
                  </a:lnTo>
                  <a:lnTo>
                    <a:pt x="32765" y="0"/>
                  </a:lnTo>
                  <a:lnTo>
                    <a:pt x="592074" y="0"/>
                  </a:lnTo>
                  <a:lnTo>
                    <a:pt x="604801" y="2583"/>
                  </a:lnTo>
                  <a:lnTo>
                    <a:pt x="615219" y="9620"/>
                  </a:lnTo>
                  <a:lnTo>
                    <a:pt x="622256" y="20038"/>
                  </a:lnTo>
                  <a:lnTo>
                    <a:pt x="624839" y="32765"/>
                  </a:lnTo>
                  <a:lnTo>
                    <a:pt x="624839" y="163829"/>
                  </a:lnTo>
                  <a:lnTo>
                    <a:pt x="622256" y="176557"/>
                  </a:lnTo>
                  <a:lnTo>
                    <a:pt x="615219" y="186975"/>
                  </a:lnTo>
                  <a:lnTo>
                    <a:pt x="604801" y="194012"/>
                  </a:lnTo>
                  <a:lnTo>
                    <a:pt x="592074" y="196595"/>
                  </a:lnTo>
                  <a:lnTo>
                    <a:pt x="32765" y="196595"/>
                  </a:lnTo>
                  <a:lnTo>
                    <a:pt x="20038" y="194012"/>
                  </a:lnTo>
                  <a:lnTo>
                    <a:pt x="9620" y="186975"/>
                  </a:lnTo>
                  <a:lnTo>
                    <a:pt x="2583" y="176557"/>
                  </a:lnTo>
                  <a:lnTo>
                    <a:pt x="0" y="163829"/>
                  </a:lnTo>
                  <a:lnTo>
                    <a:pt x="0" y="32765"/>
                  </a:lnTo>
                  <a:close/>
                </a:path>
              </a:pathLst>
            </a:custGeom>
            <a:ln w="12192">
              <a:solidFill>
                <a:srgbClr val="000000"/>
              </a:solidFill>
            </a:ln>
          </p:spPr>
          <p:txBody>
            <a:bodyPr wrap="square" lIns="0" tIns="0" rIns="0" bIns="0" rtlCol="0"/>
            <a:lstStyle/>
            <a:p>
              <a:endParaRPr sz="2400"/>
            </a:p>
          </p:txBody>
        </p:sp>
      </p:grpSp>
      <p:sp>
        <p:nvSpPr>
          <p:cNvPr id="35" name="object 35"/>
          <p:cNvSpPr txBox="1"/>
          <p:nvPr/>
        </p:nvSpPr>
        <p:spPr>
          <a:xfrm>
            <a:off x="9232729" y="2621789"/>
            <a:ext cx="497840" cy="140209"/>
          </a:xfrm>
          <a:prstGeom prst="rect">
            <a:avLst/>
          </a:prstGeom>
        </p:spPr>
        <p:txBody>
          <a:bodyPr vert="horz" wrap="square" lIns="0" tIns="16933" rIns="0" bIns="0" rtlCol="0">
            <a:spAutoFit/>
          </a:bodyPr>
          <a:lstStyle/>
          <a:p>
            <a:pPr marL="16933">
              <a:spcBef>
                <a:spcPts val="133"/>
              </a:spcBef>
            </a:pPr>
            <a:r>
              <a:rPr sz="800" spc="-13" dirty="0">
                <a:latin typeface="Arial"/>
                <a:cs typeface="Arial"/>
              </a:rPr>
              <a:t>weave-net</a:t>
            </a:r>
            <a:endParaRPr sz="800">
              <a:latin typeface="Arial"/>
              <a:cs typeface="Arial"/>
            </a:endParaRPr>
          </a:p>
        </p:txBody>
      </p:sp>
    </p:spTree>
    <p:extLst>
      <p:ext uri="{BB962C8B-B14F-4D97-AF65-F5344CB8AC3E}">
        <p14:creationId xmlns:p14="http://schemas.microsoft.com/office/powerpoint/2010/main" val="30151313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commands</a:t>
            </a:r>
          </a:p>
        </p:txBody>
      </p:sp>
      <p:sp>
        <p:nvSpPr>
          <p:cNvPr id="3" name="Content Placeholder 2"/>
          <p:cNvSpPr>
            <a:spLocks noGrp="1"/>
          </p:cNvSpPr>
          <p:nvPr>
            <p:ph idx="1"/>
          </p:nvPr>
        </p:nvSpPr>
        <p:spPr>
          <a:xfrm>
            <a:off x="782782" y="1844097"/>
            <a:ext cx="10515600" cy="4351338"/>
          </a:xfrm>
        </p:spPr>
        <p:txBody>
          <a:bodyPr>
            <a:normAutofit/>
          </a:bodyPr>
          <a:lstStyle/>
          <a:p>
            <a:r>
              <a:rPr lang="en-US" sz="1600" dirty="0">
                <a:solidFill>
                  <a:srgbClr val="2453FF"/>
                </a:solidFill>
                <a:latin typeface="RobotoMono-Regular"/>
              </a:rPr>
              <a:t>kubectl --help </a:t>
            </a:r>
            <a:r>
              <a:rPr lang="en-US" sz="1600" dirty="0">
                <a:solidFill>
                  <a:srgbClr val="000000"/>
                </a:solidFill>
                <a:latin typeface="Poppins-Light"/>
              </a:rPr>
              <a:t>-help with the </a:t>
            </a:r>
            <a:r>
              <a:rPr lang="en-US" sz="1600" dirty="0" err="1">
                <a:solidFill>
                  <a:srgbClr val="000000"/>
                </a:solidFill>
                <a:latin typeface="Poppins-Light"/>
              </a:rPr>
              <a:t>kubeclt</a:t>
            </a:r>
            <a:r>
              <a:rPr lang="en-US" sz="1600" dirty="0">
                <a:solidFill>
                  <a:srgbClr val="000000"/>
                </a:solidFill>
                <a:latin typeface="Poppins-Light"/>
              </a:rPr>
              <a:t> command and verbs</a:t>
            </a:r>
          </a:p>
          <a:p>
            <a:r>
              <a:rPr lang="en-US" sz="1600" dirty="0">
                <a:solidFill>
                  <a:srgbClr val="2453FF"/>
                </a:solidFill>
                <a:latin typeface="RobotoMono-Regular"/>
              </a:rPr>
              <a:t>kubectl </a:t>
            </a:r>
            <a:r>
              <a:rPr lang="en-US" sz="1600" dirty="0" err="1">
                <a:solidFill>
                  <a:srgbClr val="2453FF"/>
                </a:solidFill>
                <a:latin typeface="RobotoMono-Regular"/>
              </a:rPr>
              <a:t>api</a:t>
            </a:r>
            <a:r>
              <a:rPr lang="en-US" sz="1600" dirty="0">
                <a:solidFill>
                  <a:srgbClr val="2453FF"/>
                </a:solidFill>
                <a:latin typeface="RobotoMono-Regular"/>
              </a:rPr>
              <a:t>-resources </a:t>
            </a:r>
            <a:r>
              <a:rPr lang="en-US" sz="1600" dirty="0">
                <a:solidFill>
                  <a:srgbClr val="000000"/>
                </a:solidFill>
                <a:latin typeface="Poppins-Light"/>
              </a:rPr>
              <a:t>-list all API resources with their related verbs</a:t>
            </a:r>
          </a:p>
          <a:p>
            <a:r>
              <a:rPr lang="en-US" sz="1600" dirty="0">
                <a:solidFill>
                  <a:srgbClr val="2453FF"/>
                </a:solidFill>
                <a:latin typeface="RobotoMono-Regular"/>
              </a:rPr>
              <a:t>kubectl explain </a:t>
            </a:r>
            <a:r>
              <a:rPr lang="en-US" sz="1600" dirty="0">
                <a:solidFill>
                  <a:srgbClr val="2453FF"/>
                </a:solidFill>
                <a:latin typeface="RobotoMono-Medium"/>
              </a:rPr>
              <a:t>RESOURCE </a:t>
            </a:r>
            <a:r>
              <a:rPr lang="en-US" sz="1600" dirty="0">
                <a:solidFill>
                  <a:srgbClr val="000000"/>
                </a:solidFill>
                <a:latin typeface="Poppins-Light"/>
              </a:rPr>
              <a:t>-provides more details about the resource</a:t>
            </a:r>
          </a:p>
          <a:p>
            <a:r>
              <a:rPr lang="en-US" sz="1600" dirty="0">
                <a:solidFill>
                  <a:srgbClr val="2453FF"/>
                </a:solidFill>
                <a:latin typeface="RobotoMono-Regular"/>
              </a:rPr>
              <a:t>kubectl get nodes </a:t>
            </a:r>
            <a:r>
              <a:rPr lang="en-US" sz="1600" dirty="0">
                <a:solidFill>
                  <a:srgbClr val="000000"/>
                </a:solidFill>
                <a:latin typeface="Poppins-Light"/>
              </a:rPr>
              <a:t>-list all nodes in the cluster</a:t>
            </a:r>
          </a:p>
          <a:p>
            <a:r>
              <a:rPr lang="en-US" sz="1600" dirty="0">
                <a:solidFill>
                  <a:srgbClr val="2453FF"/>
                </a:solidFill>
                <a:latin typeface="RobotoMono-Regular"/>
              </a:rPr>
              <a:t>kubectl get pods </a:t>
            </a:r>
            <a:r>
              <a:rPr lang="en-US" sz="1600" dirty="0">
                <a:solidFill>
                  <a:srgbClr val="000000"/>
                </a:solidFill>
                <a:latin typeface="Poppins-Light"/>
              </a:rPr>
              <a:t>-list all pods in your current namespace</a:t>
            </a:r>
          </a:p>
          <a:p>
            <a:r>
              <a:rPr lang="en-US" sz="1600" dirty="0">
                <a:solidFill>
                  <a:srgbClr val="2453FF"/>
                </a:solidFill>
                <a:latin typeface="RobotoMono-Regular"/>
              </a:rPr>
              <a:t>kubectl get deployments </a:t>
            </a:r>
            <a:r>
              <a:rPr lang="en-US" sz="1600" dirty="0">
                <a:solidFill>
                  <a:srgbClr val="000000"/>
                </a:solidFill>
                <a:latin typeface="Poppins-Light"/>
              </a:rPr>
              <a:t>-list all deployments in your current namespace</a:t>
            </a:r>
          </a:p>
          <a:p>
            <a:r>
              <a:rPr lang="en-US" sz="1600" dirty="0">
                <a:solidFill>
                  <a:srgbClr val="2453FF"/>
                </a:solidFill>
                <a:latin typeface="RobotoMono-Regular"/>
              </a:rPr>
              <a:t>-n | --namespace </a:t>
            </a:r>
            <a:r>
              <a:rPr lang="en-US" sz="1600" dirty="0">
                <a:solidFill>
                  <a:srgbClr val="000000"/>
                </a:solidFill>
                <a:latin typeface="Poppins-Light"/>
              </a:rPr>
              <a:t>-specify a namespace</a:t>
            </a:r>
          </a:p>
          <a:p>
            <a:r>
              <a:rPr lang="en-US" sz="1600" dirty="0">
                <a:solidFill>
                  <a:srgbClr val="2453FF"/>
                </a:solidFill>
                <a:latin typeface="RobotoMono-Regular"/>
              </a:rPr>
              <a:t>-o wide </a:t>
            </a:r>
            <a:r>
              <a:rPr lang="en-US" sz="1600" dirty="0">
                <a:solidFill>
                  <a:srgbClr val="000000"/>
                </a:solidFill>
                <a:latin typeface="Poppins-Light"/>
              </a:rPr>
              <a:t>-display extra details</a:t>
            </a:r>
          </a:p>
          <a:p>
            <a:r>
              <a:rPr lang="en-US" sz="1600" b="0" i="0" u="none" strike="noStrike" baseline="0" dirty="0">
                <a:solidFill>
                  <a:srgbClr val="2453FF"/>
                </a:solidFill>
                <a:latin typeface="RobotoMono-Regular"/>
              </a:rPr>
              <a:t>kubectl describe node </a:t>
            </a:r>
            <a:r>
              <a:rPr lang="en-US" sz="1600" b="0" i="0" u="none" strike="noStrike" baseline="0" dirty="0">
                <a:solidFill>
                  <a:srgbClr val="000000"/>
                </a:solidFill>
                <a:latin typeface="Poppins-Light"/>
              </a:rPr>
              <a:t>-provide detailed info for a node</a:t>
            </a:r>
          </a:p>
          <a:p>
            <a:r>
              <a:rPr lang="en-US" sz="1600" b="0" i="0" u="none" strike="noStrike" baseline="0" dirty="0">
                <a:solidFill>
                  <a:srgbClr val="2453FF"/>
                </a:solidFill>
                <a:latin typeface="RobotoMono-Regular"/>
              </a:rPr>
              <a:t>kubectl describe pod </a:t>
            </a:r>
            <a:r>
              <a:rPr lang="en-US" sz="1600" b="0" i="0" u="none" strike="noStrike" baseline="0" dirty="0">
                <a:solidFill>
                  <a:srgbClr val="000000"/>
                </a:solidFill>
                <a:latin typeface="Poppins-Light"/>
              </a:rPr>
              <a:t>-provide detailed info for a pod</a:t>
            </a:r>
          </a:p>
          <a:p>
            <a:r>
              <a:rPr lang="en-US" sz="1600" b="0" i="0" u="none" strike="noStrike" baseline="0" dirty="0">
                <a:solidFill>
                  <a:srgbClr val="2453FF"/>
                </a:solidFill>
                <a:latin typeface="RobotoMono-Regular"/>
              </a:rPr>
              <a:t>kubectl describe deployment </a:t>
            </a:r>
            <a:r>
              <a:rPr lang="en-US" sz="1600" b="0" i="0" u="none" strike="noStrike" baseline="0" dirty="0">
                <a:solidFill>
                  <a:srgbClr val="000000"/>
                </a:solidFill>
                <a:latin typeface="Poppins-Light"/>
              </a:rPr>
              <a:t>-provide detailed info for a </a:t>
            </a:r>
            <a:r>
              <a:rPr lang="en-US" sz="1600" b="0" i="0" u="none" strike="noStrike" baseline="0" dirty="0" err="1">
                <a:solidFill>
                  <a:srgbClr val="000000"/>
                </a:solidFill>
                <a:latin typeface="Poppins-Light"/>
              </a:rPr>
              <a:t>deploymen</a:t>
            </a:r>
            <a:endParaRPr lang="en-US" sz="1600" dirty="0"/>
          </a:p>
        </p:txBody>
      </p:sp>
    </p:spTree>
    <p:extLst>
      <p:ext uri="{BB962C8B-B14F-4D97-AF65-F5344CB8AC3E}">
        <p14:creationId xmlns:p14="http://schemas.microsoft.com/office/powerpoint/2010/main" val="3323179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help </a:t>
            </a:r>
          </a:p>
        </p:txBody>
      </p:sp>
      <p:sp>
        <p:nvSpPr>
          <p:cNvPr id="3" name="Content Placeholder 2"/>
          <p:cNvSpPr>
            <a:spLocks noGrp="1"/>
          </p:cNvSpPr>
          <p:nvPr>
            <p:ph idx="1"/>
          </p:nvPr>
        </p:nvSpPr>
        <p:spPr/>
        <p:txBody>
          <a:bodyPr>
            <a:normAutofit lnSpcReduction="10000"/>
          </a:bodyPr>
          <a:lstStyle/>
          <a:p>
            <a:r>
              <a:rPr lang="en-US" sz="1400" dirty="0">
                <a:solidFill>
                  <a:srgbClr val="2453FF"/>
                </a:solidFill>
                <a:latin typeface="RobotoMono-Regular"/>
              </a:rPr>
              <a:t>kubectl create namespace </a:t>
            </a:r>
            <a:r>
              <a:rPr lang="en-US" sz="1400" dirty="0">
                <a:solidFill>
                  <a:srgbClr val="000000"/>
                </a:solidFill>
                <a:latin typeface="Poppins-Light"/>
              </a:rPr>
              <a:t>-create a new namespace</a:t>
            </a:r>
          </a:p>
          <a:p>
            <a:r>
              <a:rPr lang="en-US" sz="1400" dirty="0">
                <a:solidFill>
                  <a:srgbClr val="2453FF"/>
                </a:solidFill>
                <a:latin typeface="RobotoMono-Regular"/>
              </a:rPr>
              <a:t>kubectl create -f </a:t>
            </a:r>
            <a:r>
              <a:rPr lang="en-US" sz="1400" dirty="0" err="1">
                <a:solidFill>
                  <a:srgbClr val="2453FF"/>
                </a:solidFill>
                <a:latin typeface="RobotoMono-Regular"/>
              </a:rPr>
              <a:t>pod.yaml</a:t>
            </a:r>
            <a:r>
              <a:rPr lang="en-US" sz="1400" dirty="0">
                <a:solidFill>
                  <a:srgbClr val="2453FF"/>
                </a:solidFill>
                <a:latin typeface="RobotoMono-Regular"/>
              </a:rPr>
              <a:t> </a:t>
            </a:r>
            <a:r>
              <a:rPr lang="en-US" sz="1400" dirty="0">
                <a:solidFill>
                  <a:srgbClr val="000000"/>
                </a:solidFill>
                <a:latin typeface="Poppins-Light"/>
              </a:rPr>
              <a:t>-create a pod from a manifest</a:t>
            </a:r>
          </a:p>
          <a:p>
            <a:r>
              <a:rPr lang="en-US" sz="1400" dirty="0">
                <a:solidFill>
                  <a:srgbClr val="2453FF"/>
                </a:solidFill>
                <a:latin typeface="RobotoMono-Regular"/>
              </a:rPr>
              <a:t>kubectl apply -f </a:t>
            </a:r>
            <a:r>
              <a:rPr lang="en-US" sz="1400" dirty="0" err="1">
                <a:solidFill>
                  <a:srgbClr val="2453FF"/>
                </a:solidFill>
                <a:latin typeface="RobotoMono-Regular"/>
              </a:rPr>
              <a:t>pod.yaml</a:t>
            </a:r>
            <a:r>
              <a:rPr lang="en-US" sz="1400" dirty="0">
                <a:solidFill>
                  <a:srgbClr val="2453FF"/>
                </a:solidFill>
                <a:latin typeface="RobotoMono-Regular"/>
              </a:rPr>
              <a:t> </a:t>
            </a:r>
            <a:r>
              <a:rPr lang="en-US" sz="1400" dirty="0">
                <a:solidFill>
                  <a:srgbClr val="000000"/>
                </a:solidFill>
                <a:latin typeface="Poppins-Light"/>
              </a:rPr>
              <a:t>-create/update a pod from a manifest</a:t>
            </a:r>
          </a:p>
          <a:p>
            <a:r>
              <a:rPr lang="en-US" sz="1400" dirty="0">
                <a:solidFill>
                  <a:srgbClr val="2453FF"/>
                </a:solidFill>
                <a:latin typeface="RobotoMono-Regular"/>
              </a:rPr>
              <a:t>kubectl delete namespace </a:t>
            </a:r>
            <a:r>
              <a:rPr lang="en-US" sz="1400" dirty="0">
                <a:solidFill>
                  <a:srgbClr val="000000"/>
                </a:solidFill>
                <a:latin typeface="Poppins-Light"/>
              </a:rPr>
              <a:t>-delete a namespace</a:t>
            </a:r>
          </a:p>
          <a:p>
            <a:r>
              <a:rPr lang="en-US" sz="1400" dirty="0">
                <a:solidFill>
                  <a:srgbClr val="2453FF"/>
                </a:solidFill>
                <a:latin typeface="RobotoMono-Regular"/>
              </a:rPr>
              <a:t>kubectl delete pod </a:t>
            </a:r>
            <a:r>
              <a:rPr lang="en-US" sz="1400" dirty="0">
                <a:solidFill>
                  <a:srgbClr val="000000"/>
                </a:solidFill>
                <a:latin typeface="Poppins-Light"/>
              </a:rPr>
              <a:t>-delete a pod</a:t>
            </a:r>
          </a:p>
          <a:p>
            <a:r>
              <a:rPr lang="en-US" sz="1400" dirty="0">
                <a:solidFill>
                  <a:srgbClr val="2453FF"/>
                </a:solidFill>
                <a:latin typeface="RobotoMono-Regular"/>
              </a:rPr>
              <a:t>kubectl delete deployment </a:t>
            </a:r>
            <a:r>
              <a:rPr lang="en-US" sz="1400" dirty="0">
                <a:solidFill>
                  <a:srgbClr val="000000"/>
                </a:solidFill>
                <a:latin typeface="Poppins-Light"/>
              </a:rPr>
              <a:t>-delete a deployment</a:t>
            </a:r>
          </a:p>
          <a:p>
            <a:r>
              <a:rPr lang="en-US" sz="1400" dirty="0">
                <a:solidFill>
                  <a:srgbClr val="2453FF"/>
                </a:solidFill>
                <a:latin typeface="RobotoMono-Regular"/>
              </a:rPr>
              <a:t>-f </a:t>
            </a:r>
            <a:r>
              <a:rPr lang="en-US" sz="1400" dirty="0">
                <a:solidFill>
                  <a:srgbClr val="000000"/>
                </a:solidFill>
                <a:latin typeface="Poppins-Light"/>
              </a:rPr>
              <a:t>-specify a </a:t>
            </a:r>
            <a:r>
              <a:rPr lang="en-US" sz="1400" dirty="0" err="1">
                <a:solidFill>
                  <a:srgbClr val="000000"/>
                </a:solidFill>
                <a:latin typeface="Poppins-Light"/>
              </a:rPr>
              <a:t>yaml</a:t>
            </a:r>
            <a:r>
              <a:rPr lang="en-US" sz="1400" dirty="0">
                <a:solidFill>
                  <a:srgbClr val="000000"/>
                </a:solidFill>
                <a:latin typeface="Poppins-Light"/>
              </a:rPr>
              <a:t> file describing objects to delete</a:t>
            </a:r>
          </a:p>
          <a:p>
            <a:r>
              <a:rPr lang="en-US" sz="1400" dirty="0">
                <a:solidFill>
                  <a:srgbClr val="2453FF"/>
                </a:solidFill>
                <a:latin typeface="RobotoMono-Regular"/>
              </a:rPr>
              <a:t>-n | --namespace </a:t>
            </a:r>
            <a:r>
              <a:rPr lang="en-US" sz="1400" dirty="0">
                <a:solidFill>
                  <a:srgbClr val="000000"/>
                </a:solidFill>
                <a:latin typeface="Poppins-Light"/>
              </a:rPr>
              <a:t>-specify a namespace</a:t>
            </a:r>
          </a:p>
          <a:p>
            <a:r>
              <a:rPr lang="en-US" sz="1400" dirty="0" err="1">
                <a:solidFill>
                  <a:srgbClr val="000000"/>
                </a:solidFill>
                <a:latin typeface="Poppins-Light"/>
              </a:rPr>
              <a:t>Troublshooting</a:t>
            </a:r>
            <a:r>
              <a:rPr lang="en-US" sz="1400" dirty="0">
                <a:solidFill>
                  <a:srgbClr val="000000"/>
                </a:solidFill>
                <a:latin typeface="Poppins-Light"/>
              </a:rPr>
              <a:t> Commands</a:t>
            </a:r>
          </a:p>
          <a:p>
            <a:r>
              <a:rPr lang="en-US" sz="1400" b="0" i="0" u="none" strike="noStrike" baseline="0" dirty="0">
                <a:solidFill>
                  <a:srgbClr val="2453FF"/>
                </a:solidFill>
                <a:latin typeface="RobotoMono-Regular"/>
              </a:rPr>
              <a:t>kubectl logs </a:t>
            </a:r>
            <a:r>
              <a:rPr lang="en-US" sz="1400" b="0" i="0" u="none" strike="noStrike" baseline="0" dirty="0" err="1">
                <a:solidFill>
                  <a:srgbClr val="2453FF"/>
                </a:solidFill>
                <a:latin typeface="RobotoMono-Regular"/>
              </a:rPr>
              <a:t>myapp</a:t>
            </a:r>
            <a:r>
              <a:rPr lang="en-US" sz="1400" b="0" i="0" u="none" strike="noStrike" baseline="0" dirty="0">
                <a:solidFill>
                  <a:srgbClr val="2453FF"/>
                </a:solidFill>
                <a:latin typeface="RobotoMono-Regular"/>
              </a:rPr>
              <a:t> </a:t>
            </a:r>
            <a:r>
              <a:rPr lang="en-US" sz="1400" b="0" i="0" u="none" strike="noStrike" baseline="0" dirty="0">
                <a:solidFill>
                  <a:srgbClr val="000000"/>
                </a:solidFill>
                <a:latin typeface="Poppins-Light"/>
              </a:rPr>
              <a:t>-receive app logs from a pod</a:t>
            </a:r>
          </a:p>
          <a:p>
            <a:r>
              <a:rPr lang="en-US" sz="1400" b="0" i="0" u="none" strike="noStrike" baseline="0" dirty="0">
                <a:solidFill>
                  <a:srgbClr val="2453FF"/>
                </a:solidFill>
                <a:latin typeface="RobotoMono-Regular"/>
              </a:rPr>
              <a:t>kubectl exec -it </a:t>
            </a:r>
            <a:r>
              <a:rPr lang="en-US" sz="1400" b="0" i="0" u="none" strike="noStrike" baseline="0" dirty="0" err="1">
                <a:solidFill>
                  <a:srgbClr val="2453FF"/>
                </a:solidFill>
                <a:latin typeface="RobotoMono-Regular"/>
              </a:rPr>
              <a:t>myapp</a:t>
            </a:r>
            <a:r>
              <a:rPr lang="en-US" sz="1400" b="0" i="0" u="none" strike="noStrike" baseline="0" dirty="0">
                <a:solidFill>
                  <a:srgbClr val="2453FF"/>
                </a:solidFill>
                <a:latin typeface="RobotoMono-Regular"/>
              </a:rPr>
              <a:t> -- bash </a:t>
            </a:r>
            <a:r>
              <a:rPr lang="en-US" sz="1400" b="0" i="0" u="none" strike="noStrike" baseline="0" dirty="0">
                <a:solidFill>
                  <a:srgbClr val="000000"/>
                </a:solidFill>
                <a:latin typeface="Poppins-Light"/>
              </a:rPr>
              <a:t>-launch a shell in a pod and connect to it</a:t>
            </a:r>
          </a:p>
          <a:p>
            <a:r>
              <a:rPr lang="en-US" sz="1400" b="0" i="0" u="none" strike="noStrike" baseline="0" dirty="0">
                <a:solidFill>
                  <a:srgbClr val="2453FF"/>
                </a:solidFill>
                <a:latin typeface="RobotoMono-Regular"/>
              </a:rPr>
              <a:t>kubectl cp </a:t>
            </a:r>
            <a:r>
              <a:rPr lang="en-US" sz="1400" b="0" i="0" u="none" strike="noStrike" baseline="0" dirty="0" err="1">
                <a:solidFill>
                  <a:srgbClr val="2453FF"/>
                </a:solidFill>
                <a:latin typeface="RobotoMono-Regular"/>
              </a:rPr>
              <a:t>myapp</a:t>
            </a:r>
            <a:r>
              <a:rPr lang="en-US" sz="1400" b="0" i="0" u="none" strike="noStrike" baseline="0" dirty="0">
                <a:solidFill>
                  <a:srgbClr val="2453FF"/>
                </a:solidFill>
                <a:latin typeface="RobotoMono-Regular"/>
              </a:rPr>
              <a:t>:/var/log/message /home/tux</a:t>
            </a:r>
            <a:r>
              <a:rPr lang="en-US" sz="1400" b="0" i="0" u="none" strike="noStrike" dirty="0">
                <a:solidFill>
                  <a:srgbClr val="2453FF"/>
                </a:solidFill>
                <a:latin typeface="RobotoMono-Regular"/>
              </a:rPr>
              <a:t> </a:t>
            </a:r>
            <a:r>
              <a:rPr lang="en-US" sz="1400" b="0" i="0" u="none" strike="noStrike" baseline="0" dirty="0">
                <a:solidFill>
                  <a:srgbClr val="000000"/>
                </a:solidFill>
                <a:latin typeface="Poppins-Light"/>
              </a:rPr>
              <a:t>-copy a file (/var/log/messages) from a</a:t>
            </a:r>
            <a:r>
              <a:rPr lang="en-US" sz="1400" b="0" i="0" u="none" strike="noStrike" dirty="0">
                <a:solidFill>
                  <a:srgbClr val="000000"/>
                </a:solidFill>
                <a:latin typeface="Poppins-Light"/>
              </a:rPr>
              <a:t> </a:t>
            </a:r>
            <a:r>
              <a:rPr lang="en-US" sz="1400" b="0" i="0" u="none" strike="noStrike" baseline="0" dirty="0">
                <a:solidFill>
                  <a:srgbClr val="000000"/>
                </a:solidFill>
                <a:latin typeface="Poppins-Light"/>
              </a:rPr>
              <a:t>pod to the local filesystem</a:t>
            </a:r>
          </a:p>
          <a:p>
            <a:r>
              <a:rPr lang="en-US" sz="1400" b="0" i="0" u="none" strike="noStrike" baseline="0" dirty="0">
                <a:solidFill>
                  <a:srgbClr val="2453FF"/>
                </a:solidFill>
                <a:latin typeface="RobotoMono-Regular"/>
              </a:rPr>
              <a:t>kubectl cp testscript.sh </a:t>
            </a:r>
            <a:r>
              <a:rPr lang="en-US" sz="1400" b="0" i="0" u="none" strike="noStrike" baseline="0" dirty="0" err="1">
                <a:solidFill>
                  <a:srgbClr val="2453FF"/>
                </a:solidFill>
                <a:latin typeface="RobotoMono-Regular"/>
              </a:rPr>
              <a:t>myapp</a:t>
            </a:r>
            <a:r>
              <a:rPr lang="en-US" sz="1400" b="0" i="0" u="none" strike="noStrike" baseline="0" dirty="0">
                <a:solidFill>
                  <a:srgbClr val="2453FF"/>
                </a:solidFill>
                <a:latin typeface="RobotoMono-Regular"/>
              </a:rPr>
              <a:t>:/</a:t>
            </a:r>
            <a:r>
              <a:rPr lang="en-US" sz="1400" b="0" i="0" u="none" strike="noStrike" baseline="0" dirty="0" err="1">
                <a:solidFill>
                  <a:srgbClr val="2453FF"/>
                </a:solidFill>
                <a:latin typeface="RobotoMono-Regular"/>
              </a:rPr>
              <a:t>usr</a:t>
            </a:r>
            <a:r>
              <a:rPr lang="en-US" sz="1400" b="0" i="0" u="none" strike="noStrike" baseline="0" dirty="0">
                <a:solidFill>
                  <a:srgbClr val="2453FF"/>
                </a:solidFill>
                <a:latin typeface="RobotoMono-Regular"/>
              </a:rPr>
              <a:t>/local/bin</a:t>
            </a:r>
            <a:r>
              <a:rPr lang="en-US" sz="1400" b="0" i="0" u="none" strike="noStrike" dirty="0">
                <a:solidFill>
                  <a:srgbClr val="2453FF"/>
                </a:solidFill>
                <a:latin typeface="RobotoMono-Regular"/>
              </a:rPr>
              <a:t> </a:t>
            </a:r>
            <a:r>
              <a:rPr lang="en-US" sz="1400" b="0" i="0" u="none" strike="noStrike" baseline="0" dirty="0">
                <a:solidFill>
                  <a:srgbClr val="000000"/>
                </a:solidFill>
                <a:latin typeface="Poppins-Light"/>
              </a:rPr>
              <a:t>-copy a file (testscript.sh) into a pod</a:t>
            </a:r>
          </a:p>
          <a:p>
            <a:r>
              <a:rPr lang="en-US" sz="1400" b="0" i="0" u="none" strike="noStrike" baseline="0" dirty="0">
                <a:solidFill>
                  <a:srgbClr val="2453FF"/>
                </a:solidFill>
                <a:latin typeface="RobotoMono-Regular"/>
              </a:rPr>
              <a:t>kubectl edit service </a:t>
            </a:r>
            <a:r>
              <a:rPr lang="en-US" sz="1400" b="0" i="0" u="none" strike="noStrike" baseline="0" dirty="0" err="1">
                <a:solidFill>
                  <a:srgbClr val="2453FF"/>
                </a:solidFill>
                <a:latin typeface="RobotoMono-Regular"/>
              </a:rPr>
              <a:t>myservice</a:t>
            </a:r>
            <a:r>
              <a:rPr lang="en-US" sz="1400" b="0" i="0" u="none" strike="noStrike" baseline="0" dirty="0">
                <a:solidFill>
                  <a:srgbClr val="2453FF"/>
                </a:solidFill>
                <a:latin typeface="RobotoMono-Regular"/>
              </a:rPr>
              <a:t> </a:t>
            </a:r>
            <a:r>
              <a:rPr lang="en-US" sz="1400" b="0" i="0" u="none" strike="noStrike" baseline="0" dirty="0">
                <a:solidFill>
                  <a:srgbClr val="000000"/>
                </a:solidFill>
                <a:latin typeface="Poppins-Light"/>
              </a:rPr>
              <a:t>-opens the default editor and edits the raw </a:t>
            </a:r>
            <a:r>
              <a:rPr lang="en-US" sz="1400" b="0" i="0" u="none" strike="noStrike" baseline="0" dirty="0" err="1">
                <a:solidFill>
                  <a:srgbClr val="000000"/>
                </a:solidFill>
                <a:latin typeface="Poppins-Light"/>
              </a:rPr>
              <a:t>yaml</a:t>
            </a:r>
            <a:r>
              <a:rPr lang="en-US" sz="1400" b="0" i="0" u="none" strike="noStrike" baseline="0" dirty="0">
                <a:solidFill>
                  <a:srgbClr val="000000"/>
                </a:solidFill>
                <a:latin typeface="Poppins-Light"/>
              </a:rPr>
              <a:t> for a service </a:t>
            </a:r>
            <a:endParaRPr lang="en-US" sz="1400" dirty="0">
              <a:solidFill>
                <a:srgbClr val="000000"/>
              </a:solidFill>
              <a:latin typeface="Poppins-Light"/>
            </a:endParaRPr>
          </a:p>
        </p:txBody>
      </p:sp>
    </p:spTree>
    <p:extLst>
      <p:ext uri="{BB962C8B-B14F-4D97-AF65-F5344CB8AC3E}">
        <p14:creationId xmlns:p14="http://schemas.microsoft.com/office/powerpoint/2010/main" val="26932799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Secure Cluster Communication</a:t>
            </a:r>
          </a:p>
        </p:txBody>
      </p:sp>
      <p:sp>
        <p:nvSpPr>
          <p:cNvPr id="3" name="Content Placeholder 2"/>
          <p:cNvSpPr>
            <a:spLocks noGrp="1"/>
          </p:cNvSpPr>
          <p:nvPr>
            <p:ph idx="1"/>
          </p:nvPr>
        </p:nvSpPr>
        <p:spPr/>
        <p:txBody>
          <a:bodyPr/>
          <a:lstStyle/>
          <a:p>
            <a:r>
              <a:rPr lang="en-US" dirty="0"/>
              <a:t>Kubernetes is a complex platform and requires extensive configuration and management.</a:t>
            </a:r>
          </a:p>
          <a:p>
            <a:r>
              <a:rPr lang="en-US" dirty="0"/>
              <a:t> To keep Kubernetes workloads safe, especially in a production environment, you need to address key architectural vulnerabilities and platform dependencies, by implementing security best practices.</a:t>
            </a:r>
          </a:p>
        </p:txBody>
      </p:sp>
    </p:spTree>
    <p:extLst>
      <p:ext uri="{BB962C8B-B14F-4D97-AF65-F5344CB8AC3E}">
        <p14:creationId xmlns:p14="http://schemas.microsoft.com/office/powerpoint/2010/main" val="2013027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857249"/>
            <a:ext cx="10515600" cy="320041"/>
          </a:xfrm>
        </p:spPr>
        <p:txBody>
          <a:bodyPr>
            <a:normAutofit fontScale="90000"/>
          </a:bodyPr>
          <a:lstStyle/>
          <a:p>
            <a:r>
              <a:rPr lang="en-US" b="1" dirty="0"/>
              <a:t> </a:t>
            </a:r>
            <a:r>
              <a:rPr lang="en-US" sz="4000" b="1" dirty="0"/>
              <a:t>Enable Kubernetes Role-Based Access Control (RBAC)</a:t>
            </a:r>
            <a:br>
              <a:rPr lang="en-US" b="1" dirty="0"/>
            </a:br>
            <a:endParaRPr lang="en-US" dirty="0"/>
          </a:p>
        </p:txBody>
      </p:sp>
      <p:sp>
        <p:nvSpPr>
          <p:cNvPr id="3" name="Content Placeholder 2"/>
          <p:cNvSpPr>
            <a:spLocks noGrp="1"/>
          </p:cNvSpPr>
          <p:nvPr>
            <p:ph idx="1"/>
          </p:nvPr>
        </p:nvSpPr>
        <p:spPr>
          <a:xfrm>
            <a:off x="838200" y="1520190"/>
            <a:ext cx="10515600" cy="4766310"/>
          </a:xfrm>
        </p:spPr>
        <p:txBody>
          <a:bodyPr>
            <a:normAutofit/>
          </a:bodyPr>
          <a:lstStyle/>
          <a:p>
            <a:r>
              <a:rPr lang="en-US" sz="2400" dirty="0"/>
              <a:t> RBAC can help you define who has access to the Kubernetes API and what permissions they have.</a:t>
            </a:r>
          </a:p>
          <a:p>
            <a:r>
              <a:rPr lang="en-US" sz="2400" dirty="0"/>
              <a:t> RBAC is usually enabled by default on Kubernetes 1.6 and higher (later on some hosted Kubernetes providers). </a:t>
            </a:r>
          </a:p>
          <a:p>
            <a:r>
              <a:rPr lang="en-US" sz="2400" dirty="0"/>
              <a:t>Because Kubernetes combines authorization controllers, when you enable RBAC, you must also disable the legacy Attribute Based Access Control (ABAC).</a:t>
            </a:r>
          </a:p>
          <a:p>
            <a:r>
              <a:rPr lang="en-US" sz="2400" dirty="0"/>
              <a:t>When using RBAC, prefer namespace-specific permissions instead of cluster-wide permissions. </a:t>
            </a:r>
          </a:p>
          <a:p>
            <a:r>
              <a:rPr lang="en-US" sz="2400" dirty="0"/>
              <a:t>Even when debugging, do not grant cluster administrator privileges. It is safer to allow access only when necessary for your specific situation.</a:t>
            </a:r>
          </a:p>
        </p:txBody>
      </p:sp>
    </p:spTree>
    <p:extLst>
      <p:ext uri="{BB962C8B-B14F-4D97-AF65-F5344CB8AC3E}">
        <p14:creationId xmlns:p14="http://schemas.microsoft.com/office/powerpoint/2010/main" val="28344945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2430" y="193675"/>
            <a:ext cx="10515600" cy="1325563"/>
          </a:xfrm>
        </p:spPr>
        <p:txBody>
          <a:bodyPr>
            <a:normAutofit/>
          </a:bodyPr>
          <a:lstStyle/>
          <a:p>
            <a:r>
              <a:rPr lang="en-US" sz="4000" b="1" dirty="0"/>
              <a:t>Protect </a:t>
            </a:r>
            <a:r>
              <a:rPr lang="en-US" sz="4000" b="1" dirty="0" err="1"/>
              <a:t>etcd</a:t>
            </a:r>
            <a:r>
              <a:rPr lang="en-US" sz="4000" b="1" dirty="0"/>
              <a:t> with TLS, Firewall and Encryption</a:t>
            </a:r>
          </a:p>
        </p:txBody>
      </p:sp>
      <p:sp>
        <p:nvSpPr>
          <p:cNvPr id="3" name="Content Placeholder 2"/>
          <p:cNvSpPr>
            <a:spLocks noGrp="1"/>
          </p:cNvSpPr>
          <p:nvPr>
            <p:ph idx="1"/>
          </p:nvPr>
        </p:nvSpPr>
        <p:spPr>
          <a:xfrm>
            <a:off x="525780" y="1519238"/>
            <a:ext cx="10828020" cy="5030152"/>
          </a:xfrm>
        </p:spPr>
        <p:txBody>
          <a:bodyPr>
            <a:noAutofit/>
          </a:bodyPr>
          <a:lstStyle/>
          <a:p>
            <a:r>
              <a:rPr lang="en-US" sz="2400" dirty="0"/>
              <a:t>Since </a:t>
            </a:r>
            <a:r>
              <a:rPr lang="en-US" sz="2400" dirty="0" err="1"/>
              <a:t>etcd</a:t>
            </a:r>
            <a:r>
              <a:rPr lang="en-US" sz="2400" dirty="0"/>
              <a:t> stores the state of the cluster and its secrets, it is a sensitive resource and an attractive target for attackers. </a:t>
            </a:r>
          </a:p>
          <a:p>
            <a:r>
              <a:rPr lang="en-US" sz="2400" dirty="0"/>
              <a:t>If unauthorized users gain access to </a:t>
            </a:r>
            <a:r>
              <a:rPr lang="en-US" sz="2400" dirty="0" err="1"/>
              <a:t>etcd</a:t>
            </a:r>
            <a:r>
              <a:rPr lang="en-US" sz="2400" dirty="0"/>
              <a:t> they can take over the entire cluster. Read access is also dangerous because malicious users can use it to elevate privileges.</a:t>
            </a:r>
          </a:p>
          <a:p>
            <a:pPr marL="0" indent="0">
              <a:buNone/>
            </a:pPr>
            <a:r>
              <a:rPr lang="en-US" sz="2400" dirty="0"/>
              <a:t>To configure TLS for </a:t>
            </a:r>
            <a:r>
              <a:rPr lang="en-US" sz="2400" dirty="0" err="1"/>
              <a:t>etcd</a:t>
            </a:r>
            <a:r>
              <a:rPr lang="en-US" sz="2400" dirty="0"/>
              <a:t> for client-server communication, use the following configuration options:</a:t>
            </a:r>
          </a:p>
          <a:p>
            <a:r>
              <a:rPr lang="en-US" sz="2400" dirty="0"/>
              <a:t>cert-file=: Certificate used for SSL/TLS connection with </a:t>
            </a:r>
            <a:r>
              <a:rPr lang="en-US" sz="2400" dirty="0" err="1"/>
              <a:t>etcd</a:t>
            </a:r>
            <a:endParaRPr lang="en-US" sz="2400" dirty="0"/>
          </a:p>
          <a:p>
            <a:r>
              <a:rPr lang="en-US" sz="2400" dirty="0"/>
              <a:t>--key-file=: Certificate key (not encrypted)</a:t>
            </a:r>
          </a:p>
          <a:p>
            <a:r>
              <a:rPr lang="en-US" sz="2400" dirty="0"/>
              <a:t>--client-cert-</a:t>
            </a:r>
            <a:r>
              <a:rPr lang="en-US" sz="2400" dirty="0" err="1"/>
              <a:t>auth</a:t>
            </a:r>
            <a:r>
              <a:rPr lang="en-US" sz="2400" dirty="0"/>
              <a:t>: Specify that </a:t>
            </a:r>
            <a:r>
              <a:rPr lang="en-US" sz="2400" dirty="0" err="1"/>
              <a:t>etcd</a:t>
            </a:r>
            <a:r>
              <a:rPr lang="en-US" sz="2400" dirty="0"/>
              <a:t> should check incoming HTTPS requests to find a client certificate signed by a trusted CA</a:t>
            </a:r>
          </a:p>
          <a:p>
            <a:r>
              <a:rPr lang="en-US" sz="2400" dirty="0"/>
              <a:t>--trusted-ca-file=&lt;path&gt;: Trusted certification authority</a:t>
            </a:r>
          </a:p>
        </p:txBody>
      </p:sp>
    </p:spTree>
    <p:extLst>
      <p:ext uri="{BB962C8B-B14F-4D97-AF65-F5344CB8AC3E}">
        <p14:creationId xmlns:p14="http://schemas.microsoft.com/office/powerpoint/2010/main" val="42796400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2215"/>
          </a:xfrm>
        </p:spPr>
        <p:txBody>
          <a:bodyPr>
            <a:normAutofit fontScale="90000"/>
          </a:bodyPr>
          <a:lstStyle/>
          <a:p>
            <a:r>
              <a:rPr lang="en-US" b="1" dirty="0"/>
              <a:t>Isolate Kubernetes Nodes</a:t>
            </a:r>
            <a:br>
              <a:rPr lang="en-US" b="1" dirty="0"/>
            </a:br>
            <a:endParaRPr lang="en-US" dirty="0"/>
          </a:p>
        </p:txBody>
      </p:sp>
      <p:sp>
        <p:nvSpPr>
          <p:cNvPr id="3" name="Content Placeholder 2"/>
          <p:cNvSpPr>
            <a:spLocks noGrp="1"/>
          </p:cNvSpPr>
          <p:nvPr>
            <p:ph idx="1"/>
          </p:nvPr>
        </p:nvSpPr>
        <p:spPr>
          <a:xfrm>
            <a:off x="838200" y="1794511"/>
            <a:ext cx="10515600" cy="4880610"/>
          </a:xfrm>
        </p:spPr>
        <p:txBody>
          <a:bodyPr>
            <a:normAutofit/>
          </a:bodyPr>
          <a:lstStyle/>
          <a:p>
            <a:r>
              <a:rPr lang="en-US" dirty="0"/>
              <a:t>Kubernetes nodes must be on a separate network and should not be exposed directly to public networks.</a:t>
            </a:r>
          </a:p>
          <a:p>
            <a:r>
              <a:rPr lang="en-US" dirty="0"/>
              <a:t> If possible, you should even avoid direct connections to the general corporate network. </a:t>
            </a:r>
          </a:p>
          <a:p>
            <a:r>
              <a:rPr lang="en-US" dirty="0"/>
              <a:t>This is only possible if Kubernetes control and data traffic are isolated. Otherwise, both flow through the same pipe, and open access to the data plane implies open access to the control plane.</a:t>
            </a:r>
          </a:p>
          <a:p>
            <a:r>
              <a:rPr lang="en-US" dirty="0"/>
              <a:t> Ideally, nodes should be configured with an ingress controller, set to only allow connections from the master node on the specified port through the network access control list (ACL).</a:t>
            </a:r>
          </a:p>
        </p:txBody>
      </p:sp>
    </p:spTree>
    <p:extLst>
      <p:ext uri="{BB962C8B-B14F-4D97-AF65-F5344CB8AC3E}">
        <p14:creationId xmlns:p14="http://schemas.microsoft.com/office/powerpoint/2010/main" val="18677705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Monitor Network Traffic to Limit Communications</a:t>
            </a:r>
            <a:br>
              <a:rPr lang="en-US" b="1" dirty="0"/>
            </a:br>
            <a:endParaRPr lang="en-US" dirty="0"/>
          </a:p>
        </p:txBody>
      </p:sp>
      <p:sp>
        <p:nvSpPr>
          <p:cNvPr id="3" name="Content Placeholder 2"/>
          <p:cNvSpPr>
            <a:spLocks noGrp="1"/>
          </p:cNvSpPr>
          <p:nvPr>
            <p:ph idx="1"/>
          </p:nvPr>
        </p:nvSpPr>
        <p:spPr>
          <a:xfrm>
            <a:off x="838200" y="1554480"/>
            <a:ext cx="10515600" cy="5074920"/>
          </a:xfrm>
        </p:spPr>
        <p:txBody>
          <a:bodyPr>
            <a:normAutofit/>
          </a:bodyPr>
          <a:lstStyle/>
          <a:p>
            <a:r>
              <a:rPr lang="en-US" dirty="0"/>
              <a:t>Containerized applications generally make extensive use of cluster networks. </a:t>
            </a:r>
          </a:p>
          <a:p>
            <a:r>
              <a:rPr lang="en-US" dirty="0"/>
              <a:t>Observe active network traffic and compare it to the traffic allowed by Kubernetes network policy, to understand how your application interacts and identify anomalous communications.</a:t>
            </a:r>
          </a:p>
          <a:p>
            <a:r>
              <a:rPr lang="en-US" dirty="0"/>
              <a:t>At the same time, if you compare active traffic to allowed traffic, you can identify network policies that are not actively used by cluster workloads. </a:t>
            </a:r>
          </a:p>
          <a:p>
            <a:r>
              <a:rPr lang="en-US" dirty="0"/>
              <a:t>This information can be used to further strengthen the allowed network policy, removing unneeded connections to reduce the attack surface.</a:t>
            </a:r>
          </a:p>
        </p:txBody>
      </p:sp>
    </p:spTree>
    <p:extLst>
      <p:ext uri="{BB962C8B-B14F-4D97-AF65-F5344CB8AC3E}">
        <p14:creationId xmlns:p14="http://schemas.microsoft.com/office/powerpoint/2010/main" val="1671854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09521"/>
            <a:ext cx="10232136" cy="1014984"/>
          </a:xfrm>
        </p:spPr>
        <p:txBody>
          <a:bodyPr>
            <a:normAutofit/>
          </a:bodyPr>
          <a:lstStyle/>
          <a:p>
            <a:r>
              <a:rPr lang="en-US" sz="4000"/>
              <a:t>Operating system </a:t>
            </a:r>
          </a:p>
        </p:txBody>
      </p:sp>
      <p:sp>
        <p:nvSpPr>
          <p:cNvPr id="24" name="Rectangle 23">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 name="Content Placeholder 9"/>
          <p:cNvPicPr>
            <a:picLocks noGrp="1" noChangeAspect="1"/>
          </p:cNvPicPr>
          <p:nvPr>
            <p:ph idx="1"/>
          </p:nvPr>
        </p:nvPicPr>
        <p:blipFill>
          <a:blip r:embed="rId2"/>
          <a:stretch>
            <a:fillRect/>
          </a:stretch>
        </p:blipFill>
        <p:spPr>
          <a:xfrm>
            <a:off x="6069679" y="2787092"/>
            <a:ext cx="2099614" cy="609982"/>
          </a:xfrm>
          <a:prstGeom prst="rect">
            <a:avLst/>
          </a:prstGeom>
        </p:spPr>
      </p:pic>
      <p:pic>
        <p:nvPicPr>
          <p:cNvPr id="5" name="Picture 4"/>
          <p:cNvPicPr>
            <a:picLocks noChangeAspect="1"/>
          </p:cNvPicPr>
          <p:nvPr/>
        </p:nvPicPr>
        <p:blipFill>
          <a:blip r:embed="rId3"/>
          <a:stretch>
            <a:fillRect/>
          </a:stretch>
        </p:blipFill>
        <p:spPr>
          <a:xfrm>
            <a:off x="1606705" y="2769152"/>
            <a:ext cx="1471319" cy="430574"/>
          </a:xfrm>
          <a:prstGeom prst="rect">
            <a:avLst/>
          </a:prstGeom>
        </p:spPr>
      </p:pic>
      <p:pic>
        <p:nvPicPr>
          <p:cNvPr id="6" name="Picture 5"/>
          <p:cNvPicPr>
            <a:picLocks noChangeAspect="1"/>
          </p:cNvPicPr>
          <p:nvPr/>
        </p:nvPicPr>
        <p:blipFill>
          <a:blip r:embed="rId4"/>
          <a:stretch>
            <a:fillRect/>
          </a:stretch>
        </p:blipFill>
        <p:spPr>
          <a:xfrm>
            <a:off x="9077947" y="2645866"/>
            <a:ext cx="1578776" cy="825270"/>
          </a:xfrm>
          <a:prstGeom prst="rect">
            <a:avLst/>
          </a:prstGeom>
        </p:spPr>
      </p:pic>
      <p:pic>
        <p:nvPicPr>
          <p:cNvPr id="7" name="Picture 6"/>
          <p:cNvPicPr>
            <a:picLocks noChangeAspect="1"/>
          </p:cNvPicPr>
          <p:nvPr/>
        </p:nvPicPr>
        <p:blipFill>
          <a:blip r:embed="rId5"/>
          <a:stretch>
            <a:fillRect/>
          </a:stretch>
        </p:blipFill>
        <p:spPr>
          <a:xfrm>
            <a:off x="4227074" y="2616475"/>
            <a:ext cx="1066346" cy="53822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603801909"/>
              </p:ext>
            </p:extLst>
          </p:nvPr>
        </p:nvGraphicFramePr>
        <p:xfrm>
          <a:off x="1133508" y="4931070"/>
          <a:ext cx="9735119" cy="365760"/>
        </p:xfrm>
        <a:graphic>
          <a:graphicData uri="http://schemas.openxmlformats.org/drawingml/2006/table">
            <a:tbl>
              <a:tblPr firstRow="1" bandRow="1">
                <a:tableStyleId>{5C22544A-7EE6-4342-B048-85BDC9FD1C3A}</a:tableStyleId>
              </a:tblPr>
              <a:tblGrid>
                <a:gridCol w="9735119">
                  <a:extLst>
                    <a:ext uri="{9D8B030D-6E8A-4147-A177-3AD203B41FA5}">
                      <a16:colId xmlns:a16="http://schemas.microsoft.com/office/drawing/2014/main" val="4180501765"/>
                    </a:ext>
                  </a:extLst>
                </a:gridCol>
              </a:tblGrid>
              <a:tr h="0">
                <a:tc>
                  <a:txBody>
                    <a:bodyPr/>
                    <a:lstStyle/>
                    <a:p>
                      <a:r>
                        <a:rPr lang="en-US" dirty="0"/>
                        <a:t>                                                                      OS  kernel</a:t>
                      </a:r>
                    </a:p>
                  </a:txBody>
                  <a:tcPr/>
                </a:tc>
                <a:extLst>
                  <a:ext uri="{0D108BD9-81ED-4DB2-BD59-A6C34878D82A}">
                    <a16:rowId xmlns:a16="http://schemas.microsoft.com/office/drawing/2014/main" val="367968482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931605673"/>
              </p:ext>
            </p:extLst>
          </p:nvPr>
        </p:nvGraphicFramePr>
        <p:xfrm>
          <a:off x="1265074" y="4314511"/>
          <a:ext cx="1708727" cy="370840"/>
        </p:xfrm>
        <a:graphic>
          <a:graphicData uri="http://schemas.openxmlformats.org/drawingml/2006/table">
            <a:tbl>
              <a:tblPr firstRow="1" bandRow="1">
                <a:tableStyleId>{5C22544A-7EE6-4342-B048-85BDC9FD1C3A}</a:tableStyleId>
              </a:tblPr>
              <a:tblGrid>
                <a:gridCol w="1708727">
                  <a:extLst>
                    <a:ext uri="{9D8B030D-6E8A-4147-A177-3AD203B41FA5}">
                      <a16:colId xmlns:a16="http://schemas.microsoft.com/office/drawing/2014/main" val="3211283233"/>
                    </a:ext>
                  </a:extLst>
                </a:gridCol>
              </a:tblGrid>
              <a:tr h="370840">
                <a:tc>
                  <a:txBody>
                    <a:bodyPr/>
                    <a:lstStyle/>
                    <a:p>
                      <a:r>
                        <a:rPr lang="en-US" dirty="0"/>
                        <a:t>software</a:t>
                      </a:r>
                    </a:p>
                  </a:txBody>
                  <a:tcPr/>
                </a:tc>
                <a:extLst>
                  <a:ext uri="{0D108BD9-81ED-4DB2-BD59-A6C34878D82A}">
                    <a16:rowId xmlns:a16="http://schemas.microsoft.com/office/drawing/2014/main" val="181876894"/>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77847660"/>
              </p:ext>
            </p:extLst>
          </p:nvPr>
        </p:nvGraphicFramePr>
        <p:xfrm>
          <a:off x="3908324" y="4326473"/>
          <a:ext cx="1487055" cy="370840"/>
        </p:xfrm>
        <a:graphic>
          <a:graphicData uri="http://schemas.openxmlformats.org/drawingml/2006/table">
            <a:tbl>
              <a:tblPr firstRow="1" bandRow="1">
                <a:tableStyleId>{93296810-A885-4BE3-A3E7-6D5BEEA58F35}</a:tableStyleId>
              </a:tblPr>
              <a:tblGrid>
                <a:gridCol w="1487055">
                  <a:extLst>
                    <a:ext uri="{9D8B030D-6E8A-4147-A177-3AD203B41FA5}">
                      <a16:colId xmlns:a16="http://schemas.microsoft.com/office/drawing/2014/main" val="2760827422"/>
                    </a:ext>
                  </a:extLst>
                </a:gridCol>
              </a:tblGrid>
              <a:tr h="370840">
                <a:tc>
                  <a:txBody>
                    <a:bodyPr/>
                    <a:lstStyle/>
                    <a:p>
                      <a:r>
                        <a:rPr lang="en-US" dirty="0"/>
                        <a:t>software</a:t>
                      </a:r>
                    </a:p>
                  </a:txBody>
                  <a:tcPr/>
                </a:tc>
                <a:extLst>
                  <a:ext uri="{0D108BD9-81ED-4DB2-BD59-A6C34878D82A}">
                    <a16:rowId xmlns:a16="http://schemas.microsoft.com/office/drawing/2014/main" val="2930799172"/>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858089"/>
              </p:ext>
            </p:extLst>
          </p:nvPr>
        </p:nvGraphicFramePr>
        <p:xfrm>
          <a:off x="6348250" y="4314511"/>
          <a:ext cx="1542473" cy="370840"/>
        </p:xfrm>
        <a:graphic>
          <a:graphicData uri="http://schemas.openxmlformats.org/drawingml/2006/table">
            <a:tbl>
              <a:tblPr firstRow="1" bandRow="1">
                <a:tableStyleId>{5C22544A-7EE6-4342-B048-85BDC9FD1C3A}</a:tableStyleId>
              </a:tblPr>
              <a:tblGrid>
                <a:gridCol w="1542473">
                  <a:extLst>
                    <a:ext uri="{9D8B030D-6E8A-4147-A177-3AD203B41FA5}">
                      <a16:colId xmlns:a16="http://schemas.microsoft.com/office/drawing/2014/main" val="1723237338"/>
                    </a:ext>
                  </a:extLst>
                </a:gridCol>
              </a:tblGrid>
              <a:tr h="370840">
                <a:tc>
                  <a:txBody>
                    <a:bodyPr/>
                    <a:lstStyle/>
                    <a:p>
                      <a:r>
                        <a:rPr lang="en-US" dirty="0"/>
                        <a:t>software</a:t>
                      </a:r>
                    </a:p>
                  </a:txBody>
                  <a:tcPr>
                    <a:solidFill>
                      <a:srgbClr val="C00000"/>
                    </a:solidFill>
                  </a:tcPr>
                </a:tc>
                <a:extLst>
                  <a:ext uri="{0D108BD9-81ED-4DB2-BD59-A6C34878D82A}">
                    <a16:rowId xmlns:a16="http://schemas.microsoft.com/office/drawing/2014/main" val="8770078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790633563"/>
              </p:ext>
            </p:extLst>
          </p:nvPr>
        </p:nvGraphicFramePr>
        <p:xfrm>
          <a:off x="8955622" y="4302552"/>
          <a:ext cx="1699491" cy="365760"/>
        </p:xfrm>
        <a:graphic>
          <a:graphicData uri="http://schemas.openxmlformats.org/drawingml/2006/table">
            <a:tbl>
              <a:tblPr firstRow="1" bandRow="1">
                <a:tableStyleId>{21E4AEA4-8DFA-4A89-87EB-49C32662AFE0}</a:tableStyleId>
              </a:tblPr>
              <a:tblGrid>
                <a:gridCol w="1699491">
                  <a:extLst>
                    <a:ext uri="{9D8B030D-6E8A-4147-A177-3AD203B41FA5}">
                      <a16:colId xmlns:a16="http://schemas.microsoft.com/office/drawing/2014/main" val="2295029453"/>
                    </a:ext>
                  </a:extLst>
                </a:gridCol>
              </a:tblGrid>
              <a:tr h="287097">
                <a:tc>
                  <a:txBody>
                    <a:bodyPr/>
                    <a:lstStyle/>
                    <a:p>
                      <a:r>
                        <a:rPr lang="en-US" dirty="0"/>
                        <a:t>software</a:t>
                      </a:r>
                    </a:p>
                  </a:txBody>
                  <a:tcPr/>
                </a:tc>
                <a:extLst>
                  <a:ext uri="{0D108BD9-81ED-4DB2-BD59-A6C34878D82A}">
                    <a16:rowId xmlns:a16="http://schemas.microsoft.com/office/drawing/2014/main" val="243739082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550149965"/>
              </p:ext>
            </p:extLst>
          </p:nvPr>
        </p:nvGraphicFramePr>
        <p:xfrm>
          <a:off x="1115567" y="5511150"/>
          <a:ext cx="9753059" cy="365760"/>
        </p:xfrm>
        <a:graphic>
          <a:graphicData uri="http://schemas.openxmlformats.org/drawingml/2006/table">
            <a:tbl>
              <a:tblPr firstRow="1" bandRow="1">
                <a:tableStyleId>{5C22544A-7EE6-4342-B048-85BDC9FD1C3A}</a:tableStyleId>
              </a:tblPr>
              <a:tblGrid>
                <a:gridCol w="9753059">
                  <a:extLst>
                    <a:ext uri="{9D8B030D-6E8A-4147-A177-3AD203B41FA5}">
                      <a16:colId xmlns:a16="http://schemas.microsoft.com/office/drawing/2014/main" val="4180501765"/>
                    </a:ext>
                  </a:extLst>
                </a:gridCol>
              </a:tblGrid>
              <a:tr h="0">
                <a:tc>
                  <a:txBody>
                    <a:bodyPr/>
                    <a:lstStyle/>
                    <a:p>
                      <a:r>
                        <a:rPr lang="en-US" dirty="0"/>
                        <a:t>                                                                      Hardware</a:t>
                      </a:r>
                    </a:p>
                  </a:txBody>
                  <a:tcPr/>
                </a:tc>
                <a:extLst>
                  <a:ext uri="{0D108BD9-81ED-4DB2-BD59-A6C34878D82A}">
                    <a16:rowId xmlns:a16="http://schemas.microsoft.com/office/drawing/2014/main" val="3679684820"/>
                  </a:ext>
                </a:extLst>
              </a:tr>
            </a:tbl>
          </a:graphicData>
        </a:graphic>
      </p:graphicFrame>
    </p:spTree>
    <p:extLst>
      <p:ext uri="{BB962C8B-B14F-4D97-AF65-F5344CB8AC3E}">
        <p14:creationId xmlns:p14="http://schemas.microsoft.com/office/powerpoint/2010/main" val="40725533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Process Whitelisting</a:t>
            </a:r>
            <a:br>
              <a:rPr lang="en-US" b="1" dirty="0"/>
            </a:br>
            <a:endParaRPr lang="en-US" dirty="0"/>
          </a:p>
        </p:txBody>
      </p:sp>
      <p:sp>
        <p:nvSpPr>
          <p:cNvPr id="3" name="Content Placeholder 2"/>
          <p:cNvSpPr>
            <a:spLocks noGrp="1"/>
          </p:cNvSpPr>
          <p:nvPr>
            <p:ph idx="1"/>
          </p:nvPr>
        </p:nvSpPr>
        <p:spPr>
          <a:xfrm>
            <a:off x="838200" y="1451610"/>
            <a:ext cx="10515600" cy="5223510"/>
          </a:xfrm>
        </p:spPr>
        <p:txBody>
          <a:bodyPr/>
          <a:lstStyle/>
          <a:p>
            <a:endParaRPr lang="en-US" dirty="0"/>
          </a:p>
          <a:p>
            <a:r>
              <a:rPr lang="en-US" dirty="0"/>
              <a:t>Process whitelisting is an effective way to identify unexpected running processes. </a:t>
            </a:r>
          </a:p>
          <a:p>
            <a:r>
              <a:rPr lang="en-US" dirty="0"/>
              <a:t>First, observe the application over a period of time to identify all processes running during normal application behavior. </a:t>
            </a:r>
          </a:p>
          <a:p>
            <a:r>
              <a:rPr lang="en-US" dirty="0"/>
              <a:t>Then use this list as your whitelist for future application behavior.</a:t>
            </a:r>
          </a:p>
          <a:p>
            <a:r>
              <a:rPr lang="en-US" dirty="0"/>
              <a:t>It is difficult to do runtime analysis at the process level. </a:t>
            </a:r>
          </a:p>
          <a:p>
            <a:r>
              <a:rPr lang="en-US" dirty="0"/>
              <a:t>Several commercial security solutions are available that can help analyze and identify anomalies in running processes across clusters.</a:t>
            </a:r>
          </a:p>
        </p:txBody>
      </p:sp>
    </p:spTree>
    <p:extLst>
      <p:ext uri="{BB962C8B-B14F-4D97-AF65-F5344CB8AC3E}">
        <p14:creationId xmlns:p14="http://schemas.microsoft.com/office/powerpoint/2010/main" val="13761579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Turn on Audit Logging</a:t>
            </a:r>
            <a:br>
              <a:rPr lang="en-US" b="1" dirty="0"/>
            </a:br>
            <a:endParaRPr lang="en-US" dirty="0"/>
          </a:p>
        </p:txBody>
      </p:sp>
      <p:sp>
        <p:nvSpPr>
          <p:cNvPr id="3" name="Content Placeholder 2"/>
          <p:cNvSpPr>
            <a:spLocks noGrp="1"/>
          </p:cNvSpPr>
          <p:nvPr>
            <p:ph idx="1"/>
          </p:nvPr>
        </p:nvSpPr>
        <p:spPr/>
        <p:txBody>
          <a:bodyPr/>
          <a:lstStyle/>
          <a:p>
            <a:r>
              <a:rPr lang="en-US" dirty="0"/>
              <a:t>Make sure that audit logging is enabled and you are monitoring unusual or unwanted API calls, especially authentication failures. </a:t>
            </a:r>
          </a:p>
          <a:p>
            <a:r>
              <a:rPr lang="en-US" dirty="0"/>
              <a:t>These log entries display a “Forbidden” status message. Failure to authorize could mean that an attacker is trying to use stolen credentials. </a:t>
            </a:r>
          </a:p>
          <a:p>
            <a:r>
              <a:rPr lang="en-US" dirty="0"/>
              <a:t>When passing files to </a:t>
            </a:r>
            <a:r>
              <a:rPr lang="en-US" dirty="0" err="1"/>
              <a:t>kube-apiserver</a:t>
            </a:r>
            <a:r>
              <a:rPr lang="en-US" dirty="0"/>
              <a:t>, you can use the –audit-policy-file flag to turn on audit logging, and also define exactly which events should be logged</a:t>
            </a:r>
          </a:p>
        </p:txBody>
      </p:sp>
    </p:spTree>
    <p:extLst>
      <p:ext uri="{BB962C8B-B14F-4D97-AF65-F5344CB8AC3E}">
        <p14:creationId xmlns:p14="http://schemas.microsoft.com/office/powerpoint/2010/main" val="244996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Keep Kubernetes Version Up to Date</a:t>
            </a:r>
            <a:endParaRPr lang="en-US" dirty="0"/>
          </a:p>
        </p:txBody>
      </p:sp>
      <p:sp>
        <p:nvSpPr>
          <p:cNvPr id="3" name="Content Placeholder 2"/>
          <p:cNvSpPr>
            <a:spLocks noGrp="1"/>
          </p:cNvSpPr>
          <p:nvPr>
            <p:ph idx="1"/>
          </p:nvPr>
        </p:nvSpPr>
        <p:spPr/>
        <p:txBody>
          <a:bodyPr/>
          <a:lstStyle/>
          <a:p>
            <a:endParaRPr lang="en-US" dirty="0"/>
          </a:p>
          <a:p>
            <a:r>
              <a:rPr lang="en-US" dirty="0"/>
              <a:t>You should always run the latest version of Kubernetes. A list of known Kubernetes vulnerabilities with severity scores can be found.</a:t>
            </a:r>
          </a:p>
          <a:p>
            <a:r>
              <a:rPr lang="en-US" dirty="0"/>
              <a:t>Always plan to upgrade your Kubernetes version to the latest available version. </a:t>
            </a:r>
          </a:p>
          <a:p>
            <a:r>
              <a:rPr lang="en-US" dirty="0"/>
              <a:t>Upgrading Kubernetes can be a complex process; if you are using a hosted Kubernetes provider, check if your provider handles automatic upgrades.</a:t>
            </a:r>
          </a:p>
          <a:p>
            <a:endParaRPr lang="en-US" dirty="0"/>
          </a:p>
        </p:txBody>
      </p:sp>
    </p:spTree>
    <p:extLst>
      <p:ext uri="{BB962C8B-B14F-4D97-AF65-F5344CB8AC3E}">
        <p14:creationId xmlns:p14="http://schemas.microsoft.com/office/powerpoint/2010/main" val="8996340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Lock Down Kubelet</a:t>
            </a:r>
            <a:endParaRPr lang="en-US" dirty="0"/>
          </a:p>
        </p:txBody>
      </p:sp>
      <p:sp>
        <p:nvSpPr>
          <p:cNvPr id="3" name="Content Placeholder 2"/>
          <p:cNvSpPr>
            <a:spLocks noGrp="1"/>
          </p:cNvSpPr>
          <p:nvPr>
            <p:ph idx="1"/>
          </p:nvPr>
        </p:nvSpPr>
        <p:spPr/>
        <p:txBody>
          <a:bodyPr>
            <a:normAutofit lnSpcReduction="10000"/>
          </a:bodyPr>
          <a:lstStyle/>
          <a:p>
            <a:endParaRPr lang="en-US" dirty="0"/>
          </a:p>
          <a:p>
            <a:r>
              <a:rPr lang="en-US" dirty="0"/>
              <a:t>The kubelet is an agent running on each node, which interacts with container runtime to launch pods and report metrics for nodes and pods. </a:t>
            </a:r>
          </a:p>
          <a:p>
            <a:endParaRPr lang="en-US" dirty="0"/>
          </a:p>
          <a:p>
            <a:r>
              <a:rPr lang="en-US" dirty="0"/>
              <a:t>Each kubelet in the cluster exposes an API, which you can use to start and stop pods, and perform other operations. </a:t>
            </a:r>
          </a:p>
          <a:p>
            <a:endParaRPr lang="en-US" dirty="0"/>
          </a:p>
          <a:p>
            <a:r>
              <a:rPr lang="en-US" dirty="0"/>
              <a:t>If an unauthorized user gains access to this API (on any node) and can run code on the cluster, they can compromise the entire cluster.</a:t>
            </a:r>
          </a:p>
        </p:txBody>
      </p:sp>
    </p:spTree>
    <p:extLst>
      <p:ext uri="{BB962C8B-B14F-4D97-AF65-F5344CB8AC3E}">
        <p14:creationId xmlns:p14="http://schemas.microsoft.com/office/powerpoint/2010/main" val="313239710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kubelet</a:t>
            </a:r>
          </a:p>
        </p:txBody>
      </p:sp>
      <p:sp>
        <p:nvSpPr>
          <p:cNvPr id="3" name="Content Placeholder 2"/>
          <p:cNvSpPr>
            <a:spLocks noGrp="1"/>
          </p:cNvSpPr>
          <p:nvPr>
            <p:ph idx="1"/>
          </p:nvPr>
        </p:nvSpPr>
        <p:spPr/>
        <p:txBody>
          <a:bodyPr>
            <a:normAutofit fontScale="85000" lnSpcReduction="20000"/>
          </a:bodyPr>
          <a:lstStyle/>
          <a:p>
            <a:r>
              <a:rPr lang="en-US" dirty="0"/>
              <a:t>Here are configuration options you can use to lock the kubelet and reduce the attack surface:</a:t>
            </a:r>
          </a:p>
          <a:p>
            <a:pPr marL="0" indent="0">
              <a:buNone/>
            </a:pPr>
            <a:endParaRPr lang="en-US" dirty="0"/>
          </a:p>
          <a:p>
            <a:r>
              <a:rPr lang="en-US" b="1" dirty="0"/>
              <a:t>Disable anonymous access </a:t>
            </a:r>
            <a:r>
              <a:rPr lang="en-US" dirty="0"/>
              <a:t>with --anonymous-</a:t>
            </a:r>
            <a:r>
              <a:rPr lang="en-US" dirty="0" err="1"/>
              <a:t>auth</a:t>
            </a:r>
            <a:r>
              <a:rPr lang="en-US" dirty="0"/>
              <a:t>=false so that unauthenticated requests get an error response. To do this, the API server needs to identify itself to the kubelet. This can be set by adding the flags -kubelet-clientcertificate and --kubelet-client-key.</a:t>
            </a:r>
          </a:p>
          <a:p>
            <a:r>
              <a:rPr lang="en-US" b="1" dirty="0"/>
              <a:t>Set </a:t>
            </a:r>
            <a:r>
              <a:rPr lang="en-US" dirty="0"/>
              <a:t>--authorization mode to a value other than AlwaysAllow to verify that requests are authorized. By default, the </a:t>
            </a:r>
            <a:r>
              <a:rPr lang="en-US" dirty="0" err="1"/>
              <a:t>kubeadm</a:t>
            </a:r>
            <a:r>
              <a:rPr lang="en-US" dirty="0"/>
              <a:t> installation tool sets this as a webhook, ensuring that kubelet calls SubjectAccessReview on the API server for authentication.</a:t>
            </a:r>
          </a:p>
          <a:p>
            <a:r>
              <a:rPr lang="en-US" b="1" dirty="0"/>
              <a:t>Include NodeRestriction </a:t>
            </a:r>
            <a:r>
              <a:rPr lang="en-US" dirty="0"/>
              <a:t>in the API server –admission-control setting, to restrict kubelet permissions. This only allows the kubelet to modify pods bound to its own node object.</a:t>
            </a:r>
          </a:p>
          <a:p>
            <a:pPr marL="0" indent="0">
              <a:buNone/>
            </a:pPr>
            <a:endParaRPr lang="en-US" dirty="0"/>
          </a:p>
        </p:txBody>
      </p:sp>
    </p:spTree>
    <p:extLst>
      <p:ext uri="{BB962C8B-B14F-4D97-AF65-F5344CB8AC3E}">
        <p14:creationId xmlns:p14="http://schemas.microsoft.com/office/powerpoint/2010/main" val="42532346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 kubelet</a:t>
            </a:r>
          </a:p>
        </p:txBody>
      </p:sp>
      <p:sp>
        <p:nvSpPr>
          <p:cNvPr id="3" name="Content Placeholder 2"/>
          <p:cNvSpPr>
            <a:spLocks noGrp="1"/>
          </p:cNvSpPr>
          <p:nvPr>
            <p:ph idx="1"/>
          </p:nvPr>
        </p:nvSpPr>
        <p:spPr/>
        <p:txBody>
          <a:bodyPr>
            <a:normAutofit lnSpcReduction="10000"/>
          </a:bodyPr>
          <a:lstStyle/>
          <a:p>
            <a:r>
              <a:rPr lang="en-US" b="1" dirty="0"/>
              <a:t>Set </a:t>
            </a:r>
            <a:r>
              <a:rPr lang="en-US" dirty="0"/>
              <a:t>--read-only-port=0 to close read-only ports. This prevents anonymous users from accessing information about running workloads. </a:t>
            </a:r>
          </a:p>
          <a:p>
            <a:r>
              <a:rPr lang="en-US" dirty="0"/>
              <a:t>This port does not allow hackers to control the cluster, but can be used during the reconnaissance phase of an attack.</a:t>
            </a:r>
          </a:p>
          <a:p>
            <a:r>
              <a:rPr lang="en-US" b="1" dirty="0"/>
              <a:t>Turn off </a:t>
            </a:r>
            <a:r>
              <a:rPr lang="en-US" b="1" dirty="0" err="1"/>
              <a:t>cAdvisor</a:t>
            </a:r>
            <a:r>
              <a:rPr lang="en-US" dirty="0"/>
              <a:t>, which was used in old versions of Kubernetes to provide metrics, and has been replaced by Kubernetes API statistics. Set -</a:t>
            </a:r>
            <a:r>
              <a:rPr lang="en-US" dirty="0" err="1"/>
              <a:t>cadvisor</a:t>
            </a:r>
            <a:r>
              <a:rPr lang="en-US" dirty="0"/>
              <a:t>-port=0 to avoid exposing information about running workloads.</a:t>
            </a:r>
          </a:p>
          <a:p>
            <a:r>
              <a:rPr lang="en-US" dirty="0"/>
              <a:t> This is the default setting for Kubernetes v1.11. If you need to run </a:t>
            </a:r>
            <a:r>
              <a:rPr lang="en-US" dirty="0" err="1"/>
              <a:t>cAdvisor</a:t>
            </a:r>
            <a:r>
              <a:rPr lang="en-US" dirty="0"/>
              <a:t>, do so using a </a:t>
            </a:r>
            <a:r>
              <a:rPr lang="en-US" dirty="0" err="1"/>
              <a:t>DaemonSet</a:t>
            </a:r>
            <a:r>
              <a:rPr lang="en-US" dirty="0"/>
              <a:t>.</a:t>
            </a:r>
          </a:p>
        </p:txBody>
      </p:sp>
    </p:spTree>
    <p:extLst>
      <p:ext uri="{BB962C8B-B14F-4D97-AF65-F5344CB8AC3E}">
        <p14:creationId xmlns:p14="http://schemas.microsoft.com/office/powerpoint/2010/main" val="295969812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Third-Party Authentication for API Server</a:t>
            </a:r>
            <a:endParaRPr lang="en-US" dirty="0"/>
          </a:p>
        </p:txBody>
      </p:sp>
      <p:sp>
        <p:nvSpPr>
          <p:cNvPr id="3" name="Content Placeholder 2"/>
          <p:cNvSpPr>
            <a:spLocks noGrp="1"/>
          </p:cNvSpPr>
          <p:nvPr>
            <p:ph idx="1"/>
          </p:nvPr>
        </p:nvSpPr>
        <p:spPr>
          <a:xfrm>
            <a:off x="838200" y="1577340"/>
            <a:ext cx="10515600" cy="4599623"/>
          </a:xfrm>
        </p:spPr>
        <p:txBody>
          <a:bodyPr>
            <a:normAutofit lnSpcReduction="10000"/>
          </a:bodyPr>
          <a:lstStyle/>
          <a:p>
            <a:endParaRPr lang="en-US" sz="2400" dirty="0"/>
          </a:p>
          <a:p>
            <a:r>
              <a:rPr lang="en-US" sz="2400" dirty="0"/>
              <a:t>This provides additional security features such as multi-factor authentication, and ensures that </a:t>
            </a:r>
            <a:r>
              <a:rPr lang="en-US" sz="2400" dirty="0" err="1"/>
              <a:t>kube-apiserver</a:t>
            </a:r>
            <a:r>
              <a:rPr lang="en-US" sz="2400" dirty="0"/>
              <a:t> does not change when users are added or removed.</a:t>
            </a:r>
          </a:p>
          <a:p>
            <a:r>
              <a:rPr lang="en-US" sz="2400" dirty="0"/>
              <a:t> If possible, make sure that users are not managed at the API server level. You can also use OAuth 2.0 connectors like </a:t>
            </a:r>
            <a:r>
              <a:rPr lang="en-US" sz="2400" dirty="0" err="1"/>
              <a:t>Dex</a:t>
            </a:r>
            <a:r>
              <a:rPr lang="en-US" sz="2400" dirty="0"/>
              <a:t>.</a:t>
            </a:r>
          </a:p>
          <a:p>
            <a:endParaRPr lang="en-US" sz="2400" dirty="0"/>
          </a:p>
          <a:p>
            <a:pPr marL="0" indent="0">
              <a:buNone/>
            </a:pPr>
            <a:r>
              <a:rPr lang="en-US" sz="2400" b="1" dirty="0"/>
              <a:t>Secure Kubernetes with Aqua</a:t>
            </a:r>
          </a:p>
          <a:p>
            <a:r>
              <a:rPr lang="en-US" sz="2400" dirty="0"/>
              <a:t>Aqua tames the complexity of Kubernetes security with KSPM (Kubernetes Security Posture Management) and advanced agentless Kubernetes Runtime Protection. </a:t>
            </a:r>
          </a:p>
          <a:p>
            <a:r>
              <a:rPr lang="en-US" sz="2400" dirty="0"/>
              <a:t>Aqua provides Kubernetes-native capabilities to achieve policy-driven, full-lifecycle protection and compliance for K8s applications</a:t>
            </a:r>
          </a:p>
        </p:txBody>
      </p:sp>
    </p:spTree>
    <p:extLst>
      <p:ext uri="{BB962C8B-B14F-4D97-AF65-F5344CB8AC3E}">
        <p14:creationId xmlns:p14="http://schemas.microsoft.com/office/powerpoint/2010/main" val="303818922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Kubernetes security</a:t>
            </a:r>
          </a:p>
        </p:txBody>
      </p:sp>
      <p:sp>
        <p:nvSpPr>
          <p:cNvPr id="3" name="Content Placeholder 2"/>
          <p:cNvSpPr>
            <a:spLocks noGrp="1"/>
          </p:cNvSpPr>
          <p:nvPr>
            <p:ph idx="1"/>
          </p:nvPr>
        </p:nvSpPr>
        <p:spPr>
          <a:xfrm>
            <a:off x="838200" y="1690688"/>
            <a:ext cx="10515600" cy="4710112"/>
          </a:xfrm>
        </p:spPr>
        <p:txBody>
          <a:bodyPr>
            <a:normAutofit fontScale="92500"/>
          </a:bodyPr>
          <a:lstStyle/>
          <a:p>
            <a:pPr marL="0" indent="0">
              <a:buNone/>
            </a:pPr>
            <a:r>
              <a:rPr lang="en-US" b="1" dirty="0"/>
              <a:t>Use namespaces to establish security boundaries</a:t>
            </a:r>
          </a:p>
          <a:p>
            <a:r>
              <a:rPr lang="en-US" dirty="0"/>
              <a:t>Creating separate namespaces is an important first level of isolation between components. </a:t>
            </a:r>
          </a:p>
          <a:p>
            <a:r>
              <a:rPr lang="en-US" dirty="0"/>
              <a:t>We find it’s much easier to apply security controls such as Network Policies when different types of workloads are deployed in separate namespaces.</a:t>
            </a:r>
          </a:p>
          <a:p>
            <a:pPr marL="0" indent="0">
              <a:buNone/>
            </a:pPr>
            <a:r>
              <a:rPr lang="en-US" b="1" dirty="0"/>
              <a:t>Separate sensitive workloads</a:t>
            </a:r>
          </a:p>
          <a:p>
            <a:r>
              <a:rPr lang="en-US" dirty="0"/>
              <a:t>To limit the potential impact of a compromise, it’s best to run sensitive workloads on a dedicated set of machines. </a:t>
            </a:r>
          </a:p>
          <a:p>
            <a:r>
              <a:rPr lang="en-US" dirty="0"/>
              <a:t>This approach reduces the risk of a sensitive application being accessed through a less-secure application that shares a container runtime or host. </a:t>
            </a:r>
          </a:p>
        </p:txBody>
      </p:sp>
    </p:spTree>
    <p:extLst>
      <p:ext uri="{BB962C8B-B14F-4D97-AF65-F5344CB8AC3E}">
        <p14:creationId xmlns:p14="http://schemas.microsoft.com/office/powerpoint/2010/main" val="748674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Secure Cluster </a:t>
            </a:r>
          </a:p>
        </p:txBody>
      </p:sp>
      <p:sp>
        <p:nvSpPr>
          <p:cNvPr id="3" name="Content Placeholder 2"/>
          <p:cNvSpPr>
            <a:spLocks noGrp="1"/>
          </p:cNvSpPr>
          <p:nvPr>
            <p:ph idx="1"/>
          </p:nvPr>
        </p:nvSpPr>
        <p:spPr/>
        <p:txBody>
          <a:bodyPr/>
          <a:lstStyle/>
          <a:p>
            <a:pPr marL="0" indent="0">
              <a:buNone/>
            </a:pPr>
            <a:r>
              <a:rPr lang="en-US" b="1" dirty="0"/>
              <a:t>Limiting resource usage on a cluster</a:t>
            </a:r>
          </a:p>
          <a:p>
            <a:pPr marL="0" indent="0">
              <a:buNone/>
            </a:pPr>
            <a:r>
              <a:rPr lang="en-US" b="1" dirty="0"/>
              <a:t>Controlling what privileges containers run with </a:t>
            </a:r>
          </a:p>
          <a:p>
            <a:pPr marL="0" indent="0">
              <a:buNone/>
            </a:pPr>
            <a:r>
              <a:rPr lang="en-US" b="1" dirty="0"/>
              <a:t>Preventing containers from loading unwanted kernel modules</a:t>
            </a:r>
          </a:p>
          <a:p>
            <a:pPr marL="0" indent="0">
              <a:buNone/>
            </a:pPr>
            <a:r>
              <a:rPr lang="en-US" b="1" dirty="0"/>
              <a:t>Restricting network access </a:t>
            </a:r>
          </a:p>
          <a:p>
            <a:pPr marL="0" indent="0">
              <a:buNone/>
            </a:pPr>
            <a:r>
              <a:rPr lang="en-US" b="1" dirty="0"/>
              <a:t>Controlling which nodes pods may access </a:t>
            </a:r>
          </a:p>
          <a:p>
            <a:pPr marL="0" indent="0">
              <a:buNone/>
            </a:pPr>
            <a:r>
              <a:rPr lang="en-US" b="1" dirty="0"/>
              <a:t>Rotate infrastructure credentials frequently</a:t>
            </a:r>
          </a:p>
        </p:txBody>
      </p:sp>
    </p:spTree>
    <p:extLst>
      <p:ext uri="{BB962C8B-B14F-4D97-AF65-F5344CB8AC3E}">
        <p14:creationId xmlns:p14="http://schemas.microsoft.com/office/powerpoint/2010/main" val="170144890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73778-16E4-07AC-C793-070B7545A8A8}"/>
              </a:ext>
            </a:extLst>
          </p:cNvPr>
          <p:cNvSpPr>
            <a:spLocks noGrp="1"/>
          </p:cNvSpPr>
          <p:nvPr>
            <p:ph type="title"/>
          </p:nvPr>
        </p:nvSpPr>
        <p:spPr/>
        <p:txBody>
          <a:bodyPr/>
          <a:lstStyle/>
          <a:p>
            <a:r>
              <a:rPr lang="en-US" dirty="0"/>
              <a:t>Grafana</a:t>
            </a:r>
          </a:p>
        </p:txBody>
      </p:sp>
      <p:sp>
        <p:nvSpPr>
          <p:cNvPr id="3" name="Content Placeholder 2">
            <a:extLst>
              <a:ext uri="{FF2B5EF4-FFF2-40B4-BE49-F238E27FC236}">
                <a16:creationId xmlns:a16="http://schemas.microsoft.com/office/drawing/2014/main" id="{8CE465FE-5413-A19F-2ACB-75240D66301A}"/>
              </a:ext>
            </a:extLst>
          </p:cNvPr>
          <p:cNvSpPr>
            <a:spLocks noGrp="1"/>
          </p:cNvSpPr>
          <p:nvPr>
            <p:ph idx="1"/>
          </p:nvPr>
        </p:nvSpPr>
        <p:spPr/>
        <p:txBody>
          <a:bodyPr/>
          <a:lstStyle/>
          <a:p>
            <a:r>
              <a:rPr lang="en-US" dirty="0"/>
              <a:t>Grafana is a freeware, multi-platform analytics, and visualization solution. Irrespective of the data storage location, we can explore, query, and visualize the data.</a:t>
            </a:r>
          </a:p>
          <a:p>
            <a:r>
              <a:rPr lang="en-US" dirty="0"/>
              <a:t> It offers you the tools to transform your time-series database into excellent visualization and graphs.</a:t>
            </a:r>
          </a:p>
          <a:p>
            <a:r>
              <a:rPr lang="en-US" dirty="0"/>
              <a:t>Organizations utilize Grafana to monitor their log and infrastructure analytics, largely to enhance their functional effectiveness.</a:t>
            </a:r>
          </a:p>
          <a:p>
            <a:r>
              <a:rPr lang="en-US" dirty="0"/>
              <a:t>Dashboards track events and users because they automate the management, viewing, and collection of data.</a:t>
            </a:r>
          </a:p>
        </p:txBody>
      </p:sp>
    </p:spTree>
    <p:extLst>
      <p:ext uri="{BB962C8B-B14F-4D97-AF65-F5344CB8AC3E}">
        <p14:creationId xmlns:p14="http://schemas.microsoft.com/office/powerpoint/2010/main" val="27124413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3413</TotalTime>
  <Words>5352</Words>
  <Application>Microsoft Office PowerPoint</Application>
  <PresentationFormat>Widescreen</PresentationFormat>
  <Paragraphs>808</Paragraphs>
  <Slides>106</Slides>
  <Notes>2</Notes>
  <HiddenSlides>8</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106</vt:i4>
      </vt:variant>
    </vt:vector>
  </HeadingPairs>
  <TitlesOfParts>
    <vt:vector size="118" baseType="lpstr">
      <vt:lpstr>Arial</vt:lpstr>
      <vt:lpstr>Arial Black</vt:lpstr>
      <vt:lpstr>Calibri</vt:lpstr>
      <vt:lpstr>Calibri Light</vt:lpstr>
      <vt:lpstr>Lato</vt:lpstr>
      <vt:lpstr>Noto Sans JP</vt:lpstr>
      <vt:lpstr>Poppins-Light</vt:lpstr>
      <vt:lpstr>Poppins-Medium</vt:lpstr>
      <vt:lpstr>RobotoMono-Medium</vt:lpstr>
      <vt:lpstr>RobotoMono-Regular</vt:lpstr>
      <vt:lpstr>Wingdings</vt:lpstr>
      <vt:lpstr>Office Theme</vt:lpstr>
      <vt:lpstr>PowerPoint Presentation</vt:lpstr>
      <vt:lpstr>Kubernetes or k8s </vt:lpstr>
      <vt:lpstr>What is Container ?</vt:lpstr>
      <vt:lpstr>Why do you need containers ? </vt:lpstr>
      <vt:lpstr>Container Technology</vt:lpstr>
      <vt:lpstr>What can it do ? </vt:lpstr>
      <vt:lpstr>Containers  </vt:lpstr>
      <vt:lpstr>What are containers ?</vt:lpstr>
      <vt:lpstr>Operating system </vt:lpstr>
      <vt:lpstr>Sharing the kernel</vt:lpstr>
      <vt:lpstr>Containers vs Virtualization Machines </vt:lpstr>
      <vt:lpstr>Virtual Machine</vt:lpstr>
      <vt:lpstr>Containers</vt:lpstr>
      <vt:lpstr>How is it done ?</vt:lpstr>
      <vt:lpstr>Container Engine</vt:lpstr>
      <vt:lpstr>What is container image?</vt:lpstr>
      <vt:lpstr>Container vs Image in Practice</vt:lpstr>
      <vt:lpstr>Container vs image </vt:lpstr>
      <vt:lpstr>Use of Disk Space</vt:lpstr>
      <vt:lpstr>Image Registries</vt:lpstr>
      <vt:lpstr>Orchestration</vt:lpstr>
      <vt:lpstr>Container orchestration </vt:lpstr>
      <vt:lpstr>Orchestration Technologies </vt:lpstr>
      <vt:lpstr>What is Kubernetes?</vt:lpstr>
      <vt:lpstr>What Does Kubernetes Provide?</vt:lpstr>
      <vt:lpstr>Kubernetes</vt:lpstr>
      <vt:lpstr>PowerPoint Presentation</vt:lpstr>
      <vt:lpstr>PowerPoint Presentation</vt:lpstr>
      <vt:lpstr>Control Plane Components</vt:lpstr>
      <vt:lpstr>Control Plane Components</vt:lpstr>
      <vt:lpstr>Node Component</vt:lpstr>
      <vt:lpstr>Node Component</vt:lpstr>
      <vt:lpstr>Architecture</vt:lpstr>
      <vt:lpstr>Master vs Worker Nodes </vt:lpstr>
      <vt:lpstr>kubectl</vt:lpstr>
      <vt:lpstr>Setup Kubernetes </vt:lpstr>
      <vt:lpstr>PowerPoint Presentation</vt:lpstr>
      <vt:lpstr>Objectives</vt:lpstr>
      <vt:lpstr>Ask</vt:lpstr>
      <vt:lpstr>Purpose</vt:lpstr>
      <vt:lpstr>Hosting Production Applications</vt:lpstr>
      <vt:lpstr>Cloud or     On prem?</vt:lpstr>
      <vt:lpstr>Storage</vt:lpstr>
      <vt:lpstr>Nodes</vt:lpstr>
      <vt:lpstr>Master &amp; Worker Nodes </vt:lpstr>
      <vt:lpstr>PowerPoint Presentation</vt:lpstr>
      <vt:lpstr>KUBEADM</vt:lpstr>
      <vt:lpstr>PowerPoint Presentation</vt:lpstr>
      <vt:lpstr>Turnkey Solutions</vt:lpstr>
      <vt:lpstr>Hosted Solutions</vt:lpstr>
      <vt:lpstr>Networking Solution</vt:lpstr>
      <vt:lpstr>Our Design</vt:lpstr>
      <vt:lpstr>Nodes</vt:lpstr>
      <vt:lpstr>Minikube</vt:lpstr>
      <vt:lpstr>Master &amp; Worker Nodes </vt:lpstr>
      <vt:lpstr>Kubernetes API Primitives</vt:lpstr>
      <vt:lpstr>Kubernetes API</vt:lpstr>
      <vt:lpstr>How API Works</vt:lpstr>
      <vt:lpstr>API Versioning</vt:lpstr>
      <vt:lpstr>POD</vt:lpstr>
      <vt:lpstr>Birth of Pod</vt:lpstr>
      <vt:lpstr>Pod Phase</vt:lpstr>
      <vt:lpstr>Container States</vt:lpstr>
      <vt:lpstr>Object model</vt:lpstr>
      <vt:lpstr>Object Model requirement </vt:lpstr>
      <vt:lpstr>Object expression YAML</vt:lpstr>
      <vt:lpstr>Object expression YAML</vt:lpstr>
      <vt:lpstr>Purpose of Manifests </vt:lpstr>
      <vt:lpstr>Best Practices for Manifests </vt:lpstr>
      <vt:lpstr>Probes</vt:lpstr>
      <vt:lpstr>Container Probes</vt:lpstr>
      <vt:lpstr>Init Containers</vt:lpstr>
      <vt:lpstr>Termination of Pod</vt:lpstr>
      <vt:lpstr>Replica Set </vt:lpstr>
      <vt:lpstr>When Replica set Be Used </vt:lpstr>
      <vt:lpstr>Deployment</vt:lpstr>
      <vt:lpstr>Deployment use Case</vt:lpstr>
      <vt:lpstr>DaemonSet </vt:lpstr>
      <vt:lpstr>When DaemonSet be used</vt:lpstr>
      <vt:lpstr>Daemon Sets – UseCase</vt:lpstr>
      <vt:lpstr>Daemon Sets – UseCase – kube-proxy</vt:lpstr>
      <vt:lpstr>Daemon Sets – UseCase – Networking</vt:lpstr>
      <vt:lpstr>Kubernetes commands</vt:lpstr>
      <vt:lpstr>Command help </vt:lpstr>
      <vt:lpstr>Secure Cluster Communication</vt:lpstr>
      <vt:lpstr> Enable Kubernetes Role-Based Access Control (RBAC) </vt:lpstr>
      <vt:lpstr>Protect etcd with TLS, Firewall and Encryption</vt:lpstr>
      <vt:lpstr>Isolate Kubernetes Nodes </vt:lpstr>
      <vt:lpstr>Monitor Network Traffic to Limit Communications </vt:lpstr>
      <vt:lpstr>Use Process Whitelisting </vt:lpstr>
      <vt:lpstr>Turn on Audit Logging </vt:lpstr>
      <vt:lpstr>Keep Kubernetes Version Up to Date</vt:lpstr>
      <vt:lpstr>Lock Down Kubelet</vt:lpstr>
      <vt:lpstr>Secure kubelet</vt:lpstr>
      <vt:lpstr>Secure kubelet</vt:lpstr>
      <vt:lpstr>Use Third-Party Authentication for API Server</vt:lpstr>
      <vt:lpstr>Kubernetes security</vt:lpstr>
      <vt:lpstr>Secure Cluster </vt:lpstr>
      <vt:lpstr>Grafana</vt:lpstr>
      <vt:lpstr>Grafana</vt:lpstr>
      <vt:lpstr>Features of Grafana</vt:lpstr>
      <vt:lpstr>Kubernetes monitoring</vt:lpstr>
      <vt:lpstr>Prometheus</vt:lpstr>
      <vt:lpstr>Prometheus Architecture</vt:lpstr>
      <vt:lpstr>Prometheus Architecture</vt:lpstr>
      <vt:lpstr>Grafana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Setup Kubernetes </dc:title>
  <dc:creator>Mahi</dc:creator>
  <cp:lastModifiedBy>Mahendra J S</cp:lastModifiedBy>
  <cp:revision>218</cp:revision>
  <dcterms:created xsi:type="dcterms:W3CDTF">2021-03-31T05:06:03Z</dcterms:created>
  <dcterms:modified xsi:type="dcterms:W3CDTF">2024-07-09T11:55:38Z</dcterms:modified>
</cp:coreProperties>
</file>