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1" r:id="rId6"/>
    <p:sldId id="272" r:id="rId7"/>
    <p:sldId id="262" r:id="rId8"/>
    <p:sldId id="267" r:id="rId9"/>
    <p:sldId id="266" r:id="rId10"/>
    <p:sldId id="268"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FF62E1-DBD7-4850-A7D9-4582FD1B0881}" v="9" dt="2023-11-28T03:3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uthvi Tripuraneni" userId="324c710cad02fb19" providerId="LiveId" clId="{FAFF62E1-DBD7-4850-A7D9-4582FD1B0881}"/>
    <pc:docChg chg="undo redo custSel addSld delSld modSld">
      <pc:chgData name="Pruthvi Tripuraneni" userId="324c710cad02fb19" providerId="LiveId" clId="{FAFF62E1-DBD7-4850-A7D9-4582FD1B0881}" dt="2023-11-28T03:57:44.619" v="573" actId="115"/>
      <pc:docMkLst>
        <pc:docMk/>
      </pc:docMkLst>
      <pc:sldChg chg="modSp mod">
        <pc:chgData name="Pruthvi Tripuraneni" userId="324c710cad02fb19" providerId="LiveId" clId="{FAFF62E1-DBD7-4850-A7D9-4582FD1B0881}" dt="2023-11-27T16:14:08.930" v="157" actId="20577"/>
        <pc:sldMkLst>
          <pc:docMk/>
          <pc:sldMk cId="3346891891" sldId="258"/>
        </pc:sldMkLst>
        <pc:spChg chg="mod">
          <ac:chgData name="Pruthvi Tripuraneni" userId="324c710cad02fb19" providerId="LiveId" clId="{FAFF62E1-DBD7-4850-A7D9-4582FD1B0881}" dt="2023-11-27T16:14:08.930" v="157" actId="20577"/>
          <ac:spMkLst>
            <pc:docMk/>
            <pc:sldMk cId="3346891891" sldId="258"/>
            <ac:spMk id="3" creationId="{BEE22942-0FAA-4BC6-84BA-CB38D2AF1AB5}"/>
          </ac:spMkLst>
        </pc:spChg>
      </pc:sldChg>
      <pc:sldChg chg="modSp mod">
        <pc:chgData name="Pruthvi Tripuraneni" userId="324c710cad02fb19" providerId="LiveId" clId="{FAFF62E1-DBD7-4850-A7D9-4582FD1B0881}" dt="2023-11-27T14:51:50.052" v="155" actId="1076"/>
        <pc:sldMkLst>
          <pc:docMk/>
          <pc:sldMk cId="1830716118" sldId="268"/>
        </pc:sldMkLst>
        <pc:spChg chg="mod">
          <ac:chgData name="Pruthvi Tripuraneni" userId="324c710cad02fb19" providerId="LiveId" clId="{FAFF62E1-DBD7-4850-A7D9-4582FD1B0881}" dt="2023-11-27T14:50:41.018" v="122" actId="2711"/>
          <ac:spMkLst>
            <pc:docMk/>
            <pc:sldMk cId="1830716118" sldId="268"/>
            <ac:spMk id="3" creationId="{CB396297-A852-E231-81CC-C0E940E7C7F2}"/>
          </ac:spMkLst>
        </pc:spChg>
        <pc:spChg chg="mod">
          <ac:chgData name="Pruthvi Tripuraneni" userId="324c710cad02fb19" providerId="LiveId" clId="{FAFF62E1-DBD7-4850-A7D9-4582FD1B0881}" dt="2023-11-27T14:51:38.204" v="150" actId="2711"/>
          <ac:spMkLst>
            <pc:docMk/>
            <pc:sldMk cId="1830716118" sldId="268"/>
            <ac:spMk id="5" creationId="{82D059E3-41E0-B784-55AE-A326B7A0648C}"/>
          </ac:spMkLst>
        </pc:spChg>
        <pc:picChg chg="mod">
          <ac:chgData name="Pruthvi Tripuraneni" userId="324c710cad02fb19" providerId="LiveId" clId="{FAFF62E1-DBD7-4850-A7D9-4582FD1B0881}" dt="2023-11-27T14:51:46.844" v="153" actId="1076"/>
          <ac:picMkLst>
            <pc:docMk/>
            <pc:sldMk cId="1830716118" sldId="268"/>
            <ac:picMk id="8" creationId="{AC1A9755-D8BA-C404-AAA8-B14D4E89CF78}"/>
          </ac:picMkLst>
        </pc:picChg>
        <pc:picChg chg="mod">
          <ac:chgData name="Pruthvi Tripuraneni" userId="324c710cad02fb19" providerId="LiveId" clId="{FAFF62E1-DBD7-4850-A7D9-4582FD1B0881}" dt="2023-11-27T14:51:50.052" v="155" actId="1076"/>
          <ac:picMkLst>
            <pc:docMk/>
            <pc:sldMk cId="1830716118" sldId="268"/>
            <ac:picMk id="10" creationId="{4CC9B6B3-B4FA-79F4-3010-48057E97E8CB}"/>
          </ac:picMkLst>
        </pc:picChg>
      </pc:sldChg>
      <pc:sldChg chg="addSp delSp modSp new del mod">
        <pc:chgData name="Pruthvi Tripuraneni" userId="324c710cad02fb19" providerId="LiveId" clId="{FAFF62E1-DBD7-4850-A7D9-4582FD1B0881}" dt="2023-11-27T18:10:27.203" v="509" actId="47"/>
        <pc:sldMkLst>
          <pc:docMk/>
          <pc:sldMk cId="1104426739" sldId="269"/>
        </pc:sldMkLst>
        <pc:spChg chg="mod">
          <ac:chgData name="Pruthvi Tripuraneni" userId="324c710cad02fb19" providerId="LiveId" clId="{FAFF62E1-DBD7-4850-A7D9-4582FD1B0881}" dt="2023-11-27T17:42:42.139" v="430" actId="1076"/>
          <ac:spMkLst>
            <pc:docMk/>
            <pc:sldMk cId="1104426739" sldId="269"/>
            <ac:spMk id="2" creationId="{1894D387-EBB6-61D8-5081-FA830D2294C7}"/>
          </ac:spMkLst>
        </pc:spChg>
        <pc:spChg chg="mod">
          <ac:chgData name="Pruthvi Tripuraneni" userId="324c710cad02fb19" providerId="LiveId" clId="{FAFF62E1-DBD7-4850-A7D9-4582FD1B0881}" dt="2023-11-27T17:42:49.828" v="432" actId="1076"/>
          <ac:spMkLst>
            <pc:docMk/>
            <pc:sldMk cId="1104426739" sldId="269"/>
            <ac:spMk id="3" creationId="{022C940E-58B4-B209-9368-15C21D8BB8FB}"/>
          </ac:spMkLst>
        </pc:spChg>
        <pc:spChg chg="del">
          <ac:chgData name="Pruthvi Tripuraneni" userId="324c710cad02fb19" providerId="LiveId" clId="{FAFF62E1-DBD7-4850-A7D9-4582FD1B0881}" dt="2023-11-27T16:49:29.595" v="159" actId="931"/>
          <ac:spMkLst>
            <pc:docMk/>
            <pc:sldMk cId="1104426739" sldId="269"/>
            <ac:spMk id="4" creationId="{381AED84-52D4-A3E1-EBFF-6AB0A744356C}"/>
          </ac:spMkLst>
        </pc:spChg>
        <pc:spChg chg="mod">
          <ac:chgData name="Pruthvi Tripuraneni" userId="324c710cad02fb19" providerId="LiveId" clId="{FAFF62E1-DBD7-4850-A7D9-4582FD1B0881}" dt="2023-11-27T18:05:09.645" v="460"/>
          <ac:spMkLst>
            <pc:docMk/>
            <pc:sldMk cId="1104426739" sldId="269"/>
            <ac:spMk id="5" creationId="{8A5B5DC9-99FB-2AF0-C593-A45B063A101B}"/>
          </ac:spMkLst>
        </pc:spChg>
        <pc:spChg chg="del">
          <ac:chgData name="Pruthvi Tripuraneni" userId="324c710cad02fb19" providerId="LiveId" clId="{FAFF62E1-DBD7-4850-A7D9-4582FD1B0881}" dt="2023-11-27T16:49:31.441" v="160" actId="931"/>
          <ac:spMkLst>
            <pc:docMk/>
            <pc:sldMk cId="1104426739" sldId="269"/>
            <ac:spMk id="6" creationId="{56CD7CA5-CE10-624C-436B-313180085ED0}"/>
          </ac:spMkLst>
        </pc:spChg>
        <pc:spChg chg="add del mod">
          <ac:chgData name="Pruthvi Tripuraneni" userId="324c710cad02fb19" providerId="LiveId" clId="{FAFF62E1-DBD7-4850-A7D9-4582FD1B0881}" dt="2023-11-27T16:49:41.107" v="166" actId="931"/>
          <ac:spMkLst>
            <pc:docMk/>
            <pc:sldMk cId="1104426739" sldId="269"/>
            <ac:spMk id="12" creationId="{43244E31-7F66-F816-B0C0-11428E7031C4}"/>
          </ac:spMkLst>
        </pc:spChg>
        <pc:picChg chg="add mod">
          <ac:chgData name="Pruthvi Tripuraneni" userId="324c710cad02fb19" providerId="LiveId" clId="{FAFF62E1-DBD7-4850-A7D9-4582FD1B0881}" dt="2023-11-27T17:41:58.674" v="421" actId="14100"/>
          <ac:picMkLst>
            <pc:docMk/>
            <pc:sldMk cId="1104426739" sldId="269"/>
            <ac:picMk id="8" creationId="{C8D16167-0252-F452-0685-89602FBC8D40}"/>
          </ac:picMkLst>
        </pc:picChg>
        <pc:picChg chg="add del mod">
          <ac:chgData name="Pruthvi Tripuraneni" userId="324c710cad02fb19" providerId="LiveId" clId="{FAFF62E1-DBD7-4850-A7D9-4582FD1B0881}" dt="2023-11-27T16:49:37.565" v="165" actId="478"/>
          <ac:picMkLst>
            <pc:docMk/>
            <pc:sldMk cId="1104426739" sldId="269"/>
            <ac:picMk id="10" creationId="{2DDC00F4-447A-1749-ECB6-266496CE8AD2}"/>
          </ac:picMkLst>
        </pc:picChg>
        <pc:picChg chg="add mod">
          <ac:chgData name="Pruthvi Tripuraneni" userId="324c710cad02fb19" providerId="LiveId" clId="{FAFF62E1-DBD7-4850-A7D9-4582FD1B0881}" dt="2023-11-27T17:42:10.274" v="423" actId="1076"/>
          <ac:picMkLst>
            <pc:docMk/>
            <pc:sldMk cId="1104426739" sldId="269"/>
            <ac:picMk id="14" creationId="{9AADD901-6730-6767-9493-8D76C1ADFE6E}"/>
          </ac:picMkLst>
        </pc:picChg>
      </pc:sldChg>
      <pc:sldChg chg="modSp add del mod">
        <pc:chgData name="Pruthvi Tripuraneni" userId="324c710cad02fb19" providerId="LiveId" clId="{FAFF62E1-DBD7-4850-A7D9-4582FD1B0881}" dt="2023-11-27T17:40:53.200" v="391" actId="2890"/>
        <pc:sldMkLst>
          <pc:docMk/>
          <pc:sldMk cId="451145769" sldId="270"/>
        </pc:sldMkLst>
        <pc:spChg chg="mod">
          <ac:chgData name="Pruthvi Tripuraneni" userId="324c710cad02fb19" providerId="LiveId" clId="{FAFF62E1-DBD7-4850-A7D9-4582FD1B0881}" dt="2023-11-27T17:40:52.920" v="390"/>
          <ac:spMkLst>
            <pc:docMk/>
            <pc:sldMk cId="451145769" sldId="270"/>
            <ac:spMk id="2" creationId="{0983B236-3A2D-1694-4EBF-3857632E9A51}"/>
          </ac:spMkLst>
        </pc:spChg>
        <pc:spChg chg="mod">
          <ac:chgData name="Pruthvi Tripuraneni" userId="324c710cad02fb19" providerId="LiveId" clId="{FAFF62E1-DBD7-4850-A7D9-4582FD1B0881}" dt="2023-11-27T17:40:46.321" v="389"/>
          <ac:spMkLst>
            <pc:docMk/>
            <pc:sldMk cId="451145769" sldId="270"/>
            <ac:spMk id="3" creationId="{CB396297-A852-E231-81CC-C0E940E7C7F2}"/>
          </ac:spMkLst>
        </pc:spChg>
      </pc:sldChg>
      <pc:sldChg chg="addSp delSp modSp add mod">
        <pc:chgData name="Pruthvi Tripuraneni" userId="324c710cad02fb19" providerId="LiveId" clId="{FAFF62E1-DBD7-4850-A7D9-4582FD1B0881}" dt="2023-11-27T18:10:17.354" v="508" actId="14100"/>
        <pc:sldMkLst>
          <pc:docMk/>
          <pc:sldMk cId="1011157873" sldId="270"/>
        </pc:sldMkLst>
        <pc:spChg chg="mod">
          <ac:chgData name="Pruthvi Tripuraneni" userId="324c710cad02fb19" providerId="LiveId" clId="{FAFF62E1-DBD7-4850-A7D9-4582FD1B0881}" dt="2023-11-27T18:03:45.596" v="457" actId="20577"/>
          <ac:spMkLst>
            <pc:docMk/>
            <pc:sldMk cId="1011157873" sldId="270"/>
            <ac:spMk id="2" creationId="{0983B236-3A2D-1694-4EBF-3857632E9A51}"/>
          </ac:spMkLst>
        </pc:spChg>
        <pc:spChg chg="mod">
          <ac:chgData name="Pruthvi Tripuraneni" userId="324c710cad02fb19" providerId="LiveId" clId="{FAFF62E1-DBD7-4850-A7D9-4582FD1B0881}" dt="2023-11-27T18:07:54.816" v="474" actId="114"/>
          <ac:spMkLst>
            <pc:docMk/>
            <pc:sldMk cId="1011157873" sldId="270"/>
            <ac:spMk id="3" creationId="{CB396297-A852-E231-81CC-C0E940E7C7F2}"/>
          </ac:spMkLst>
        </pc:spChg>
        <pc:spChg chg="mod">
          <ac:chgData name="Pruthvi Tripuraneni" userId="324c710cad02fb19" providerId="LiveId" clId="{FAFF62E1-DBD7-4850-A7D9-4582FD1B0881}" dt="2023-11-27T18:06:28.443" v="471" actId="27636"/>
          <ac:spMkLst>
            <pc:docMk/>
            <pc:sldMk cId="1011157873" sldId="270"/>
            <ac:spMk id="5" creationId="{82D059E3-41E0-B784-55AE-A326B7A0648C}"/>
          </ac:spMkLst>
        </pc:spChg>
        <pc:spChg chg="add del mod">
          <ac:chgData name="Pruthvi Tripuraneni" userId="324c710cad02fb19" providerId="LiveId" clId="{FAFF62E1-DBD7-4850-A7D9-4582FD1B0881}" dt="2023-11-27T18:08:28.585" v="480" actId="931"/>
          <ac:spMkLst>
            <pc:docMk/>
            <pc:sldMk cId="1011157873" sldId="270"/>
            <ac:spMk id="7" creationId="{9E4F4C27-13AC-F257-1883-26ECBC093C35}"/>
          </ac:spMkLst>
        </pc:spChg>
        <pc:spChg chg="add del mod">
          <ac:chgData name="Pruthvi Tripuraneni" userId="324c710cad02fb19" providerId="LiveId" clId="{FAFF62E1-DBD7-4850-A7D9-4582FD1B0881}" dt="2023-11-27T18:09:00.426" v="500" actId="931"/>
          <ac:spMkLst>
            <pc:docMk/>
            <pc:sldMk cId="1011157873" sldId="270"/>
            <ac:spMk id="13" creationId="{E0FBC474-FBA1-C3F7-5CEB-1D49D8257561}"/>
          </ac:spMkLst>
        </pc:spChg>
        <pc:picChg chg="add del mod">
          <ac:chgData name="Pruthvi Tripuraneni" userId="324c710cad02fb19" providerId="LiveId" clId="{FAFF62E1-DBD7-4850-A7D9-4582FD1B0881}" dt="2023-11-27T18:08:19.887" v="479" actId="478"/>
          <ac:picMkLst>
            <pc:docMk/>
            <pc:sldMk cId="1011157873" sldId="270"/>
            <ac:picMk id="4" creationId="{84D3186A-F165-01A7-D12A-690B1513ADD1}"/>
          </ac:picMkLst>
        </pc:picChg>
        <pc:picChg chg="del">
          <ac:chgData name="Pruthvi Tripuraneni" userId="324c710cad02fb19" providerId="LiveId" clId="{FAFF62E1-DBD7-4850-A7D9-4582FD1B0881}" dt="2023-11-27T18:08:10.354" v="477" actId="478"/>
          <ac:picMkLst>
            <pc:docMk/>
            <pc:sldMk cId="1011157873" sldId="270"/>
            <ac:picMk id="8" creationId="{AC1A9755-D8BA-C404-AAA8-B14D4E89CF78}"/>
          </ac:picMkLst>
        </pc:picChg>
        <pc:picChg chg="del mod">
          <ac:chgData name="Pruthvi Tripuraneni" userId="324c710cad02fb19" providerId="LiveId" clId="{FAFF62E1-DBD7-4850-A7D9-4582FD1B0881}" dt="2023-11-27T18:08:30.017" v="483" actId="478"/>
          <ac:picMkLst>
            <pc:docMk/>
            <pc:sldMk cId="1011157873" sldId="270"/>
            <ac:picMk id="10" creationId="{4CC9B6B3-B4FA-79F4-3010-48057E97E8CB}"/>
          </ac:picMkLst>
        </pc:picChg>
        <pc:picChg chg="add mod">
          <ac:chgData name="Pruthvi Tripuraneni" userId="324c710cad02fb19" providerId="LiveId" clId="{FAFF62E1-DBD7-4850-A7D9-4582FD1B0881}" dt="2023-11-27T18:10:17.354" v="508" actId="14100"/>
          <ac:picMkLst>
            <pc:docMk/>
            <pc:sldMk cId="1011157873" sldId="270"/>
            <ac:picMk id="11" creationId="{C9162159-8666-6682-E92A-1C4E69E0AB88}"/>
          </ac:picMkLst>
        </pc:picChg>
        <pc:picChg chg="add del mod">
          <ac:chgData name="Pruthvi Tripuraneni" userId="324c710cad02fb19" providerId="LiveId" clId="{FAFF62E1-DBD7-4850-A7D9-4582FD1B0881}" dt="2023-11-27T18:10:09.698" v="505" actId="14100"/>
          <ac:picMkLst>
            <pc:docMk/>
            <pc:sldMk cId="1011157873" sldId="270"/>
            <ac:picMk id="15" creationId="{C3E6A145-54F2-7C18-777C-9E8CCD17E826}"/>
          </ac:picMkLst>
        </pc:picChg>
      </pc:sldChg>
      <pc:sldChg chg="modSp new mod">
        <pc:chgData name="Pruthvi Tripuraneni" userId="324c710cad02fb19" providerId="LiveId" clId="{FAFF62E1-DBD7-4850-A7D9-4582FD1B0881}" dt="2023-11-28T03:57:44.619" v="573" actId="115"/>
        <pc:sldMkLst>
          <pc:docMk/>
          <pc:sldMk cId="3701195303" sldId="271"/>
        </pc:sldMkLst>
        <pc:spChg chg="mod">
          <ac:chgData name="Pruthvi Tripuraneni" userId="324c710cad02fb19" providerId="LiveId" clId="{FAFF62E1-DBD7-4850-A7D9-4582FD1B0881}" dt="2023-11-28T03:38:20.107" v="535" actId="20577"/>
          <ac:spMkLst>
            <pc:docMk/>
            <pc:sldMk cId="3701195303" sldId="271"/>
            <ac:spMk id="2" creationId="{3139AED6-EC85-BB0F-F324-331D2B8073BF}"/>
          </ac:spMkLst>
        </pc:spChg>
        <pc:spChg chg="mod">
          <ac:chgData name="Pruthvi Tripuraneni" userId="324c710cad02fb19" providerId="LiveId" clId="{FAFF62E1-DBD7-4850-A7D9-4582FD1B0881}" dt="2023-11-28T03:57:44.619" v="573" actId="115"/>
          <ac:spMkLst>
            <pc:docMk/>
            <pc:sldMk cId="3701195303" sldId="271"/>
            <ac:spMk id="3" creationId="{4E6E583A-ABE9-0EBA-BDF1-FB8D39BAE884}"/>
          </ac:spMkLst>
        </pc:spChg>
      </pc:sldChg>
      <pc:sldChg chg="modSp new mod">
        <pc:chgData name="Pruthvi Tripuraneni" userId="324c710cad02fb19" providerId="LiveId" clId="{FAFF62E1-DBD7-4850-A7D9-4582FD1B0881}" dt="2023-11-28T03:43:38.594" v="566"/>
        <pc:sldMkLst>
          <pc:docMk/>
          <pc:sldMk cId="3499774919" sldId="272"/>
        </pc:sldMkLst>
        <pc:spChg chg="mod">
          <ac:chgData name="Pruthvi Tripuraneni" userId="324c710cad02fb19" providerId="LiveId" clId="{FAFF62E1-DBD7-4850-A7D9-4582FD1B0881}" dt="2023-11-28T03:42:28.361" v="555" actId="20577"/>
          <ac:spMkLst>
            <pc:docMk/>
            <pc:sldMk cId="3499774919" sldId="272"/>
            <ac:spMk id="2" creationId="{EC11E4A0-38B2-019A-BCD3-8CD8166EA27F}"/>
          </ac:spMkLst>
        </pc:spChg>
        <pc:spChg chg="mod">
          <ac:chgData name="Pruthvi Tripuraneni" userId="324c710cad02fb19" providerId="LiveId" clId="{FAFF62E1-DBD7-4850-A7D9-4582FD1B0881}" dt="2023-11-28T03:43:38.594" v="566"/>
          <ac:spMkLst>
            <pc:docMk/>
            <pc:sldMk cId="3499774919" sldId="272"/>
            <ac:spMk id="3" creationId="{F5723EDC-32BF-CF31-ECFE-98584C75062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382025-FBB8-4493-AFF6-596AF320EBD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84E0C38-4A88-4DBB-9695-8C033C21414A}">
      <dgm:prSet/>
      <dgm:spPr/>
      <dgm:t>
        <a:bodyPr/>
        <a:lstStyle/>
        <a:p>
          <a:r>
            <a:rPr lang="en-US" dirty="0"/>
            <a:t>Restricted Boltzmann Machines (RBMs) are a type of artificial neural network that falls under the broader category of generative stochastic networks. RBMs have gained popularity in the field of machine learning, particularly in the context of deep learning. </a:t>
          </a:r>
        </a:p>
      </dgm:t>
    </dgm:pt>
    <dgm:pt modelId="{AC95CA87-364F-4FCF-9E7E-D8F477F59849}" type="parTrans" cxnId="{5023C4D4-8D10-4CA6-99AB-3F9D009F5F1A}">
      <dgm:prSet/>
      <dgm:spPr/>
      <dgm:t>
        <a:bodyPr/>
        <a:lstStyle/>
        <a:p>
          <a:endParaRPr lang="en-US"/>
        </a:p>
      </dgm:t>
    </dgm:pt>
    <dgm:pt modelId="{2DAFA66E-8078-406F-9891-81D53BD72B6F}" type="sibTrans" cxnId="{5023C4D4-8D10-4CA6-99AB-3F9D009F5F1A}">
      <dgm:prSet/>
      <dgm:spPr/>
      <dgm:t>
        <a:bodyPr/>
        <a:lstStyle/>
        <a:p>
          <a:endParaRPr lang="en-US"/>
        </a:p>
      </dgm:t>
    </dgm:pt>
    <dgm:pt modelId="{9B79EA01-6761-4828-9F93-9DE21358C666}">
      <dgm:prSet/>
      <dgm:spPr/>
      <dgm:t>
        <a:bodyPr/>
        <a:lstStyle/>
        <a:p>
          <a:r>
            <a:rPr lang="en-US"/>
            <a:t>A DBN is a type of generative deep neural network that is composed of multiple layers of latent variables or hidden units. The most common architecture involves stacking multiple RBMs on top of each other.</a:t>
          </a:r>
        </a:p>
      </dgm:t>
    </dgm:pt>
    <dgm:pt modelId="{545EA2C6-BB34-4BD0-B82B-794970130FF5}" type="parTrans" cxnId="{EAA37478-5EE1-4D5A-9078-AC1A26CD4619}">
      <dgm:prSet/>
      <dgm:spPr/>
      <dgm:t>
        <a:bodyPr/>
        <a:lstStyle/>
        <a:p>
          <a:endParaRPr lang="en-US"/>
        </a:p>
      </dgm:t>
    </dgm:pt>
    <dgm:pt modelId="{D8DE6B6B-94C3-478C-BC24-4242C362701E}" type="sibTrans" cxnId="{EAA37478-5EE1-4D5A-9078-AC1A26CD4619}">
      <dgm:prSet/>
      <dgm:spPr/>
      <dgm:t>
        <a:bodyPr/>
        <a:lstStyle/>
        <a:p>
          <a:endParaRPr lang="en-US"/>
        </a:p>
      </dgm:t>
    </dgm:pt>
    <dgm:pt modelId="{6A5ED7AC-6F2F-4302-8676-BA1057C047A3}">
      <dgm:prSet/>
      <dgm:spPr/>
      <dgm:t>
        <a:bodyPr/>
        <a:lstStyle/>
        <a:p>
          <a:r>
            <a:rPr lang="en-US"/>
            <a:t>Each RBM in the stack is trained independently, and the learned representations from one layer are used as the input for training the next layer. Once all layers are trained, the entire DBN can be fine-tuned using backpropagation.</a:t>
          </a:r>
        </a:p>
      </dgm:t>
    </dgm:pt>
    <dgm:pt modelId="{40B49B62-088F-46B5-8724-970FF67843DF}" type="parTrans" cxnId="{C8009351-376F-4EB7-A0FE-F801C2D90663}">
      <dgm:prSet/>
      <dgm:spPr/>
      <dgm:t>
        <a:bodyPr/>
        <a:lstStyle/>
        <a:p>
          <a:endParaRPr lang="en-US"/>
        </a:p>
      </dgm:t>
    </dgm:pt>
    <dgm:pt modelId="{D9909692-2C4D-40D8-8570-93F2D805E795}" type="sibTrans" cxnId="{C8009351-376F-4EB7-A0FE-F801C2D90663}">
      <dgm:prSet/>
      <dgm:spPr/>
      <dgm:t>
        <a:bodyPr/>
        <a:lstStyle/>
        <a:p>
          <a:endParaRPr lang="en-US"/>
        </a:p>
      </dgm:t>
    </dgm:pt>
    <dgm:pt modelId="{F1B6C06F-3667-416F-B61C-09729541F362}" type="pres">
      <dgm:prSet presAssocID="{08382025-FBB8-4493-AFF6-596AF320EBDF}" presName="hierChild1" presStyleCnt="0">
        <dgm:presLayoutVars>
          <dgm:chPref val="1"/>
          <dgm:dir/>
          <dgm:animOne val="branch"/>
          <dgm:animLvl val="lvl"/>
          <dgm:resizeHandles/>
        </dgm:presLayoutVars>
      </dgm:prSet>
      <dgm:spPr/>
    </dgm:pt>
    <dgm:pt modelId="{04834EB9-BB7E-45C9-B50C-485FAD34B2FF}" type="pres">
      <dgm:prSet presAssocID="{C84E0C38-4A88-4DBB-9695-8C033C21414A}" presName="hierRoot1" presStyleCnt="0"/>
      <dgm:spPr/>
    </dgm:pt>
    <dgm:pt modelId="{E940921C-63D6-4DFF-894C-04E04581BEB5}" type="pres">
      <dgm:prSet presAssocID="{C84E0C38-4A88-4DBB-9695-8C033C21414A}" presName="composite" presStyleCnt="0"/>
      <dgm:spPr/>
    </dgm:pt>
    <dgm:pt modelId="{76E526E7-202B-4D9D-9FC3-BE1A724BB79D}" type="pres">
      <dgm:prSet presAssocID="{C84E0C38-4A88-4DBB-9695-8C033C21414A}" presName="background" presStyleLbl="node0" presStyleIdx="0" presStyleCnt="3"/>
      <dgm:spPr/>
    </dgm:pt>
    <dgm:pt modelId="{266FFF21-210F-43ED-B1E4-C714D79D1336}" type="pres">
      <dgm:prSet presAssocID="{C84E0C38-4A88-4DBB-9695-8C033C21414A}" presName="text" presStyleLbl="fgAcc0" presStyleIdx="0" presStyleCnt="3">
        <dgm:presLayoutVars>
          <dgm:chPref val="3"/>
        </dgm:presLayoutVars>
      </dgm:prSet>
      <dgm:spPr/>
    </dgm:pt>
    <dgm:pt modelId="{8D4240D6-B3E3-47DF-B996-CD30FDC85D43}" type="pres">
      <dgm:prSet presAssocID="{C84E0C38-4A88-4DBB-9695-8C033C21414A}" presName="hierChild2" presStyleCnt="0"/>
      <dgm:spPr/>
    </dgm:pt>
    <dgm:pt modelId="{DF17AE69-2CA1-4CC7-973D-1EF09EBF71DB}" type="pres">
      <dgm:prSet presAssocID="{9B79EA01-6761-4828-9F93-9DE21358C666}" presName="hierRoot1" presStyleCnt="0"/>
      <dgm:spPr/>
    </dgm:pt>
    <dgm:pt modelId="{0CE00575-C913-4EDD-AB88-419A75F95CA8}" type="pres">
      <dgm:prSet presAssocID="{9B79EA01-6761-4828-9F93-9DE21358C666}" presName="composite" presStyleCnt="0"/>
      <dgm:spPr/>
    </dgm:pt>
    <dgm:pt modelId="{99A3013A-356C-4077-9BBE-DCFA3E646293}" type="pres">
      <dgm:prSet presAssocID="{9B79EA01-6761-4828-9F93-9DE21358C666}" presName="background" presStyleLbl="node0" presStyleIdx="1" presStyleCnt="3"/>
      <dgm:spPr/>
    </dgm:pt>
    <dgm:pt modelId="{09B36078-25D7-450E-AA51-C36C5FF9AA4B}" type="pres">
      <dgm:prSet presAssocID="{9B79EA01-6761-4828-9F93-9DE21358C666}" presName="text" presStyleLbl="fgAcc0" presStyleIdx="1" presStyleCnt="3">
        <dgm:presLayoutVars>
          <dgm:chPref val="3"/>
        </dgm:presLayoutVars>
      </dgm:prSet>
      <dgm:spPr/>
    </dgm:pt>
    <dgm:pt modelId="{9215E5A6-7BCD-4154-B0C5-ADFAB999DD99}" type="pres">
      <dgm:prSet presAssocID="{9B79EA01-6761-4828-9F93-9DE21358C666}" presName="hierChild2" presStyleCnt="0"/>
      <dgm:spPr/>
    </dgm:pt>
    <dgm:pt modelId="{968588F0-6C5C-4F9F-AFFB-C9268D159EED}" type="pres">
      <dgm:prSet presAssocID="{6A5ED7AC-6F2F-4302-8676-BA1057C047A3}" presName="hierRoot1" presStyleCnt="0"/>
      <dgm:spPr/>
    </dgm:pt>
    <dgm:pt modelId="{A496E80B-0B94-4656-9382-2FE8483870C2}" type="pres">
      <dgm:prSet presAssocID="{6A5ED7AC-6F2F-4302-8676-BA1057C047A3}" presName="composite" presStyleCnt="0"/>
      <dgm:spPr/>
    </dgm:pt>
    <dgm:pt modelId="{80822EE7-39BD-4D62-8A7C-5D02B00569B3}" type="pres">
      <dgm:prSet presAssocID="{6A5ED7AC-6F2F-4302-8676-BA1057C047A3}" presName="background" presStyleLbl="node0" presStyleIdx="2" presStyleCnt="3"/>
      <dgm:spPr/>
    </dgm:pt>
    <dgm:pt modelId="{67601C87-B0B1-42F7-8D2B-ED1CF29AE8C7}" type="pres">
      <dgm:prSet presAssocID="{6A5ED7AC-6F2F-4302-8676-BA1057C047A3}" presName="text" presStyleLbl="fgAcc0" presStyleIdx="2" presStyleCnt="3">
        <dgm:presLayoutVars>
          <dgm:chPref val="3"/>
        </dgm:presLayoutVars>
      </dgm:prSet>
      <dgm:spPr/>
    </dgm:pt>
    <dgm:pt modelId="{3D3FAAB7-D9AB-4EB1-A7E9-F439ACB13B0D}" type="pres">
      <dgm:prSet presAssocID="{6A5ED7AC-6F2F-4302-8676-BA1057C047A3}" presName="hierChild2" presStyleCnt="0"/>
      <dgm:spPr/>
    </dgm:pt>
  </dgm:ptLst>
  <dgm:cxnLst>
    <dgm:cxn modelId="{C8009351-376F-4EB7-A0FE-F801C2D90663}" srcId="{08382025-FBB8-4493-AFF6-596AF320EBDF}" destId="{6A5ED7AC-6F2F-4302-8676-BA1057C047A3}" srcOrd="2" destOrd="0" parTransId="{40B49B62-088F-46B5-8724-970FF67843DF}" sibTransId="{D9909692-2C4D-40D8-8570-93F2D805E795}"/>
    <dgm:cxn modelId="{88618557-4F51-415C-A074-9B28AB7AD8D1}" type="presOf" srcId="{C84E0C38-4A88-4DBB-9695-8C033C21414A}" destId="{266FFF21-210F-43ED-B1E4-C714D79D1336}" srcOrd="0" destOrd="0" presId="urn:microsoft.com/office/officeart/2005/8/layout/hierarchy1"/>
    <dgm:cxn modelId="{EAA37478-5EE1-4D5A-9078-AC1A26CD4619}" srcId="{08382025-FBB8-4493-AFF6-596AF320EBDF}" destId="{9B79EA01-6761-4828-9F93-9DE21358C666}" srcOrd="1" destOrd="0" parTransId="{545EA2C6-BB34-4BD0-B82B-794970130FF5}" sibTransId="{D8DE6B6B-94C3-478C-BC24-4242C362701E}"/>
    <dgm:cxn modelId="{1450ADA6-4913-45BF-A40A-FD2941DA588B}" type="presOf" srcId="{9B79EA01-6761-4828-9F93-9DE21358C666}" destId="{09B36078-25D7-450E-AA51-C36C5FF9AA4B}" srcOrd="0" destOrd="0" presId="urn:microsoft.com/office/officeart/2005/8/layout/hierarchy1"/>
    <dgm:cxn modelId="{8950A3AC-2A5F-4721-871F-90051317E7F5}" type="presOf" srcId="{08382025-FBB8-4493-AFF6-596AF320EBDF}" destId="{F1B6C06F-3667-416F-B61C-09729541F362}" srcOrd="0" destOrd="0" presId="urn:microsoft.com/office/officeart/2005/8/layout/hierarchy1"/>
    <dgm:cxn modelId="{5023C4D4-8D10-4CA6-99AB-3F9D009F5F1A}" srcId="{08382025-FBB8-4493-AFF6-596AF320EBDF}" destId="{C84E0C38-4A88-4DBB-9695-8C033C21414A}" srcOrd="0" destOrd="0" parTransId="{AC95CA87-364F-4FCF-9E7E-D8F477F59849}" sibTransId="{2DAFA66E-8078-406F-9891-81D53BD72B6F}"/>
    <dgm:cxn modelId="{0200B9F8-910A-4200-93D5-027C82CE7794}" type="presOf" srcId="{6A5ED7AC-6F2F-4302-8676-BA1057C047A3}" destId="{67601C87-B0B1-42F7-8D2B-ED1CF29AE8C7}" srcOrd="0" destOrd="0" presId="urn:microsoft.com/office/officeart/2005/8/layout/hierarchy1"/>
    <dgm:cxn modelId="{5C8F90A2-50E5-449A-9197-B9382C9E9A13}" type="presParOf" srcId="{F1B6C06F-3667-416F-B61C-09729541F362}" destId="{04834EB9-BB7E-45C9-B50C-485FAD34B2FF}" srcOrd="0" destOrd="0" presId="urn:microsoft.com/office/officeart/2005/8/layout/hierarchy1"/>
    <dgm:cxn modelId="{FF94E107-24A9-428C-89F7-DD8816AA4685}" type="presParOf" srcId="{04834EB9-BB7E-45C9-B50C-485FAD34B2FF}" destId="{E940921C-63D6-4DFF-894C-04E04581BEB5}" srcOrd="0" destOrd="0" presId="urn:microsoft.com/office/officeart/2005/8/layout/hierarchy1"/>
    <dgm:cxn modelId="{33E0993B-ECCE-4DE0-B3E9-69DD804F79E6}" type="presParOf" srcId="{E940921C-63D6-4DFF-894C-04E04581BEB5}" destId="{76E526E7-202B-4D9D-9FC3-BE1A724BB79D}" srcOrd="0" destOrd="0" presId="urn:microsoft.com/office/officeart/2005/8/layout/hierarchy1"/>
    <dgm:cxn modelId="{70BA3918-AAE4-4CD8-86B7-4A80384126B8}" type="presParOf" srcId="{E940921C-63D6-4DFF-894C-04E04581BEB5}" destId="{266FFF21-210F-43ED-B1E4-C714D79D1336}" srcOrd="1" destOrd="0" presId="urn:microsoft.com/office/officeart/2005/8/layout/hierarchy1"/>
    <dgm:cxn modelId="{4438B3F0-E7DB-437A-92D2-9F406DBB5D87}" type="presParOf" srcId="{04834EB9-BB7E-45C9-B50C-485FAD34B2FF}" destId="{8D4240D6-B3E3-47DF-B996-CD30FDC85D43}" srcOrd="1" destOrd="0" presId="urn:microsoft.com/office/officeart/2005/8/layout/hierarchy1"/>
    <dgm:cxn modelId="{BFD840F8-A832-4AB5-A040-6B50865435BB}" type="presParOf" srcId="{F1B6C06F-3667-416F-B61C-09729541F362}" destId="{DF17AE69-2CA1-4CC7-973D-1EF09EBF71DB}" srcOrd="1" destOrd="0" presId="urn:microsoft.com/office/officeart/2005/8/layout/hierarchy1"/>
    <dgm:cxn modelId="{D8D963FB-4899-4F69-8ACB-3182C263F8B7}" type="presParOf" srcId="{DF17AE69-2CA1-4CC7-973D-1EF09EBF71DB}" destId="{0CE00575-C913-4EDD-AB88-419A75F95CA8}" srcOrd="0" destOrd="0" presId="urn:microsoft.com/office/officeart/2005/8/layout/hierarchy1"/>
    <dgm:cxn modelId="{F82BDA51-9F32-4B36-B127-93DD24310396}" type="presParOf" srcId="{0CE00575-C913-4EDD-AB88-419A75F95CA8}" destId="{99A3013A-356C-4077-9BBE-DCFA3E646293}" srcOrd="0" destOrd="0" presId="urn:microsoft.com/office/officeart/2005/8/layout/hierarchy1"/>
    <dgm:cxn modelId="{C70C99C4-75A7-40C5-B80D-348EEE2468BA}" type="presParOf" srcId="{0CE00575-C913-4EDD-AB88-419A75F95CA8}" destId="{09B36078-25D7-450E-AA51-C36C5FF9AA4B}" srcOrd="1" destOrd="0" presId="urn:microsoft.com/office/officeart/2005/8/layout/hierarchy1"/>
    <dgm:cxn modelId="{EED6D328-9327-46BB-B9B9-C58B580039CB}" type="presParOf" srcId="{DF17AE69-2CA1-4CC7-973D-1EF09EBF71DB}" destId="{9215E5A6-7BCD-4154-B0C5-ADFAB999DD99}" srcOrd="1" destOrd="0" presId="urn:microsoft.com/office/officeart/2005/8/layout/hierarchy1"/>
    <dgm:cxn modelId="{8B4C8DA7-1E90-48F2-AA27-E171225C4E76}" type="presParOf" srcId="{F1B6C06F-3667-416F-B61C-09729541F362}" destId="{968588F0-6C5C-4F9F-AFFB-C9268D159EED}" srcOrd="2" destOrd="0" presId="urn:microsoft.com/office/officeart/2005/8/layout/hierarchy1"/>
    <dgm:cxn modelId="{3D1C68B5-01AD-480F-9205-CA1E90063618}" type="presParOf" srcId="{968588F0-6C5C-4F9F-AFFB-C9268D159EED}" destId="{A496E80B-0B94-4656-9382-2FE8483870C2}" srcOrd="0" destOrd="0" presId="urn:microsoft.com/office/officeart/2005/8/layout/hierarchy1"/>
    <dgm:cxn modelId="{4B669D8C-729A-4BC1-AF19-D84394305CB5}" type="presParOf" srcId="{A496E80B-0B94-4656-9382-2FE8483870C2}" destId="{80822EE7-39BD-4D62-8A7C-5D02B00569B3}" srcOrd="0" destOrd="0" presId="urn:microsoft.com/office/officeart/2005/8/layout/hierarchy1"/>
    <dgm:cxn modelId="{7456A907-5BB9-48BF-90AB-35BC555EFC4D}" type="presParOf" srcId="{A496E80B-0B94-4656-9382-2FE8483870C2}" destId="{67601C87-B0B1-42F7-8D2B-ED1CF29AE8C7}" srcOrd="1" destOrd="0" presId="urn:microsoft.com/office/officeart/2005/8/layout/hierarchy1"/>
    <dgm:cxn modelId="{E725B119-AE1D-4816-BD8F-45C61E4693FC}" type="presParOf" srcId="{968588F0-6C5C-4F9F-AFFB-C9268D159EED}" destId="{3D3FAAB7-D9AB-4EB1-A7E9-F439ACB13B0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526E7-202B-4D9D-9FC3-BE1A724BB79D}">
      <dsp:nvSpPr>
        <dsp:cNvPr id="0" name=""/>
        <dsp:cNvSpPr/>
      </dsp:nvSpPr>
      <dsp:spPr>
        <a:xfrm>
          <a:off x="0" y="1057628"/>
          <a:ext cx="3094983" cy="19653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6FFF21-210F-43ED-B1E4-C714D79D1336}">
      <dsp:nvSpPr>
        <dsp:cNvPr id="0" name=""/>
        <dsp:cNvSpPr/>
      </dsp:nvSpPr>
      <dsp:spPr>
        <a:xfrm>
          <a:off x="343887" y="1384321"/>
          <a:ext cx="3094983" cy="19653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Restricted Boltzmann Machines (RBMs) are a type of artificial neural network that falls under the broader category of generative stochastic networks. RBMs have gained popularity in the field of machine learning, particularly in the context of deep learning. </a:t>
          </a:r>
        </a:p>
      </dsp:txBody>
      <dsp:txXfrm>
        <a:off x="401449" y="1441883"/>
        <a:ext cx="2979859" cy="1850190"/>
      </dsp:txXfrm>
    </dsp:sp>
    <dsp:sp modelId="{99A3013A-356C-4077-9BBE-DCFA3E646293}">
      <dsp:nvSpPr>
        <dsp:cNvPr id="0" name=""/>
        <dsp:cNvSpPr/>
      </dsp:nvSpPr>
      <dsp:spPr>
        <a:xfrm>
          <a:off x="3782757" y="1057628"/>
          <a:ext cx="3094983" cy="19653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B36078-25D7-450E-AA51-C36C5FF9AA4B}">
      <dsp:nvSpPr>
        <dsp:cNvPr id="0" name=""/>
        <dsp:cNvSpPr/>
      </dsp:nvSpPr>
      <dsp:spPr>
        <a:xfrm>
          <a:off x="4126644" y="1384321"/>
          <a:ext cx="3094983" cy="19653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 DBN is a type of generative deep neural network that is composed of multiple layers of latent variables or hidden units. The most common architecture involves stacking multiple RBMs on top of each other.</a:t>
          </a:r>
        </a:p>
      </dsp:txBody>
      <dsp:txXfrm>
        <a:off x="4184206" y="1441883"/>
        <a:ext cx="2979859" cy="1850190"/>
      </dsp:txXfrm>
    </dsp:sp>
    <dsp:sp modelId="{80822EE7-39BD-4D62-8A7C-5D02B00569B3}">
      <dsp:nvSpPr>
        <dsp:cNvPr id="0" name=""/>
        <dsp:cNvSpPr/>
      </dsp:nvSpPr>
      <dsp:spPr>
        <a:xfrm>
          <a:off x="7565514" y="1057628"/>
          <a:ext cx="3094983" cy="19653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601C87-B0B1-42F7-8D2B-ED1CF29AE8C7}">
      <dsp:nvSpPr>
        <dsp:cNvPr id="0" name=""/>
        <dsp:cNvSpPr/>
      </dsp:nvSpPr>
      <dsp:spPr>
        <a:xfrm>
          <a:off x="7909401" y="1384321"/>
          <a:ext cx="3094983" cy="19653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Each RBM in the stack is trained independently, and the learned representations from one layer are used as the input for training the next layer. Once all layers are trained, the entire DBN can be fine-tuned using backpropagation.</a:t>
          </a:r>
        </a:p>
      </dsp:txBody>
      <dsp:txXfrm>
        <a:off x="7966963" y="1441883"/>
        <a:ext cx="2979859" cy="18501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11/27/2023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4538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11/27/2023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21763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11/27/2023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1371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11/27/2023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5324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11/27/2023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7877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11/27/2023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9390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11/27/2023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93613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11/27/2023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3318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11/27/2023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614299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11/27/2023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28986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11/27/2023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0375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11/27/2023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64121490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spotintelligence.com/2022/12/20/text-classification-python/" TargetMode="External"/><Relationship Id="rId2" Type="http://schemas.openxmlformats.org/officeDocument/2006/relationships/hyperlink" Target="https://spotintelligence.com/2022/12/16/sentiment-analysis-tools-in-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6C20361-97EB-63E7-997C-0129118BAD9A}"/>
              </a:ext>
            </a:extLst>
          </p:cNvPr>
          <p:cNvSpPr>
            <a:spLocks noGrp="1"/>
          </p:cNvSpPr>
          <p:nvPr>
            <p:ph type="ctrTitle"/>
          </p:nvPr>
        </p:nvSpPr>
        <p:spPr>
          <a:xfrm>
            <a:off x="530352" y="1122363"/>
            <a:ext cx="5340911" cy="1978346"/>
          </a:xfrm>
        </p:spPr>
        <p:txBody>
          <a:bodyPr>
            <a:normAutofit/>
          </a:bodyPr>
          <a:lstStyle/>
          <a:p>
            <a:r>
              <a:rPr lang="en-US" dirty="0"/>
              <a:t>Deep Belief Networks</a:t>
            </a:r>
            <a:endParaRPr lang="en-IN" dirty="0"/>
          </a:p>
        </p:txBody>
      </p:sp>
      <p:sp>
        <p:nvSpPr>
          <p:cNvPr id="3" name="Subtitle 2">
            <a:extLst>
              <a:ext uri="{FF2B5EF4-FFF2-40B4-BE49-F238E27FC236}">
                <a16:creationId xmlns:a16="http://schemas.microsoft.com/office/drawing/2014/main" id="{0A0310EA-3C28-A6E4-9C2E-EE9D6CE90AB1}"/>
              </a:ext>
            </a:extLst>
          </p:cNvPr>
          <p:cNvSpPr>
            <a:spLocks noGrp="1"/>
          </p:cNvSpPr>
          <p:nvPr>
            <p:ph type="subTitle" idx="1"/>
          </p:nvPr>
        </p:nvSpPr>
        <p:spPr>
          <a:xfrm>
            <a:off x="530352" y="3509963"/>
            <a:ext cx="5340911" cy="2709862"/>
          </a:xfrm>
        </p:spPr>
        <p:txBody>
          <a:bodyPr>
            <a:normAutofit/>
          </a:bodyPr>
          <a:lstStyle/>
          <a:p>
            <a:r>
              <a:rPr lang="en-US" dirty="0"/>
              <a:t>Deep Belief Networks (DBNs) are a type of artificial neural network designed for unsupervised learning.</a:t>
            </a:r>
            <a:endParaRPr lang="en-IN" dirty="0"/>
          </a:p>
        </p:txBody>
      </p:sp>
      <p:sp>
        <p:nvSpPr>
          <p:cNvPr id="11" name="Freeform: Shape 10">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5" name="Picture 54">
            <a:extLst>
              <a:ext uri="{FF2B5EF4-FFF2-40B4-BE49-F238E27FC236}">
                <a16:creationId xmlns:a16="http://schemas.microsoft.com/office/drawing/2014/main" id="{AD45104F-E0B5-D17B-6735-39EACD68DAFB}"/>
              </a:ext>
            </a:extLst>
          </p:cNvPr>
          <p:cNvPicPr>
            <a:picLocks noChangeAspect="1"/>
          </p:cNvPicPr>
          <p:nvPr/>
        </p:nvPicPr>
        <p:blipFill rotWithShape="1">
          <a:blip r:embed="rId2"/>
          <a:srcRect l="21209" r="25470" b="-1"/>
          <a:stretch/>
        </p:blipFill>
        <p:spPr>
          <a:xfrm>
            <a:off x="6535696" y="10"/>
            <a:ext cx="5669280" cy="6857990"/>
          </a:xfrm>
          <a:prstGeom prst="rect">
            <a:avLst/>
          </a:prstGeom>
        </p:spPr>
      </p:pic>
      <p:sp>
        <p:nvSpPr>
          <p:cNvPr id="21" name="Freeform: Shape 2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3628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B236-3A2D-1694-4EBF-3857632E9A51}"/>
              </a:ext>
            </a:extLst>
          </p:cNvPr>
          <p:cNvSpPr>
            <a:spLocks noGrp="1"/>
          </p:cNvSpPr>
          <p:nvPr>
            <p:ph type="title"/>
          </p:nvPr>
        </p:nvSpPr>
        <p:spPr/>
        <p:txBody>
          <a:bodyPr/>
          <a:lstStyle/>
          <a:p>
            <a:r>
              <a:rPr lang="en-US" dirty="0"/>
              <a:t>Accuracy</a:t>
            </a:r>
            <a:endParaRPr lang="en-IN" dirty="0"/>
          </a:p>
        </p:txBody>
      </p:sp>
      <p:sp>
        <p:nvSpPr>
          <p:cNvPr id="3" name="Text Placeholder 2">
            <a:extLst>
              <a:ext uri="{FF2B5EF4-FFF2-40B4-BE49-F238E27FC236}">
                <a16:creationId xmlns:a16="http://schemas.microsoft.com/office/drawing/2014/main" id="{CB396297-A852-E231-81CC-C0E940E7C7F2}"/>
              </a:ext>
            </a:extLst>
          </p:cNvPr>
          <p:cNvSpPr>
            <a:spLocks noGrp="1"/>
          </p:cNvSpPr>
          <p:nvPr>
            <p:ph type="body" idx="1"/>
          </p:nvPr>
        </p:nvSpPr>
        <p:spPr/>
        <p:txBody>
          <a:bodyPr>
            <a:normAutofit fontScale="92500" lnSpcReduction="20000"/>
          </a:bodyPr>
          <a:lstStyle/>
          <a:p>
            <a:r>
              <a:rPr lang="en-IN" i="0" dirty="0" err="1">
                <a:latin typeface="Consolas" panose="020B0609020204030204" pitchFamily="49" charset="0"/>
              </a:rPr>
              <a:t>t</a:t>
            </a:r>
            <a:r>
              <a:rPr lang="en-IN" b="0" i="0" dirty="0" err="1">
                <a:effectLst/>
                <a:latin typeface="Consolas" panose="020B0609020204030204" pitchFamily="49" charset="0"/>
              </a:rPr>
              <a:t>rain_acc</a:t>
            </a:r>
            <a:r>
              <a:rPr lang="en-IN" b="0" i="0" dirty="0">
                <a:effectLst/>
                <a:latin typeface="Consolas" panose="020B0609020204030204" pitchFamily="49" charset="0"/>
              </a:rPr>
              <a:t> = 0.9971139971139971</a:t>
            </a:r>
          </a:p>
          <a:p>
            <a:r>
              <a:rPr lang="en-IN" i="0" dirty="0" err="1">
                <a:latin typeface="Consolas" panose="020B0609020204030204" pitchFamily="49" charset="0"/>
              </a:rPr>
              <a:t>test_acc</a:t>
            </a:r>
            <a:r>
              <a:rPr lang="en-IN" i="0" dirty="0">
                <a:latin typeface="Consolas" panose="020B0609020204030204" pitchFamily="49" charset="0"/>
              </a:rPr>
              <a:t> </a:t>
            </a:r>
            <a:r>
              <a:rPr lang="en-IN" i="0" dirty="0"/>
              <a:t>= </a:t>
            </a:r>
            <a:r>
              <a:rPr lang="en-IN" b="0" i="0" dirty="0">
                <a:effectLst/>
                <a:latin typeface="Consolas" panose="020B0609020204030204" pitchFamily="49" charset="0"/>
              </a:rPr>
              <a:t>0.9764705882352941</a:t>
            </a:r>
          </a:p>
          <a:p>
            <a:endParaRPr lang="en-IN" i="0" dirty="0"/>
          </a:p>
        </p:txBody>
      </p:sp>
      <p:pic>
        <p:nvPicPr>
          <p:cNvPr id="8" name="Content Placeholder 7" descr="A graph of a test&#10;&#10;Description automatically generated with medium confidence">
            <a:extLst>
              <a:ext uri="{FF2B5EF4-FFF2-40B4-BE49-F238E27FC236}">
                <a16:creationId xmlns:a16="http://schemas.microsoft.com/office/drawing/2014/main" id="{AC1A9755-D8BA-C404-AAA8-B14D4E89CF7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37318" y="3135114"/>
            <a:ext cx="3835665" cy="2876749"/>
          </a:xfrm>
        </p:spPr>
      </p:pic>
      <p:sp>
        <p:nvSpPr>
          <p:cNvPr id="5" name="Text Placeholder 4">
            <a:extLst>
              <a:ext uri="{FF2B5EF4-FFF2-40B4-BE49-F238E27FC236}">
                <a16:creationId xmlns:a16="http://schemas.microsoft.com/office/drawing/2014/main" id="{82D059E3-41E0-B784-55AE-A326B7A0648C}"/>
              </a:ext>
            </a:extLst>
          </p:cNvPr>
          <p:cNvSpPr>
            <a:spLocks noGrp="1"/>
          </p:cNvSpPr>
          <p:nvPr>
            <p:ph type="body" sz="quarter" idx="3"/>
          </p:nvPr>
        </p:nvSpPr>
        <p:spPr/>
        <p:txBody>
          <a:bodyPr>
            <a:normAutofit fontScale="92500" lnSpcReduction="20000"/>
          </a:bodyPr>
          <a:lstStyle/>
          <a:p>
            <a:r>
              <a:rPr lang="en-IN" i="0" dirty="0" err="1">
                <a:latin typeface="Consolas" panose="020B0609020204030204" pitchFamily="49" charset="0"/>
              </a:rPr>
              <a:t>t</a:t>
            </a:r>
            <a:r>
              <a:rPr lang="en-IN" b="0" i="0" dirty="0" err="1">
                <a:effectLst/>
                <a:latin typeface="Consolas" panose="020B0609020204030204" pitchFamily="49" charset="0"/>
              </a:rPr>
              <a:t>rain_acc</a:t>
            </a:r>
            <a:r>
              <a:rPr lang="en-IN" b="0" i="0" dirty="0">
                <a:effectLst/>
                <a:latin typeface="Consolas" panose="020B0609020204030204" pitchFamily="49" charset="0"/>
              </a:rPr>
              <a:t> = 0.9946608946608947</a:t>
            </a:r>
          </a:p>
          <a:p>
            <a:r>
              <a:rPr lang="en-IN" i="0" dirty="0" err="1">
                <a:latin typeface="Consolas" panose="020B0609020204030204" pitchFamily="49" charset="0"/>
              </a:rPr>
              <a:t>test_acc</a:t>
            </a:r>
            <a:r>
              <a:rPr lang="en-IN" i="0" dirty="0">
                <a:latin typeface="Consolas" panose="020B0609020204030204" pitchFamily="49" charset="0"/>
              </a:rPr>
              <a:t> </a:t>
            </a:r>
            <a:r>
              <a:rPr lang="en-IN" i="0" dirty="0"/>
              <a:t>= </a:t>
            </a:r>
            <a:r>
              <a:rPr lang="en-IN" i="0" dirty="0">
                <a:effectLst/>
                <a:latin typeface="Consolas" panose="020B0609020204030204" pitchFamily="49" charset="0"/>
              </a:rPr>
              <a:t>0.9731792717086835</a:t>
            </a:r>
          </a:p>
          <a:p>
            <a:endParaRPr lang="en-IN" i="0" dirty="0"/>
          </a:p>
        </p:txBody>
      </p:sp>
      <p:pic>
        <p:nvPicPr>
          <p:cNvPr id="10" name="Content Placeholder 9" descr="A graph of a test&#10;&#10;Description automatically generated with medium confidence">
            <a:extLst>
              <a:ext uri="{FF2B5EF4-FFF2-40B4-BE49-F238E27FC236}">
                <a16:creationId xmlns:a16="http://schemas.microsoft.com/office/drawing/2014/main" id="{4CC9B6B3-B4FA-79F4-3010-48057E97E8C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34025" y="3135114"/>
            <a:ext cx="3835664" cy="2876749"/>
          </a:xfrm>
        </p:spPr>
      </p:pic>
    </p:spTree>
    <p:extLst>
      <p:ext uri="{BB962C8B-B14F-4D97-AF65-F5344CB8AC3E}">
        <p14:creationId xmlns:p14="http://schemas.microsoft.com/office/powerpoint/2010/main" val="183071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B236-3A2D-1694-4EBF-3857632E9A51}"/>
              </a:ext>
            </a:extLst>
          </p:cNvPr>
          <p:cNvSpPr>
            <a:spLocks noGrp="1"/>
          </p:cNvSpPr>
          <p:nvPr>
            <p:ph type="title"/>
          </p:nvPr>
        </p:nvSpPr>
        <p:spPr/>
        <p:txBody>
          <a:bodyPr/>
          <a:lstStyle/>
          <a:p>
            <a:r>
              <a:rPr lang="en-US" dirty="0"/>
              <a:t>Loss</a:t>
            </a:r>
            <a:endParaRPr lang="en-IN" dirty="0"/>
          </a:p>
        </p:txBody>
      </p:sp>
      <p:sp>
        <p:nvSpPr>
          <p:cNvPr id="3" name="Text Placeholder 2">
            <a:extLst>
              <a:ext uri="{FF2B5EF4-FFF2-40B4-BE49-F238E27FC236}">
                <a16:creationId xmlns:a16="http://schemas.microsoft.com/office/drawing/2014/main" id="{CB396297-A852-E231-81CC-C0E940E7C7F2}"/>
              </a:ext>
            </a:extLst>
          </p:cNvPr>
          <p:cNvSpPr>
            <a:spLocks noGrp="1"/>
          </p:cNvSpPr>
          <p:nvPr>
            <p:ph type="body" idx="1"/>
          </p:nvPr>
        </p:nvSpPr>
        <p:spPr/>
        <p:txBody>
          <a:bodyPr>
            <a:normAutofit fontScale="92500" lnSpcReduction="20000"/>
          </a:bodyPr>
          <a:lstStyle/>
          <a:p>
            <a:r>
              <a:rPr lang="en-US" i="0" dirty="0" err="1">
                <a:latin typeface="Consolas" panose="020B0609020204030204" pitchFamily="49" charset="0"/>
              </a:rPr>
              <a:t>training_loss</a:t>
            </a:r>
            <a:r>
              <a:rPr lang="en-US" i="0" dirty="0">
                <a:latin typeface="Consolas" panose="020B0609020204030204" pitchFamily="49" charset="0"/>
              </a:rPr>
              <a:t>: </a:t>
            </a:r>
            <a:r>
              <a:rPr lang="en-IN" b="0" i="0" dirty="0">
                <a:effectLst/>
                <a:latin typeface="Consolas" panose="020B0609020204030204" pitchFamily="49" charset="0"/>
              </a:rPr>
              <a:t>1.4665071964263916</a:t>
            </a:r>
            <a:endParaRPr lang="en-US" i="0" dirty="0">
              <a:latin typeface="Consolas" panose="020B0609020204030204" pitchFamily="49" charset="0"/>
            </a:endParaRPr>
          </a:p>
          <a:p>
            <a:r>
              <a:rPr lang="en-US" i="0" dirty="0" err="1">
                <a:latin typeface="Consolas" panose="020B0609020204030204" pitchFamily="49" charset="0"/>
              </a:rPr>
              <a:t>test_loss</a:t>
            </a:r>
            <a:r>
              <a:rPr lang="en-US" i="0" dirty="0">
                <a:latin typeface="Consolas" panose="020B0609020204030204" pitchFamily="49" charset="0"/>
              </a:rPr>
              <a:t>: </a:t>
            </a:r>
            <a:r>
              <a:rPr lang="en-IN" b="0" i="0" dirty="0">
                <a:effectLst/>
                <a:latin typeface="Consolas" panose="020B0609020204030204" pitchFamily="49" charset="0"/>
              </a:rPr>
              <a:t>1.4880313873291016</a:t>
            </a:r>
          </a:p>
          <a:p>
            <a:endParaRPr lang="en-IN" b="0" i="0" dirty="0">
              <a:effectLst/>
              <a:latin typeface="Consolas" panose="020B0609020204030204" pitchFamily="49" charset="0"/>
            </a:endParaRPr>
          </a:p>
        </p:txBody>
      </p:sp>
      <p:sp>
        <p:nvSpPr>
          <p:cNvPr id="5" name="Text Placeholder 4">
            <a:extLst>
              <a:ext uri="{FF2B5EF4-FFF2-40B4-BE49-F238E27FC236}">
                <a16:creationId xmlns:a16="http://schemas.microsoft.com/office/drawing/2014/main" id="{82D059E3-41E0-B784-55AE-A326B7A0648C}"/>
              </a:ext>
            </a:extLst>
          </p:cNvPr>
          <p:cNvSpPr>
            <a:spLocks noGrp="1"/>
          </p:cNvSpPr>
          <p:nvPr>
            <p:ph type="body" sz="quarter" idx="3"/>
          </p:nvPr>
        </p:nvSpPr>
        <p:spPr/>
        <p:txBody>
          <a:bodyPr>
            <a:normAutofit fontScale="92500" lnSpcReduction="20000"/>
          </a:bodyPr>
          <a:lstStyle/>
          <a:p>
            <a:r>
              <a:rPr lang="en-US" i="0" dirty="0" err="1">
                <a:latin typeface="Consolas" panose="020B0609020204030204" pitchFamily="49" charset="0"/>
              </a:rPr>
              <a:t>training_loss</a:t>
            </a:r>
            <a:r>
              <a:rPr lang="en-US" i="0" dirty="0">
                <a:latin typeface="Consolas" panose="020B0609020204030204" pitchFamily="49" charset="0"/>
              </a:rPr>
              <a:t>: </a:t>
            </a:r>
            <a:r>
              <a:rPr lang="en-IN" b="0" i="0" dirty="0">
                <a:effectLst/>
                <a:latin typeface="Consolas" panose="020B0609020204030204" pitchFamily="49" charset="0"/>
              </a:rPr>
              <a:t>1.4640227556228638</a:t>
            </a:r>
            <a:endParaRPr lang="en-US" i="0" dirty="0">
              <a:latin typeface="Consolas" panose="020B0609020204030204" pitchFamily="49" charset="0"/>
            </a:endParaRPr>
          </a:p>
          <a:p>
            <a:r>
              <a:rPr lang="en-US" i="0" dirty="0" err="1">
                <a:latin typeface="Consolas" panose="020B0609020204030204" pitchFamily="49" charset="0"/>
              </a:rPr>
              <a:t>test_loss</a:t>
            </a:r>
            <a:r>
              <a:rPr lang="en-US" i="0" dirty="0">
                <a:latin typeface="Consolas" panose="020B0609020204030204" pitchFamily="49" charset="0"/>
              </a:rPr>
              <a:t>: </a:t>
            </a:r>
            <a:r>
              <a:rPr lang="en-IN" b="0" i="0" dirty="0">
                <a:effectLst/>
                <a:latin typeface="Consolas" panose="020B0609020204030204" pitchFamily="49" charset="0"/>
              </a:rPr>
              <a:t>1.4847303628921509</a:t>
            </a:r>
          </a:p>
          <a:p>
            <a:endParaRPr lang="en-IN" b="0" i="0" dirty="0">
              <a:effectLst/>
              <a:latin typeface="Consolas" panose="020B0609020204030204" pitchFamily="49" charset="0"/>
            </a:endParaRPr>
          </a:p>
        </p:txBody>
      </p:sp>
      <p:pic>
        <p:nvPicPr>
          <p:cNvPr id="11" name="Content Placeholder 10" descr="A graph showing the results of a loss&#10;&#10;Description automatically generated">
            <a:extLst>
              <a:ext uri="{FF2B5EF4-FFF2-40B4-BE49-F238E27FC236}">
                <a16:creationId xmlns:a16="http://schemas.microsoft.com/office/drawing/2014/main" id="{C9162159-8666-6682-E92A-1C4E69E0AB8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96055" y="3146954"/>
            <a:ext cx="3819878" cy="2864909"/>
          </a:xfrm>
        </p:spPr>
      </p:pic>
      <p:pic>
        <p:nvPicPr>
          <p:cNvPr id="15" name="Content Placeholder 14" descr="A graph of a loss&#10;&#10;Description automatically generated with medium confidence">
            <a:extLst>
              <a:ext uri="{FF2B5EF4-FFF2-40B4-BE49-F238E27FC236}">
                <a16:creationId xmlns:a16="http://schemas.microsoft.com/office/drawing/2014/main" id="{C3E6A145-54F2-7C18-777C-9E8CCD17E82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34025" y="3146954"/>
            <a:ext cx="3819878" cy="2864909"/>
          </a:xfrm>
        </p:spPr>
      </p:pic>
    </p:spTree>
    <p:extLst>
      <p:ext uri="{BB962C8B-B14F-4D97-AF65-F5344CB8AC3E}">
        <p14:creationId xmlns:p14="http://schemas.microsoft.com/office/powerpoint/2010/main" val="1011157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AED6-EC85-BB0F-F324-331D2B8073BF}"/>
              </a:ext>
            </a:extLst>
          </p:cNvPr>
          <p:cNvSpPr>
            <a:spLocks noGrp="1"/>
          </p:cNvSpPr>
          <p:nvPr>
            <p:ph type="title"/>
          </p:nvPr>
        </p:nvSpPr>
        <p:spPr/>
        <p:txBody>
          <a:bodyPr/>
          <a:lstStyle/>
          <a:p>
            <a:r>
              <a:rPr lang="en-US" dirty="0"/>
              <a:t>Links</a:t>
            </a:r>
            <a:endParaRPr lang="en-IN" dirty="0"/>
          </a:p>
        </p:txBody>
      </p:sp>
      <p:sp>
        <p:nvSpPr>
          <p:cNvPr id="3" name="Text Placeholder 2">
            <a:extLst>
              <a:ext uri="{FF2B5EF4-FFF2-40B4-BE49-F238E27FC236}">
                <a16:creationId xmlns:a16="http://schemas.microsoft.com/office/drawing/2014/main" id="{4E6E583A-ABE9-0EBA-BDF1-FB8D39BAE884}"/>
              </a:ext>
            </a:extLst>
          </p:cNvPr>
          <p:cNvSpPr>
            <a:spLocks noGrp="1"/>
          </p:cNvSpPr>
          <p:nvPr>
            <p:ph type="body" idx="1"/>
          </p:nvPr>
        </p:nvSpPr>
        <p:spPr/>
        <p:txBody>
          <a:bodyPr/>
          <a:lstStyle/>
          <a:p>
            <a:r>
              <a:rPr lang="en-IN" i="1" u="sng" dirty="0"/>
              <a:t>https://github.com/Pruthvi-1301/Internship_2023</a:t>
            </a:r>
          </a:p>
          <a:p>
            <a:r>
              <a:rPr lang="en-IN" i="1" u="sng" dirty="0"/>
              <a:t>https://github.com/Pruthvi-1301/DBN</a:t>
            </a:r>
          </a:p>
        </p:txBody>
      </p:sp>
    </p:spTree>
    <p:extLst>
      <p:ext uri="{BB962C8B-B14F-4D97-AF65-F5344CB8AC3E}">
        <p14:creationId xmlns:p14="http://schemas.microsoft.com/office/powerpoint/2010/main" val="370119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A2D8FA-1722-498A-3AEC-5E8CA372FAAF}"/>
              </a:ext>
            </a:extLst>
          </p:cNvPr>
          <p:cNvSpPr>
            <a:spLocks noGrp="1"/>
          </p:cNvSpPr>
          <p:nvPr>
            <p:ph type="title"/>
          </p:nvPr>
        </p:nvSpPr>
        <p:spPr>
          <a:xfrm>
            <a:off x="517871" y="976160"/>
            <a:ext cx="4767930" cy="1848734"/>
          </a:xfrm>
        </p:spPr>
        <p:txBody>
          <a:bodyPr>
            <a:normAutofit/>
          </a:bodyPr>
          <a:lstStyle/>
          <a:p>
            <a:r>
              <a:rPr lang="en-US" dirty="0"/>
              <a:t>Architecture of a DBN</a:t>
            </a:r>
            <a:endParaRPr lang="en-IN" dirty="0"/>
          </a:p>
        </p:txBody>
      </p:sp>
      <p:sp>
        <p:nvSpPr>
          <p:cNvPr id="7" name="Freeform: Shape 6">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0"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Content Placeholder 8">
            <a:extLst>
              <a:ext uri="{FF2B5EF4-FFF2-40B4-BE49-F238E27FC236}">
                <a16:creationId xmlns:a16="http://schemas.microsoft.com/office/drawing/2014/main" id="{625541A5-CF74-CEE6-8B72-2A324C79C275}"/>
              </a:ext>
            </a:extLst>
          </p:cNvPr>
          <p:cNvSpPr>
            <a:spLocks noGrp="1"/>
          </p:cNvSpPr>
          <p:nvPr>
            <p:ph idx="1"/>
          </p:nvPr>
        </p:nvSpPr>
        <p:spPr>
          <a:xfrm>
            <a:off x="517871" y="3299404"/>
            <a:ext cx="4767930" cy="2745750"/>
          </a:xfrm>
        </p:spPr>
        <p:txBody>
          <a:bodyPr>
            <a:normAutofit/>
          </a:bodyPr>
          <a:lstStyle/>
          <a:p>
            <a:r>
              <a:rPr lang="en-US" dirty="0"/>
              <a:t>DBNs are often used for unsupervised learning tasks such as feature learning, dimensionality reduction, and generative modeling.</a:t>
            </a:r>
          </a:p>
        </p:txBody>
      </p:sp>
      <p:pic>
        <p:nvPicPr>
          <p:cNvPr id="5" name="Content Placeholder 4" descr="A diagram of a network&#10;&#10;Description automatically generated">
            <a:extLst>
              <a:ext uri="{FF2B5EF4-FFF2-40B4-BE49-F238E27FC236}">
                <a16:creationId xmlns:a16="http://schemas.microsoft.com/office/drawing/2014/main" id="{48C4244F-6CE2-C4A2-3751-19E37502C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0742" y="1363887"/>
            <a:ext cx="5654663" cy="4057223"/>
          </a:xfrm>
          <a:prstGeom prst="rect">
            <a:avLst/>
          </a:prstGeom>
        </p:spPr>
      </p:pic>
      <p:sp>
        <p:nvSpPr>
          <p:cNvPr id="25" name="Freeform: Shape 24">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4" name="Group 33">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35" name="Freeform: Shape 34">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7" name="Freeform: Shape 36">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6183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7CD2-2D4B-9748-A357-EB3BC7DA53A1}"/>
              </a:ext>
            </a:extLst>
          </p:cNvPr>
          <p:cNvSpPr>
            <a:spLocks noGrp="1"/>
          </p:cNvSpPr>
          <p:nvPr>
            <p:ph type="title"/>
          </p:nvPr>
        </p:nvSpPr>
        <p:spPr/>
        <p:txBody>
          <a:bodyPr/>
          <a:lstStyle/>
          <a:p>
            <a:r>
              <a:rPr lang="en-US" dirty="0"/>
              <a:t>Breakdown of DBN Architecture</a:t>
            </a:r>
            <a:endParaRPr lang="en-IN" dirty="0"/>
          </a:p>
        </p:txBody>
      </p:sp>
      <p:sp>
        <p:nvSpPr>
          <p:cNvPr id="3" name="Content Placeholder 2">
            <a:extLst>
              <a:ext uri="{FF2B5EF4-FFF2-40B4-BE49-F238E27FC236}">
                <a16:creationId xmlns:a16="http://schemas.microsoft.com/office/drawing/2014/main" id="{BEE22942-0FAA-4BC6-84BA-CB38D2AF1AB5}"/>
              </a:ext>
            </a:extLst>
          </p:cNvPr>
          <p:cNvSpPr>
            <a:spLocks noGrp="1"/>
          </p:cNvSpPr>
          <p:nvPr>
            <p:ph idx="1"/>
          </p:nvPr>
        </p:nvSpPr>
        <p:spPr/>
        <p:txBody>
          <a:bodyPr/>
          <a:lstStyle/>
          <a:p>
            <a:pPr marL="457200" indent="-457200">
              <a:buAutoNum type="arabicPeriod"/>
            </a:pPr>
            <a:r>
              <a:rPr lang="en-IN" b="1" dirty="0"/>
              <a:t>Restricted Boltzmann Machines (RBMs)</a:t>
            </a:r>
          </a:p>
          <a:p>
            <a:pPr marL="457200" indent="-457200">
              <a:buAutoNum type="arabicPeriod"/>
            </a:pPr>
            <a:r>
              <a:rPr lang="en-US" b="1" dirty="0"/>
              <a:t>Layer-wise Training</a:t>
            </a:r>
          </a:p>
          <a:p>
            <a:pPr marL="457200" indent="-457200">
              <a:buAutoNum type="arabicPeriod"/>
            </a:pPr>
            <a:r>
              <a:rPr lang="en-US" b="1" dirty="0"/>
              <a:t>Unsupervised Pre-training</a:t>
            </a:r>
          </a:p>
          <a:p>
            <a:pPr marL="457200" indent="-457200">
              <a:buAutoNum type="arabicPeriod"/>
            </a:pPr>
            <a:r>
              <a:rPr lang="en-IN" b="1" dirty="0"/>
              <a:t>Fine-tuning</a:t>
            </a:r>
          </a:p>
          <a:p>
            <a:pPr marL="457200" indent="-457200">
              <a:buAutoNum type="arabicPeriod"/>
            </a:pPr>
            <a:r>
              <a:rPr lang="en-IN" b="1" dirty="0"/>
              <a:t>Top Layer</a:t>
            </a:r>
          </a:p>
        </p:txBody>
      </p:sp>
    </p:spTree>
    <p:extLst>
      <p:ext uri="{BB962C8B-B14F-4D97-AF65-F5344CB8AC3E}">
        <p14:creationId xmlns:p14="http://schemas.microsoft.com/office/powerpoint/2010/main" val="334689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760582F-FE90-620C-4C20-2FDB522B94BE}"/>
              </a:ext>
            </a:extLst>
          </p:cNvPr>
          <p:cNvSpPr>
            <a:spLocks noGrp="1"/>
          </p:cNvSpPr>
          <p:nvPr>
            <p:ph type="title"/>
          </p:nvPr>
        </p:nvSpPr>
        <p:spPr>
          <a:xfrm>
            <a:off x="525717" y="696952"/>
            <a:ext cx="10077196" cy="821794"/>
          </a:xfrm>
        </p:spPr>
        <p:txBody>
          <a:bodyPr>
            <a:normAutofit/>
          </a:bodyPr>
          <a:lstStyle/>
          <a:p>
            <a:r>
              <a:rPr lang="en-US" dirty="0"/>
              <a:t>Restricted Boltzmann Machines (RBMs)</a:t>
            </a:r>
            <a:endParaRPr lang="en-IN" dirty="0"/>
          </a:p>
        </p:txBody>
      </p:sp>
      <p:grpSp>
        <p:nvGrpSpPr>
          <p:cNvPr id="12"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8" name="Freeform: Shape 2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CD7B64C4-CE30-5437-89BA-A9A491D2A660}"/>
              </a:ext>
            </a:extLst>
          </p:cNvPr>
          <p:cNvGraphicFramePr>
            <a:graphicFrameLocks noGrp="1"/>
          </p:cNvGraphicFramePr>
          <p:nvPr>
            <p:ph idx="1"/>
            <p:extLst>
              <p:ext uri="{D42A27DB-BD31-4B8C-83A1-F6EECF244321}">
                <p14:modId xmlns:p14="http://schemas.microsoft.com/office/powerpoint/2010/main" val="1515419624"/>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131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61EC-B5F0-D199-85CB-84EB42E8ED24}"/>
              </a:ext>
            </a:extLst>
          </p:cNvPr>
          <p:cNvSpPr>
            <a:spLocks noGrp="1"/>
          </p:cNvSpPr>
          <p:nvPr>
            <p:ph type="title"/>
          </p:nvPr>
        </p:nvSpPr>
        <p:spPr/>
        <p:txBody>
          <a:bodyPr/>
          <a:lstStyle/>
          <a:p>
            <a:r>
              <a:rPr lang="en-US" dirty="0"/>
              <a:t>Applications of DBN</a:t>
            </a:r>
            <a:endParaRPr lang="en-IN" dirty="0"/>
          </a:p>
        </p:txBody>
      </p:sp>
      <p:sp>
        <p:nvSpPr>
          <p:cNvPr id="3" name="Content Placeholder 2">
            <a:extLst>
              <a:ext uri="{FF2B5EF4-FFF2-40B4-BE49-F238E27FC236}">
                <a16:creationId xmlns:a16="http://schemas.microsoft.com/office/drawing/2014/main" id="{B82CFB3E-7813-30BF-DF7E-E56218026092}"/>
              </a:ext>
            </a:extLst>
          </p:cNvPr>
          <p:cNvSpPr>
            <a:spLocks noGrp="1"/>
          </p:cNvSpPr>
          <p:nvPr>
            <p:ph idx="1"/>
          </p:nvPr>
        </p:nvSpPr>
        <p:spPr/>
        <p:txBody>
          <a:bodyPr/>
          <a:lstStyle/>
          <a:p>
            <a:r>
              <a:rPr lang="en-US" b="1" dirty="0"/>
              <a:t>Feature Learning: </a:t>
            </a:r>
            <a:r>
              <a:rPr lang="en-US" dirty="0"/>
              <a:t>Extracting hierarchical features from data.</a:t>
            </a:r>
            <a:endParaRPr lang="en-US" b="1" dirty="0"/>
          </a:p>
          <a:p>
            <a:r>
              <a:rPr lang="en-US" b="1" dirty="0"/>
              <a:t>Dimensionality Reduction: </a:t>
            </a:r>
            <a:r>
              <a:rPr lang="en-US" dirty="0"/>
              <a:t>Useful in handling high-dimensional data.</a:t>
            </a:r>
            <a:endParaRPr lang="en-US" b="1" dirty="0"/>
          </a:p>
          <a:p>
            <a:r>
              <a:rPr lang="en-IN" b="1" dirty="0"/>
              <a:t>Collaborative Filtering:</a:t>
            </a:r>
            <a:r>
              <a:rPr lang="en-IN" dirty="0"/>
              <a:t> Recommendation systems.</a:t>
            </a:r>
          </a:p>
          <a:p>
            <a:r>
              <a:rPr lang="en-US" b="1" dirty="0"/>
              <a:t>Speech Recognition:</a:t>
            </a:r>
            <a:r>
              <a:rPr lang="en-US" dirty="0"/>
              <a:t> DBNs have been used for speech recognition tasks, such as transcribing speech into text.</a:t>
            </a:r>
          </a:p>
          <a:p>
            <a:r>
              <a:rPr lang="en-US" b="1" dirty="0"/>
              <a:t>Natural language processing</a:t>
            </a:r>
            <a:r>
              <a:rPr lang="en-US" dirty="0"/>
              <a:t>: DBNs have been used for natural languages processing tasks, such as </a:t>
            </a:r>
            <a:r>
              <a:rPr lang="en-US" dirty="0">
                <a:hlinkClick r:id="rId2"/>
              </a:rPr>
              <a:t>sentiment analysis</a:t>
            </a:r>
            <a:r>
              <a:rPr lang="en-US" dirty="0"/>
              <a:t> and </a:t>
            </a:r>
            <a:r>
              <a:rPr lang="en-US" dirty="0">
                <a:hlinkClick r:id="rId3"/>
              </a:rPr>
              <a:t>text classification</a:t>
            </a:r>
            <a:r>
              <a:rPr lang="en-US" dirty="0"/>
              <a:t>.</a:t>
            </a:r>
            <a:endParaRPr lang="en-IN" dirty="0"/>
          </a:p>
        </p:txBody>
      </p:sp>
    </p:spTree>
    <p:extLst>
      <p:ext uri="{BB962C8B-B14F-4D97-AF65-F5344CB8AC3E}">
        <p14:creationId xmlns:p14="http://schemas.microsoft.com/office/powerpoint/2010/main" val="1906517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E4A0-38B2-019A-BCD3-8CD8166EA27F}"/>
              </a:ext>
            </a:extLst>
          </p:cNvPr>
          <p:cNvSpPr>
            <a:spLocks noGrp="1"/>
          </p:cNvSpPr>
          <p:nvPr>
            <p:ph type="title"/>
          </p:nvPr>
        </p:nvSpPr>
        <p:spPr/>
        <p:txBody>
          <a:bodyPr/>
          <a:lstStyle/>
          <a:p>
            <a:r>
              <a:rPr lang="en-US" dirty="0"/>
              <a:t>Advantages of DBN</a:t>
            </a:r>
            <a:endParaRPr lang="en-IN" dirty="0"/>
          </a:p>
        </p:txBody>
      </p:sp>
      <p:sp>
        <p:nvSpPr>
          <p:cNvPr id="3" name="Content Placeholder 2">
            <a:extLst>
              <a:ext uri="{FF2B5EF4-FFF2-40B4-BE49-F238E27FC236}">
                <a16:creationId xmlns:a16="http://schemas.microsoft.com/office/drawing/2014/main" id="{F5723EDC-32BF-CF31-ECFE-98584C750628}"/>
              </a:ext>
            </a:extLst>
          </p:cNvPr>
          <p:cNvSpPr>
            <a:spLocks noGrp="1"/>
          </p:cNvSpPr>
          <p:nvPr>
            <p:ph idx="1"/>
          </p:nvPr>
        </p:nvSpPr>
        <p:spPr/>
        <p:txBody>
          <a:bodyPr/>
          <a:lstStyle/>
          <a:p>
            <a:pPr marL="457200" indent="-457200">
              <a:buAutoNum type="arabicPeriod"/>
            </a:pPr>
            <a:r>
              <a:rPr lang="en-US" b="1" dirty="0"/>
              <a:t>Unsupervised training</a:t>
            </a:r>
            <a:r>
              <a:rPr lang="en-US" dirty="0"/>
              <a:t>: DBNs learn representations of the input data through unsupervised training, which can increase the model’s accuracy.</a:t>
            </a:r>
          </a:p>
          <a:p>
            <a:pPr marL="457200" indent="-457200">
              <a:buAutoNum type="arabicPeriod"/>
            </a:pPr>
            <a:r>
              <a:rPr lang="en-US" dirty="0"/>
              <a:t> </a:t>
            </a:r>
            <a:r>
              <a:rPr lang="en-US" b="1" dirty="0"/>
              <a:t>Scalability</a:t>
            </a:r>
            <a:r>
              <a:rPr lang="en-US" dirty="0"/>
              <a:t>: DBNs are scalable, which enables them to manage sizeable and intricate data sets.</a:t>
            </a:r>
          </a:p>
          <a:p>
            <a:pPr marL="457200" indent="-457200">
              <a:buAutoNum type="arabicPeriod"/>
            </a:pPr>
            <a:r>
              <a:rPr lang="en-US" dirty="0"/>
              <a:t> </a:t>
            </a:r>
            <a:r>
              <a:rPr lang="en-US" b="1" dirty="0"/>
              <a:t>Deep architecture</a:t>
            </a:r>
            <a:r>
              <a:rPr lang="en-US" dirty="0"/>
              <a:t>: Because of their deep architecture, DBNs can learn different levels of abstraction from the data, increasing the model’s precision. </a:t>
            </a:r>
            <a:endParaRPr lang="en-IN" dirty="0"/>
          </a:p>
        </p:txBody>
      </p:sp>
    </p:spTree>
    <p:extLst>
      <p:ext uri="{BB962C8B-B14F-4D97-AF65-F5344CB8AC3E}">
        <p14:creationId xmlns:p14="http://schemas.microsoft.com/office/powerpoint/2010/main" val="349977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9" name="Group 1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Freeform: Shape 2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2"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9"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1"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0"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1"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8" name="Rectangle 3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581CB84-5B81-2740-D9BA-80D2041E23A5}"/>
              </a:ext>
            </a:extLst>
          </p:cNvPr>
          <p:cNvSpPr>
            <a:spLocks noGrp="1"/>
          </p:cNvSpPr>
          <p:nvPr>
            <p:ph type="title"/>
          </p:nvPr>
        </p:nvSpPr>
        <p:spPr>
          <a:xfrm>
            <a:off x="525717" y="787068"/>
            <a:ext cx="4663649" cy="1455091"/>
          </a:xfrm>
        </p:spPr>
        <p:txBody>
          <a:bodyPr vert="horz" lIns="91440" tIns="45720" rIns="91440" bIns="45720" rtlCol="0" anchor="b">
            <a:normAutofit/>
          </a:bodyPr>
          <a:lstStyle/>
          <a:p>
            <a:pPr>
              <a:lnSpc>
                <a:spcPct val="90000"/>
              </a:lnSpc>
            </a:pPr>
            <a:r>
              <a:rPr lang="en-US" sz="3300" dirty="0"/>
              <a:t>Multilabel Classification using DBNs</a:t>
            </a:r>
          </a:p>
        </p:txBody>
      </p:sp>
      <p:sp>
        <p:nvSpPr>
          <p:cNvPr id="40" name="Freeform: Shape 3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2"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62"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3"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4"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5"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ECD8CC93-5E0A-1685-11B1-9132F0750120}"/>
              </a:ext>
            </a:extLst>
          </p:cNvPr>
          <p:cNvSpPr>
            <a:spLocks noGrp="1"/>
          </p:cNvSpPr>
          <p:nvPr>
            <p:ph sz="half" idx="1"/>
          </p:nvPr>
        </p:nvSpPr>
        <p:spPr>
          <a:xfrm>
            <a:off x="525717" y="2796427"/>
            <a:ext cx="4663649" cy="3274503"/>
          </a:xfrm>
        </p:spPr>
        <p:txBody>
          <a:bodyPr vert="horz" lIns="91440" tIns="45720" rIns="91440" bIns="45720" rtlCol="0">
            <a:normAutofit/>
          </a:bodyPr>
          <a:lstStyle/>
          <a:p>
            <a:endParaRPr lang="en-US" dirty="0"/>
          </a:p>
          <a:p>
            <a:endParaRPr lang="en-US" dirty="0"/>
          </a:p>
        </p:txBody>
      </p:sp>
      <p:pic>
        <p:nvPicPr>
          <p:cNvPr id="10" name="Content Placeholder 9" descr="A pixelated image of an o&#10;&#10;Description automatically generated">
            <a:extLst>
              <a:ext uri="{FF2B5EF4-FFF2-40B4-BE49-F238E27FC236}">
                <a16:creationId xmlns:a16="http://schemas.microsoft.com/office/drawing/2014/main" id="{1CF8D8E9-5245-B822-2BD1-22FA1E8152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86126" y="561192"/>
            <a:ext cx="3557134" cy="2667851"/>
          </a:xfrm>
          <a:prstGeom prst="rect">
            <a:avLst/>
          </a:prstGeom>
        </p:spPr>
      </p:pic>
      <p:pic>
        <p:nvPicPr>
          <p:cNvPr id="12" name="Picture 11" descr="A close-up of a black and white image&#10;&#10;Description automatically generated">
            <a:extLst>
              <a:ext uri="{FF2B5EF4-FFF2-40B4-BE49-F238E27FC236}">
                <a16:creationId xmlns:a16="http://schemas.microsoft.com/office/drawing/2014/main" id="{6F6F30C3-11E4-3591-1D0B-D99F6672A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318" y="3546397"/>
            <a:ext cx="3557134" cy="2667851"/>
          </a:xfrm>
          <a:prstGeom prst="rect">
            <a:avLst/>
          </a:prstGeom>
        </p:spPr>
      </p:pic>
      <p:sp>
        <p:nvSpPr>
          <p:cNvPr id="50" name="Freeform: Shape 49">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2" name="Group 51">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3" name="Freeform: Shape 52">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54">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313D2693-0D8E-463D-7C12-EE5227C3DD61}"/>
              </a:ext>
            </a:extLst>
          </p:cNvPr>
          <p:cNvSpPr txBox="1"/>
          <p:nvPr/>
        </p:nvSpPr>
        <p:spPr>
          <a:xfrm>
            <a:off x="651753" y="2966936"/>
            <a:ext cx="5518333" cy="1754326"/>
          </a:xfrm>
          <a:prstGeom prst="rect">
            <a:avLst/>
          </a:prstGeom>
          <a:noFill/>
        </p:spPr>
        <p:txBody>
          <a:bodyPr wrap="square" rtlCol="0">
            <a:spAutoFit/>
          </a:bodyPr>
          <a:lstStyle/>
          <a:p>
            <a:r>
              <a:rPr lang="en-US" b="1" dirty="0"/>
              <a:t>Dataset Used:</a:t>
            </a:r>
            <a:r>
              <a:rPr lang="en-US" dirty="0"/>
              <a:t> </a:t>
            </a:r>
            <a:r>
              <a:rPr lang="en-US" b="1" dirty="0"/>
              <a:t>MNIST </a:t>
            </a:r>
          </a:p>
          <a:p>
            <a:endParaRPr lang="en-US" b="1" dirty="0"/>
          </a:p>
          <a:p>
            <a:endParaRPr lang="en-US" b="1" dirty="0"/>
          </a:p>
          <a:p>
            <a:r>
              <a:rPr lang="en-US" b="1" dirty="0"/>
              <a:t>Image Dimensions: 28x28</a:t>
            </a:r>
          </a:p>
          <a:p>
            <a:r>
              <a:rPr lang="en-US" b="1" dirty="0"/>
              <a:t>Training Data Size: 28000 Images</a:t>
            </a:r>
          </a:p>
          <a:p>
            <a:r>
              <a:rPr lang="en-US" b="1" dirty="0"/>
              <a:t>Test Data Size: 14000 Images</a:t>
            </a:r>
          </a:p>
        </p:txBody>
      </p:sp>
    </p:spTree>
    <p:extLst>
      <p:ext uri="{BB962C8B-B14F-4D97-AF65-F5344CB8AC3E}">
        <p14:creationId xmlns:p14="http://schemas.microsoft.com/office/powerpoint/2010/main" val="137422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D891-FB54-B0F3-AE4D-B1E9735E43B2}"/>
              </a:ext>
            </a:extLst>
          </p:cNvPr>
          <p:cNvSpPr>
            <a:spLocks noGrp="1"/>
          </p:cNvSpPr>
          <p:nvPr>
            <p:ph type="title"/>
          </p:nvPr>
        </p:nvSpPr>
        <p:spPr/>
        <p:txBody>
          <a:bodyPr/>
          <a:lstStyle/>
          <a:p>
            <a:r>
              <a:rPr lang="en-US" dirty="0"/>
              <a:t>Model Details</a:t>
            </a:r>
            <a:endParaRPr lang="en-IN" dirty="0"/>
          </a:p>
        </p:txBody>
      </p:sp>
      <p:pic>
        <p:nvPicPr>
          <p:cNvPr id="6" name="Content Placeholder 5" descr="A screenshot of a computer program&#10;&#10;Description automatically generated">
            <a:extLst>
              <a:ext uri="{FF2B5EF4-FFF2-40B4-BE49-F238E27FC236}">
                <a16:creationId xmlns:a16="http://schemas.microsoft.com/office/drawing/2014/main" id="{A4AAAE6D-02E5-9032-1F36-8BFD8B8D18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0850" y="1892617"/>
            <a:ext cx="4724400" cy="3063240"/>
          </a:xfrm>
        </p:spPr>
      </p:pic>
      <p:sp>
        <p:nvSpPr>
          <p:cNvPr id="4" name="Text Placeholder 3">
            <a:extLst>
              <a:ext uri="{FF2B5EF4-FFF2-40B4-BE49-F238E27FC236}">
                <a16:creationId xmlns:a16="http://schemas.microsoft.com/office/drawing/2014/main" id="{68B1746A-4AA7-6FD7-CDAF-CB528BD810B1}"/>
              </a:ext>
            </a:extLst>
          </p:cNvPr>
          <p:cNvSpPr>
            <a:spLocks noGrp="1"/>
          </p:cNvSpPr>
          <p:nvPr>
            <p:ph type="body" sz="half" idx="2"/>
          </p:nvPr>
        </p:nvSpPr>
        <p:spPr/>
        <p:txBody>
          <a:bodyPr/>
          <a:lstStyle/>
          <a:p>
            <a:r>
              <a:rPr lang="en-US" dirty="0"/>
              <a:t>Total trainable parameters: 89, 418</a:t>
            </a:r>
            <a:endParaRPr lang="en-IN" dirty="0"/>
          </a:p>
        </p:txBody>
      </p:sp>
    </p:spTree>
    <p:extLst>
      <p:ext uri="{BB962C8B-B14F-4D97-AF65-F5344CB8AC3E}">
        <p14:creationId xmlns:p14="http://schemas.microsoft.com/office/powerpoint/2010/main" val="119018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8539-6319-5FC9-D40C-A82A97855409}"/>
              </a:ext>
            </a:extLst>
          </p:cNvPr>
          <p:cNvSpPr>
            <a:spLocks noGrp="1"/>
          </p:cNvSpPr>
          <p:nvPr>
            <p:ph type="title"/>
          </p:nvPr>
        </p:nvSpPr>
        <p:spPr/>
        <p:txBody>
          <a:bodyPr/>
          <a:lstStyle/>
          <a:p>
            <a:r>
              <a:rPr lang="en-US" dirty="0"/>
              <a:t>Output Generated</a:t>
            </a:r>
            <a:endParaRPr lang="en-IN" dirty="0"/>
          </a:p>
        </p:txBody>
      </p:sp>
      <p:pic>
        <p:nvPicPr>
          <p:cNvPr id="6" name="Content Placeholder 5" descr="A number chart with numbers&#10;&#10;Description automatically generated with medium confidence">
            <a:extLst>
              <a:ext uri="{FF2B5EF4-FFF2-40B4-BE49-F238E27FC236}">
                <a16:creationId xmlns:a16="http://schemas.microsoft.com/office/drawing/2014/main" id="{7D098A56-7E76-322B-3268-6C518C30E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5580" y="1740217"/>
            <a:ext cx="5234940" cy="3368040"/>
          </a:xfrm>
        </p:spPr>
      </p:pic>
      <p:sp>
        <p:nvSpPr>
          <p:cNvPr id="4" name="Text Placeholder 3">
            <a:extLst>
              <a:ext uri="{FF2B5EF4-FFF2-40B4-BE49-F238E27FC236}">
                <a16:creationId xmlns:a16="http://schemas.microsoft.com/office/drawing/2014/main" id="{9303CF40-9293-A9CB-F52E-7692AFC64520}"/>
              </a:ext>
            </a:extLst>
          </p:cNvPr>
          <p:cNvSpPr>
            <a:spLocks noGrp="1"/>
          </p:cNvSpPr>
          <p:nvPr>
            <p:ph type="body" sz="half" idx="2"/>
          </p:nvPr>
        </p:nvSpPr>
        <p:spPr/>
        <p:txBody>
          <a:bodyPr/>
          <a:lstStyle/>
          <a:p>
            <a:r>
              <a:rPr lang="en-US" dirty="0"/>
              <a:t>Images reconstructed after passing through the model and the intermediate hidden images displayed.</a:t>
            </a:r>
            <a:endParaRPr lang="en-IN" dirty="0"/>
          </a:p>
        </p:txBody>
      </p:sp>
    </p:spTree>
    <p:extLst>
      <p:ext uri="{BB962C8B-B14F-4D97-AF65-F5344CB8AC3E}">
        <p14:creationId xmlns:p14="http://schemas.microsoft.com/office/powerpoint/2010/main" val="2837494375"/>
      </p:ext>
    </p:extLst>
  </p:cSld>
  <p:clrMapOvr>
    <a:masterClrMapping/>
  </p:clrMapOvr>
</p:sld>
</file>

<file path=ppt/theme/theme1.xml><?xml version="1.0" encoding="utf-8"?>
<a:theme xmlns:a="http://schemas.openxmlformats.org/drawingml/2006/main" name="RocaVTI">
  <a:themeElements>
    <a:clrScheme name="AnalogousFromLightSeed_2SEEDS">
      <a:dk1>
        <a:srgbClr val="000000"/>
      </a:dk1>
      <a:lt1>
        <a:srgbClr val="FFFFFF"/>
      </a:lt1>
      <a:dk2>
        <a:srgbClr val="412437"/>
      </a:dk2>
      <a:lt2>
        <a:srgbClr val="E2E8E4"/>
      </a:lt2>
      <a:accent1>
        <a:srgbClr val="BA7FA6"/>
      </a:accent1>
      <a:accent2>
        <a:srgbClr val="C193C5"/>
      </a:accent2>
      <a:accent3>
        <a:srgbClr val="C696A2"/>
      </a:accent3>
      <a:accent4>
        <a:srgbClr val="84AD76"/>
      </a:accent4>
      <a:accent5>
        <a:srgbClr val="84AE8B"/>
      </a:accent5>
      <a:accent6>
        <a:srgbClr val="76AE97"/>
      </a:accent6>
      <a:hlink>
        <a:srgbClr val="568E68"/>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1156</TotalTime>
  <Words>438</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 Next LT Pro Light</vt:lpstr>
      <vt:lpstr>Consolas</vt:lpstr>
      <vt:lpstr>Georgia Pro Semibold</vt:lpstr>
      <vt:lpstr>RocaVTI</vt:lpstr>
      <vt:lpstr>Deep Belief Networks</vt:lpstr>
      <vt:lpstr>Architecture of a DBN</vt:lpstr>
      <vt:lpstr>Breakdown of DBN Architecture</vt:lpstr>
      <vt:lpstr>Restricted Boltzmann Machines (RBMs)</vt:lpstr>
      <vt:lpstr>Applications of DBN</vt:lpstr>
      <vt:lpstr>Advantages of DBN</vt:lpstr>
      <vt:lpstr>Multilabel Classification using DBNs</vt:lpstr>
      <vt:lpstr>Model Details</vt:lpstr>
      <vt:lpstr>Output Generated</vt:lpstr>
      <vt:lpstr>Accuracy</vt:lpstr>
      <vt:lpstr>Loss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Belief Networks</dc:title>
  <dc:creator>Pruthvi Tripuraneni</dc:creator>
  <cp:lastModifiedBy>Pruthvi Tripuraneni</cp:lastModifiedBy>
  <cp:revision>1</cp:revision>
  <dcterms:created xsi:type="dcterms:W3CDTF">2023-11-27T08:41:39Z</dcterms:created>
  <dcterms:modified xsi:type="dcterms:W3CDTF">2023-11-28T03:57:46Z</dcterms:modified>
</cp:coreProperties>
</file>