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pn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25" y="726225"/>
            <a:ext cx="7961950" cy="18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2408675" y="3568400"/>
            <a:ext cx="6144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n" sz="2400">
                <a:solidFill>
                  <a:srgbClr val="93C47D"/>
                </a:solidFill>
              </a:rPr>
              <a:t>Peer Instruction Xblock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138125" y="125225"/>
            <a:ext cx="86535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Select Final answer based on suggestion and give its explanation and move towards next step.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Example : If we change our answer Air based on suggestion and change explanation so result will be given below.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descr="1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38" y="942950"/>
            <a:ext cx="8315326" cy="39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138125" y="125225"/>
            <a:ext cx="86535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FA8DC"/>
              </a:buClr>
              <a:buSzPct val="100000"/>
              <a:buChar char="●"/>
            </a:pPr>
            <a:r>
              <a:rPr lang="en" sz="1800">
                <a:solidFill>
                  <a:srgbClr val="6FA8DC"/>
                </a:solidFill>
              </a:rPr>
              <a:t>Graph</a:t>
            </a:r>
            <a:r>
              <a:rPr lang="en" sz="1800">
                <a:solidFill>
                  <a:srgbClr val="6FA8DC"/>
                </a:solidFill>
              </a:rPr>
              <a:t>:</a:t>
            </a:r>
          </a:p>
        </p:txBody>
      </p:sp>
      <p:pic>
        <p:nvPicPr>
          <p:cNvPr descr="12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628625"/>
            <a:ext cx="8277224" cy="421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d title 590.jp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361950"/>
            <a:ext cx="8420099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252750" y="161700"/>
            <a:ext cx="27543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Studio</a:t>
            </a:r>
            <a:r>
              <a:rPr lang="en" sz="2400">
                <a:solidFill>
                  <a:schemeClr val="lt2"/>
                </a:solidFill>
              </a:rPr>
              <a:t> </a:t>
            </a:r>
          </a:p>
        </p:txBody>
      </p:sp>
      <p:pic>
        <p:nvPicPr>
          <p:cNvPr descr="2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50" y="3139075"/>
            <a:ext cx="8410575" cy="1623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25" y="1049150"/>
            <a:ext cx="8410575" cy="13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138125" y="582425"/>
            <a:ext cx="191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FA8DC"/>
              </a:buClr>
              <a:buSzPct val="100000"/>
              <a:buChar char="●"/>
            </a:pPr>
            <a:r>
              <a:rPr lang="en" sz="1800">
                <a:solidFill>
                  <a:srgbClr val="6FA8DC"/>
                </a:solidFill>
              </a:rPr>
              <a:t>Unit: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38125" y="2487425"/>
            <a:ext cx="7624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FA8DC"/>
              </a:buClr>
              <a:buSzPct val="100000"/>
              <a:buChar char="●"/>
            </a:pPr>
            <a:r>
              <a:rPr lang="en" sz="1800">
                <a:solidFill>
                  <a:srgbClr val="6FA8DC"/>
                </a:solidFill>
              </a:rPr>
              <a:t>Select Advanced Option: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138125" y="125225"/>
            <a:ext cx="7281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FA8DC"/>
              </a:buClr>
              <a:buSzPct val="100000"/>
              <a:buChar char="●"/>
            </a:pPr>
            <a:r>
              <a:rPr lang="en" sz="1800">
                <a:solidFill>
                  <a:srgbClr val="6FA8DC"/>
                </a:solidFill>
              </a:rPr>
              <a:t>Select Peer Instruction Question </a:t>
            </a:r>
            <a:r>
              <a:rPr lang="en" sz="1800">
                <a:solidFill>
                  <a:srgbClr val="6FA8DC"/>
                </a:solidFill>
              </a:rPr>
              <a:t>: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38125" y="2411225"/>
            <a:ext cx="7624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FA8DC"/>
              </a:buClr>
              <a:buSzPct val="100000"/>
              <a:buChar char="●"/>
            </a:pPr>
            <a:r>
              <a:rPr lang="en" sz="1800">
                <a:solidFill>
                  <a:srgbClr val="6FA8DC"/>
                </a:solidFill>
              </a:rPr>
              <a:t>Click On Edit  and set Question Text</a:t>
            </a:r>
            <a:r>
              <a:rPr lang="en" sz="1800">
                <a:solidFill>
                  <a:srgbClr val="6FA8DC"/>
                </a:solidFill>
              </a:rPr>
              <a:t>:</a:t>
            </a:r>
          </a:p>
        </p:txBody>
      </p:sp>
      <p:pic>
        <p:nvPicPr>
          <p:cNvPr descr="3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00" y="688450"/>
            <a:ext cx="7624801" cy="164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850" y="2925425"/>
            <a:ext cx="7679549" cy="20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138125" y="125225"/>
            <a:ext cx="72819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FA8DC"/>
              </a:buClr>
              <a:buSzPct val="100000"/>
              <a:buChar char="●"/>
            </a:pPr>
            <a:r>
              <a:rPr lang="en" sz="1800">
                <a:solidFill>
                  <a:srgbClr val="6FA8DC"/>
                </a:solidFill>
              </a:rPr>
              <a:t>Set Possible Answers</a:t>
            </a:r>
            <a:r>
              <a:rPr lang="en" sz="1800">
                <a:solidFill>
                  <a:srgbClr val="6FA8DC"/>
                </a:solidFill>
              </a:rPr>
              <a:t>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FA8DC"/>
              </a:solidFill>
            </a:endParaRP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The answers appear as choices underneath the question, with a maximum of 10 allowed per question also add image.</a:t>
            </a:r>
          </a:p>
        </p:txBody>
      </p:sp>
      <p:pic>
        <p:nvPicPr>
          <p:cNvPr descr="5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75" y="1401425"/>
            <a:ext cx="8479349" cy="26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138125" y="125225"/>
            <a:ext cx="72819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FA8DC"/>
              </a:buClr>
              <a:buSzPct val="100000"/>
              <a:buChar char="●"/>
            </a:pPr>
            <a:r>
              <a:rPr lang="en" sz="1800">
                <a:solidFill>
                  <a:srgbClr val="6FA8DC"/>
                </a:solidFill>
              </a:rPr>
              <a:t>Correct Answer</a:t>
            </a:r>
            <a:r>
              <a:rPr lang="en" sz="1800">
                <a:solidFill>
                  <a:srgbClr val="6FA8DC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FA8DC"/>
              </a:solidFill>
            </a:endParaRP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Choose the answer you consider correct, or select "n/a" if there is no correct answer.</a:t>
            </a:r>
          </a:p>
        </p:txBody>
      </p:sp>
      <p:pic>
        <p:nvPicPr>
          <p:cNvPr descr="6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75" y="1428725"/>
            <a:ext cx="84772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38125" y="125225"/>
            <a:ext cx="86535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FA8DC"/>
              </a:buClr>
              <a:buSzPct val="100000"/>
              <a:buChar char="●"/>
            </a:pPr>
            <a:r>
              <a:rPr lang="en" sz="1800">
                <a:solidFill>
                  <a:srgbClr val="6FA8DC"/>
                </a:solidFill>
              </a:rPr>
              <a:t>Example Answers</a:t>
            </a:r>
            <a:r>
              <a:rPr lang="en" sz="1800">
                <a:solidFill>
                  <a:srgbClr val="6FA8DC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FA8DC"/>
              </a:solidFill>
            </a:endParaRP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Add example answers to the answer pool for this question. Students most likely to see these answers are those completing the assignment first, when the answer pool is small.</a:t>
            </a:r>
          </a:p>
        </p:txBody>
      </p:sp>
      <p:pic>
        <p:nvPicPr>
          <p:cNvPr descr="8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75" y="1428725"/>
            <a:ext cx="84248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138125" y="49025"/>
            <a:ext cx="86535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FA8DC"/>
              </a:buClr>
              <a:buSzPct val="100000"/>
              <a:buChar char="●"/>
            </a:pPr>
            <a:r>
              <a:rPr lang="en" sz="1800">
                <a:solidFill>
                  <a:srgbClr val="6FA8DC"/>
                </a:solidFill>
              </a:rPr>
              <a:t>Answers Students See - Selection Logic</a:t>
            </a:r>
            <a:r>
              <a:rPr lang="en" sz="1800">
                <a:solidFill>
                  <a:srgbClr val="6FA8DC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FA8DC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Char char="○"/>
            </a:pPr>
            <a:r>
              <a:rPr lang="en">
                <a:solidFill>
                  <a:srgbClr val="B6D7A8"/>
                </a:solidFill>
              </a:rPr>
              <a:t>Simple</a:t>
            </a:r>
            <a:r>
              <a:rPr lang="en">
                <a:solidFill>
                  <a:schemeClr val="lt2"/>
                </a:solidFill>
              </a:rPr>
              <a:t> :- Show all examples answer possibility if learner press next step in this problem.</a:t>
            </a:r>
          </a:p>
          <a:p>
            <a:pPr indent="-342900" lvl="1" marL="914400" rtl="0">
              <a:spcBef>
                <a:spcPts val="0"/>
              </a:spcBef>
              <a:buClr>
                <a:srgbClr val="6FA8DC"/>
              </a:buClr>
              <a:buChar char="○"/>
            </a:pPr>
            <a:r>
              <a:rPr lang="en">
                <a:solidFill>
                  <a:srgbClr val="B6D7A8"/>
                </a:solidFill>
              </a:rPr>
              <a:t>Random</a:t>
            </a:r>
            <a:r>
              <a:rPr lang="en">
                <a:solidFill>
                  <a:schemeClr val="lt2"/>
                </a:solidFill>
              </a:rPr>
              <a:t> :- Random display example answer if learner press next step in this problem.</a:t>
            </a:r>
          </a:p>
        </p:txBody>
      </p:sp>
      <p:pic>
        <p:nvPicPr>
          <p:cNvPr descr="8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75" y="1352525"/>
            <a:ext cx="8424850" cy="21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138125" y="3630425"/>
            <a:ext cx="86535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FA8DC"/>
              </a:buClr>
              <a:buSzPct val="100000"/>
              <a:buChar char="●"/>
            </a:pPr>
            <a:r>
              <a:rPr lang="en" sz="1800">
                <a:solidFill>
                  <a:srgbClr val="6FA8DC"/>
                </a:solidFill>
              </a:rPr>
              <a:t>Answers Students See - </a:t>
            </a:r>
            <a:r>
              <a:rPr lang="en" sz="1800">
                <a:solidFill>
                  <a:srgbClr val="6FA8DC"/>
                </a:solidFill>
              </a:rPr>
              <a:t>Number Selected</a:t>
            </a:r>
            <a:r>
              <a:rPr lang="en" sz="1800">
                <a:solidFill>
                  <a:srgbClr val="6FA8DC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FA8DC"/>
              </a:solidFill>
            </a:endParaRP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This is the number of examples shown to the students after they answer.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695325" y="1878900"/>
            <a:ext cx="27543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LMS</a:t>
            </a:r>
            <a:r>
              <a:rPr lang="en" sz="2400">
                <a:solidFill>
                  <a:schemeClr val="lt2"/>
                </a:solidFill>
              </a:rPr>
              <a:t> </a:t>
            </a:r>
          </a:p>
        </p:txBody>
      </p:sp>
      <p:pic>
        <p:nvPicPr>
          <p:cNvPr descr="lms1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050" y="152400"/>
            <a:ext cx="413983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3.png"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200" y="1962775"/>
            <a:ext cx="436575" cy="4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138125" y="125225"/>
            <a:ext cx="86535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First ,Student Choose answer and give explanation for it then move to the click next step button.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Example: If We select Water option and give its explanation so next step suggest different answers. </a:t>
            </a:r>
          </a:p>
        </p:txBody>
      </p:sp>
      <p:pic>
        <p:nvPicPr>
          <p:cNvPr descr="qq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3" y="1066775"/>
            <a:ext cx="78390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