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9947275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4038" y="0"/>
            <a:ext cx="431165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6A9AC-7F4E-4ED0-97EA-86DB3BCFE37C}" type="datetimeFigureOut">
              <a:rPr lang="en-IN" smtClean="0"/>
              <a:pPr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310063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31E0-9F6E-4E9C-8BC6-16044AE26D8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dc.cam.ac.uk/Solutions/GoldSuite/Pages/GOLD.aspx)" TargetMode="External"/><Relationship Id="rId2" Type="http://schemas.openxmlformats.org/officeDocument/2006/relationships/hyperlink" Target="http://www.scfbio-iitd.res.in/sanjeevini/sanjeevini.jsp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informatics.ku.edu/files/vakser/gramm/)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pubmed/1844629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1885" y="468884"/>
            <a:ext cx="433832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0" marR="5080" indent="-603885">
              <a:lnSpc>
                <a:spcPct val="100000"/>
              </a:lnSpc>
              <a:spcBef>
                <a:spcPts val="100"/>
              </a:spcBef>
            </a:pPr>
            <a:r>
              <a:rPr sz="6000" spc="-700" dirty="0"/>
              <a:t>MO</a:t>
            </a:r>
            <a:r>
              <a:rPr sz="6000" spc="-525" dirty="0"/>
              <a:t>L</a:t>
            </a:r>
            <a:r>
              <a:rPr sz="6000" spc="-390" dirty="0"/>
              <a:t>ECU</a:t>
            </a:r>
            <a:r>
              <a:rPr sz="6000" spc="-335" dirty="0"/>
              <a:t>L</a:t>
            </a:r>
            <a:r>
              <a:rPr sz="6000" spc="5" dirty="0"/>
              <a:t>AR  </a:t>
            </a:r>
            <a:r>
              <a:rPr sz="6000" spc="-459" dirty="0"/>
              <a:t>DOCKING</a:t>
            </a:r>
            <a:endParaRPr sz="6000"/>
          </a:p>
        </p:txBody>
      </p:sp>
      <p:sp>
        <p:nvSpPr>
          <p:cNvPr id="8" name="object 8"/>
          <p:cNvSpPr/>
          <p:nvPr/>
        </p:nvSpPr>
        <p:spPr>
          <a:xfrm>
            <a:off x="5867400" y="1412747"/>
            <a:ext cx="3276600" cy="309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276855"/>
            <a:ext cx="5652516" cy="4581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607" y="427736"/>
            <a:ext cx="5819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0" dirty="0"/>
              <a:t>TYPES </a:t>
            </a:r>
            <a:r>
              <a:rPr sz="4000" spc="-215" dirty="0"/>
              <a:t>OF</a:t>
            </a:r>
            <a:r>
              <a:rPr sz="4000" spc="-10" dirty="0"/>
              <a:t> </a:t>
            </a:r>
            <a:r>
              <a:rPr sz="4000" spc="-180" dirty="0"/>
              <a:t>INTERACTIONS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09600" y="1143000"/>
            <a:ext cx="8024495" cy="435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1480" indent="-39941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11480" algn="l"/>
                <a:tab pos="412115" algn="l"/>
              </a:tabLst>
            </a:pPr>
            <a:r>
              <a:rPr sz="2000" b="1" dirty="0">
                <a:latin typeface="Liberation Sans Narrow"/>
                <a:cs typeface="Liberation Sans Narrow"/>
              </a:rPr>
              <a:t>Electrostatic forces </a:t>
            </a:r>
            <a:r>
              <a:rPr sz="2000" dirty="0">
                <a:latin typeface="Liberation Sans Narrow"/>
                <a:cs typeface="Liberation Sans Narrow"/>
              </a:rPr>
              <a:t>- Forces </a:t>
            </a:r>
            <a:r>
              <a:rPr sz="2000" spc="-5" dirty="0">
                <a:latin typeface="Liberation Sans Narrow"/>
                <a:cs typeface="Liberation Sans Narrow"/>
              </a:rPr>
              <a:t>with electrostatic origin are due to the</a:t>
            </a:r>
            <a:r>
              <a:rPr sz="2000" spc="-11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charges</a:t>
            </a:r>
            <a:endParaRPr sz="2000" dirty="0">
              <a:latin typeface="Liberation Sans Narrow"/>
              <a:cs typeface="Liberation Sans Narrow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Liberation Sans Narrow"/>
                <a:cs typeface="Liberation Sans Narrow"/>
              </a:rPr>
              <a:t>residing in the</a:t>
            </a:r>
            <a:r>
              <a:rPr sz="2000" spc="-25" dirty="0">
                <a:latin typeface="Liberation Sans Narrow"/>
                <a:cs typeface="Liberation Sans Narrow"/>
              </a:rPr>
              <a:t> </a:t>
            </a:r>
            <a:r>
              <a:rPr sz="2000" spc="-15" dirty="0">
                <a:latin typeface="Liberation Sans Narrow"/>
                <a:cs typeface="Liberation Sans Narrow"/>
              </a:rPr>
              <a:t>matter.</a:t>
            </a:r>
            <a:endParaRPr sz="2000" dirty="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dirty="0">
              <a:latin typeface="Liberation Sans Narrow"/>
              <a:cs typeface="Liberation Sans Narrow"/>
            </a:endParaRPr>
          </a:p>
          <a:p>
            <a:pPr marL="411480" indent="-399415">
              <a:lnSpc>
                <a:spcPct val="100000"/>
              </a:lnSpc>
              <a:buFont typeface="Arial"/>
              <a:buChar char="•"/>
              <a:tabLst>
                <a:tab pos="411480" algn="l"/>
                <a:tab pos="412115" algn="l"/>
              </a:tabLst>
            </a:pPr>
            <a:r>
              <a:rPr sz="2000" b="1" dirty="0">
                <a:latin typeface="Liberation Sans Narrow"/>
                <a:cs typeface="Liberation Sans Narrow"/>
              </a:rPr>
              <a:t>Electrodynamics forces </a:t>
            </a:r>
            <a:r>
              <a:rPr sz="2000" dirty="0">
                <a:latin typeface="Liberation Sans Narrow"/>
                <a:cs typeface="Liberation Sans Narrow"/>
              </a:rPr>
              <a:t>- The </a:t>
            </a:r>
            <a:r>
              <a:rPr sz="2000" spc="-5" dirty="0">
                <a:latin typeface="Liberation Sans Narrow"/>
                <a:cs typeface="Liberation Sans Narrow"/>
              </a:rPr>
              <a:t>most widely known is probably the van der</a:t>
            </a:r>
            <a:r>
              <a:rPr sz="2000" spc="-95" dirty="0">
                <a:latin typeface="Liberation Sans Narrow"/>
                <a:cs typeface="Liberation Sans Narrow"/>
              </a:rPr>
              <a:t> </a:t>
            </a:r>
            <a:r>
              <a:rPr sz="2000" spc="-20" dirty="0">
                <a:latin typeface="Liberation Sans Narrow"/>
                <a:cs typeface="Liberation Sans Narrow"/>
              </a:rPr>
              <a:t>Waals</a:t>
            </a:r>
            <a:endParaRPr sz="2000" dirty="0">
              <a:latin typeface="Liberation Sans Narrow"/>
              <a:cs typeface="Liberation Sans Narrow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Liberation Sans Narrow"/>
                <a:cs typeface="Liberation Sans Narrow"/>
              </a:rPr>
              <a:t>interaction.</a:t>
            </a:r>
            <a:endParaRPr sz="2000" dirty="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 dirty="0">
              <a:latin typeface="Liberation Sans Narrow"/>
              <a:cs typeface="Liberation Sans Narrow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Liberation Sans Narrow"/>
                <a:cs typeface="Liberation Sans Narrow"/>
              </a:rPr>
              <a:t>Steric forces </a:t>
            </a:r>
            <a:r>
              <a:rPr sz="2000" dirty="0">
                <a:latin typeface="Liberation Sans Narrow"/>
                <a:cs typeface="Liberation Sans Narrow"/>
              </a:rPr>
              <a:t>- These </a:t>
            </a:r>
            <a:r>
              <a:rPr sz="2000" spc="-5" dirty="0">
                <a:latin typeface="Liberation Sans Narrow"/>
                <a:cs typeface="Liberation Sans Narrow"/>
              </a:rPr>
              <a:t>are caused by </a:t>
            </a:r>
            <a:r>
              <a:rPr sz="2000" spc="-20" dirty="0">
                <a:latin typeface="Liberation Sans Narrow"/>
                <a:cs typeface="Liberation Sans Narrow"/>
              </a:rPr>
              <a:t>entropy. </a:t>
            </a:r>
            <a:r>
              <a:rPr sz="2000" dirty="0">
                <a:latin typeface="Liberation Sans Narrow"/>
                <a:cs typeface="Liberation Sans Narrow"/>
              </a:rPr>
              <a:t>For </a:t>
            </a:r>
            <a:r>
              <a:rPr sz="2000" spc="-5" dirty="0">
                <a:latin typeface="Liberation Sans Narrow"/>
                <a:cs typeface="Liberation Sans Narrow"/>
              </a:rPr>
              <a:t>example, in cases </a:t>
            </a:r>
            <a:r>
              <a:rPr sz="2000" dirty="0">
                <a:latin typeface="Liberation Sans Narrow"/>
                <a:cs typeface="Liberation Sans Narrow"/>
              </a:rPr>
              <a:t>where </a:t>
            </a:r>
            <a:r>
              <a:rPr sz="2000" spc="-5" dirty="0">
                <a:latin typeface="Liberation Sans Narrow"/>
                <a:cs typeface="Liberation Sans Narrow"/>
              </a:rPr>
              <a:t>entropy  is limited, there may be forces to minimize the free energy of the</a:t>
            </a:r>
            <a:r>
              <a:rPr sz="2000" spc="-4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system.</a:t>
            </a:r>
            <a:endParaRPr sz="2000" dirty="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00" dirty="0">
              <a:latin typeface="Liberation Sans Narrow"/>
              <a:cs typeface="Liberation Sans Narrow"/>
            </a:endParaRPr>
          </a:p>
          <a:p>
            <a:pPr marL="355600" marR="16002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Liberation Sans Narrow"/>
                <a:cs typeface="Liberation Sans Narrow"/>
              </a:rPr>
              <a:t>Solvent-related forces </a:t>
            </a:r>
            <a:r>
              <a:rPr sz="2000" dirty="0">
                <a:latin typeface="Liberation Sans Narrow"/>
                <a:cs typeface="Liberation Sans Narrow"/>
              </a:rPr>
              <a:t>– These </a:t>
            </a:r>
            <a:r>
              <a:rPr sz="2000" spc="-5" dirty="0">
                <a:latin typeface="Liberation Sans Narrow"/>
                <a:cs typeface="Liberation Sans Narrow"/>
              </a:rPr>
              <a:t>are due to the structural changes of the solvent.  These structural changes </a:t>
            </a:r>
            <a:r>
              <a:rPr sz="2000" dirty="0">
                <a:latin typeface="Liberation Sans Narrow"/>
                <a:cs typeface="Liberation Sans Narrow"/>
              </a:rPr>
              <a:t>are </a:t>
            </a:r>
            <a:r>
              <a:rPr sz="2000" spc="-5" dirty="0">
                <a:latin typeface="Liberation Sans Narrow"/>
                <a:cs typeface="Liberation Sans Narrow"/>
              </a:rPr>
              <a:t>generated, </a:t>
            </a:r>
            <a:r>
              <a:rPr sz="2000" dirty="0">
                <a:latin typeface="Liberation Sans Narrow"/>
                <a:cs typeface="Liberation Sans Narrow"/>
              </a:rPr>
              <a:t>when </a:t>
            </a:r>
            <a:r>
              <a:rPr sz="2000" spc="-5" dirty="0">
                <a:latin typeface="Liberation Sans Narrow"/>
                <a:cs typeface="Liberation Sans Narrow"/>
              </a:rPr>
              <a:t>ions, colloids, proteins etc, </a:t>
            </a:r>
            <a:r>
              <a:rPr sz="2000" dirty="0">
                <a:latin typeface="Liberation Sans Narrow"/>
                <a:cs typeface="Liberation Sans Narrow"/>
              </a:rPr>
              <a:t>are  </a:t>
            </a:r>
            <a:r>
              <a:rPr sz="2000" spc="-5" dirty="0">
                <a:latin typeface="Liberation Sans Narrow"/>
                <a:cs typeface="Liberation Sans Narrow"/>
              </a:rPr>
              <a:t>added into the structure of solvent. </a:t>
            </a: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most commonly </a:t>
            </a:r>
            <a:r>
              <a:rPr sz="2000" dirty="0">
                <a:latin typeface="Liberation Sans Narrow"/>
                <a:cs typeface="Liberation Sans Narrow"/>
              </a:rPr>
              <a:t>are Hydrogen </a:t>
            </a:r>
            <a:r>
              <a:rPr sz="2000" spc="-5" dirty="0">
                <a:latin typeface="Liberation Sans Narrow"/>
                <a:cs typeface="Liberation Sans Narrow"/>
              </a:rPr>
              <a:t>bond and  hydrophobic interactions</a:t>
            </a:r>
            <a:endParaRPr sz="20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7408" y="475614"/>
            <a:ext cx="64090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00" dirty="0"/>
              <a:t>Key </a:t>
            </a:r>
            <a:r>
              <a:rPr spc="955" dirty="0"/>
              <a:t>stages</a:t>
            </a:r>
            <a:r>
              <a:rPr spc="-765" dirty="0"/>
              <a:t> </a:t>
            </a:r>
            <a:r>
              <a:rPr spc="280" dirty="0"/>
              <a:t>in </a:t>
            </a:r>
            <a:r>
              <a:rPr spc="535" dirty="0"/>
              <a:t>docking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0416" y="2015490"/>
            <a:ext cx="5034915" cy="302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Liberation Sans Narrow"/>
                <a:cs typeface="Liberation Sans Narrow"/>
              </a:rPr>
              <a:t>Target/Receptor </a:t>
            </a:r>
            <a:r>
              <a:rPr sz="2400" spc="-5" dirty="0">
                <a:latin typeface="Liberation Sans Narrow"/>
                <a:cs typeface="Liberation Sans Narrow"/>
              </a:rPr>
              <a:t>selection and</a:t>
            </a:r>
            <a:r>
              <a:rPr sz="2400" spc="6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preparation</a:t>
            </a:r>
            <a:endParaRPr sz="24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500">
              <a:latin typeface="Liberation Sans Narrow"/>
              <a:cs typeface="Liberation Sans Narrow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Liberation Sans Narrow"/>
                <a:cs typeface="Liberation Sans Narrow"/>
              </a:rPr>
              <a:t>Ligand </a:t>
            </a:r>
            <a:r>
              <a:rPr sz="2400" spc="-5" dirty="0">
                <a:latin typeface="Liberation Sans Narrow"/>
                <a:cs typeface="Liberation Sans Narrow"/>
              </a:rPr>
              <a:t>selection and</a:t>
            </a:r>
            <a:r>
              <a:rPr sz="2400" spc="9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preparation</a:t>
            </a:r>
            <a:endParaRPr sz="24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500">
              <a:latin typeface="Liberation Sans Narrow"/>
              <a:cs typeface="Liberation Sans Narrow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Docking</a:t>
            </a:r>
            <a:endParaRPr sz="24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500">
              <a:latin typeface="Liberation Sans Narrow"/>
              <a:cs typeface="Liberation Sans Narrow"/>
            </a:endParaRPr>
          </a:p>
          <a:p>
            <a:pPr marL="425450" indent="-413384">
              <a:lnSpc>
                <a:spcPct val="100000"/>
              </a:lnSpc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Evaluating docking</a:t>
            </a:r>
            <a:r>
              <a:rPr sz="2400" spc="85" dirty="0">
                <a:latin typeface="Liberation Sans Narrow"/>
                <a:cs typeface="Liberation Sans Narrow"/>
              </a:rPr>
              <a:t> </a:t>
            </a:r>
            <a:r>
              <a:rPr sz="2400" dirty="0">
                <a:latin typeface="Liberation Sans Narrow"/>
                <a:cs typeface="Liberation Sans Narrow"/>
              </a:rPr>
              <a:t>results</a:t>
            </a:r>
            <a:endParaRPr sz="24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48944"/>
            <a:ext cx="36499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  <a:latin typeface="Liberation Sans Narrow"/>
                <a:cs typeface="Liberation Sans Narrow"/>
              </a:rPr>
              <a:t>A </a:t>
            </a:r>
            <a:r>
              <a:rPr sz="3000" spc="-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typical docking</a:t>
            </a:r>
            <a:r>
              <a:rPr sz="3000" spc="-270" dirty="0">
                <a:solidFill>
                  <a:srgbClr val="000000"/>
                </a:solidFill>
                <a:latin typeface="Liberation Sans Narrow"/>
                <a:cs typeface="Liberation Sans Narrow"/>
              </a:rPr>
              <a:t> </a:t>
            </a:r>
            <a:r>
              <a:rPr sz="3000" dirty="0">
                <a:solidFill>
                  <a:srgbClr val="000000"/>
                </a:solidFill>
                <a:latin typeface="Liberation Sans Narrow"/>
                <a:cs typeface="Liberation Sans Narrow"/>
              </a:rPr>
              <a:t>workflow</a:t>
            </a:r>
            <a:endParaRPr sz="3000">
              <a:latin typeface="Liberation Sans Narrow"/>
              <a:cs typeface="Liberation Sans Narro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80438" y="1701545"/>
            <a:ext cx="1656714" cy="792480"/>
            <a:chOff x="1980438" y="1701545"/>
            <a:chExt cx="1656714" cy="792480"/>
          </a:xfrm>
        </p:grpSpPr>
        <p:sp>
          <p:nvSpPr>
            <p:cNvPr id="6" name="object 6"/>
            <p:cNvSpPr/>
            <p:nvPr/>
          </p:nvSpPr>
          <p:spPr>
            <a:xfrm>
              <a:off x="1980438" y="1701545"/>
              <a:ext cx="1656714" cy="792480"/>
            </a:xfrm>
            <a:custGeom>
              <a:avLst/>
              <a:gdLst/>
              <a:ahLst/>
              <a:cxnLst/>
              <a:rect l="l" t="t" r="r" b="b"/>
              <a:pathLst>
                <a:path w="1656714" h="792480">
                  <a:moveTo>
                    <a:pt x="1524508" y="0"/>
                  </a:moveTo>
                  <a:lnTo>
                    <a:pt x="132080" y="0"/>
                  </a:lnTo>
                  <a:lnTo>
                    <a:pt x="90350" y="6738"/>
                  </a:lnTo>
                  <a:lnTo>
                    <a:pt x="54095" y="25497"/>
                  </a:lnTo>
                  <a:lnTo>
                    <a:pt x="25497" y="54095"/>
                  </a:lnTo>
                  <a:lnTo>
                    <a:pt x="6738" y="90350"/>
                  </a:lnTo>
                  <a:lnTo>
                    <a:pt x="0" y="132079"/>
                  </a:lnTo>
                  <a:lnTo>
                    <a:pt x="0" y="660400"/>
                  </a:lnTo>
                  <a:lnTo>
                    <a:pt x="6738" y="702129"/>
                  </a:lnTo>
                  <a:lnTo>
                    <a:pt x="25497" y="738384"/>
                  </a:lnTo>
                  <a:lnTo>
                    <a:pt x="54095" y="766982"/>
                  </a:lnTo>
                  <a:lnTo>
                    <a:pt x="90350" y="785741"/>
                  </a:lnTo>
                  <a:lnTo>
                    <a:pt x="132080" y="792479"/>
                  </a:lnTo>
                  <a:lnTo>
                    <a:pt x="1524508" y="792479"/>
                  </a:lnTo>
                  <a:lnTo>
                    <a:pt x="1566237" y="785741"/>
                  </a:lnTo>
                  <a:lnTo>
                    <a:pt x="1602492" y="766982"/>
                  </a:lnTo>
                  <a:lnTo>
                    <a:pt x="1631090" y="738384"/>
                  </a:lnTo>
                  <a:lnTo>
                    <a:pt x="1649849" y="702129"/>
                  </a:lnTo>
                  <a:lnTo>
                    <a:pt x="1656588" y="660400"/>
                  </a:lnTo>
                  <a:lnTo>
                    <a:pt x="1656588" y="132079"/>
                  </a:lnTo>
                  <a:lnTo>
                    <a:pt x="1649849" y="90350"/>
                  </a:lnTo>
                  <a:lnTo>
                    <a:pt x="1631090" y="54095"/>
                  </a:lnTo>
                  <a:lnTo>
                    <a:pt x="1602492" y="25497"/>
                  </a:lnTo>
                  <a:lnTo>
                    <a:pt x="1566237" y="6738"/>
                  </a:lnTo>
                  <a:lnTo>
                    <a:pt x="152450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0438" y="1701545"/>
              <a:ext cx="1656714" cy="792480"/>
            </a:xfrm>
            <a:custGeom>
              <a:avLst/>
              <a:gdLst/>
              <a:ahLst/>
              <a:cxnLst/>
              <a:rect l="l" t="t" r="r" b="b"/>
              <a:pathLst>
                <a:path w="1656714" h="792480">
                  <a:moveTo>
                    <a:pt x="0" y="132079"/>
                  </a:moveTo>
                  <a:lnTo>
                    <a:pt x="6738" y="90350"/>
                  </a:lnTo>
                  <a:lnTo>
                    <a:pt x="25497" y="54095"/>
                  </a:lnTo>
                  <a:lnTo>
                    <a:pt x="54095" y="25497"/>
                  </a:lnTo>
                  <a:lnTo>
                    <a:pt x="90350" y="6738"/>
                  </a:lnTo>
                  <a:lnTo>
                    <a:pt x="132080" y="0"/>
                  </a:lnTo>
                  <a:lnTo>
                    <a:pt x="1524508" y="0"/>
                  </a:lnTo>
                  <a:lnTo>
                    <a:pt x="1566237" y="6738"/>
                  </a:lnTo>
                  <a:lnTo>
                    <a:pt x="1602492" y="25497"/>
                  </a:lnTo>
                  <a:lnTo>
                    <a:pt x="1631090" y="54095"/>
                  </a:lnTo>
                  <a:lnTo>
                    <a:pt x="1649849" y="90350"/>
                  </a:lnTo>
                  <a:lnTo>
                    <a:pt x="1656588" y="132079"/>
                  </a:lnTo>
                  <a:lnTo>
                    <a:pt x="1656588" y="660400"/>
                  </a:lnTo>
                  <a:lnTo>
                    <a:pt x="1649849" y="702129"/>
                  </a:lnTo>
                  <a:lnTo>
                    <a:pt x="1631090" y="738384"/>
                  </a:lnTo>
                  <a:lnTo>
                    <a:pt x="1602492" y="766982"/>
                  </a:lnTo>
                  <a:lnTo>
                    <a:pt x="1566237" y="785741"/>
                  </a:lnTo>
                  <a:lnTo>
                    <a:pt x="1524508" y="792479"/>
                  </a:lnTo>
                  <a:lnTo>
                    <a:pt x="132080" y="792479"/>
                  </a:lnTo>
                  <a:lnTo>
                    <a:pt x="90350" y="785741"/>
                  </a:lnTo>
                  <a:lnTo>
                    <a:pt x="54095" y="766982"/>
                  </a:lnTo>
                  <a:lnTo>
                    <a:pt x="25497" y="738384"/>
                  </a:lnTo>
                  <a:lnTo>
                    <a:pt x="6738" y="702129"/>
                  </a:lnTo>
                  <a:lnTo>
                    <a:pt x="0" y="660400"/>
                  </a:lnTo>
                  <a:lnTo>
                    <a:pt x="0" y="132079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88285" y="1820926"/>
            <a:ext cx="1040130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47320">
              <a:lnSpc>
                <a:spcPct val="100000"/>
              </a:lnSpc>
              <a:spcBef>
                <a:spcPts val="105"/>
              </a:spcBef>
            </a:pPr>
            <a:r>
              <a:rPr sz="1700" b="1" spc="-1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TARGET  </a:t>
            </a:r>
            <a:r>
              <a:rPr sz="17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S</a:t>
            </a:r>
            <a:r>
              <a:rPr sz="1700" b="1" spc="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E</a:t>
            </a:r>
            <a:r>
              <a:rPr sz="17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LE</a:t>
            </a:r>
            <a:r>
              <a:rPr sz="1700" b="1" spc="-1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C</a:t>
            </a:r>
            <a:r>
              <a:rPr sz="17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T</a:t>
            </a:r>
            <a:r>
              <a:rPr sz="1700" b="1" spc="-10" dirty="0">
                <a:solidFill>
                  <a:srgbClr val="001F5F"/>
                </a:solidFill>
                <a:latin typeface="Liberation Sans Narrow"/>
                <a:cs typeface="Liberation Sans Narrow"/>
              </a:rPr>
              <a:t>I</a:t>
            </a:r>
            <a:r>
              <a:rPr sz="1700" b="1" spc="-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ON</a:t>
            </a:r>
            <a:endParaRPr sz="1700">
              <a:latin typeface="Liberation Sans Narrow"/>
              <a:cs typeface="Liberation Sans Narro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03000" y="1688528"/>
            <a:ext cx="1610995" cy="818515"/>
            <a:chOff x="4703000" y="1688528"/>
            <a:chExt cx="1610995" cy="818515"/>
          </a:xfrm>
        </p:grpSpPr>
        <p:sp>
          <p:nvSpPr>
            <p:cNvPr id="10" name="object 10"/>
            <p:cNvSpPr/>
            <p:nvPr/>
          </p:nvSpPr>
          <p:spPr>
            <a:xfrm>
              <a:off x="4716018" y="1701546"/>
              <a:ext cx="1584960" cy="792480"/>
            </a:xfrm>
            <a:custGeom>
              <a:avLst/>
              <a:gdLst/>
              <a:ahLst/>
              <a:cxnLst/>
              <a:rect l="l" t="t" r="r" b="b"/>
              <a:pathLst>
                <a:path w="1584960" h="792480">
                  <a:moveTo>
                    <a:pt x="1452880" y="0"/>
                  </a:moveTo>
                  <a:lnTo>
                    <a:pt x="132080" y="0"/>
                  </a:lnTo>
                  <a:lnTo>
                    <a:pt x="90350" y="6738"/>
                  </a:lnTo>
                  <a:lnTo>
                    <a:pt x="54095" y="25497"/>
                  </a:lnTo>
                  <a:lnTo>
                    <a:pt x="25497" y="54095"/>
                  </a:lnTo>
                  <a:lnTo>
                    <a:pt x="6738" y="90350"/>
                  </a:lnTo>
                  <a:lnTo>
                    <a:pt x="0" y="132079"/>
                  </a:lnTo>
                  <a:lnTo>
                    <a:pt x="0" y="660400"/>
                  </a:lnTo>
                  <a:lnTo>
                    <a:pt x="6738" y="702129"/>
                  </a:lnTo>
                  <a:lnTo>
                    <a:pt x="25497" y="738384"/>
                  </a:lnTo>
                  <a:lnTo>
                    <a:pt x="54095" y="766982"/>
                  </a:lnTo>
                  <a:lnTo>
                    <a:pt x="90350" y="785741"/>
                  </a:lnTo>
                  <a:lnTo>
                    <a:pt x="132080" y="792479"/>
                  </a:lnTo>
                  <a:lnTo>
                    <a:pt x="1452880" y="792479"/>
                  </a:lnTo>
                  <a:lnTo>
                    <a:pt x="1494609" y="785741"/>
                  </a:lnTo>
                  <a:lnTo>
                    <a:pt x="1530864" y="766982"/>
                  </a:lnTo>
                  <a:lnTo>
                    <a:pt x="1559462" y="738384"/>
                  </a:lnTo>
                  <a:lnTo>
                    <a:pt x="1578221" y="702129"/>
                  </a:lnTo>
                  <a:lnTo>
                    <a:pt x="1584960" y="660400"/>
                  </a:lnTo>
                  <a:lnTo>
                    <a:pt x="1584960" y="132079"/>
                  </a:lnTo>
                  <a:lnTo>
                    <a:pt x="1578221" y="90350"/>
                  </a:lnTo>
                  <a:lnTo>
                    <a:pt x="1559462" y="54095"/>
                  </a:lnTo>
                  <a:lnTo>
                    <a:pt x="1530864" y="25497"/>
                  </a:lnTo>
                  <a:lnTo>
                    <a:pt x="1494609" y="6738"/>
                  </a:lnTo>
                  <a:lnTo>
                    <a:pt x="145288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16018" y="1701546"/>
              <a:ext cx="1584960" cy="792480"/>
            </a:xfrm>
            <a:custGeom>
              <a:avLst/>
              <a:gdLst/>
              <a:ahLst/>
              <a:cxnLst/>
              <a:rect l="l" t="t" r="r" b="b"/>
              <a:pathLst>
                <a:path w="1584960" h="792480">
                  <a:moveTo>
                    <a:pt x="0" y="132079"/>
                  </a:moveTo>
                  <a:lnTo>
                    <a:pt x="6738" y="90350"/>
                  </a:lnTo>
                  <a:lnTo>
                    <a:pt x="25497" y="54095"/>
                  </a:lnTo>
                  <a:lnTo>
                    <a:pt x="54095" y="25497"/>
                  </a:lnTo>
                  <a:lnTo>
                    <a:pt x="90350" y="6738"/>
                  </a:lnTo>
                  <a:lnTo>
                    <a:pt x="132080" y="0"/>
                  </a:lnTo>
                  <a:lnTo>
                    <a:pt x="1452880" y="0"/>
                  </a:lnTo>
                  <a:lnTo>
                    <a:pt x="1494609" y="6738"/>
                  </a:lnTo>
                  <a:lnTo>
                    <a:pt x="1530864" y="25497"/>
                  </a:lnTo>
                  <a:lnTo>
                    <a:pt x="1559462" y="54095"/>
                  </a:lnTo>
                  <a:lnTo>
                    <a:pt x="1578221" y="90350"/>
                  </a:lnTo>
                  <a:lnTo>
                    <a:pt x="1584960" y="132079"/>
                  </a:lnTo>
                  <a:lnTo>
                    <a:pt x="1584960" y="660400"/>
                  </a:lnTo>
                  <a:lnTo>
                    <a:pt x="1578221" y="702129"/>
                  </a:lnTo>
                  <a:lnTo>
                    <a:pt x="1559462" y="738384"/>
                  </a:lnTo>
                  <a:lnTo>
                    <a:pt x="1530864" y="766982"/>
                  </a:lnTo>
                  <a:lnTo>
                    <a:pt x="1494609" y="785741"/>
                  </a:lnTo>
                  <a:lnTo>
                    <a:pt x="1452880" y="792479"/>
                  </a:lnTo>
                  <a:lnTo>
                    <a:pt x="132080" y="792479"/>
                  </a:lnTo>
                  <a:lnTo>
                    <a:pt x="90350" y="785741"/>
                  </a:lnTo>
                  <a:lnTo>
                    <a:pt x="54095" y="766982"/>
                  </a:lnTo>
                  <a:lnTo>
                    <a:pt x="25497" y="738384"/>
                  </a:lnTo>
                  <a:lnTo>
                    <a:pt x="6738" y="702129"/>
                  </a:lnTo>
                  <a:lnTo>
                    <a:pt x="0" y="660400"/>
                  </a:lnTo>
                  <a:lnTo>
                    <a:pt x="0" y="13207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89067" y="1820926"/>
            <a:ext cx="1040130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6764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LIGAND  </a:t>
            </a:r>
            <a:r>
              <a:rPr sz="17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S</a:t>
            </a:r>
            <a:r>
              <a:rPr sz="1700" b="1" spc="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E</a:t>
            </a:r>
            <a:r>
              <a:rPr sz="17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LE</a:t>
            </a:r>
            <a:r>
              <a:rPr sz="1700" b="1" spc="-1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C</a:t>
            </a:r>
            <a:r>
              <a:rPr sz="17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T</a:t>
            </a:r>
            <a:r>
              <a:rPr sz="1700" b="1" spc="-10" dirty="0">
                <a:solidFill>
                  <a:srgbClr val="001F5F"/>
                </a:solidFill>
                <a:latin typeface="Liberation Sans Narrow"/>
                <a:cs typeface="Liberation Sans Narrow"/>
              </a:rPr>
              <a:t>I</a:t>
            </a:r>
            <a:r>
              <a:rPr sz="1700" b="1" spc="-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ON</a:t>
            </a:r>
            <a:endParaRPr sz="1700">
              <a:latin typeface="Liberation Sans Narrow"/>
              <a:cs typeface="Liberation Sans Narro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67420" y="3128708"/>
            <a:ext cx="1682750" cy="745490"/>
            <a:chOff x="1967420" y="3128708"/>
            <a:chExt cx="1682750" cy="745490"/>
          </a:xfrm>
        </p:grpSpPr>
        <p:sp>
          <p:nvSpPr>
            <p:cNvPr id="14" name="object 14"/>
            <p:cNvSpPr/>
            <p:nvPr/>
          </p:nvSpPr>
          <p:spPr>
            <a:xfrm>
              <a:off x="1980437" y="3141725"/>
              <a:ext cx="1656714" cy="719455"/>
            </a:xfrm>
            <a:custGeom>
              <a:avLst/>
              <a:gdLst/>
              <a:ahLst/>
              <a:cxnLst/>
              <a:rect l="l" t="t" r="r" b="b"/>
              <a:pathLst>
                <a:path w="1656714" h="719454">
                  <a:moveTo>
                    <a:pt x="1536700" y="0"/>
                  </a:moveTo>
                  <a:lnTo>
                    <a:pt x="119887" y="0"/>
                  </a:lnTo>
                  <a:lnTo>
                    <a:pt x="73241" y="9427"/>
                  </a:lnTo>
                  <a:lnTo>
                    <a:pt x="35131" y="35131"/>
                  </a:lnTo>
                  <a:lnTo>
                    <a:pt x="9427" y="73241"/>
                  </a:lnTo>
                  <a:lnTo>
                    <a:pt x="0" y="119887"/>
                  </a:lnTo>
                  <a:lnTo>
                    <a:pt x="0" y="599440"/>
                  </a:lnTo>
                  <a:lnTo>
                    <a:pt x="9427" y="646086"/>
                  </a:lnTo>
                  <a:lnTo>
                    <a:pt x="35131" y="684196"/>
                  </a:lnTo>
                  <a:lnTo>
                    <a:pt x="73241" y="709900"/>
                  </a:lnTo>
                  <a:lnTo>
                    <a:pt x="119887" y="719328"/>
                  </a:lnTo>
                  <a:lnTo>
                    <a:pt x="1536700" y="719328"/>
                  </a:lnTo>
                  <a:lnTo>
                    <a:pt x="1583346" y="709900"/>
                  </a:lnTo>
                  <a:lnTo>
                    <a:pt x="1621456" y="684196"/>
                  </a:lnTo>
                  <a:lnTo>
                    <a:pt x="1647160" y="646086"/>
                  </a:lnTo>
                  <a:lnTo>
                    <a:pt x="1656588" y="599440"/>
                  </a:lnTo>
                  <a:lnTo>
                    <a:pt x="1656588" y="119887"/>
                  </a:lnTo>
                  <a:lnTo>
                    <a:pt x="1647160" y="73241"/>
                  </a:lnTo>
                  <a:lnTo>
                    <a:pt x="1621456" y="35131"/>
                  </a:lnTo>
                  <a:lnTo>
                    <a:pt x="1583346" y="9427"/>
                  </a:lnTo>
                  <a:lnTo>
                    <a:pt x="15367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80437" y="3141725"/>
              <a:ext cx="1656714" cy="719455"/>
            </a:xfrm>
            <a:custGeom>
              <a:avLst/>
              <a:gdLst/>
              <a:ahLst/>
              <a:cxnLst/>
              <a:rect l="l" t="t" r="r" b="b"/>
              <a:pathLst>
                <a:path w="1656714" h="719454">
                  <a:moveTo>
                    <a:pt x="0" y="119887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7" y="0"/>
                  </a:lnTo>
                  <a:lnTo>
                    <a:pt x="1536700" y="0"/>
                  </a:lnTo>
                  <a:lnTo>
                    <a:pt x="1583346" y="9427"/>
                  </a:lnTo>
                  <a:lnTo>
                    <a:pt x="1621456" y="35131"/>
                  </a:lnTo>
                  <a:lnTo>
                    <a:pt x="1647160" y="73241"/>
                  </a:lnTo>
                  <a:lnTo>
                    <a:pt x="1656588" y="119887"/>
                  </a:lnTo>
                  <a:lnTo>
                    <a:pt x="1656588" y="599440"/>
                  </a:lnTo>
                  <a:lnTo>
                    <a:pt x="1647160" y="646086"/>
                  </a:lnTo>
                  <a:lnTo>
                    <a:pt x="1621456" y="684196"/>
                  </a:lnTo>
                  <a:lnTo>
                    <a:pt x="1583346" y="709900"/>
                  </a:lnTo>
                  <a:lnTo>
                    <a:pt x="1536700" y="719328"/>
                  </a:lnTo>
                  <a:lnTo>
                    <a:pt x="119887" y="719328"/>
                  </a:lnTo>
                  <a:lnTo>
                    <a:pt x="73241" y="709900"/>
                  </a:lnTo>
                  <a:lnTo>
                    <a:pt x="35131" y="684196"/>
                  </a:lnTo>
                  <a:lnTo>
                    <a:pt x="9427" y="646086"/>
                  </a:lnTo>
                  <a:lnTo>
                    <a:pt x="0" y="599440"/>
                  </a:lnTo>
                  <a:lnTo>
                    <a:pt x="0" y="11988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64842" y="3224860"/>
            <a:ext cx="128778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700" b="1" spc="-1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TARGET</a:t>
            </a:r>
            <a:endParaRPr sz="1700">
              <a:latin typeface="Liberation Sans Narrow"/>
              <a:cs typeface="Liberation Sans Narrow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PR</a:t>
            </a:r>
            <a:r>
              <a:rPr sz="1700" b="1" spc="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E</a:t>
            </a:r>
            <a:r>
              <a:rPr sz="1700" b="1" spc="-10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P</a:t>
            </a:r>
            <a:r>
              <a:rPr sz="1700" b="1" spc="-1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A</a:t>
            </a:r>
            <a:r>
              <a:rPr sz="17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R</a:t>
            </a:r>
            <a:r>
              <a:rPr sz="1700" b="1" spc="-110" dirty="0">
                <a:solidFill>
                  <a:srgbClr val="001F5F"/>
                </a:solidFill>
                <a:latin typeface="Liberation Sans Narrow"/>
                <a:cs typeface="Liberation Sans Narrow"/>
              </a:rPr>
              <a:t>A</a:t>
            </a:r>
            <a:r>
              <a:rPr sz="1700" b="1" spc="-1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T</a:t>
            </a:r>
            <a:r>
              <a:rPr sz="17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ION</a:t>
            </a:r>
            <a:endParaRPr sz="1700">
              <a:latin typeface="Liberation Sans Narrow"/>
              <a:cs typeface="Liberation Sans Narro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76308" y="5721032"/>
            <a:ext cx="2257425" cy="940435"/>
            <a:chOff x="2976308" y="5721032"/>
            <a:chExt cx="2257425" cy="940435"/>
          </a:xfrm>
        </p:grpSpPr>
        <p:sp>
          <p:nvSpPr>
            <p:cNvPr id="18" name="object 18"/>
            <p:cNvSpPr/>
            <p:nvPr/>
          </p:nvSpPr>
          <p:spPr>
            <a:xfrm>
              <a:off x="2989325" y="5734050"/>
              <a:ext cx="2231390" cy="914400"/>
            </a:xfrm>
            <a:custGeom>
              <a:avLst/>
              <a:gdLst/>
              <a:ahLst/>
              <a:cxnLst/>
              <a:rect l="l" t="t" r="r" b="b"/>
              <a:pathLst>
                <a:path w="2231390" h="914400">
                  <a:moveTo>
                    <a:pt x="2078736" y="0"/>
                  </a:moveTo>
                  <a:lnTo>
                    <a:pt x="152400" y="0"/>
                  </a:lnTo>
                  <a:lnTo>
                    <a:pt x="104217" y="7769"/>
                  </a:lnTo>
                  <a:lnTo>
                    <a:pt x="62380" y="29405"/>
                  </a:lnTo>
                  <a:lnTo>
                    <a:pt x="29394" y="62396"/>
                  </a:lnTo>
                  <a:lnTo>
                    <a:pt x="7766" y="104231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68"/>
                  </a:lnTo>
                  <a:lnTo>
                    <a:pt x="29394" y="852003"/>
                  </a:lnTo>
                  <a:lnTo>
                    <a:pt x="62380" y="884994"/>
                  </a:lnTo>
                  <a:lnTo>
                    <a:pt x="104217" y="906630"/>
                  </a:lnTo>
                  <a:lnTo>
                    <a:pt x="152400" y="914400"/>
                  </a:lnTo>
                  <a:lnTo>
                    <a:pt x="2078736" y="914400"/>
                  </a:lnTo>
                  <a:lnTo>
                    <a:pt x="2126918" y="906630"/>
                  </a:lnTo>
                  <a:lnTo>
                    <a:pt x="2168755" y="884994"/>
                  </a:lnTo>
                  <a:lnTo>
                    <a:pt x="2201741" y="852003"/>
                  </a:lnTo>
                  <a:lnTo>
                    <a:pt x="2223369" y="810168"/>
                  </a:lnTo>
                  <a:lnTo>
                    <a:pt x="2231136" y="762000"/>
                  </a:lnTo>
                  <a:lnTo>
                    <a:pt x="2231136" y="152400"/>
                  </a:lnTo>
                  <a:lnTo>
                    <a:pt x="2223369" y="104231"/>
                  </a:lnTo>
                  <a:lnTo>
                    <a:pt x="2201741" y="62396"/>
                  </a:lnTo>
                  <a:lnTo>
                    <a:pt x="2168755" y="29405"/>
                  </a:lnTo>
                  <a:lnTo>
                    <a:pt x="2126918" y="7769"/>
                  </a:lnTo>
                  <a:lnTo>
                    <a:pt x="207873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89325" y="5734050"/>
              <a:ext cx="2231390" cy="914400"/>
            </a:xfrm>
            <a:custGeom>
              <a:avLst/>
              <a:gdLst/>
              <a:ahLst/>
              <a:cxnLst/>
              <a:rect l="l" t="t" r="r" b="b"/>
              <a:pathLst>
                <a:path w="2231390" h="914400">
                  <a:moveTo>
                    <a:pt x="0" y="152400"/>
                  </a:moveTo>
                  <a:lnTo>
                    <a:pt x="7766" y="104231"/>
                  </a:lnTo>
                  <a:lnTo>
                    <a:pt x="29394" y="62396"/>
                  </a:lnTo>
                  <a:lnTo>
                    <a:pt x="62380" y="29405"/>
                  </a:lnTo>
                  <a:lnTo>
                    <a:pt x="104217" y="7769"/>
                  </a:lnTo>
                  <a:lnTo>
                    <a:pt x="152400" y="0"/>
                  </a:lnTo>
                  <a:lnTo>
                    <a:pt x="2078736" y="0"/>
                  </a:lnTo>
                  <a:lnTo>
                    <a:pt x="2126918" y="7769"/>
                  </a:lnTo>
                  <a:lnTo>
                    <a:pt x="2168755" y="29405"/>
                  </a:lnTo>
                  <a:lnTo>
                    <a:pt x="2201741" y="62396"/>
                  </a:lnTo>
                  <a:lnTo>
                    <a:pt x="2223369" y="104231"/>
                  </a:lnTo>
                  <a:lnTo>
                    <a:pt x="2231136" y="152400"/>
                  </a:lnTo>
                  <a:lnTo>
                    <a:pt x="2231136" y="762000"/>
                  </a:lnTo>
                  <a:lnTo>
                    <a:pt x="2223369" y="810168"/>
                  </a:lnTo>
                  <a:lnTo>
                    <a:pt x="2201741" y="852003"/>
                  </a:lnTo>
                  <a:lnTo>
                    <a:pt x="2168755" y="884994"/>
                  </a:lnTo>
                  <a:lnTo>
                    <a:pt x="2126918" y="906630"/>
                  </a:lnTo>
                  <a:lnTo>
                    <a:pt x="2078736" y="914400"/>
                  </a:lnTo>
                  <a:lnTo>
                    <a:pt x="152400" y="914400"/>
                  </a:lnTo>
                  <a:lnTo>
                    <a:pt x="104217" y="906630"/>
                  </a:lnTo>
                  <a:lnTo>
                    <a:pt x="62380" y="884994"/>
                  </a:lnTo>
                  <a:lnTo>
                    <a:pt x="29394" y="852003"/>
                  </a:lnTo>
                  <a:lnTo>
                    <a:pt x="7766" y="810168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301110" y="5915355"/>
            <a:ext cx="160718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7329">
              <a:lnSpc>
                <a:spcPct val="100000"/>
              </a:lnSpc>
              <a:spcBef>
                <a:spcPts val="100"/>
              </a:spcBef>
            </a:pPr>
            <a:r>
              <a:rPr sz="1700" b="1" spc="-2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EVALUATING  </a:t>
            </a:r>
            <a:r>
              <a:rPr sz="17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DOCKING</a:t>
            </a:r>
            <a:r>
              <a:rPr sz="1700" b="1" spc="-110" dirty="0">
                <a:solidFill>
                  <a:srgbClr val="001F5F"/>
                </a:solidFill>
                <a:latin typeface="Liberation Sans Narrow"/>
                <a:cs typeface="Liberation Sans Narrow"/>
              </a:rPr>
              <a:t> </a:t>
            </a:r>
            <a:r>
              <a:rPr sz="1700" b="1" spc="-1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RESULT</a:t>
            </a:r>
            <a:endParaRPr sz="1700">
              <a:latin typeface="Liberation Sans Narrow"/>
              <a:cs typeface="Liberation Sans Narro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64344" y="4497260"/>
            <a:ext cx="1681480" cy="795655"/>
            <a:chOff x="3264344" y="4497260"/>
            <a:chExt cx="1681480" cy="795655"/>
          </a:xfrm>
        </p:grpSpPr>
        <p:sp>
          <p:nvSpPr>
            <p:cNvPr id="22" name="object 22"/>
            <p:cNvSpPr/>
            <p:nvPr/>
          </p:nvSpPr>
          <p:spPr>
            <a:xfrm>
              <a:off x="3277362" y="4510277"/>
              <a:ext cx="1655445" cy="769620"/>
            </a:xfrm>
            <a:custGeom>
              <a:avLst/>
              <a:gdLst/>
              <a:ahLst/>
              <a:cxnLst/>
              <a:rect l="l" t="t" r="r" b="b"/>
              <a:pathLst>
                <a:path w="1655445" h="769620">
                  <a:moveTo>
                    <a:pt x="1526793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20"/>
                  </a:lnTo>
                  <a:lnTo>
                    <a:pt x="1526793" y="769620"/>
                  </a:lnTo>
                  <a:lnTo>
                    <a:pt x="1576732" y="759543"/>
                  </a:lnTo>
                  <a:lnTo>
                    <a:pt x="1617503" y="732059"/>
                  </a:lnTo>
                  <a:lnTo>
                    <a:pt x="1644987" y="691288"/>
                  </a:lnTo>
                  <a:lnTo>
                    <a:pt x="1655064" y="641350"/>
                  </a:lnTo>
                  <a:lnTo>
                    <a:pt x="1655064" y="128270"/>
                  </a:lnTo>
                  <a:lnTo>
                    <a:pt x="1644987" y="78331"/>
                  </a:lnTo>
                  <a:lnTo>
                    <a:pt x="1617503" y="37560"/>
                  </a:lnTo>
                  <a:lnTo>
                    <a:pt x="1576732" y="10076"/>
                  </a:lnTo>
                  <a:lnTo>
                    <a:pt x="1526793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77362" y="4510277"/>
              <a:ext cx="1655445" cy="769620"/>
            </a:xfrm>
            <a:custGeom>
              <a:avLst/>
              <a:gdLst/>
              <a:ahLst/>
              <a:cxnLst/>
              <a:rect l="l" t="t" r="r" b="b"/>
              <a:pathLst>
                <a:path w="1655445" h="769620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1526793" y="0"/>
                  </a:lnTo>
                  <a:lnTo>
                    <a:pt x="1576732" y="10076"/>
                  </a:lnTo>
                  <a:lnTo>
                    <a:pt x="1617503" y="37560"/>
                  </a:lnTo>
                  <a:lnTo>
                    <a:pt x="1644987" y="78331"/>
                  </a:lnTo>
                  <a:lnTo>
                    <a:pt x="1655064" y="128270"/>
                  </a:lnTo>
                  <a:lnTo>
                    <a:pt x="1655064" y="641350"/>
                  </a:lnTo>
                  <a:lnTo>
                    <a:pt x="1644987" y="691288"/>
                  </a:lnTo>
                  <a:lnTo>
                    <a:pt x="1617503" y="732059"/>
                  </a:lnTo>
                  <a:lnTo>
                    <a:pt x="1576732" y="759543"/>
                  </a:lnTo>
                  <a:lnTo>
                    <a:pt x="1526793" y="769620"/>
                  </a:lnTo>
                  <a:lnTo>
                    <a:pt x="128270" y="769620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72332" y="4748529"/>
            <a:ext cx="8636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DOCKING</a:t>
            </a:r>
            <a:endParaRPr sz="1700">
              <a:latin typeface="Liberation Sans Narrow"/>
              <a:cs typeface="Liberation Sans Narro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703000" y="3128708"/>
            <a:ext cx="1610995" cy="797560"/>
            <a:chOff x="4703000" y="3128708"/>
            <a:chExt cx="1610995" cy="797560"/>
          </a:xfrm>
        </p:grpSpPr>
        <p:sp>
          <p:nvSpPr>
            <p:cNvPr id="26" name="object 26"/>
            <p:cNvSpPr/>
            <p:nvPr/>
          </p:nvSpPr>
          <p:spPr>
            <a:xfrm>
              <a:off x="4716018" y="3141725"/>
              <a:ext cx="1584960" cy="771525"/>
            </a:xfrm>
            <a:custGeom>
              <a:avLst/>
              <a:gdLst/>
              <a:ahLst/>
              <a:cxnLst/>
              <a:rect l="l" t="t" r="r" b="b"/>
              <a:pathLst>
                <a:path w="1584960" h="771525">
                  <a:moveTo>
                    <a:pt x="1456436" y="0"/>
                  </a:moveTo>
                  <a:lnTo>
                    <a:pt x="128524" y="0"/>
                  </a:lnTo>
                  <a:lnTo>
                    <a:pt x="78491" y="10098"/>
                  </a:lnTo>
                  <a:lnTo>
                    <a:pt x="37639" y="37639"/>
                  </a:lnTo>
                  <a:lnTo>
                    <a:pt x="10098" y="78491"/>
                  </a:lnTo>
                  <a:lnTo>
                    <a:pt x="0" y="128524"/>
                  </a:lnTo>
                  <a:lnTo>
                    <a:pt x="0" y="642619"/>
                  </a:lnTo>
                  <a:lnTo>
                    <a:pt x="10098" y="692652"/>
                  </a:lnTo>
                  <a:lnTo>
                    <a:pt x="37639" y="733504"/>
                  </a:lnTo>
                  <a:lnTo>
                    <a:pt x="78491" y="761045"/>
                  </a:lnTo>
                  <a:lnTo>
                    <a:pt x="128524" y="771144"/>
                  </a:lnTo>
                  <a:lnTo>
                    <a:pt x="1456436" y="771144"/>
                  </a:lnTo>
                  <a:lnTo>
                    <a:pt x="1506468" y="761045"/>
                  </a:lnTo>
                  <a:lnTo>
                    <a:pt x="1547320" y="733504"/>
                  </a:lnTo>
                  <a:lnTo>
                    <a:pt x="1574861" y="692652"/>
                  </a:lnTo>
                  <a:lnTo>
                    <a:pt x="1584960" y="642619"/>
                  </a:lnTo>
                  <a:lnTo>
                    <a:pt x="1584960" y="128524"/>
                  </a:lnTo>
                  <a:lnTo>
                    <a:pt x="1574861" y="78491"/>
                  </a:lnTo>
                  <a:lnTo>
                    <a:pt x="1547320" y="37639"/>
                  </a:lnTo>
                  <a:lnTo>
                    <a:pt x="1506468" y="10098"/>
                  </a:lnTo>
                  <a:lnTo>
                    <a:pt x="145643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16018" y="3141725"/>
              <a:ext cx="1584960" cy="771525"/>
            </a:xfrm>
            <a:custGeom>
              <a:avLst/>
              <a:gdLst/>
              <a:ahLst/>
              <a:cxnLst/>
              <a:rect l="l" t="t" r="r" b="b"/>
              <a:pathLst>
                <a:path w="1584960" h="771525">
                  <a:moveTo>
                    <a:pt x="0" y="128524"/>
                  </a:moveTo>
                  <a:lnTo>
                    <a:pt x="10098" y="78491"/>
                  </a:lnTo>
                  <a:lnTo>
                    <a:pt x="37639" y="37639"/>
                  </a:lnTo>
                  <a:lnTo>
                    <a:pt x="78491" y="10098"/>
                  </a:lnTo>
                  <a:lnTo>
                    <a:pt x="128524" y="0"/>
                  </a:lnTo>
                  <a:lnTo>
                    <a:pt x="1456436" y="0"/>
                  </a:lnTo>
                  <a:lnTo>
                    <a:pt x="1506468" y="10098"/>
                  </a:lnTo>
                  <a:lnTo>
                    <a:pt x="1547320" y="37639"/>
                  </a:lnTo>
                  <a:lnTo>
                    <a:pt x="1574861" y="78491"/>
                  </a:lnTo>
                  <a:lnTo>
                    <a:pt x="1584960" y="128524"/>
                  </a:lnTo>
                  <a:lnTo>
                    <a:pt x="1584960" y="642619"/>
                  </a:lnTo>
                  <a:lnTo>
                    <a:pt x="1574861" y="692652"/>
                  </a:lnTo>
                  <a:lnTo>
                    <a:pt x="1547320" y="733504"/>
                  </a:lnTo>
                  <a:lnTo>
                    <a:pt x="1506468" y="761045"/>
                  </a:lnTo>
                  <a:lnTo>
                    <a:pt x="1456436" y="771144"/>
                  </a:lnTo>
                  <a:lnTo>
                    <a:pt x="128524" y="771144"/>
                  </a:lnTo>
                  <a:lnTo>
                    <a:pt x="78491" y="761045"/>
                  </a:lnTo>
                  <a:lnTo>
                    <a:pt x="37639" y="733504"/>
                  </a:lnTo>
                  <a:lnTo>
                    <a:pt x="10098" y="692652"/>
                  </a:lnTo>
                  <a:lnTo>
                    <a:pt x="0" y="642619"/>
                  </a:lnTo>
                  <a:lnTo>
                    <a:pt x="0" y="12852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865370" y="3250438"/>
            <a:ext cx="1287780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9083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LIGAND  </a:t>
            </a:r>
            <a:r>
              <a:rPr sz="17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PR</a:t>
            </a:r>
            <a:r>
              <a:rPr sz="1700" b="1" spc="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E</a:t>
            </a:r>
            <a:r>
              <a:rPr sz="1700" b="1" spc="-10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P</a:t>
            </a:r>
            <a:r>
              <a:rPr sz="1700" b="1" spc="-1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A</a:t>
            </a:r>
            <a:r>
              <a:rPr sz="17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R</a:t>
            </a:r>
            <a:r>
              <a:rPr sz="1700" b="1" spc="-110" dirty="0">
                <a:solidFill>
                  <a:srgbClr val="001F5F"/>
                </a:solidFill>
                <a:latin typeface="Liberation Sans Narrow"/>
                <a:cs typeface="Liberation Sans Narrow"/>
              </a:rPr>
              <a:t>A</a:t>
            </a:r>
            <a:r>
              <a:rPr sz="1700" b="1" spc="-1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T</a:t>
            </a:r>
            <a:r>
              <a:rPr sz="17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ION</a:t>
            </a:r>
            <a:endParaRPr sz="1700">
              <a:latin typeface="Liberation Sans Narrow"/>
              <a:cs typeface="Liberation Sans Narrow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945635" y="5259323"/>
            <a:ext cx="315595" cy="654050"/>
            <a:chOff x="3945635" y="5259323"/>
            <a:chExt cx="315595" cy="654050"/>
          </a:xfrm>
        </p:grpSpPr>
        <p:sp>
          <p:nvSpPr>
            <p:cNvPr id="30" name="object 30"/>
            <p:cNvSpPr/>
            <p:nvPr/>
          </p:nvSpPr>
          <p:spPr>
            <a:xfrm>
              <a:off x="3945635" y="5259323"/>
              <a:ext cx="315467" cy="6537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43552" y="5281421"/>
              <a:ext cx="120650" cy="454025"/>
            </a:xfrm>
            <a:custGeom>
              <a:avLst/>
              <a:gdLst/>
              <a:ahLst/>
              <a:cxnLst/>
              <a:rect l="l" t="t" r="r" b="b"/>
              <a:pathLst>
                <a:path w="120650" h="454025">
                  <a:moveTo>
                    <a:pt x="14605" y="335419"/>
                  </a:moveTo>
                  <a:lnTo>
                    <a:pt x="2159" y="342595"/>
                  </a:lnTo>
                  <a:lnTo>
                    <a:pt x="0" y="350519"/>
                  </a:lnTo>
                  <a:lnTo>
                    <a:pt x="3683" y="356704"/>
                  </a:lnTo>
                  <a:lnTo>
                    <a:pt x="59817" y="453809"/>
                  </a:lnTo>
                  <a:lnTo>
                    <a:pt x="74917" y="428142"/>
                  </a:lnTo>
                  <a:lnTo>
                    <a:pt x="46989" y="428053"/>
                  </a:lnTo>
                  <a:lnTo>
                    <a:pt x="47143" y="380193"/>
                  </a:lnTo>
                  <a:lnTo>
                    <a:pt x="26035" y="343725"/>
                  </a:lnTo>
                  <a:lnTo>
                    <a:pt x="22479" y="337540"/>
                  </a:lnTo>
                  <a:lnTo>
                    <a:pt x="14605" y="335419"/>
                  </a:lnTo>
                  <a:close/>
                </a:path>
                <a:path w="120650" h="454025">
                  <a:moveTo>
                    <a:pt x="47160" y="380221"/>
                  </a:moveTo>
                  <a:lnTo>
                    <a:pt x="46989" y="428053"/>
                  </a:lnTo>
                  <a:lnTo>
                    <a:pt x="72898" y="428142"/>
                  </a:lnTo>
                  <a:lnTo>
                    <a:pt x="72921" y="421614"/>
                  </a:lnTo>
                  <a:lnTo>
                    <a:pt x="48768" y="421538"/>
                  </a:lnTo>
                  <a:lnTo>
                    <a:pt x="60007" y="402416"/>
                  </a:lnTo>
                  <a:lnTo>
                    <a:pt x="47160" y="380221"/>
                  </a:lnTo>
                  <a:close/>
                </a:path>
                <a:path w="120650" h="454025">
                  <a:moveTo>
                    <a:pt x="105918" y="335749"/>
                  </a:moveTo>
                  <a:lnTo>
                    <a:pt x="97917" y="337807"/>
                  </a:lnTo>
                  <a:lnTo>
                    <a:pt x="94361" y="343966"/>
                  </a:lnTo>
                  <a:lnTo>
                    <a:pt x="73068" y="380193"/>
                  </a:lnTo>
                  <a:lnTo>
                    <a:pt x="72898" y="428142"/>
                  </a:lnTo>
                  <a:lnTo>
                    <a:pt x="74917" y="428142"/>
                  </a:lnTo>
                  <a:lnTo>
                    <a:pt x="116712" y="357098"/>
                  </a:lnTo>
                  <a:lnTo>
                    <a:pt x="120269" y="350939"/>
                  </a:lnTo>
                  <a:lnTo>
                    <a:pt x="118237" y="343001"/>
                  </a:lnTo>
                  <a:lnTo>
                    <a:pt x="112141" y="339369"/>
                  </a:lnTo>
                  <a:lnTo>
                    <a:pt x="105918" y="335749"/>
                  </a:lnTo>
                  <a:close/>
                </a:path>
                <a:path w="120650" h="454025">
                  <a:moveTo>
                    <a:pt x="60007" y="402416"/>
                  </a:moveTo>
                  <a:lnTo>
                    <a:pt x="48768" y="421538"/>
                  </a:lnTo>
                  <a:lnTo>
                    <a:pt x="71120" y="421614"/>
                  </a:lnTo>
                  <a:lnTo>
                    <a:pt x="60007" y="402416"/>
                  </a:lnTo>
                  <a:close/>
                </a:path>
                <a:path w="120650" h="454025">
                  <a:moveTo>
                    <a:pt x="73068" y="380193"/>
                  </a:moveTo>
                  <a:lnTo>
                    <a:pt x="60007" y="402416"/>
                  </a:lnTo>
                  <a:lnTo>
                    <a:pt x="71120" y="421614"/>
                  </a:lnTo>
                  <a:lnTo>
                    <a:pt x="72921" y="421614"/>
                  </a:lnTo>
                  <a:lnTo>
                    <a:pt x="73068" y="380193"/>
                  </a:lnTo>
                  <a:close/>
                </a:path>
                <a:path w="120650" h="454025">
                  <a:moveTo>
                    <a:pt x="74422" y="0"/>
                  </a:moveTo>
                  <a:lnTo>
                    <a:pt x="48513" y="0"/>
                  </a:lnTo>
                  <a:lnTo>
                    <a:pt x="47160" y="380221"/>
                  </a:lnTo>
                  <a:lnTo>
                    <a:pt x="60007" y="402416"/>
                  </a:lnTo>
                  <a:lnTo>
                    <a:pt x="73052" y="380221"/>
                  </a:lnTo>
                  <a:lnTo>
                    <a:pt x="73228" y="335419"/>
                  </a:lnTo>
                  <a:lnTo>
                    <a:pt x="744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365503" y="1959864"/>
            <a:ext cx="2356485" cy="4307205"/>
            <a:chOff x="1365503" y="1959864"/>
            <a:chExt cx="2356485" cy="4307205"/>
          </a:xfrm>
        </p:grpSpPr>
        <p:sp>
          <p:nvSpPr>
            <p:cNvPr id="33" name="object 33"/>
            <p:cNvSpPr/>
            <p:nvPr/>
          </p:nvSpPr>
          <p:spPr>
            <a:xfrm>
              <a:off x="2650236" y="2471928"/>
              <a:ext cx="315468" cy="848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48025" y="2494026"/>
              <a:ext cx="120650" cy="648335"/>
            </a:xfrm>
            <a:custGeom>
              <a:avLst/>
              <a:gdLst/>
              <a:ahLst/>
              <a:cxnLst/>
              <a:rect l="l" t="t" r="r" b="b"/>
              <a:pathLst>
                <a:path w="120650" h="648335">
                  <a:moveTo>
                    <a:pt x="14605" y="529844"/>
                  </a:moveTo>
                  <a:lnTo>
                    <a:pt x="2159" y="536956"/>
                  </a:lnTo>
                  <a:lnTo>
                    <a:pt x="0" y="544957"/>
                  </a:lnTo>
                  <a:lnTo>
                    <a:pt x="3682" y="551052"/>
                  </a:lnTo>
                  <a:lnTo>
                    <a:pt x="59943" y="648081"/>
                  </a:lnTo>
                  <a:lnTo>
                    <a:pt x="74993" y="622426"/>
                  </a:lnTo>
                  <a:lnTo>
                    <a:pt x="46990" y="622426"/>
                  </a:lnTo>
                  <a:lnTo>
                    <a:pt x="47117" y="574400"/>
                  </a:lnTo>
                  <a:lnTo>
                    <a:pt x="26035" y="538099"/>
                  </a:lnTo>
                  <a:lnTo>
                    <a:pt x="22479" y="531876"/>
                  </a:lnTo>
                  <a:lnTo>
                    <a:pt x="14605" y="529844"/>
                  </a:lnTo>
                  <a:close/>
                </a:path>
                <a:path w="120650" h="648335">
                  <a:moveTo>
                    <a:pt x="47117" y="574400"/>
                  </a:moveTo>
                  <a:lnTo>
                    <a:pt x="46990" y="622426"/>
                  </a:lnTo>
                  <a:lnTo>
                    <a:pt x="72898" y="622426"/>
                  </a:lnTo>
                  <a:lnTo>
                    <a:pt x="72915" y="615950"/>
                  </a:lnTo>
                  <a:lnTo>
                    <a:pt x="48894" y="615823"/>
                  </a:lnTo>
                  <a:lnTo>
                    <a:pt x="60083" y="596727"/>
                  </a:lnTo>
                  <a:lnTo>
                    <a:pt x="47117" y="574400"/>
                  </a:lnTo>
                  <a:close/>
                </a:path>
                <a:path w="120650" h="648335">
                  <a:moveTo>
                    <a:pt x="105918" y="529971"/>
                  </a:moveTo>
                  <a:lnTo>
                    <a:pt x="98043" y="532129"/>
                  </a:lnTo>
                  <a:lnTo>
                    <a:pt x="94361" y="538226"/>
                  </a:lnTo>
                  <a:lnTo>
                    <a:pt x="73024" y="574640"/>
                  </a:lnTo>
                  <a:lnTo>
                    <a:pt x="72898" y="622426"/>
                  </a:lnTo>
                  <a:lnTo>
                    <a:pt x="74993" y="622426"/>
                  </a:lnTo>
                  <a:lnTo>
                    <a:pt x="120268" y="545211"/>
                  </a:lnTo>
                  <a:lnTo>
                    <a:pt x="118237" y="537210"/>
                  </a:lnTo>
                  <a:lnTo>
                    <a:pt x="105918" y="529971"/>
                  </a:lnTo>
                  <a:close/>
                </a:path>
                <a:path w="120650" h="648335">
                  <a:moveTo>
                    <a:pt x="60083" y="596727"/>
                  </a:moveTo>
                  <a:lnTo>
                    <a:pt x="48894" y="615823"/>
                  </a:lnTo>
                  <a:lnTo>
                    <a:pt x="71247" y="615950"/>
                  </a:lnTo>
                  <a:lnTo>
                    <a:pt x="60083" y="596727"/>
                  </a:lnTo>
                  <a:close/>
                </a:path>
                <a:path w="120650" h="648335">
                  <a:moveTo>
                    <a:pt x="73024" y="574640"/>
                  </a:moveTo>
                  <a:lnTo>
                    <a:pt x="60083" y="596727"/>
                  </a:lnTo>
                  <a:lnTo>
                    <a:pt x="71247" y="615950"/>
                  </a:lnTo>
                  <a:lnTo>
                    <a:pt x="72915" y="615950"/>
                  </a:lnTo>
                  <a:lnTo>
                    <a:pt x="73024" y="574640"/>
                  </a:lnTo>
                  <a:close/>
                </a:path>
                <a:path w="120650" h="648335">
                  <a:moveTo>
                    <a:pt x="74549" y="0"/>
                  </a:moveTo>
                  <a:lnTo>
                    <a:pt x="48641" y="0"/>
                  </a:lnTo>
                  <a:lnTo>
                    <a:pt x="47117" y="574400"/>
                  </a:lnTo>
                  <a:lnTo>
                    <a:pt x="60083" y="596727"/>
                  </a:lnTo>
                  <a:lnTo>
                    <a:pt x="73024" y="574640"/>
                  </a:lnTo>
                  <a:lnTo>
                    <a:pt x="74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56915" y="3828288"/>
              <a:ext cx="964692" cy="859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99587" y="3851275"/>
              <a:ext cx="764540" cy="657860"/>
            </a:xfrm>
            <a:custGeom>
              <a:avLst/>
              <a:gdLst/>
              <a:ahLst/>
              <a:cxnLst/>
              <a:rect l="l" t="t" r="r" b="b"/>
              <a:pathLst>
                <a:path w="764539" h="657860">
                  <a:moveTo>
                    <a:pt x="651763" y="610997"/>
                  </a:moveTo>
                  <a:lnTo>
                    <a:pt x="645033" y="615695"/>
                  </a:lnTo>
                  <a:lnTo>
                    <a:pt x="642492" y="629666"/>
                  </a:lnTo>
                  <a:lnTo>
                    <a:pt x="647064" y="636397"/>
                  </a:lnTo>
                  <a:lnTo>
                    <a:pt x="654176" y="637794"/>
                  </a:lnTo>
                  <a:lnTo>
                    <a:pt x="764539" y="657860"/>
                  </a:lnTo>
                  <a:lnTo>
                    <a:pt x="762155" y="651001"/>
                  </a:lnTo>
                  <a:lnTo>
                    <a:pt x="736600" y="651001"/>
                  </a:lnTo>
                  <a:lnTo>
                    <a:pt x="700233" y="619827"/>
                  </a:lnTo>
                  <a:lnTo>
                    <a:pt x="651763" y="610997"/>
                  </a:lnTo>
                  <a:close/>
                </a:path>
                <a:path w="764539" h="657860">
                  <a:moveTo>
                    <a:pt x="700233" y="619827"/>
                  </a:moveTo>
                  <a:lnTo>
                    <a:pt x="736600" y="651001"/>
                  </a:lnTo>
                  <a:lnTo>
                    <a:pt x="741358" y="645413"/>
                  </a:lnTo>
                  <a:lnTo>
                    <a:pt x="732789" y="645413"/>
                  </a:lnTo>
                  <a:lnTo>
                    <a:pt x="725480" y="624426"/>
                  </a:lnTo>
                  <a:lnTo>
                    <a:pt x="700233" y="619827"/>
                  </a:lnTo>
                  <a:close/>
                </a:path>
                <a:path w="764539" h="657860">
                  <a:moveTo>
                    <a:pt x="718058" y="541527"/>
                  </a:moveTo>
                  <a:lnTo>
                    <a:pt x="711200" y="543941"/>
                  </a:lnTo>
                  <a:lnTo>
                    <a:pt x="704469" y="546226"/>
                  </a:lnTo>
                  <a:lnTo>
                    <a:pt x="700913" y="553593"/>
                  </a:lnTo>
                  <a:lnTo>
                    <a:pt x="703199" y="560451"/>
                  </a:lnTo>
                  <a:lnTo>
                    <a:pt x="717036" y="600181"/>
                  </a:lnTo>
                  <a:lnTo>
                    <a:pt x="753363" y="631317"/>
                  </a:lnTo>
                  <a:lnTo>
                    <a:pt x="736600" y="651001"/>
                  </a:lnTo>
                  <a:lnTo>
                    <a:pt x="762155" y="651001"/>
                  </a:lnTo>
                  <a:lnTo>
                    <a:pt x="727710" y="551942"/>
                  </a:lnTo>
                  <a:lnTo>
                    <a:pt x="725424" y="545083"/>
                  </a:lnTo>
                  <a:lnTo>
                    <a:pt x="718058" y="541527"/>
                  </a:lnTo>
                  <a:close/>
                </a:path>
                <a:path w="764539" h="657860">
                  <a:moveTo>
                    <a:pt x="725480" y="624426"/>
                  </a:moveTo>
                  <a:lnTo>
                    <a:pt x="732789" y="645413"/>
                  </a:lnTo>
                  <a:lnTo>
                    <a:pt x="747267" y="628395"/>
                  </a:lnTo>
                  <a:lnTo>
                    <a:pt x="725480" y="624426"/>
                  </a:lnTo>
                  <a:close/>
                </a:path>
                <a:path w="764539" h="657860">
                  <a:moveTo>
                    <a:pt x="717036" y="600181"/>
                  </a:moveTo>
                  <a:lnTo>
                    <a:pt x="725480" y="624426"/>
                  </a:lnTo>
                  <a:lnTo>
                    <a:pt x="747267" y="628395"/>
                  </a:lnTo>
                  <a:lnTo>
                    <a:pt x="732789" y="645413"/>
                  </a:lnTo>
                  <a:lnTo>
                    <a:pt x="741358" y="645413"/>
                  </a:lnTo>
                  <a:lnTo>
                    <a:pt x="753363" y="631317"/>
                  </a:lnTo>
                  <a:lnTo>
                    <a:pt x="717036" y="600181"/>
                  </a:lnTo>
                  <a:close/>
                </a:path>
                <a:path w="764539" h="657860">
                  <a:moveTo>
                    <a:pt x="16763" y="0"/>
                  </a:moveTo>
                  <a:lnTo>
                    <a:pt x="0" y="19557"/>
                  </a:lnTo>
                  <a:lnTo>
                    <a:pt x="700233" y="619827"/>
                  </a:lnTo>
                  <a:lnTo>
                    <a:pt x="725480" y="624426"/>
                  </a:lnTo>
                  <a:lnTo>
                    <a:pt x="717036" y="600181"/>
                  </a:lnTo>
                  <a:lnTo>
                    <a:pt x="167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65503" y="1959864"/>
              <a:ext cx="1665732" cy="43068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08683" y="2037715"/>
              <a:ext cx="1579880" cy="4166870"/>
            </a:xfrm>
            <a:custGeom>
              <a:avLst/>
              <a:gdLst/>
              <a:ahLst/>
              <a:cxnLst/>
              <a:rect l="l" t="t" r="r" b="b"/>
              <a:pathLst>
                <a:path w="1579880" h="4166870">
                  <a:moveTo>
                    <a:pt x="498257" y="47117"/>
                  </a:moveTo>
                  <a:lnTo>
                    <a:pt x="5841" y="47117"/>
                  </a:lnTo>
                  <a:lnTo>
                    <a:pt x="0" y="52959"/>
                  </a:lnTo>
                  <a:lnTo>
                    <a:pt x="0" y="4160824"/>
                  </a:lnTo>
                  <a:lnTo>
                    <a:pt x="5841" y="4166628"/>
                  </a:lnTo>
                  <a:lnTo>
                    <a:pt x="1579880" y="4166628"/>
                  </a:lnTo>
                  <a:lnTo>
                    <a:pt x="1579880" y="4153674"/>
                  </a:lnTo>
                  <a:lnTo>
                    <a:pt x="25907" y="4153674"/>
                  </a:lnTo>
                  <a:lnTo>
                    <a:pt x="12954" y="4140720"/>
                  </a:lnTo>
                  <a:lnTo>
                    <a:pt x="25907" y="4140720"/>
                  </a:lnTo>
                  <a:lnTo>
                    <a:pt x="25907" y="73025"/>
                  </a:lnTo>
                  <a:lnTo>
                    <a:pt x="12953" y="73025"/>
                  </a:lnTo>
                  <a:lnTo>
                    <a:pt x="25907" y="60071"/>
                  </a:lnTo>
                  <a:lnTo>
                    <a:pt x="520464" y="60071"/>
                  </a:lnTo>
                  <a:lnTo>
                    <a:pt x="498257" y="47117"/>
                  </a:lnTo>
                  <a:close/>
                </a:path>
                <a:path w="1579880" h="4166870">
                  <a:moveTo>
                    <a:pt x="25907" y="4140720"/>
                  </a:moveTo>
                  <a:lnTo>
                    <a:pt x="12954" y="4140720"/>
                  </a:lnTo>
                  <a:lnTo>
                    <a:pt x="25907" y="4153674"/>
                  </a:lnTo>
                  <a:lnTo>
                    <a:pt x="25907" y="4140720"/>
                  </a:lnTo>
                  <a:close/>
                </a:path>
                <a:path w="1579880" h="4166870">
                  <a:moveTo>
                    <a:pt x="1579880" y="4140720"/>
                  </a:moveTo>
                  <a:lnTo>
                    <a:pt x="25907" y="4140720"/>
                  </a:lnTo>
                  <a:lnTo>
                    <a:pt x="25907" y="4153674"/>
                  </a:lnTo>
                  <a:lnTo>
                    <a:pt x="1579880" y="4153674"/>
                  </a:lnTo>
                  <a:lnTo>
                    <a:pt x="1579880" y="4140720"/>
                  </a:lnTo>
                  <a:close/>
                </a:path>
                <a:path w="1579880" h="4166870">
                  <a:moveTo>
                    <a:pt x="520464" y="60071"/>
                  </a:moveTo>
                  <a:lnTo>
                    <a:pt x="461898" y="94234"/>
                  </a:lnTo>
                  <a:lnTo>
                    <a:pt x="455676" y="97789"/>
                  </a:lnTo>
                  <a:lnTo>
                    <a:pt x="453643" y="105790"/>
                  </a:lnTo>
                  <a:lnTo>
                    <a:pt x="457199" y="111887"/>
                  </a:lnTo>
                  <a:lnTo>
                    <a:pt x="460755" y="118110"/>
                  </a:lnTo>
                  <a:lnTo>
                    <a:pt x="468757" y="120142"/>
                  </a:lnTo>
                  <a:lnTo>
                    <a:pt x="549543" y="73025"/>
                  </a:lnTo>
                  <a:lnTo>
                    <a:pt x="546099" y="73025"/>
                  </a:lnTo>
                  <a:lnTo>
                    <a:pt x="546099" y="71247"/>
                  </a:lnTo>
                  <a:lnTo>
                    <a:pt x="539622" y="71247"/>
                  </a:lnTo>
                  <a:lnTo>
                    <a:pt x="520464" y="60071"/>
                  </a:lnTo>
                  <a:close/>
                </a:path>
                <a:path w="1579880" h="4166870">
                  <a:moveTo>
                    <a:pt x="25907" y="60071"/>
                  </a:moveTo>
                  <a:lnTo>
                    <a:pt x="12953" y="73025"/>
                  </a:lnTo>
                  <a:lnTo>
                    <a:pt x="25907" y="73025"/>
                  </a:lnTo>
                  <a:lnTo>
                    <a:pt x="25907" y="60071"/>
                  </a:lnTo>
                  <a:close/>
                </a:path>
                <a:path w="1579880" h="4166870">
                  <a:moveTo>
                    <a:pt x="520464" y="60071"/>
                  </a:moveTo>
                  <a:lnTo>
                    <a:pt x="25907" y="60071"/>
                  </a:lnTo>
                  <a:lnTo>
                    <a:pt x="25907" y="73025"/>
                  </a:lnTo>
                  <a:lnTo>
                    <a:pt x="498257" y="73025"/>
                  </a:lnTo>
                  <a:lnTo>
                    <a:pt x="520464" y="60071"/>
                  </a:lnTo>
                  <a:close/>
                </a:path>
                <a:path w="1579880" h="4166870">
                  <a:moveTo>
                    <a:pt x="549542" y="47117"/>
                  </a:moveTo>
                  <a:lnTo>
                    <a:pt x="546099" y="47117"/>
                  </a:lnTo>
                  <a:lnTo>
                    <a:pt x="546099" y="73025"/>
                  </a:lnTo>
                  <a:lnTo>
                    <a:pt x="549543" y="73025"/>
                  </a:lnTo>
                  <a:lnTo>
                    <a:pt x="571754" y="60071"/>
                  </a:lnTo>
                  <a:lnTo>
                    <a:pt x="549542" y="47117"/>
                  </a:lnTo>
                  <a:close/>
                </a:path>
                <a:path w="1579880" h="4166870">
                  <a:moveTo>
                    <a:pt x="539622" y="48895"/>
                  </a:moveTo>
                  <a:lnTo>
                    <a:pt x="520464" y="60071"/>
                  </a:lnTo>
                  <a:lnTo>
                    <a:pt x="539622" y="71247"/>
                  </a:lnTo>
                  <a:lnTo>
                    <a:pt x="539622" y="48895"/>
                  </a:lnTo>
                  <a:close/>
                </a:path>
                <a:path w="1579880" h="4166870">
                  <a:moveTo>
                    <a:pt x="546099" y="48895"/>
                  </a:moveTo>
                  <a:lnTo>
                    <a:pt x="539622" y="48895"/>
                  </a:lnTo>
                  <a:lnTo>
                    <a:pt x="539622" y="71247"/>
                  </a:lnTo>
                  <a:lnTo>
                    <a:pt x="546099" y="71247"/>
                  </a:lnTo>
                  <a:lnTo>
                    <a:pt x="546099" y="48895"/>
                  </a:lnTo>
                  <a:close/>
                </a:path>
                <a:path w="1579880" h="4166870">
                  <a:moveTo>
                    <a:pt x="468757" y="0"/>
                  </a:moveTo>
                  <a:lnTo>
                    <a:pt x="460755" y="2032"/>
                  </a:lnTo>
                  <a:lnTo>
                    <a:pt x="457199" y="8255"/>
                  </a:lnTo>
                  <a:lnTo>
                    <a:pt x="453643" y="14350"/>
                  </a:lnTo>
                  <a:lnTo>
                    <a:pt x="455676" y="22351"/>
                  </a:lnTo>
                  <a:lnTo>
                    <a:pt x="461898" y="25908"/>
                  </a:lnTo>
                  <a:lnTo>
                    <a:pt x="520464" y="60071"/>
                  </a:lnTo>
                  <a:lnTo>
                    <a:pt x="539622" y="48895"/>
                  </a:lnTo>
                  <a:lnTo>
                    <a:pt x="546099" y="48895"/>
                  </a:lnTo>
                  <a:lnTo>
                    <a:pt x="546099" y="47117"/>
                  </a:lnTo>
                  <a:lnTo>
                    <a:pt x="549542" y="47117"/>
                  </a:lnTo>
                  <a:lnTo>
                    <a:pt x="468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558284" y="1959864"/>
            <a:ext cx="2306320" cy="4307205"/>
            <a:chOff x="4558284" y="1959864"/>
            <a:chExt cx="2306320" cy="4307205"/>
          </a:xfrm>
        </p:grpSpPr>
        <p:sp>
          <p:nvSpPr>
            <p:cNvPr id="40" name="object 40"/>
            <p:cNvSpPr/>
            <p:nvPr/>
          </p:nvSpPr>
          <p:spPr>
            <a:xfrm>
              <a:off x="5350764" y="2471928"/>
              <a:ext cx="315467" cy="848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48554" y="2494026"/>
              <a:ext cx="120650" cy="648335"/>
            </a:xfrm>
            <a:custGeom>
              <a:avLst/>
              <a:gdLst/>
              <a:ahLst/>
              <a:cxnLst/>
              <a:rect l="l" t="t" r="r" b="b"/>
              <a:pathLst>
                <a:path w="120650" h="648335">
                  <a:moveTo>
                    <a:pt x="14605" y="529844"/>
                  </a:moveTo>
                  <a:lnTo>
                    <a:pt x="2159" y="536956"/>
                  </a:lnTo>
                  <a:lnTo>
                    <a:pt x="0" y="544957"/>
                  </a:lnTo>
                  <a:lnTo>
                    <a:pt x="3683" y="551052"/>
                  </a:lnTo>
                  <a:lnTo>
                    <a:pt x="59944" y="648081"/>
                  </a:lnTo>
                  <a:lnTo>
                    <a:pt x="74993" y="622426"/>
                  </a:lnTo>
                  <a:lnTo>
                    <a:pt x="46990" y="622426"/>
                  </a:lnTo>
                  <a:lnTo>
                    <a:pt x="47117" y="574400"/>
                  </a:lnTo>
                  <a:lnTo>
                    <a:pt x="26035" y="538099"/>
                  </a:lnTo>
                  <a:lnTo>
                    <a:pt x="22479" y="531876"/>
                  </a:lnTo>
                  <a:lnTo>
                    <a:pt x="14605" y="529844"/>
                  </a:lnTo>
                  <a:close/>
                </a:path>
                <a:path w="120650" h="648335">
                  <a:moveTo>
                    <a:pt x="47117" y="574400"/>
                  </a:moveTo>
                  <a:lnTo>
                    <a:pt x="46990" y="622426"/>
                  </a:lnTo>
                  <a:lnTo>
                    <a:pt x="72898" y="622426"/>
                  </a:lnTo>
                  <a:lnTo>
                    <a:pt x="72915" y="615950"/>
                  </a:lnTo>
                  <a:lnTo>
                    <a:pt x="48895" y="615823"/>
                  </a:lnTo>
                  <a:lnTo>
                    <a:pt x="60083" y="596727"/>
                  </a:lnTo>
                  <a:lnTo>
                    <a:pt x="47117" y="574400"/>
                  </a:lnTo>
                  <a:close/>
                </a:path>
                <a:path w="120650" h="648335">
                  <a:moveTo>
                    <a:pt x="105918" y="529971"/>
                  </a:moveTo>
                  <a:lnTo>
                    <a:pt x="98044" y="532129"/>
                  </a:lnTo>
                  <a:lnTo>
                    <a:pt x="94361" y="538226"/>
                  </a:lnTo>
                  <a:lnTo>
                    <a:pt x="73024" y="574640"/>
                  </a:lnTo>
                  <a:lnTo>
                    <a:pt x="72898" y="622426"/>
                  </a:lnTo>
                  <a:lnTo>
                    <a:pt x="74993" y="622426"/>
                  </a:lnTo>
                  <a:lnTo>
                    <a:pt x="120269" y="545211"/>
                  </a:lnTo>
                  <a:lnTo>
                    <a:pt x="118237" y="537210"/>
                  </a:lnTo>
                  <a:lnTo>
                    <a:pt x="105918" y="529971"/>
                  </a:lnTo>
                  <a:close/>
                </a:path>
                <a:path w="120650" h="648335">
                  <a:moveTo>
                    <a:pt x="60083" y="596727"/>
                  </a:moveTo>
                  <a:lnTo>
                    <a:pt x="48895" y="615823"/>
                  </a:lnTo>
                  <a:lnTo>
                    <a:pt x="71247" y="615950"/>
                  </a:lnTo>
                  <a:lnTo>
                    <a:pt x="60083" y="596727"/>
                  </a:lnTo>
                  <a:close/>
                </a:path>
                <a:path w="120650" h="648335">
                  <a:moveTo>
                    <a:pt x="73024" y="574640"/>
                  </a:moveTo>
                  <a:lnTo>
                    <a:pt x="60083" y="596727"/>
                  </a:lnTo>
                  <a:lnTo>
                    <a:pt x="71247" y="615950"/>
                  </a:lnTo>
                  <a:lnTo>
                    <a:pt x="72915" y="615950"/>
                  </a:lnTo>
                  <a:lnTo>
                    <a:pt x="73024" y="574640"/>
                  </a:lnTo>
                  <a:close/>
                </a:path>
                <a:path w="120650" h="648335">
                  <a:moveTo>
                    <a:pt x="74549" y="0"/>
                  </a:moveTo>
                  <a:lnTo>
                    <a:pt x="48641" y="0"/>
                  </a:lnTo>
                  <a:lnTo>
                    <a:pt x="47117" y="574400"/>
                  </a:lnTo>
                  <a:lnTo>
                    <a:pt x="60083" y="596727"/>
                  </a:lnTo>
                  <a:lnTo>
                    <a:pt x="73024" y="574640"/>
                  </a:lnTo>
                  <a:lnTo>
                    <a:pt x="74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58284" y="3880104"/>
              <a:ext cx="999743" cy="8092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16018" y="3902583"/>
              <a:ext cx="800100" cy="608330"/>
            </a:xfrm>
            <a:custGeom>
              <a:avLst/>
              <a:gdLst/>
              <a:ahLst/>
              <a:cxnLst/>
              <a:rect l="l" t="t" r="r" b="b"/>
              <a:pathLst>
                <a:path w="800100" h="608329">
                  <a:moveTo>
                    <a:pt x="53594" y="494919"/>
                  </a:moveTo>
                  <a:lnTo>
                    <a:pt x="45974" y="497967"/>
                  </a:lnTo>
                  <a:lnTo>
                    <a:pt x="43307" y="504571"/>
                  </a:lnTo>
                  <a:lnTo>
                    <a:pt x="0" y="608076"/>
                  </a:lnTo>
                  <a:lnTo>
                    <a:pt x="42838" y="602996"/>
                  </a:lnTo>
                  <a:lnTo>
                    <a:pt x="28321" y="602996"/>
                  </a:lnTo>
                  <a:lnTo>
                    <a:pt x="12700" y="582295"/>
                  </a:lnTo>
                  <a:lnTo>
                    <a:pt x="50903" y="553461"/>
                  </a:lnTo>
                  <a:lnTo>
                    <a:pt x="67183" y="514604"/>
                  </a:lnTo>
                  <a:lnTo>
                    <a:pt x="69850" y="508000"/>
                  </a:lnTo>
                  <a:lnTo>
                    <a:pt x="66802" y="500380"/>
                  </a:lnTo>
                  <a:lnTo>
                    <a:pt x="60198" y="497586"/>
                  </a:lnTo>
                  <a:lnTo>
                    <a:pt x="53594" y="494919"/>
                  </a:lnTo>
                  <a:close/>
                </a:path>
                <a:path w="800100" h="608329">
                  <a:moveTo>
                    <a:pt x="50903" y="553461"/>
                  </a:moveTo>
                  <a:lnTo>
                    <a:pt x="12700" y="582295"/>
                  </a:lnTo>
                  <a:lnTo>
                    <a:pt x="28321" y="602996"/>
                  </a:lnTo>
                  <a:lnTo>
                    <a:pt x="35386" y="597662"/>
                  </a:lnTo>
                  <a:lnTo>
                    <a:pt x="32385" y="597662"/>
                  </a:lnTo>
                  <a:lnTo>
                    <a:pt x="18923" y="579755"/>
                  </a:lnTo>
                  <a:lnTo>
                    <a:pt x="40990" y="577121"/>
                  </a:lnTo>
                  <a:lnTo>
                    <a:pt x="50903" y="553461"/>
                  </a:lnTo>
                  <a:close/>
                </a:path>
                <a:path w="800100" h="608329">
                  <a:moveTo>
                    <a:pt x="115443" y="568325"/>
                  </a:moveTo>
                  <a:lnTo>
                    <a:pt x="108331" y="569087"/>
                  </a:lnTo>
                  <a:lnTo>
                    <a:pt x="66651" y="574060"/>
                  </a:lnTo>
                  <a:lnTo>
                    <a:pt x="28321" y="602996"/>
                  </a:lnTo>
                  <a:lnTo>
                    <a:pt x="42838" y="602996"/>
                  </a:lnTo>
                  <a:lnTo>
                    <a:pt x="118491" y="593979"/>
                  </a:lnTo>
                  <a:lnTo>
                    <a:pt x="123571" y="587502"/>
                  </a:lnTo>
                  <a:lnTo>
                    <a:pt x="121793" y="573278"/>
                  </a:lnTo>
                  <a:lnTo>
                    <a:pt x="115443" y="568325"/>
                  </a:lnTo>
                  <a:close/>
                </a:path>
                <a:path w="800100" h="608329">
                  <a:moveTo>
                    <a:pt x="40990" y="577121"/>
                  </a:moveTo>
                  <a:lnTo>
                    <a:pt x="18923" y="579755"/>
                  </a:lnTo>
                  <a:lnTo>
                    <a:pt x="32385" y="597662"/>
                  </a:lnTo>
                  <a:lnTo>
                    <a:pt x="40990" y="577121"/>
                  </a:lnTo>
                  <a:close/>
                </a:path>
                <a:path w="800100" h="608329">
                  <a:moveTo>
                    <a:pt x="66651" y="574060"/>
                  </a:moveTo>
                  <a:lnTo>
                    <a:pt x="40990" y="577121"/>
                  </a:lnTo>
                  <a:lnTo>
                    <a:pt x="32385" y="597662"/>
                  </a:lnTo>
                  <a:lnTo>
                    <a:pt x="35386" y="597662"/>
                  </a:lnTo>
                  <a:lnTo>
                    <a:pt x="66651" y="574060"/>
                  </a:lnTo>
                  <a:close/>
                </a:path>
                <a:path w="800100" h="608329">
                  <a:moveTo>
                    <a:pt x="784225" y="0"/>
                  </a:moveTo>
                  <a:lnTo>
                    <a:pt x="50903" y="553461"/>
                  </a:lnTo>
                  <a:lnTo>
                    <a:pt x="40990" y="577121"/>
                  </a:lnTo>
                  <a:lnTo>
                    <a:pt x="66651" y="574060"/>
                  </a:lnTo>
                  <a:lnTo>
                    <a:pt x="799846" y="20574"/>
                  </a:lnTo>
                  <a:lnTo>
                    <a:pt x="784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78552" y="1959864"/>
              <a:ext cx="1685544" cy="43068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20462" y="2037715"/>
              <a:ext cx="1601470" cy="4166870"/>
            </a:xfrm>
            <a:custGeom>
              <a:avLst/>
              <a:gdLst/>
              <a:ahLst/>
              <a:cxnLst/>
              <a:rect l="l" t="t" r="r" b="b"/>
              <a:pathLst>
                <a:path w="1601470" h="4166870">
                  <a:moveTo>
                    <a:pt x="1575181" y="4140720"/>
                  </a:moveTo>
                  <a:lnTo>
                    <a:pt x="0" y="4140720"/>
                  </a:lnTo>
                  <a:lnTo>
                    <a:pt x="0" y="4166628"/>
                  </a:lnTo>
                  <a:lnTo>
                    <a:pt x="1595246" y="4166628"/>
                  </a:lnTo>
                  <a:lnTo>
                    <a:pt x="1601089" y="4160824"/>
                  </a:lnTo>
                  <a:lnTo>
                    <a:pt x="1601089" y="4153674"/>
                  </a:lnTo>
                  <a:lnTo>
                    <a:pt x="1575181" y="4153674"/>
                  </a:lnTo>
                  <a:lnTo>
                    <a:pt x="1575181" y="4140720"/>
                  </a:lnTo>
                  <a:close/>
                </a:path>
                <a:path w="1601470" h="4166870">
                  <a:moveTo>
                    <a:pt x="1575181" y="60071"/>
                  </a:moveTo>
                  <a:lnTo>
                    <a:pt x="1575181" y="4153674"/>
                  </a:lnTo>
                  <a:lnTo>
                    <a:pt x="1588135" y="4140720"/>
                  </a:lnTo>
                  <a:lnTo>
                    <a:pt x="1601089" y="4140720"/>
                  </a:lnTo>
                  <a:lnTo>
                    <a:pt x="1601089" y="73025"/>
                  </a:lnTo>
                  <a:lnTo>
                    <a:pt x="1588135" y="73025"/>
                  </a:lnTo>
                  <a:lnTo>
                    <a:pt x="1575181" y="60071"/>
                  </a:lnTo>
                  <a:close/>
                </a:path>
                <a:path w="1601470" h="4166870">
                  <a:moveTo>
                    <a:pt x="1601089" y="4140720"/>
                  </a:moveTo>
                  <a:lnTo>
                    <a:pt x="1588135" y="4140720"/>
                  </a:lnTo>
                  <a:lnTo>
                    <a:pt x="1575181" y="4153674"/>
                  </a:lnTo>
                  <a:lnTo>
                    <a:pt x="1601089" y="4153674"/>
                  </a:lnTo>
                  <a:lnTo>
                    <a:pt x="1601089" y="4140720"/>
                  </a:lnTo>
                  <a:close/>
                </a:path>
                <a:path w="1601470" h="4166870">
                  <a:moveTo>
                    <a:pt x="1183132" y="0"/>
                  </a:moveTo>
                  <a:lnTo>
                    <a:pt x="1176909" y="3556"/>
                  </a:lnTo>
                  <a:lnTo>
                    <a:pt x="1080008" y="60071"/>
                  </a:lnTo>
                  <a:lnTo>
                    <a:pt x="1176909" y="116586"/>
                  </a:lnTo>
                  <a:lnTo>
                    <a:pt x="1183132" y="120142"/>
                  </a:lnTo>
                  <a:lnTo>
                    <a:pt x="1191133" y="118110"/>
                  </a:lnTo>
                  <a:lnTo>
                    <a:pt x="1194689" y="111887"/>
                  </a:lnTo>
                  <a:lnTo>
                    <a:pt x="1198245" y="105790"/>
                  </a:lnTo>
                  <a:lnTo>
                    <a:pt x="1196213" y="97789"/>
                  </a:lnTo>
                  <a:lnTo>
                    <a:pt x="1189989" y="94234"/>
                  </a:lnTo>
                  <a:lnTo>
                    <a:pt x="1153631" y="73025"/>
                  </a:lnTo>
                  <a:lnTo>
                    <a:pt x="1105789" y="73025"/>
                  </a:lnTo>
                  <a:lnTo>
                    <a:pt x="1105789" y="47117"/>
                  </a:lnTo>
                  <a:lnTo>
                    <a:pt x="1153631" y="47117"/>
                  </a:lnTo>
                  <a:lnTo>
                    <a:pt x="1189989" y="25908"/>
                  </a:lnTo>
                  <a:lnTo>
                    <a:pt x="1196213" y="22351"/>
                  </a:lnTo>
                  <a:lnTo>
                    <a:pt x="1198245" y="14350"/>
                  </a:lnTo>
                  <a:lnTo>
                    <a:pt x="1194689" y="8255"/>
                  </a:lnTo>
                  <a:lnTo>
                    <a:pt x="1191133" y="2032"/>
                  </a:lnTo>
                  <a:lnTo>
                    <a:pt x="1183132" y="0"/>
                  </a:lnTo>
                  <a:close/>
                </a:path>
                <a:path w="1601470" h="4166870">
                  <a:moveTo>
                    <a:pt x="1153631" y="47117"/>
                  </a:moveTo>
                  <a:lnTo>
                    <a:pt x="1105789" y="47117"/>
                  </a:lnTo>
                  <a:lnTo>
                    <a:pt x="1105789" y="73025"/>
                  </a:lnTo>
                  <a:lnTo>
                    <a:pt x="1153631" y="73025"/>
                  </a:lnTo>
                  <a:lnTo>
                    <a:pt x="1150583" y="71247"/>
                  </a:lnTo>
                  <a:lnTo>
                    <a:pt x="1112265" y="71247"/>
                  </a:lnTo>
                  <a:lnTo>
                    <a:pt x="1112265" y="48895"/>
                  </a:lnTo>
                  <a:lnTo>
                    <a:pt x="1150583" y="48895"/>
                  </a:lnTo>
                  <a:lnTo>
                    <a:pt x="1153631" y="47117"/>
                  </a:lnTo>
                  <a:close/>
                </a:path>
                <a:path w="1601470" h="4166870">
                  <a:moveTo>
                    <a:pt x="1595246" y="47117"/>
                  </a:moveTo>
                  <a:lnTo>
                    <a:pt x="1153631" y="47117"/>
                  </a:lnTo>
                  <a:lnTo>
                    <a:pt x="1131424" y="60071"/>
                  </a:lnTo>
                  <a:lnTo>
                    <a:pt x="1153631" y="73025"/>
                  </a:lnTo>
                  <a:lnTo>
                    <a:pt x="1575181" y="73025"/>
                  </a:lnTo>
                  <a:lnTo>
                    <a:pt x="1575181" y="60071"/>
                  </a:lnTo>
                  <a:lnTo>
                    <a:pt x="1601089" y="60071"/>
                  </a:lnTo>
                  <a:lnTo>
                    <a:pt x="1601089" y="52959"/>
                  </a:lnTo>
                  <a:lnTo>
                    <a:pt x="1595246" y="47117"/>
                  </a:lnTo>
                  <a:close/>
                </a:path>
                <a:path w="1601470" h="4166870">
                  <a:moveTo>
                    <a:pt x="1601089" y="60071"/>
                  </a:moveTo>
                  <a:lnTo>
                    <a:pt x="1575181" y="60071"/>
                  </a:lnTo>
                  <a:lnTo>
                    <a:pt x="1588135" y="73025"/>
                  </a:lnTo>
                  <a:lnTo>
                    <a:pt x="1601089" y="73025"/>
                  </a:lnTo>
                  <a:lnTo>
                    <a:pt x="1601089" y="60071"/>
                  </a:lnTo>
                  <a:close/>
                </a:path>
                <a:path w="1601470" h="4166870">
                  <a:moveTo>
                    <a:pt x="1112265" y="48895"/>
                  </a:moveTo>
                  <a:lnTo>
                    <a:pt x="1112265" y="71247"/>
                  </a:lnTo>
                  <a:lnTo>
                    <a:pt x="1131424" y="60071"/>
                  </a:lnTo>
                  <a:lnTo>
                    <a:pt x="1112265" y="48895"/>
                  </a:lnTo>
                  <a:close/>
                </a:path>
                <a:path w="1601470" h="4166870">
                  <a:moveTo>
                    <a:pt x="1131424" y="60071"/>
                  </a:moveTo>
                  <a:lnTo>
                    <a:pt x="1112265" y="71247"/>
                  </a:lnTo>
                  <a:lnTo>
                    <a:pt x="1150583" y="71247"/>
                  </a:lnTo>
                  <a:lnTo>
                    <a:pt x="1131424" y="60071"/>
                  </a:lnTo>
                  <a:close/>
                </a:path>
                <a:path w="1601470" h="4166870">
                  <a:moveTo>
                    <a:pt x="1150583" y="48895"/>
                  </a:moveTo>
                  <a:lnTo>
                    <a:pt x="1112265" y="48895"/>
                  </a:lnTo>
                  <a:lnTo>
                    <a:pt x="1131424" y="60071"/>
                  </a:lnTo>
                  <a:lnTo>
                    <a:pt x="1150583" y="48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51890"/>
            <a:ext cx="43903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Receptor </a:t>
            </a:r>
            <a:r>
              <a:rPr sz="2500" b="1" spc="-10" dirty="0">
                <a:solidFill>
                  <a:srgbClr val="000000"/>
                </a:solidFill>
                <a:latin typeface="Liberation Sans Narrow"/>
                <a:cs typeface="Liberation Sans Narrow"/>
              </a:rPr>
              <a:t>selection and</a:t>
            </a:r>
            <a:r>
              <a:rPr sz="2500" b="1" spc="30" dirty="0">
                <a:solidFill>
                  <a:srgbClr val="000000"/>
                </a:solidFill>
                <a:latin typeface="Liberation Sans Narrow"/>
                <a:cs typeface="Liberation Sans Narrow"/>
              </a:rPr>
              <a:t> </a:t>
            </a:r>
            <a:r>
              <a:rPr sz="2500" b="1" spc="-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preparation</a:t>
            </a:r>
            <a:endParaRPr sz="25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1899640"/>
            <a:ext cx="7531100" cy="35617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latin typeface="Liberation Sans Narrow"/>
                <a:cs typeface="Liberation Sans Narrow"/>
              </a:rPr>
              <a:t>Building the</a:t>
            </a:r>
            <a:r>
              <a:rPr sz="2000" b="1" spc="-80" dirty="0">
                <a:latin typeface="Liberation Sans Narrow"/>
                <a:cs typeface="Liberation Sans Narrow"/>
              </a:rPr>
              <a:t> </a:t>
            </a:r>
            <a:r>
              <a:rPr sz="2000" b="1" dirty="0">
                <a:latin typeface="Liberation Sans Narrow"/>
                <a:cs typeface="Liberation Sans Narrow"/>
              </a:rPr>
              <a:t>Receptor</a:t>
            </a:r>
            <a:endParaRPr sz="2000">
              <a:latin typeface="Liberation Sans Narrow"/>
              <a:cs typeface="Liberation Sans Narrow"/>
            </a:endParaRPr>
          </a:p>
          <a:p>
            <a:pPr marL="12700" marR="852805" indent="39624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3D structure of the receptor should be considered which can be  downloaded </a:t>
            </a:r>
            <a:r>
              <a:rPr sz="2000" dirty="0">
                <a:latin typeface="Liberation Sans Narrow"/>
                <a:cs typeface="Liberation Sans Narrow"/>
              </a:rPr>
              <a:t>from</a:t>
            </a:r>
            <a:r>
              <a:rPr sz="2000" spc="-25" dirty="0">
                <a:latin typeface="Liberation Sans Narrow"/>
                <a:cs typeface="Liberation Sans Narrow"/>
              </a:rPr>
              <a:t> </a:t>
            </a:r>
            <a:r>
              <a:rPr sz="2000" dirty="0">
                <a:latin typeface="Liberation Sans Narrow"/>
                <a:cs typeface="Liberation Sans Narrow"/>
              </a:rPr>
              <a:t>PDB.</a:t>
            </a:r>
            <a:endParaRPr sz="2000">
              <a:latin typeface="Liberation Sans Narrow"/>
              <a:cs typeface="Liberation Sans Narrow"/>
            </a:endParaRPr>
          </a:p>
          <a:p>
            <a:pPr marL="40894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10" dirty="0">
                <a:latin typeface="Liberation Sans Narrow"/>
                <a:cs typeface="Liberation Sans Narrow"/>
              </a:rPr>
              <a:t>available </a:t>
            </a:r>
            <a:r>
              <a:rPr sz="2000" spc="-5" dirty="0">
                <a:latin typeface="Liberation Sans Narrow"/>
                <a:cs typeface="Liberation Sans Narrow"/>
              </a:rPr>
              <a:t>structure </a:t>
            </a:r>
            <a:r>
              <a:rPr sz="2000" spc="-10" dirty="0">
                <a:latin typeface="Liberation Sans Narrow"/>
                <a:cs typeface="Liberation Sans Narrow"/>
              </a:rPr>
              <a:t>should </a:t>
            </a:r>
            <a:r>
              <a:rPr sz="2000" spc="-5" dirty="0">
                <a:latin typeface="Liberation Sans Narrow"/>
                <a:cs typeface="Liberation Sans Narrow"/>
              </a:rPr>
              <a:t>be</a:t>
            </a:r>
            <a:r>
              <a:rPr sz="200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processed.</a:t>
            </a:r>
            <a:endParaRPr sz="2000">
              <a:latin typeface="Liberation Sans Narrow"/>
              <a:cs typeface="Liberation Sans Narrow"/>
            </a:endParaRPr>
          </a:p>
          <a:p>
            <a:pPr marL="40894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receptor should </a:t>
            </a:r>
            <a:r>
              <a:rPr sz="2000" dirty="0">
                <a:latin typeface="Liberation Sans Narrow"/>
                <a:cs typeface="Liberation Sans Narrow"/>
              </a:rPr>
              <a:t>be </a:t>
            </a:r>
            <a:r>
              <a:rPr sz="2000" spc="-5" dirty="0">
                <a:latin typeface="Liberation Sans Narrow"/>
                <a:cs typeface="Liberation Sans Narrow"/>
              </a:rPr>
              <a:t>biologically </a:t>
            </a:r>
            <a:r>
              <a:rPr sz="2000" spc="-10" dirty="0">
                <a:latin typeface="Liberation Sans Narrow"/>
                <a:cs typeface="Liberation Sans Narrow"/>
              </a:rPr>
              <a:t>active </a:t>
            </a:r>
            <a:r>
              <a:rPr sz="2000" spc="-5" dirty="0">
                <a:latin typeface="Liberation Sans Narrow"/>
                <a:cs typeface="Liberation Sans Narrow"/>
              </a:rPr>
              <a:t>and</a:t>
            </a:r>
            <a:r>
              <a:rPr sz="2000" spc="-1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stable.</a:t>
            </a:r>
            <a:endParaRPr sz="2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Liberation Sans Narrow"/>
              <a:cs typeface="Liberation Sans Narrow"/>
            </a:endParaRPr>
          </a:p>
          <a:p>
            <a:pPr marL="183515">
              <a:lnSpc>
                <a:spcPct val="100000"/>
              </a:lnSpc>
            </a:pPr>
            <a:r>
              <a:rPr sz="2000" b="1" spc="-5" dirty="0">
                <a:latin typeface="Liberation Sans Narrow"/>
                <a:cs typeface="Liberation Sans Narrow"/>
              </a:rPr>
              <a:t>Identification </a:t>
            </a:r>
            <a:r>
              <a:rPr sz="2000" b="1" dirty="0">
                <a:latin typeface="Liberation Sans Narrow"/>
                <a:cs typeface="Liberation Sans Narrow"/>
              </a:rPr>
              <a:t>of the Active</a:t>
            </a:r>
            <a:r>
              <a:rPr sz="2000" b="1" spc="-165" dirty="0">
                <a:latin typeface="Liberation Sans Narrow"/>
                <a:cs typeface="Liberation Sans Narrow"/>
              </a:rPr>
              <a:t> </a:t>
            </a:r>
            <a:r>
              <a:rPr sz="2000" b="1" dirty="0">
                <a:latin typeface="Liberation Sans Narrow"/>
                <a:cs typeface="Liberation Sans Narrow"/>
              </a:rPr>
              <a:t>Site</a:t>
            </a:r>
            <a:endParaRPr sz="2000">
              <a:latin typeface="Liberation Sans Narrow"/>
              <a:cs typeface="Liberation Sans Narrow"/>
            </a:endParaRPr>
          </a:p>
          <a:p>
            <a:pPr marL="63754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10" dirty="0">
                <a:latin typeface="Liberation Sans Narrow"/>
                <a:cs typeface="Liberation Sans Narrow"/>
              </a:rPr>
              <a:t>active </a:t>
            </a:r>
            <a:r>
              <a:rPr sz="2000" spc="-5" dirty="0">
                <a:latin typeface="Liberation Sans Narrow"/>
                <a:cs typeface="Liberation Sans Narrow"/>
              </a:rPr>
              <a:t>site within the receptor should be</a:t>
            </a:r>
            <a:r>
              <a:rPr sz="2000" spc="-20" dirty="0">
                <a:latin typeface="Liberation Sans Narrow"/>
                <a:cs typeface="Liberation Sans Narrow"/>
              </a:rPr>
              <a:t> </a:t>
            </a:r>
            <a:r>
              <a:rPr sz="2000" spc="-10" dirty="0">
                <a:latin typeface="Liberation Sans Narrow"/>
                <a:cs typeface="Liberation Sans Narrow"/>
              </a:rPr>
              <a:t>identified.</a:t>
            </a:r>
            <a:endParaRPr sz="2000">
              <a:latin typeface="Liberation Sans Narrow"/>
              <a:cs typeface="Liberation Sans Narrow"/>
            </a:endParaRPr>
          </a:p>
          <a:p>
            <a:pPr marL="63754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receptor </a:t>
            </a:r>
            <a:r>
              <a:rPr sz="2000" dirty="0">
                <a:latin typeface="Liberation Sans Narrow"/>
                <a:cs typeface="Liberation Sans Narrow"/>
              </a:rPr>
              <a:t>may </a:t>
            </a:r>
            <a:r>
              <a:rPr sz="2000" spc="-5" dirty="0">
                <a:latin typeface="Liberation Sans Narrow"/>
                <a:cs typeface="Liberation Sans Narrow"/>
              </a:rPr>
              <a:t>have many </a:t>
            </a:r>
            <a:r>
              <a:rPr sz="2000" spc="-10" dirty="0">
                <a:latin typeface="Liberation Sans Narrow"/>
                <a:cs typeface="Liberation Sans Narrow"/>
              </a:rPr>
              <a:t>active </a:t>
            </a:r>
            <a:r>
              <a:rPr sz="2000" spc="-5" dirty="0">
                <a:latin typeface="Liberation Sans Narrow"/>
                <a:cs typeface="Liberation Sans Narrow"/>
              </a:rPr>
              <a:t>sites but the one of the interest</a:t>
            </a:r>
            <a:r>
              <a:rPr sz="2000" spc="-3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should</a:t>
            </a:r>
            <a:endParaRPr sz="20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Liberation Sans Narrow"/>
                <a:cs typeface="Liberation Sans Narrow"/>
              </a:rPr>
              <a:t>be selected.</a:t>
            </a:r>
            <a:endParaRPr sz="2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56130"/>
            <a:ext cx="41160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Ligand </a:t>
            </a:r>
            <a:r>
              <a:rPr sz="2500" b="1" spc="-10" dirty="0">
                <a:solidFill>
                  <a:srgbClr val="000000"/>
                </a:solidFill>
                <a:latin typeface="Liberation Sans Narrow"/>
                <a:cs typeface="Liberation Sans Narrow"/>
              </a:rPr>
              <a:t>selection and</a:t>
            </a:r>
            <a:r>
              <a:rPr sz="2500" b="1" spc="2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 </a:t>
            </a:r>
            <a:r>
              <a:rPr sz="2500" b="1" spc="-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preparation</a:t>
            </a:r>
            <a:endParaRPr sz="25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363851"/>
            <a:ext cx="8021955" cy="289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Liberation Sans Narrow"/>
                <a:cs typeface="Liberation Sans Narrow"/>
              </a:rPr>
              <a:t>Ligands can be obtained from various databases like </a:t>
            </a:r>
            <a:r>
              <a:rPr sz="2000" dirty="0">
                <a:latin typeface="Liberation Sans Narrow"/>
                <a:cs typeface="Liberation Sans Narrow"/>
              </a:rPr>
              <a:t>ZINC, </a:t>
            </a:r>
            <a:r>
              <a:rPr sz="2000" spc="-5" dirty="0">
                <a:latin typeface="Liberation Sans Narrow"/>
                <a:cs typeface="Liberation Sans Narrow"/>
              </a:rPr>
              <a:t>PubChem or</a:t>
            </a:r>
            <a:r>
              <a:rPr sz="2000" spc="-2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can</a:t>
            </a:r>
            <a:endParaRPr sz="2000">
              <a:latin typeface="Liberation Sans Narrow"/>
              <a:cs typeface="Liberation Sans Narrow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Liberation Sans Narrow"/>
                <a:cs typeface="Liberation Sans Narrow"/>
              </a:rPr>
              <a:t>be </a:t>
            </a:r>
            <a:r>
              <a:rPr sz="2000" spc="-5" dirty="0">
                <a:latin typeface="Liberation Sans Narrow"/>
                <a:cs typeface="Liberation Sans Narrow"/>
              </a:rPr>
              <a:t>sketched using tools </a:t>
            </a:r>
            <a:r>
              <a:rPr sz="2000" spc="-10" dirty="0">
                <a:latin typeface="Liberation Sans Narrow"/>
                <a:cs typeface="Liberation Sans Narrow"/>
              </a:rPr>
              <a:t>like</a:t>
            </a:r>
            <a:r>
              <a:rPr sz="2000" spc="-3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Chemsketch.</a:t>
            </a:r>
            <a:endParaRPr sz="2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</a:pPr>
            <a:r>
              <a:rPr sz="2500" b="1" spc="-5" dirty="0">
                <a:latin typeface="Liberation Sans Narrow"/>
                <a:cs typeface="Liberation Sans Narrow"/>
              </a:rPr>
              <a:t>Docking</a:t>
            </a:r>
            <a:endParaRPr sz="25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Liberation Sans Narrow"/>
              <a:cs typeface="Liberation Sans Narrow"/>
            </a:endParaRPr>
          </a:p>
          <a:p>
            <a:pPr marL="355600" marR="9525" indent="571500">
              <a:lnSpc>
                <a:spcPct val="100000"/>
              </a:lnSpc>
            </a:pP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ligand is docked onto the receptor and the interactions are checked. </a:t>
            </a:r>
            <a:r>
              <a:rPr sz="2000" dirty="0">
                <a:latin typeface="Liberation Sans Narrow"/>
                <a:cs typeface="Liberation Sans Narrow"/>
              </a:rPr>
              <a:t>The  </a:t>
            </a:r>
            <a:r>
              <a:rPr sz="2000" spc="-5" dirty="0">
                <a:latin typeface="Liberation Sans Narrow"/>
                <a:cs typeface="Liberation Sans Narrow"/>
              </a:rPr>
              <a:t>scoring function generates score, depending on which the best </a:t>
            </a:r>
            <a:r>
              <a:rPr sz="2000" spc="-10" dirty="0">
                <a:latin typeface="Liberation Sans Narrow"/>
                <a:cs typeface="Liberation Sans Narrow"/>
              </a:rPr>
              <a:t>fit </a:t>
            </a:r>
            <a:r>
              <a:rPr sz="2000" spc="-5" dirty="0">
                <a:latin typeface="Liberation Sans Narrow"/>
                <a:cs typeface="Liberation Sans Narrow"/>
              </a:rPr>
              <a:t>ligand </a:t>
            </a:r>
            <a:r>
              <a:rPr sz="2000" spc="-10" dirty="0">
                <a:latin typeface="Liberation Sans Narrow"/>
                <a:cs typeface="Liberation Sans Narrow"/>
              </a:rPr>
              <a:t>is  </a:t>
            </a:r>
            <a:r>
              <a:rPr sz="2000" spc="-5" dirty="0">
                <a:latin typeface="Liberation Sans Narrow"/>
                <a:cs typeface="Liberation Sans Narrow"/>
              </a:rPr>
              <a:t>selected.</a:t>
            </a:r>
            <a:endParaRPr sz="2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0676" y="592962"/>
            <a:ext cx="2903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735" dirty="0"/>
              <a:t>Softwares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409445"/>
            <a:ext cx="7741284" cy="5436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b="1" spc="-5" dirty="0">
                <a:latin typeface="Liberation Sans Narrow"/>
                <a:cs typeface="Liberation Sans Narrow"/>
              </a:rPr>
              <a:t>SANJEEVINI </a:t>
            </a:r>
            <a:r>
              <a:rPr dirty="0">
                <a:latin typeface="Liberation Sans Narrow"/>
                <a:cs typeface="Liberation Sans Narrow"/>
              </a:rPr>
              <a:t>– </a:t>
            </a:r>
            <a:r>
              <a:rPr spc="-5" dirty="0">
                <a:latin typeface="Liberation Sans Narrow"/>
                <a:cs typeface="Liberation Sans Narrow"/>
              </a:rPr>
              <a:t>IIT Delhi</a:t>
            </a:r>
            <a:r>
              <a:rPr spc="-30" dirty="0">
                <a:latin typeface="Liberation Sans Narrow"/>
                <a:cs typeface="Liberation Sans Narrow"/>
              </a:rPr>
              <a:t> </a:t>
            </a:r>
            <a:r>
              <a:rPr spc="-10" dirty="0">
                <a:latin typeface="Liberation Sans Narrow"/>
                <a:cs typeface="Liberation Sans Narrow"/>
                <a:hlinkClick r:id="rId2"/>
              </a:rPr>
              <a:t>(www.scfbi</a:t>
            </a:r>
            <a:r>
              <a:rPr spc="-10" dirty="0">
                <a:latin typeface="Liberation Sans Narrow"/>
                <a:cs typeface="Liberation Sans Narrow"/>
              </a:rPr>
              <a:t>o</a:t>
            </a:r>
            <a:r>
              <a:rPr spc="-10" dirty="0">
                <a:latin typeface="Liberation Sans Narrow"/>
                <a:cs typeface="Liberation Sans Narrow"/>
                <a:hlinkClick r:id="rId2"/>
              </a:rPr>
              <a:t>-iitd.res.in/sanjeevini/sanjeevini.jsp)</a:t>
            </a:r>
            <a:endParaRPr dirty="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400" dirty="0">
              <a:latin typeface="Liberation Sans Narrow"/>
              <a:cs typeface="Liberation Sans Narrow"/>
            </a:endParaRPr>
          </a:p>
          <a:p>
            <a:pPr marL="355600" marR="1612900" indent="-342900">
              <a:lnSpc>
                <a:spcPts val="21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b="1" dirty="0">
                <a:latin typeface="Liberation Sans Narrow"/>
                <a:cs typeface="Liberation Sans Narrow"/>
              </a:rPr>
              <a:t>GOLD </a:t>
            </a:r>
            <a:r>
              <a:rPr dirty="0">
                <a:latin typeface="Liberation Sans Narrow"/>
                <a:cs typeface="Liberation Sans Narrow"/>
              </a:rPr>
              <a:t>– </a:t>
            </a:r>
            <a:r>
              <a:rPr spc="-5" dirty="0">
                <a:latin typeface="Liberation Sans Narrow"/>
                <a:cs typeface="Liberation Sans Narrow"/>
              </a:rPr>
              <a:t>University of </a:t>
            </a:r>
            <a:r>
              <a:rPr dirty="0">
                <a:latin typeface="Liberation Sans Narrow"/>
                <a:cs typeface="Liberation Sans Narrow"/>
              </a:rPr>
              <a:t>Cambridge </a:t>
            </a:r>
            <a:r>
              <a:rPr spc="-5" dirty="0">
                <a:latin typeface="Liberation Sans Narrow"/>
                <a:cs typeface="Liberation Sans Narrow"/>
              </a:rPr>
              <a:t>,UK  (</a:t>
            </a:r>
            <a:r>
              <a:rPr spc="-5" dirty="0">
                <a:latin typeface="Liberation Sans Narrow"/>
                <a:cs typeface="Liberation Sans Narrow"/>
                <a:hlinkClick r:id="rId3"/>
              </a:rPr>
              <a:t>www.ccdc.cam.ac.uk/Solutions/GoldSuite/Pages/GOLD.aspx)</a:t>
            </a:r>
            <a:endParaRPr dirty="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4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b="1" dirty="0">
                <a:latin typeface="Liberation Sans Narrow"/>
                <a:cs typeface="Liberation Sans Narrow"/>
              </a:rPr>
              <a:t>AUTODOCK </a:t>
            </a:r>
            <a:r>
              <a:rPr dirty="0">
                <a:latin typeface="Liberation Sans Narrow"/>
                <a:cs typeface="Liberation Sans Narrow"/>
              </a:rPr>
              <a:t>- Scripps </a:t>
            </a:r>
            <a:r>
              <a:rPr spc="-5" dirty="0">
                <a:latin typeface="Liberation Sans Narrow"/>
                <a:cs typeface="Liberation Sans Narrow"/>
              </a:rPr>
              <a:t>Research Institute,USA</a:t>
            </a:r>
            <a:r>
              <a:rPr spc="-130" dirty="0">
                <a:latin typeface="Liberation Sans Narrow"/>
                <a:cs typeface="Liberation Sans Narrow"/>
              </a:rPr>
              <a:t> </a:t>
            </a:r>
            <a:r>
              <a:rPr spc="-5" dirty="0">
                <a:latin typeface="Liberation Sans Narrow"/>
                <a:cs typeface="Liberation Sans Narrow"/>
              </a:rPr>
              <a:t>(autodock.scripps.edu/)</a:t>
            </a:r>
            <a:endParaRPr dirty="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400" dirty="0">
              <a:latin typeface="Liberation Sans Narrow"/>
              <a:cs typeface="Liberation Sans Narrow"/>
            </a:endParaRPr>
          </a:p>
          <a:p>
            <a:pPr marL="355600" marR="325755" indent="-342900">
              <a:lnSpc>
                <a:spcPct val="885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b="1" spc="-5" dirty="0">
                <a:latin typeface="Liberation Sans Narrow"/>
                <a:cs typeface="Liberation Sans Narrow"/>
              </a:rPr>
              <a:t>GemDock(Generic </a:t>
            </a:r>
            <a:r>
              <a:rPr b="1" dirty="0">
                <a:latin typeface="Liberation Sans Narrow"/>
                <a:cs typeface="Liberation Sans Narrow"/>
              </a:rPr>
              <a:t>Evolutionary </a:t>
            </a:r>
            <a:r>
              <a:rPr b="1" spc="-5" dirty="0">
                <a:latin typeface="Liberation Sans Narrow"/>
                <a:cs typeface="Liberation Sans Narrow"/>
              </a:rPr>
              <a:t>Method </a:t>
            </a:r>
            <a:r>
              <a:rPr b="1" dirty="0">
                <a:latin typeface="Liberation Sans Narrow"/>
                <a:cs typeface="Liberation Sans Narrow"/>
              </a:rPr>
              <a:t>for </a:t>
            </a:r>
            <a:r>
              <a:rPr b="1" spc="-5" dirty="0">
                <a:latin typeface="Liberation Sans Narrow"/>
                <a:cs typeface="Liberation Sans Narrow"/>
              </a:rPr>
              <a:t>Molecular </a:t>
            </a:r>
            <a:r>
              <a:rPr b="1" dirty="0">
                <a:latin typeface="Liberation Sans Narrow"/>
                <a:cs typeface="Liberation Sans Narrow"/>
              </a:rPr>
              <a:t>Docking) </a:t>
            </a:r>
            <a:r>
              <a:rPr dirty="0">
                <a:latin typeface="Liberation Sans Narrow"/>
                <a:cs typeface="Liberation Sans Narrow"/>
              </a:rPr>
              <a:t>- A</a:t>
            </a:r>
            <a:r>
              <a:rPr spc="-315" dirty="0">
                <a:latin typeface="Liberation Sans Narrow"/>
                <a:cs typeface="Liberation Sans Narrow"/>
              </a:rPr>
              <a:t> </a:t>
            </a:r>
            <a:r>
              <a:rPr spc="-5" dirty="0">
                <a:latin typeface="Liberation Sans Narrow"/>
                <a:cs typeface="Liberation Sans Narrow"/>
              </a:rPr>
              <a:t>tool,  developed by </a:t>
            </a:r>
            <a:r>
              <a:rPr spc="-10" dirty="0">
                <a:latin typeface="Liberation Sans Narrow"/>
                <a:cs typeface="Liberation Sans Narrow"/>
              </a:rPr>
              <a:t>Jinn-Moon </a:t>
            </a:r>
            <a:r>
              <a:rPr spc="-30" dirty="0">
                <a:latin typeface="Liberation Sans Narrow"/>
                <a:cs typeface="Liberation Sans Narrow"/>
              </a:rPr>
              <a:t>Yang, </a:t>
            </a:r>
            <a:r>
              <a:rPr dirty="0">
                <a:latin typeface="Liberation Sans Narrow"/>
                <a:cs typeface="Liberation Sans Narrow"/>
              </a:rPr>
              <a:t>a </a:t>
            </a:r>
            <a:r>
              <a:rPr spc="-5" dirty="0">
                <a:latin typeface="Liberation Sans Narrow"/>
                <a:cs typeface="Liberation Sans Narrow"/>
              </a:rPr>
              <a:t>professor of the Institute of Bioinformatics,  </a:t>
            </a:r>
            <a:r>
              <a:rPr dirty="0">
                <a:latin typeface="Liberation Sans Narrow"/>
                <a:cs typeface="Liberation Sans Narrow"/>
              </a:rPr>
              <a:t>National </a:t>
            </a:r>
            <a:r>
              <a:rPr spc="-5" dirty="0">
                <a:latin typeface="Liberation Sans Narrow"/>
                <a:cs typeface="Liberation Sans Narrow"/>
              </a:rPr>
              <a:t>Chiao </a:t>
            </a:r>
            <a:r>
              <a:rPr spc="-20" dirty="0">
                <a:latin typeface="Liberation Sans Narrow"/>
                <a:cs typeface="Liberation Sans Narrow"/>
              </a:rPr>
              <a:t>Tung </a:t>
            </a:r>
            <a:r>
              <a:rPr spc="-15" dirty="0">
                <a:latin typeface="Liberation Sans Narrow"/>
                <a:cs typeface="Liberation Sans Narrow"/>
              </a:rPr>
              <a:t>University, </a:t>
            </a:r>
            <a:r>
              <a:rPr spc="-35" dirty="0">
                <a:latin typeface="Liberation Sans Narrow"/>
                <a:cs typeface="Liberation Sans Narrow"/>
              </a:rPr>
              <a:t>Taiwan</a:t>
            </a:r>
            <a:r>
              <a:rPr spc="-50" dirty="0">
                <a:latin typeface="Liberation Sans Narrow"/>
                <a:cs typeface="Liberation Sans Narrow"/>
              </a:rPr>
              <a:t> </a:t>
            </a:r>
            <a:r>
              <a:rPr spc="-5" dirty="0">
                <a:latin typeface="Liberation Sans Narrow"/>
                <a:cs typeface="Liberation Sans Narrow"/>
              </a:rPr>
              <a:t>(gemdock.life.nctu.edu.tw/dock/)</a:t>
            </a:r>
            <a:endParaRPr dirty="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4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b="1" dirty="0">
                <a:latin typeface="Liberation Sans Narrow"/>
                <a:cs typeface="Liberation Sans Narrow"/>
              </a:rPr>
              <a:t>Hex Protein Docking </a:t>
            </a:r>
            <a:r>
              <a:rPr dirty="0">
                <a:latin typeface="Liberation Sans Narrow"/>
                <a:cs typeface="Liberation Sans Narrow"/>
              </a:rPr>
              <a:t>- </a:t>
            </a:r>
            <a:r>
              <a:rPr spc="-5" dirty="0">
                <a:latin typeface="Liberation Sans Narrow"/>
                <a:cs typeface="Liberation Sans Narrow"/>
              </a:rPr>
              <a:t>University of Aberdeen, </a:t>
            </a:r>
            <a:r>
              <a:rPr dirty="0">
                <a:latin typeface="Liberation Sans Narrow"/>
                <a:cs typeface="Liberation Sans Narrow"/>
              </a:rPr>
              <a:t>UK</a:t>
            </a:r>
            <a:r>
              <a:rPr spc="-175" dirty="0">
                <a:latin typeface="Liberation Sans Narrow"/>
                <a:cs typeface="Liberation Sans Narrow"/>
              </a:rPr>
              <a:t> </a:t>
            </a:r>
            <a:r>
              <a:rPr spc="-5" dirty="0">
                <a:latin typeface="Liberation Sans Narrow"/>
                <a:cs typeface="Liberation Sans Narrow"/>
              </a:rPr>
              <a:t>(hex.loria.fr/)</a:t>
            </a:r>
            <a:endParaRPr dirty="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 dirty="0">
              <a:latin typeface="Liberation Sans Narrow"/>
              <a:cs typeface="Liberation Sans Narrow"/>
            </a:endParaRPr>
          </a:p>
          <a:p>
            <a:pPr marL="355600" marR="5080" indent="-342900">
              <a:lnSpc>
                <a:spcPts val="21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b="1" dirty="0">
                <a:latin typeface="Liberation Sans Narrow"/>
                <a:cs typeface="Liberation Sans Narrow"/>
              </a:rPr>
              <a:t>GRAMM </a:t>
            </a:r>
            <a:r>
              <a:rPr b="1" spc="-5" dirty="0">
                <a:latin typeface="Liberation Sans Narrow"/>
                <a:cs typeface="Liberation Sans Narrow"/>
              </a:rPr>
              <a:t>(Global </a:t>
            </a:r>
            <a:r>
              <a:rPr b="1" dirty="0">
                <a:latin typeface="Liberation Sans Narrow"/>
                <a:cs typeface="Liberation Sans Narrow"/>
              </a:rPr>
              <a:t>Range </a:t>
            </a:r>
            <a:r>
              <a:rPr b="1" spc="-5" dirty="0">
                <a:latin typeface="Liberation Sans Narrow"/>
                <a:cs typeface="Liberation Sans Narrow"/>
              </a:rPr>
              <a:t>Molecular Matching) Protein docking </a:t>
            </a:r>
            <a:r>
              <a:rPr dirty="0">
                <a:latin typeface="Liberation Sans Narrow"/>
                <a:cs typeface="Liberation Sans Narrow"/>
              </a:rPr>
              <a:t>- A Center </a:t>
            </a:r>
            <a:r>
              <a:rPr spc="-5" dirty="0">
                <a:latin typeface="Liberation Sans Narrow"/>
                <a:cs typeface="Liberation Sans Narrow"/>
              </a:rPr>
              <a:t>for  Bioinformatics, </a:t>
            </a:r>
            <a:r>
              <a:rPr dirty="0">
                <a:latin typeface="Liberation Sans Narrow"/>
                <a:cs typeface="Liberation Sans Narrow"/>
              </a:rPr>
              <a:t>University </a:t>
            </a:r>
            <a:r>
              <a:rPr spc="-5" dirty="0">
                <a:latin typeface="Liberation Sans Narrow"/>
                <a:cs typeface="Liberation Sans Narrow"/>
              </a:rPr>
              <a:t>of </a:t>
            </a:r>
            <a:r>
              <a:rPr dirty="0">
                <a:latin typeface="Liberation Sans Narrow"/>
                <a:cs typeface="Liberation Sans Narrow"/>
              </a:rPr>
              <a:t>Kansas, USA  </a:t>
            </a:r>
            <a:r>
              <a:rPr spc="-5" dirty="0">
                <a:latin typeface="Liberation Sans Narrow"/>
                <a:cs typeface="Liberation Sans Narrow"/>
              </a:rPr>
              <a:t>(</a:t>
            </a:r>
            <a:r>
              <a:rPr spc="-5" dirty="0">
                <a:latin typeface="Liberation Sans Narrow"/>
                <a:cs typeface="Liberation Sans Narrow"/>
                <a:hlinkClick r:id="rId4"/>
              </a:rPr>
              <a:t>www.bioinformatics.ku.edu/files/vakser/gramm/)</a:t>
            </a:r>
            <a:endParaRPr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615" dirty="0"/>
              <a:t>Applications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1630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0365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pc="-10" dirty="0"/>
              <a:t>Virtual </a:t>
            </a:r>
            <a:r>
              <a:rPr spc="-5" dirty="0"/>
              <a:t>screening </a:t>
            </a:r>
            <a:r>
              <a:rPr dirty="0"/>
              <a:t>(hit</a:t>
            </a:r>
            <a:r>
              <a:rPr spc="-65" dirty="0"/>
              <a:t> </a:t>
            </a:r>
            <a:r>
              <a:rPr spc="-5" dirty="0"/>
              <a:t>identification)</a:t>
            </a:r>
          </a:p>
          <a:p>
            <a:pPr marL="380365" marR="5080" indent="571500">
              <a:lnSpc>
                <a:spcPct val="89700"/>
              </a:lnSpc>
              <a:spcBef>
                <a:spcPts val="415"/>
              </a:spcBef>
            </a:pPr>
            <a:r>
              <a:rPr b="0" dirty="0">
                <a:latin typeface="Carlito"/>
                <a:cs typeface="Carlito"/>
              </a:rPr>
              <a:t>docking </a:t>
            </a:r>
            <a:r>
              <a:rPr b="0" spc="-5" dirty="0">
                <a:latin typeface="Carlito"/>
                <a:cs typeface="Carlito"/>
              </a:rPr>
              <a:t>with </a:t>
            </a:r>
            <a:r>
              <a:rPr b="0" dirty="0">
                <a:latin typeface="Carlito"/>
                <a:cs typeface="Carlito"/>
              </a:rPr>
              <a:t>a </a:t>
            </a:r>
            <a:r>
              <a:rPr b="0" spc="-5" dirty="0">
                <a:latin typeface="Carlito"/>
                <a:cs typeface="Carlito"/>
              </a:rPr>
              <a:t>scoring </a:t>
            </a:r>
            <a:r>
              <a:rPr b="0" dirty="0">
                <a:latin typeface="Carlito"/>
                <a:cs typeface="Carlito"/>
              </a:rPr>
              <a:t>function </a:t>
            </a:r>
            <a:r>
              <a:rPr b="0" spc="-5" dirty="0">
                <a:latin typeface="Carlito"/>
                <a:cs typeface="Carlito"/>
              </a:rPr>
              <a:t>can be </a:t>
            </a:r>
            <a:r>
              <a:rPr b="0" dirty="0">
                <a:latin typeface="Carlito"/>
                <a:cs typeface="Carlito"/>
              </a:rPr>
              <a:t>used </a:t>
            </a:r>
            <a:r>
              <a:rPr b="0" spc="-15" dirty="0">
                <a:latin typeface="Carlito"/>
                <a:cs typeface="Carlito"/>
              </a:rPr>
              <a:t>to </a:t>
            </a:r>
            <a:r>
              <a:rPr b="0" spc="-5" dirty="0">
                <a:latin typeface="Carlito"/>
                <a:cs typeface="Carlito"/>
              </a:rPr>
              <a:t>quickly screen </a:t>
            </a:r>
            <a:r>
              <a:rPr b="0" spc="-10" dirty="0">
                <a:latin typeface="Carlito"/>
                <a:cs typeface="Carlito"/>
              </a:rPr>
              <a:t>large  </a:t>
            </a:r>
            <a:r>
              <a:rPr b="0" spc="-5" dirty="0">
                <a:latin typeface="Carlito"/>
                <a:cs typeface="Carlito"/>
              </a:rPr>
              <a:t>databases of potential drugs </a:t>
            </a:r>
            <a:r>
              <a:rPr b="0" dirty="0">
                <a:latin typeface="Carlito"/>
                <a:cs typeface="Carlito"/>
              </a:rPr>
              <a:t>in </a:t>
            </a:r>
            <a:r>
              <a:rPr b="0" spc="-5" dirty="0">
                <a:latin typeface="Carlito"/>
                <a:cs typeface="Carlito"/>
              </a:rPr>
              <a:t>silico </a:t>
            </a:r>
            <a:r>
              <a:rPr b="0" spc="-15" dirty="0">
                <a:latin typeface="Carlito"/>
                <a:cs typeface="Carlito"/>
              </a:rPr>
              <a:t>to </a:t>
            </a:r>
            <a:r>
              <a:rPr b="0" spc="-5" dirty="0">
                <a:latin typeface="Carlito"/>
                <a:cs typeface="Carlito"/>
              </a:rPr>
              <a:t>identify molecules that </a:t>
            </a:r>
            <a:r>
              <a:rPr b="0" spc="-10" dirty="0">
                <a:latin typeface="Carlito"/>
                <a:cs typeface="Carlito"/>
              </a:rPr>
              <a:t>are </a:t>
            </a:r>
            <a:r>
              <a:rPr b="0" spc="-15" dirty="0">
                <a:latin typeface="Carlito"/>
                <a:cs typeface="Carlito"/>
              </a:rPr>
              <a:t>likely to  </a:t>
            </a:r>
            <a:r>
              <a:rPr b="0" spc="-5" dirty="0">
                <a:latin typeface="Carlito"/>
                <a:cs typeface="Carlito"/>
              </a:rPr>
              <a:t>bind </a:t>
            </a:r>
            <a:r>
              <a:rPr b="0" spc="-15" dirty="0">
                <a:latin typeface="Carlito"/>
                <a:cs typeface="Carlito"/>
              </a:rPr>
              <a:t>to protein target </a:t>
            </a:r>
            <a:r>
              <a:rPr b="0" spc="-5" dirty="0">
                <a:latin typeface="Carlito"/>
                <a:cs typeface="Carlito"/>
              </a:rPr>
              <a:t>of</a:t>
            </a:r>
            <a:r>
              <a:rPr b="0" spc="30" dirty="0">
                <a:latin typeface="Carlito"/>
                <a:cs typeface="Carlito"/>
              </a:rPr>
              <a:t> </a:t>
            </a:r>
            <a:r>
              <a:rPr b="0" spc="-15" dirty="0">
                <a:latin typeface="Carlito"/>
                <a:cs typeface="Carlito"/>
              </a:rPr>
              <a:t>interest.</a:t>
            </a:r>
          </a:p>
          <a:p>
            <a:pPr marL="24765"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36245" indent="-399415">
              <a:buFont typeface="Arial"/>
              <a:buChar char="•"/>
              <a:tabLst>
                <a:tab pos="436880" algn="l"/>
                <a:tab pos="437515" algn="l"/>
              </a:tabLst>
            </a:pPr>
            <a:r>
              <a:rPr lang="en-IN" dirty="0" smtClean="0"/>
              <a:t>Drug Discovery (lead</a:t>
            </a:r>
            <a:r>
              <a:rPr lang="en-IN" spc="-60" dirty="0" smtClean="0"/>
              <a:t> </a:t>
            </a:r>
            <a:r>
              <a:rPr lang="en-IN" spc="-5" dirty="0" smtClean="0"/>
              <a:t>optimization)</a:t>
            </a:r>
          </a:p>
          <a:p>
            <a:pPr marL="380365" marR="622300" indent="571500">
              <a:lnSpc>
                <a:spcPct val="90000"/>
              </a:lnSpc>
              <a:spcBef>
                <a:spcPts val="420"/>
              </a:spcBef>
            </a:pPr>
            <a:r>
              <a:rPr lang="en-IN" dirty="0" smtClean="0">
                <a:latin typeface="Carlito"/>
                <a:cs typeface="Carlito"/>
              </a:rPr>
              <a:t>docking </a:t>
            </a:r>
            <a:r>
              <a:rPr lang="en-IN" spc="-5" dirty="0" smtClean="0">
                <a:latin typeface="Carlito"/>
                <a:cs typeface="Carlito"/>
              </a:rPr>
              <a:t>can be </a:t>
            </a:r>
            <a:r>
              <a:rPr lang="en-IN" dirty="0" smtClean="0">
                <a:latin typeface="Carlito"/>
                <a:cs typeface="Carlito"/>
              </a:rPr>
              <a:t>used </a:t>
            </a:r>
            <a:r>
              <a:rPr lang="en-IN" spc="-15" dirty="0" smtClean="0">
                <a:latin typeface="Carlito"/>
                <a:cs typeface="Carlito"/>
              </a:rPr>
              <a:t>to </a:t>
            </a:r>
            <a:r>
              <a:rPr lang="en-IN" spc="-5" dirty="0" smtClean="0">
                <a:latin typeface="Carlito"/>
                <a:cs typeface="Carlito"/>
              </a:rPr>
              <a:t>predict </a:t>
            </a:r>
            <a:r>
              <a:rPr lang="en-IN" dirty="0" smtClean="0">
                <a:latin typeface="Carlito"/>
                <a:cs typeface="Carlito"/>
              </a:rPr>
              <a:t>in </a:t>
            </a:r>
            <a:r>
              <a:rPr lang="en-IN" spc="-5" dirty="0" smtClean="0">
                <a:latin typeface="Carlito"/>
                <a:cs typeface="Carlito"/>
              </a:rPr>
              <a:t>where </a:t>
            </a:r>
            <a:r>
              <a:rPr lang="en-IN" dirty="0" smtClean="0">
                <a:latin typeface="Carlito"/>
                <a:cs typeface="Carlito"/>
              </a:rPr>
              <a:t>and in which </a:t>
            </a:r>
            <a:r>
              <a:rPr lang="en-IN" spc="-15" dirty="0" smtClean="0">
                <a:latin typeface="Carlito"/>
                <a:cs typeface="Carlito"/>
              </a:rPr>
              <a:t>relative  </a:t>
            </a:r>
            <a:r>
              <a:rPr lang="en-IN" spc="-10" dirty="0" smtClean="0">
                <a:latin typeface="Carlito"/>
                <a:cs typeface="Carlito"/>
              </a:rPr>
              <a:t>orientation </a:t>
            </a:r>
            <a:r>
              <a:rPr lang="en-IN" dirty="0" smtClean="0">
                <a:latin typeface="Carlito"/>
                <a:cs typeface="Carlito"/>
              </a:rPr>
              <a:t>a </a:t>
            </a:r>
            <a:r>
              <a:rPr lang="en-IN" spc="-10" dirty="0" err="1" smtClean="0">
                <a:latin typeface="Carlito"/>
                <a:cs typeface="Carlito"/>
              </a:rPr>
              <a:t>ligand</a:t>
            </a:r>
            <a:r>
              <a:rPr lang="en-IN" spc="-10" dirty="0" smtClean="0">
                <a:latin typeface="Carlito"/>
                <a:cs typeface="Carlito"/>
              </a:rPr>
              <a:t> </a:t>
            </a:r>
            <a:r>
              <a:rPr lang="en-IN" spc="-5" dirty="0" smtClean="0">
                <a:latin typeface="Carlito"/>
                <a:cs typeface="Carlito"/>
              </a:rPr>
              <a:t>binds </a:t>
            </a:r>
            <a:r>
              <a:rPr lang="en-IN" spc="-15" dirty="0" smtClean="0">
                <a:latin typeface="Carlito"/>
                <a:cs typeface="Carlito"/>
              </a:rPr>
              <a:t>to </a:t>
            </a:r>
            <a:r>
              <a:rPr lang="en-IN" dirty="0" smtClean="0">
                <a:latin typeface="Carlito"/>
                <a:cs typeface="Carlito"/>
              </a:rPr>
              <a:t>a </a:t>
            </a:r>
            <a:r>
              <a:rPr lang="en-IN" spc="-10" dirty="0" smtClean="0">
                <a:latin typeface="Carlito"/>
                <a:cs typeface="Carlito"/>
              </a:rPr>
              <a:t>protein </a:t>
            </a:r>
            <a:r>
              <a:rPr lang="en-IN" dirty="0" smtClean="0">
                <a:latin typeface="Carlito"/>
                <a:cs typeface="Carlito"/>
              </a:rPr>
              <a:t>(binding mode </a:t>
            </a:r>
            <a:r>
              <a:rPr lang="en-IN" spc="-5" dirty="0" smtClean="0">
                <a:latin typeface="Carlito"/>
                <a:cs typeface="Carlito"/>
              </a:rPr>
              <a:t>or pose). This  </a:t>
            </a:r>
            <a:r>
              <a:rPr lang="en-IN" spc="-10" dirty="0" smtClean="0">
                <a:latin typeface="Carlito"/>
                <a:cs typeface="Carlito"/>
              </a:rPr>
              <a:t>information </a:t>
            </a:r>
            <a:r>
              <a:rPr lang="en-IN" spc="-15" dirty="0" smtClean="0">
                <a:latin typeface="Carlito"/>
                <a:cs typeface="Carlito"/>
              </a:rPr>
              <a:t>may </a:t>
            </a:r>
            <a:r>
              <a:rPr lang="en-IN" spc="-5" dirty="0" smtClean="0">
                <a:latin typeface="Carlito"/>
                <a:cs typeface="Carlito"/>
              </a:rPr>
              <a:t>in </a:t>
            </a:r>
            <a:r>
              <a:rPr lang="en-IN" dirty="0" smtClean="0">
                <a:latin typeface="Carlito"/>
                <a:cs typeface="Carlito"/>
              </a:rPr>
              <a:t>turn </a:t>
            </a:r>
            <a:r>
              <a:rPr lang="en-IN" spc="-5" dirty="0" smtClean="0">
                <a:latin typeface="Carlito"/>
                <a:cs typeface="Carlito"/>
              </a:rPr>
              <a:t>be </a:t>
            </a:r>
            <a:r>
              <a:rPr lang="en-IN" dirty="0" smtClean="0">
                <a:latin typeface="Carlito"/>
                <a:cs typeface="Carlito"/>
              </a:rPr>
              <a:t>used </a:t>
            </a:r>
            <a:r>
              <a:rPr lang="en-IN" spc="-15" dirty="0" smtClean="0">
                <a:latin typeface="Carlito"/>
                <a:cs typeface="Carlito"/>
              </a:rPr>
              <a:t>to </a:t>
            </a:r>
            <a:r>
              <a:rPr lang="en-IN" dirty="0" smtClean="0">
                <a:latin typeface="Carlito"/>
                <a:cs typeface="Carlito"/>
              </a:rPr>
              <a:t>design </a:t>
            </a:r>
            <a:r>
              <a:rPr lang="en-IN" spc="-10" dirty="0" smtClean="0">
                <a:latin typeface="Carlito"/>
                <a:cs typeface="Carlito"/>
              </a:rPr>
              <a:t>more potent </a:t>
            </a:r>
            <a:r>
              <a:rPr lang="en-IN" dirty="0" smtClean="0">
                <a:latin typeface="Carlito"/>
                <a:cs typeface="Carlito"/>
              </a:rPr>
              <a:t>and </a:t>
            </a:r>
            <a:r>
              <a:rPr lang="en-IN" spc="-10" dirty="0" smtClean="0">
                <a:latin typeface="Carlito"/>
                <a:cs typeface="Carlito"/>
              </a:rPr>
              <a:t>selective  </a:t>
            </a:r>
            <a:r>
              <a:rPr lang="en-IN" dirty="0" err="1" smtClean="0">
                <a:latin typeface="Carlito"/>
                <a:cs typeface="Carlito"/>
              </a:rPr>
              <a:t>analogs</a:t>
            </a:r>
            <a:r>
              <a:rPr lang="en-IN" dirty="0" smtClean="0">
                <a:latin typeface="Carlito"/>
                <a:cs typeface="Carlito"/>
              </a:rPr>
              <a:t>.</a:t>
            </a:r>
          </a:p>
          <a:p>
            <a:pPr marL="24765">
              <a:lnSpc>
                <a:spcPct val="100000"/>
              </a:lnSpc>
              <a:spcBef>
                <a:spcPts val="15"/>
              </a:spcBef>
            </a:pPr>
            <a:endParaRPr lang="en-IN" sz="2400" dirty="0" smtClean="0">
              <a:latin typeface="Carlito"/>
              <a:cs typeface="Carlito"/>
            </a:endParaRPr>
          </a:p>
          <a:p>
            <a:pPr marL="436245" indent="-399415">
              <a:buFont typeface="Arial"/>
              <a:buChar char="•"/>
              <a:tabLst>
                <a:tab pos="436880" algn="l"/>
                <a:tab pos="437515" algn="l"/>
              </a:tabLst>
            </a:pPr>
            <a:r>
              <a:rPr lang="en-IN" dirty="0" smtClean="0"/>
              <a:t>Bioremediation</a:t>
            </a:r>
          </a:p>
          <a:p>
            <a:pPr marL="380365" marR="33655" indent="571500">
              <a:lnSpc>
                <a:spcPts val="2160"/>
              </a:lnSpc>
              <a:spcBef>
                <a:spcPts val="455"/>
              </a:spcBef>
            </a:pPr>
            <a:r>
              <a:rPr lang="en-IN" spc="-15" dirty="0" smtClean="0">
                <a:latin typeface="Carlito"/>
                <a:cs typeface="Carlito"/>
              </a:rPr>
              <a:t>Protein </a:t>
            </a:r>
            <a:r>
              <a:rPr lang="en-IN" spc="-10" dirty="0" err="1" smtClean="0">
                <a:latin typeface="Carlito"/>
                <a:cs typeface="Carlito"/>
              </a:rPr>
              <a:t>ligand</a:t>
            </a:r>
            <a:r>
              <a:rPr lang="en-IN" spc="-10" dirty="0" smtClean="0">
                <a:latin typeface="Carlito"/>
                <a:cs typeface="Carlito"/>
              </a:rPr>
              <a:t> </a:t>
            </a:r>
            <a:r>
              <a:rPr lang="en-IN" dirty="0" smtClean="0">
                <a:latin typeface="Carlito"/>
                <a:cs typeface="Carlito"/>
              </a:rPr>
              <a:t>docking </a:t>
            </a:r>
            <a:r>
              <a:rPr lang="en-IN" spc="-5" dirty="0" smtClean="0">
                <a:latin typeface="Carlito"/>
                <a:cs typeface="Carlito"/>
              </a:rPr>
              <a:t>can also be </a:t>
            </a:r>
            <a:r>
              <a:rPr lang="en-IN" dirty="0" smtClean="0">
                <a:latin typeface="Carlito"/>
                <a:cs typeface="Carlito"/>
              </a:rPr>
              <a:t>used </a:t>
            </a:r>
            <a:r>
              <a:rPr lang="en-IN" spc="-15" dirty="0" smtClean="0">
                <a:latin typeface="Carlito"/>
                <a:cs typeface="Carlito"/>
              </a:rPr>
              <a:t>to </a:t>
            </a:r>
            <a:r>
              <a:rPr lang="en-IN" spc="-5" dirty="0" smtClean="0">
                <a:latin typeface="Carlito"/>
                <a:cs typeface="Carlito"/>
              </a:rPr>
              <a:t>predict </a:t>
            </a:r>
            <a:r>
              <a:rPr lang="en-IN" spc="-10" dirty="0" smtClean="0">
                <a:latin typeface="Carlito"/>
                <a:cs typeface="Carlito"/>
              </a:rPr>
              <a:t>pollutants </a:t>
            </a:r>
            <a:r>
              <a:rPr lang="en-IN" spc="-5" dirty="0" smtClean="0">
                <a:latin typeface="Carlito"/>
                <a:cs typeface="Carlito"/>
              </a:rPr>
              <a:t>that </a:t>
            </a:r>
            <a:r>
              <a:rPr lang="en-IN" dirty="0" smtClean="0">
                <a:latin typeface="Carlito"/>
                <a:cs typeface="Carlito"/>
              </a:rPr>
              <a:t>can  </a:t>
            </a:r>
            <a:r>
              <a:rPr lang="en-IN" spc="-5" dirty="0" smtClean="0">
                <a:latin typeface="Carlito"/>
                <a:cs typeface="Carlito"/>
              </a:rPr>
              <a:t>be degraded by</a:t>
            </a:r>
            <a:r>
              <a:rPr lang="en-IN" spc="-35" dirty="0" smtClean="0">
                <a:latin typeface="Carlito"/>
                <a:cs typeface="Carlito"/>
              </a:rPr>
              <a:t> </a:t>
            </a:r>
            <a:r>
              <a:rPr lang="en-IN" dirty="0" smtClean="0">
                <a:latin typeface="Carlito"/>
                <a:cs typeface="Carlito"/>
              </a:rPr>
              <a:t>enzymes.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839" y="233883"/>
            <a:ext cx="2812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0" dirty="0"/>
              <a:t>REFERENCE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64642" y="1098245"/>
            <a:ext cx="8275955" cy="39293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31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Morris </a:t>
            </a:r>
            <a:r>
              <a:rPr sz="2000" dirty="0">
                <a:latin typeface="Liberation Sans Narrow"/>
                <a:cs typeface="Liberation Sans Narrow"/>
              </a:rPr>
              <a:t>GM, </a:t>
            </a:r>
            <a:r>
              <a:rPr sz="2000" spc="-5" dirty="0">
                <a:latin typeface="Liberation Sans Narrow"/>
                <a:cs typeface="Liberation Sans Narrow"/>
              </a:rPr>
              <a:t>Goodsell </a:t>
            </a:r>
            <a:r>
              <a:rPr sz="2000" dirty="0">
                <a:latin typeface="Liberation Sans Narrow"/>
                <a:cs typeface="Liberation Sans Narrow"/>
              </a:rPr>
              <a:t>DS, </a:t>
            </a:r>
            <a:r>
              <a:rPr sz="2000" spc="-5" dirty="0">
                <a:latin typeface="Liberation Sans Narrow"/>
                <a:cs typeface="Liberation Sans Narrow"/>
              </a:rPr>
              <a:t>Halliday </a:t>
            </a:r>
            <a:r>
              <a:rPr sz="2000" dirty="0">
                <a:latin typeface="Liberation Sans Narrow"/>
                <a:cs typeface="Liberation Sans Narrow"/>
              </a:rPr>
              <a:t>RS, Huey R, Hart WE, </a:t>
            </a:r>
            <a:r>
              <a:rPr sz="2000" spc="-5" dirty="0">
                <a:latin typeface="Liberation Sans Narrow"/>
                <a:cs typeface="Liberation Sans Narrow"/>
              </a:rPr>
              <a:t>Belew </a:t>
            </a:r>
            <a:r>
              <a:rPr sz="2000" dirty="0">
                <a:latin typeface="Liberation Sans Narrow"/>
                <a:cs typeface="Liberation Sans Narrow"/>
              </a:rPr>
              <a:t>RK, </a:t>
            </a:r>
            <a:r>
              <a:rPr sz="2000" spc="-5" dirty="0">
                <a:latin typeface="Liberation Sans Narrow"/>
                <a:cs typeface="Liberation Sans Narrow"/>
              </a:rPr>
              <a:t>Olson </a:t>
            </a:r>
            <a:r>
              <a:rPr sz="2000" dirty="0">
                <a:latin typeface="Liberation Sans Narrow"/>
                <a:cs typeface="Liberation Sans Narrow"/>
              </a:rPr>
              <a:t>AJ</a:t>
            </a:r>
            <a:r>
              <a:rPr sz="2000" spc="-180" dirty="0">
                <a:latin typeface="Liberation Sans Narrow"/>
                <a:cs typeface="Liberation Sans Narrow"/>
              </a:rPr>
              <a:t> </a:t>
            </a:r>
            <a:r>
              <a:rPr sz="2000" dirty="0">
                <a:latin typeface="Liberation Sans Narrow"/>
                <a:cs typeface="Liberation Sans Narrow"/>
              </a:rPr>
              <a:t>(1998).  </a:t>
            </a:r>
            <a:r>
              <a:rPr sz="2000" spc="-5" dirty="0">
                <a:latin typeface="Liberation Sans Narrow"/>
                <a:cs typeface="Liberation Sans Narrow"/>
              </a:rPr>
              <a:t>"Automated </a:t>
            </a:r>
            <a:r>
              <a:rPr sz="2000" spc="-10" dirty="0">
                <a:latin typeface="Liberation Sans Narrow"/>
                <a:cs typeface="Liberation Sans Narrow"/>
              </a:rPr>
              <a:t>docking </a:t>
            </a:r>
            <a:r>
              <a:rPr sz="2000" spc="-5" dirty="0">
                <a:latin typeface="Liberation Sans Narrow"/>
                <a:cs typeface="Liberation Sans Narrow"/>
              </a:rPr>
              <a:t>using </a:t>
            </a:r>
            <a:r>
              <a:rPr sz="2000" dirty="0">
                <a:latin typeface="Liberation Sans Narrow"/>
                <a:cs typeface="Liberation Sans Narrow"/>
              </a:rPr>
              <a:t>a </a:t>
            </a:r>
            <a:r>
              <a:rPr sz="2000" spc="-5" dirty="0">
                <a:latin typeface="Liberation Sans Narrow"/>
                <a:cs typeface="Liberation Sans Narrow"/>
              </a:rPr>
              <a:t>Lamarckian genetic algorithm and an empirical binding  free energy function". </a:t>
            </a:r>
            <a:r>
              <a:rPr sz="2000" i="1" spc="-5" dirty="0">
                <a:latin typeface="Liberation Sans Narrow"/>
                <a:cs typeface="Liberation Sans Narrow"/>
              </a:rPr>
              <a:t>Journal of Computational Chemistry </a:t>
            </a:r>
            <a:r>
              <a:rPr sz="2000" spc="-5" dirty="0">
                <a:latin typeface="Liberation Sans Narrow"/>
                <a:cs typeface="Liberation Sans Narrow"/>
              </a:rPr>
              <a:t>19 </a:t>
            </a:r>
            <a:r>
              <a:rPr sz="2000" dirty="0">
                <a:latin typeface="Liberation Sans Narrow"/>
                <a:cs typeface="Liberation Sans Narrow"/>
              </a:rPr>
              <a:t>(14):</a:t>
            </a:r>
            <a:r>
              <a:rPr sz="2000" spc="-4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1639–1662.</a:t>
            </a:r>
            <a:endParaRPr sz="2000">
              <a:latin typeface="Liberation Sans Narrow"/>
              <a:cs typeface="Liberation Sans Narrow"/>
            </a:endParaRPr>
          </a:p>
          <a:p>
            <a:pPr marL="355600" marR="227965" indent="-342900" algn="just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Morris </a:t>
            </a:r>
            <a:r>
              <a:rPr sz="2000" dirty="0">
                <a:latin typeface="Liberation Sans Narrow"/>
                <a:cs typeface="Liberation Sans Narrow"/>
              </a:rPr>
              <a:t>RJ, </a:t>
            </a:r>
            <a:r>
              <a:rPr sz="2000" spc="-5" dirty="0">
                <a:latin typeface="Liberation Sans Narrow"/>
                <a:cs typeface="Liberation Sans Narrow"/>
              </a:rPr>
              <a:t>Najmanovich </a:t>
            </a:r>
            <a:r>
              <a:rPr sz="2000" dirty="0">
                <a:latin typeface="Liberation Sans Narrow"/>
                <a:cs typeface="Liberation Sans Narrow"/>
              </a:rPr>
              <a:t>RJ, </a:t>
            </a:r>
            <a:r>
              <a:rPr sz="2000" spc="-5" dirty="0">
                <a:latin typeface="Liberation Sans Narrow"/>
                <a:cs typeface="Liberation Sans Narrow"/>
              </a:rPr>
              <a:t>Kahraman </a:t>
            </a:r>
            <a:r>
              <a:rPr sz="2000" dirty="0">
                <a:latin typeface="Liberation Sans Narrow"/>
                <a:cs typeface="Liberation Sans Narrow"/>
              </a:rPr>
              <a:t>A, Thornton </a:t>
            </a:r>
            <a:r>
              <a:rPr sz="2000" spc="-5" dirty="0">
                <a:latin typeface="Liberation Sans Narrow"/>
                <a:cs typeface="Liberation Sans Narrow"/>
              </a:rPr>
              <a:t>JM </a:t>
            </a:r>
            <a:r>
              <a:rPr sz="2000" dirty="0">
                <a:latin typeface="Liberation Sans Narrow"/>
                <a:cs typeface="Liberation Sans Narrow"/>
              </a:rPr>
              <a:t>(May </a:t>
            </a:r>
            <a:r>
              <a:rPr sz="2000" spc="-5" dirty="0">
                <a:latin typeface="Liberation Sans Narrow"/>
                <a:cs typeface="Liberation Sans Narrow"/>
              </a:rPr>
              <a:t>2005). "Real </a:t>
            </a:r>
            <a:r>
              <a:rPr sz="2000" spc="-10" dirty="0">
                <a:latin typeface="Liberation Sans Narrow"/>
                <a:cs typeface="Liberation Sans Narrow"/>
              </a:rPr>
              <a:t>spherical  </a:t>
            </a:r>
            <a:r>
              <a:rPr sz="2000" spc="-5" dirty="0">
                <a:latin typeface="Liberation Sans Narrow"/>
                <a:cs typeface="Liberation Sans Narrow"/>
              </a:rPr>
              <a:t>harmonic expansion </a:t>
            </a:r>
            <a:r>
              <a:rPr sz="2000" spc="-10" dirty="0">
                <a:latin typeface="Liberation Sans Narrow"/>
                <a:cs typeface="Liberation Sans Narrow"/>
              </a:rPr>
              <a:t>coefficients </a:t>
            </a:r>
            <a:r>
              <a:rPr sz="2000" spc="-5" dirty="0">
                <a:latin typeface="Liberation Sans Narrow"/>
                <a:cs typeface="Liberation Sans Narrow"/>
              </a:rPr>
              <a:t>as 3D shape descriptors for protein binding </a:t>
            </a:r>
            <a:r>
              <a:rPr sz="2000" spc="-10" dirty="0">
                <a:latin typeface="Liberation Sans Narrow"/>
                <a:cs typeface="Liberation Sans Narrow"/>
              </a:rPr>
              <a:t>pocket  </a:t>
            </a:r>
            <a:r>
              <a:rPr sz="2000" spc="-5" dirty="0">
                <a:latin typeface="Liberation Sans Narrow"/>
                <a:cs typeface="Liberation Sans Narrow"/>
              </a:rPr>
              <a:t>and ligand comparisons".</a:t>
            </a:r>
            <a:r>
              <a:rPr sz="2000" i="1" spc="-5" dirty="0">
                <a:latin typeface="Liberation Sans Narrow"/>
                <a:cs typeface="Liberation Sans Narrow"/>
              </a:rPr>
              <a:t>Bioinformatics </a:t>
            </a:r>
            <a:r>
              <a:rPr sz="2000" dirty="0">
                <a:latin typeface="Liberation Sans Narrow"/>
                <a:cs typeface="Liberation Sans Narrow"/>
              </a:rPr>
              <a:t>21 (10):</a:t>
            </a:r>
            <a:r>
              <a:rPr sz="2000" spc="-1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2347–55.</a:t>
            </a:r>
            <a:endParaRPr sz="2000">
              <a:latin typeface="Liberation Sans Narrow"/>
              <a:cs typeface="Liberation Sans Narrow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11480" algn="l"/>
                <a:tab pos="412115" algn="l"/>
              </a:tabLst>
            </a:pPr>
            <a:r>
              <a:rPr dirty="0"/>
              <a:t>	</a:t>
            </a:r>
            <a:r>
              <a:rPr sz="2000" spc="-5" dirty="0">
                <a:latin typeface="Liberation Sans Narrow"/>
                <a:cs typeface="Liberation Sans Narrow"/>
              </a:rPr>
              <a:t>Kahraman </a:t>
            </a:r>
            <a:r>
              <a:rPr sz="2000" dirty="0">
                <a:latin typeface="Liberation Sans Narrow"/>
                <a:cs typeface="Liberation Sans Narrow"/>
              </a:rPr>
              <a:t>A, </a:t>
            </a:r>
            <a:r>
              <a:rPr sz="2000" spc="-5" dirty="0">
                <a:latin typeface="Liberation Sans Narrow"/>
                <a:cs typeface="Liberation Sans Narrow"/>
              </a:rPr>
              <a:t>Morris </a:t>
            </a:r>
            <a:r>
              <a:rPr sz="2000" dirty="0">
                <a:latin typeface="Liberation Sans Narrow"/>
                <a:cs typeface="Liberation Sans Narrow"/>
              </a:rPr>
              <a:t>RJ, </a:t>
            </a:r>
            <a:r>
              <a:rPr sz="2000" spc="-5" dirty="0">
                <a:latin typeface="Liberation Sans Narrow"/>
                <a:cs typeface="Liberation Sans Narrow"/>
              </a:rPr>
              <a:t>Laskowski </a:t>
            </a:r>
            <a:r>
              <a:rPr sz="2000" dirty="0">
                <a:latin typeface="Liberation Sans Narrow"/>
                <a:cs typeface="Liberation Sans Narrow"/>
              </a:rPr>
              <a:t>RA, Thornton </a:t>
            </a:r>
            <a:r>
              <a:rPr sz="2000" spc="-5" dirty="0">
                <a:latin typeface="Liberation Sans Narrow"/>
                <a:cs typeface="Liberation Sans Narrow"/>
              </a:rPr>
              <a:t>JM </a:t>
            </a:r>
            <a:r>
              <a:rPr sz="2000" dirty="0">
                <a:latin typeface="Liberation Sans Narrow"/>
                <a:cs typeface="Liberation Sans Narrow"/>
              </a:rPr>
              <a:t>(April </a:t>
            </a:r>
            <a:r>
              <a:rPr sz="2000" spc="-5" dirty="0">
                <a:latin typeface="Liberation Sans Narrow"/>
                <a:cs typeface="Liberation Sans Narrow"/>
              </a:rPr>
              <a:t>2007). </a:t>
            </a:r>
            <a:r>
              <a:rPr sz="2000" dirty="0">
                <a:latin typeface="Liberation Sans Narrow"/>
                <a:cs typeface="Liberation Sans Narrow"/>
              </a:rPr>
              <a:t>"Shape </a:t>
            </a:r>
            <a:r>
              <a:rPr sz="2000" spc="-5" dirty="0">
                <a:latin typeface="Liberation Sans Narrow"/>
                <a:cs typeface="Liberation Sans Narrow"/>
              </a:rPr>
              <a:t>variation </a:t>
            </a:r>
            <a:r>
              <a:rPr sz="2000" spc="-10" dirty="0">
                <a:latin typeface="Liberation Sans Narrow"/>
                <a:cs typeface="Liberation Sans Narrow"/>
              </a:rPr>
              <a:t>in  </a:t>
            </a:r>
            <a:r>
              <a:rPr sz="2000" spc="-5" dirty="0">
                <a:latin typeface="Liberation Sans Narrow"/>
                <a:cs typeface="Liberation Sans Narrow"/>
              </a:rPr>
              <a:t>protein binding pockets and their ligands". </a:t>
            </a:r>
            <a:r>
              <a:rPr sz="2000" i="1" spc="-5" dirty="0">
                <a:latin typeface="Liberation Sans Narrow"/>
                <a:cs typeface="Liberation Sans Narrow"/>
              </a:rPr>
              <a:t>J. Mol. Biol. </a:t>
            </a:r>
            <a:r>
              <a:rPr sz="2000" spc="-5" dirty="0">
                <a:latin typeface="Liberation Sans Narrow"/>
                <a:cs typeface="Liberation Sans Narrow"/>
              </a:rPr>
              <a:t>368 </a:t>
            </a:r>
            <a:r>
              <a:rPr sz="2000" dirty="0">
                <a:latin typeface="Liberation Sans Narrow"/>
                <a:cs typeface="Liberation Sans Narrow"/>
              </a:rPr>
              <a:t>(1):</a:t>
            </a:r>
            <a:r>
              <a:rPr sz="2000" spc="-3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283–301.</a:t>
            </a:r>
            <a:endParaRPr sz="2000">
              <a:latin typeface="Liberation Sans Narrow"/>
              <a:cs typeface="Liberation Sans Narrow"/>
            </a:endParaRPr>
          </a:p>
          <a:p>
            <a:pPr marL="355600" marR="17526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Suresh </a:t>
            </a:r>
            <a:r>
              <a:rPr sz="2000" spc="-5" dirty="0">
                <a:latin typeface="Liberation Sans Narrow"/>
                <a:cs typeface="Liberation Sans Narrow"/>
              </a:rPr>
              <a:t>PS, Kumar </a:t>
            </a:r>
            <a:r>
              <a:rPr sz="2000" dirty="0">
                <a:latin typeface="Liberation Sans Narrow"/>
                <a:cs typeface="Liberation Sans Narrow"/>
              </a:rPr>
              <a:t>A, </a:t>
            </a:r>
            <a:r>
              <a:rPr sz="2000" spc="-5" dirty="0">
                <a:latin typeface="Liberation Sans Narrow"/>
                <a:cs typeface="Liberation Sans Narrow"/>
              </a:rPr>
              <a:t>Kumar </a:t>
            </a:r>
            <a:r>
              <a:rPr sz="2000" dirty="0">
                <a:latin typeface="Liberation Sans Narrow"/>
                <a:cs typeface="Liberation Sans Narrow"/>
              </a:rPr>
              <a:t>R, </a:t>
            </a:r>
            <a:r>
              <a:rPr sz="2000" spc="-5" dirty="0">
                <a:latin typeface="Liberation Sans Narrow"/>
                <a:cs typeface="Liberation Sans Narrow"/>
              </a:rPr>
              <a:t>Singh </a:t>
            </a:r>
            <a:r>
              <a:rPr sz="2000" dirty="0">
                <a:latin typeface="Liberation Sans Narrow"/>
                <a:cs typeface="Liberation Sans Narrow"/>
              </a:rPr>
              <a:t>VP </a:t>
            </a:r>
            <a:r>
              <a:rPr sz="2000" spc="-5" dirty="0">
                <a:latin typeface="Liberation Sans Narrow"/>
                <a:cs typeface="Liberation Sans Narrow"/>
              </a:rPr>
              <a:t>(January 2008). "An in </a:t>
            </a:r>
            <a:r>
              <a:rPr sz="2000" spc="-10" dirty="0">
                <a:latin typeface="Liberation Sans Narrow"/>
                <a:cs typeface="Liberation Sans Narrow"/>
              </a:rPr>
              <a:t>silico </a:t>
            </a:r>
            <a:r>
              <a:rPr sz="2000" spc="-5" dirty="0">
                <a:latin typeface="Liberation Sans Narrow"/>
                <a:cs typeface="Liberation Sans Narrow"/>
              </a:rPr>
              <a:t>[correction of  </a:t>
            </a:r>
            <a:r>
              <a:rPr sz="2000" spc="-10" dirty="0">
                <a:latin typeface="Liberation Sans Narrow"/>
                <a:cs typeface="Liberation Sans Narrow"/>
              </a:rPr>
              <a:t>insilico] </a:t>
            </a:r>
            <a:r>
              <a:rPr sz="2000" spc="-5" dirty="0">
                <a:latin typeface="Liberation Sans Narrow"/>
                <a:cs typeface="Liberation Sans Narrow"/>
              </a:rPr>
              <a:t>approach to bioremediation: </a:t>
            </a:r>
            <a:r>
              <a:rPr sz="2000" spc="-10" dirty="0">
                <a:latin typeface="Liberation Sans Narrow"/>
                <a:cs typeface="Liberation Sans Narrow"/>
              </a:rPr>
              <a:t>laccase </a:t>
            </a:r>
            <a:r>
              <a:rPr sz="2000" dirty="0">
                <a:latin typeface="Liberation Sans Narrow"/>
                <a:cs typeface="Liberation Sans Narrow"/>
              </a:rPr>
              <a:t>as a </a:t>
            </a:r>
            <a:r>
              <a:rPr sz="2000" spc="-10" dirty="0">
                <a:latin typeface="Liberation Sans Narrow"/>
                <a:cs typeface="Liberation Sans Narrow"/>
              </a:rPr>
              <a:t>case </a:t>
            </a:r>
            <a:r>
              <a:rPr sz="2000" spc="-5" dirty="0">
                <a:latin typeface="Liberation Sans Narrow"/>
                <a:cs typeface="Liberation Sans Narrow"/>
              </a:rPr>
              <a:t>study". </a:t>
            </a:r>
            <a:r>
              <a:rPr sz="2000" i="1" spc="-5" dirty="0">
                <a:latin typeface="Liberation Sans Narrow"/>
                <a:cs typeface="Liberation Sans Narrow"/>
              </a:rPr>
              <a:t>J. Mol. Graph.  Model. </a:t>
            </a:r>
            <a:r>
              <a:rPr sz="2000" spc="-5" dirty="0">
                <a:latin typeface="Liberation Sans Narrow"/>
                <a:cs typeface="Liberation Sans Narrow"/>
              </a:rPr>
              <a:t>26 </a:t>
            </a:r>
            <a:r>
              <a:rPr sz="2000" dirty="0">
                <a:latin typeface="Liberation Sans Narrow"/>
                <a:cs typeface="Liberation Sans Narrow"/>
              </a:rPr>
              <a:t>(5):</a:t>
            </a:r>
            <a:r>
              <a:rPr sz="2000" spc="-4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845–9.</a:t>
            </a:r>
            <a:endParaRPr sz="200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Liberation Sans Narrow"/>
                <a:cs typeface="Liberation Sans Narrow"/>
                <a:hlinkClick r:id="rId2"/>
              </a:rPr>
              <a:t>www.ncbi.nlm.nih.gov/pubmed/18446297</a:t>
            </a:r>
            <a:endParaRPr sz="2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189220"/>
              <a:ext cx="1752600" cy="1668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91400" y="5189220"/>
              <a:ext cx="1752600" cy="1668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479" y="3139439"/>
              <a:ext cx="3400044" cy="7208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2847" y="2463926"/>
              <a:ext cx="3369310" cy="6930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87496" y="4335779"/>
              <a:ext cx="1991868" cy="8884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02101" y="3493515"/>
              <a:ext cx="1962277" cy="8757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1977" y="509142"/>
            <a:ext cx="3401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0" dirty="0"/>
              <a:t>INTRODUC</a:t>
            </a:r>
            <a:r>
              <a:rPr sz="4000" spc="-280" dirty="0"/>
              <a:t>T</a:t>
            </a:r>
            <a:r>
              <a:rPr sz="4000" spc="-335" dirty="0"/>
              <a:t>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6303" y="1307693"/>
            <a:ext cx="8059420" cy="1428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Docking is an attempt to find the best matching between two</a:t>
            </a:r>
            <a:r>
              <a:rPr sz="2000" spc="-9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molecules.</a:t>
            </a:r>
            <a:endParaRPr sz="200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A </a:t>
            </a:r>
            <a:r>
              <a:rPr sz="2000" spc="-5" dirty="0">
                <a:latin typeface="Liberation Sans Narrow"/>
                <a:cs typeface="Liberation Sans Narrow"/>
              </a:rPr>
              <a:t>more serious</a:t>
            </a:r>
            <a:r>
              <a:rPr sz="2000" spc="-100" dirty="0">
                <a:latin typeface="Liberation Sans Narrow"/>
                <a:cs typeface="Liberation Sans Narrow"/>
              </a:rPr>
              <a:t> </a:t>
            </a:r>
            <a:r>
              <a:rPr sz="2000" spc="-10" dirty="0">
                <a:latin typeface="Liberation Sans Narrow"/>
                <a:cs typeface="Liberation Sans Narrow"/>
              </a:rPr>
              <a:t>definition….</a:t>
            </a:r>
            <a:endParaRPr sz="2000">
              <a:latin typeface="Liberation Sans Narrow"/>
              <a:cs typeface="Liberation Sans Narrow"/>
            </a:endParaRPr>
          </a:p>
          <a:p>
            <a:pPr marL="6985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Liberation Sans Narrow"/>
                <a:cs typeface="Liberation Sans Narrow"/>
              </a:rPr>
              <a:t>Docking is </a:t>
            </a:r>
            <a:r>
              <a:rPr sz="2000" dirty="0">
                <a:latin typeface="Liberation Sans Narrow"/>
                <a:cs typeface="Liberation Sans Narrow"/>
              </a:rPr>
              <a:t>a </a:t>
            </a:r>
            <a:r>
              <a:rPr sz="2000" spc="-5" dirty="0">
                <a:latin typeface="Liberation Sans Narrow"/>
                <a:cs typeface="Liberation Sans Narrow"/>
              </a:rPr>
              <a:t>method which predicts the preferred orientation of one ligand</a:t>
            </a:r>
            <a:r>
              <a:rPr sz="2000" spc="-20" dirty="0">
                <a:latin typeface="Liberation Sans Narrow"/>
                <a:cs typeface="Liberation Sans Narrow"/>
              </a:rPr>
              <a:t> </a:t>
            </a:r>
            <a:r>
              <a:rPr sz="2000" dirty="0">
                <a:latin typeface="Liberation Sans Narrow"/>
                <a:cs typeface="Liberation Sans Narrow"/>
              </a:rPr>
              <a:t>when</a:t>
            </a:r>
            <a:endParaRPr sz="2000">
              <a:latin typeface="Liberation Sans Narrow"/>
              <a:cs typeface="Liberation Sans Narrow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Liberation Sans Narrow"/>
                <a:cs typeface="Liberation Sans Narrow"/>
              </a:rPr>
              <a:t>bound in an </a:t>
            </a:r>
            <a:r>
              <a:rPr sz="2000" spc="-10" dirty="0">
                <a:latin typeface="Liberation Sans Narrow"/>
                <a:cs typeface="Liberation Sans Narrow"/>
              </a:rPr>
              <a:t>active </a:t>
            </a:r>
            <a:r>
              <a:rPr sz="2000" spc="-5" dirty="0">
                <a:latin typeface="Liberation Sans Narrow"/>
                <a:cs typeface="Liberation Sans Narrow"/>
              </a:rPr>
              <a:t>site to form </a:t>
            </a:r>
            <a:r>
              <a:rPr sz="2000" dirty="0">
                <a:latin typeface="Liberation Sans Narrow"/>
                <a:cs typeface="Liberation Sans Narrow"/>
              </a:rPr>
              <a:t>a </a:t>
            </a:r>
            <a:r>
              <a:rPr sz="2000" spc="-10" dirty="0">
                <a:latin typeface="Liberation Sans Narrow"/>
                <a:cs typeface="Liberation Sans Narrow"/>
              </a:rPr>
              <a:t>stable</a:t>
            </a:r>
            <a:r>
              <a:rPr sz="2000" spc="-15" dirty="0">
                <a:latin typeface="Liberation Sans Narrow"/>
                <a:cs typeface="Liberation Sans Narrow"/>
              </a:rPr>
              <a:t> </a:t>
            </a:r>
            <a:r>
              <a:rPr sz="2000" spc="-10" dirty="0">
                <a:latin typeface="Liberation Sans Narrow"/>
                <a:cs typeface="Liberation Sans Narrow"/>
              </a:rPr>
              <a:t>complex.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7772" y="5270435"/>
            <a:ext cx="6198870" cy="61150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9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Docking of small molecule ligand (brown) with a protein receptor (green) to</a:t>
            </a:r>
            <a:r>
              <a:rPr sz="1600" spc="-90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produce</a:t>
            </a:r>
            <a:endParaRPr sz="1600">
              <a:latin typeface="Liberation Sans Narrow"/>
              <a:cs typeface="Liberation Sans Narrow"/>
            </a:endParaRPr>
          </a:p>
          <a:p>
            <a:pPr marL="635" algn="ctr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a</a:t>
            </a:r>
            <a:r>
              <a:rPr sz="1600" spc="-10" dirty="0"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complex.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7800" y="3505200"/>
            <a:ext cx="6004558" cy="1723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267" y="1527428"/>
            <a:ext cx="1922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Liberation Sans Narrow"/>
                <a:cs typeface="Liberation Sans Narrow"/>
              </a:rPr>
              <a:t>LOCK </a:t>
            </a:r>
            <a:r>
              <a:rPr sz="2400" b="1" spc="-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AND</a:t>
            </a:r>
            <a:r>
              <a:rPr sz="2400" b="1" spc="-120" dirty="0">
                <a:solidFill>
                  <a:srgbClr val="000000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KEY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267" y="2258644"/>
            <a:ext cx="405574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Finding the correct relative orientation</a:t>
            </a:r>
            <a:r>
              <a:rPr sz="2000" spc="-4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of</a:t>
            </a:r>
            <a:endParaRPr sz="20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Liberation Sans Narrow"/>
                <a:cs typeface="Liberation Sans Narrow"/>
              </a:rPr>
              <a:t>the “key” which will open up the</a:t>
            </a:r>
            <a:r>
              <a:rPr sz="2000" spc="-2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“lock”.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200" y="3960317"/>
            <a:ext cx="359092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1780" indent="-25971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71780" algn="l"/>
                <a:tab pos="272415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On </a:t>
            </a:r>
            <a:r>
              <a:rPr sz="2000" spc="-5" dirty="0">
                <a:latin typeface="Liberation Sans Narrow"/>
                <a:cs typeface="Liberation Sans Narrow"/>
              </a:rPr>
              <a:t>the surface of the lock is the</a:t>
            </a:r>
            <a:r>
              <a:rPr sz="2000" spc="-11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key</a:t>
            </a:r>
            <a:endParaRPr sz="20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Liberation Sans Narrow"/>
                <a:cs typeface="Liberation Sans Narrow"/>
              </a:rPr>
              <a:t>hole…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200" y="5400852"/>
            <a:ext cx="395986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1780" indent="-25971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71780" algn="l"/>
                <a:tab pos="272415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In which direction to turn the key after</a:t>
            </a:r>
            <a:r>
              <a:rPr sz="2000" spc="-6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it</a:t>
            </a:r>
            <a:endParaRPr sz="20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Liberation Sans Narrow"/>
                <a:cs typeface="Liberation Sans Narrow"/>
              </a:rPr>
              <a:t>is inserted</a:t>
            </a:r>
            <a:r>
              <a:rPr sz="2000" spc="-10" dirty="0">
                <a:latin typeface="Liberation Sans Narrow"/>
                <a:cs typeface="Liberation Sans Narrow"/>
              </a:rPr>
              <a:t> </a:t>
            </a:r>
            <a:r>
              <a:rPr sz="2000" dirty="0">
                <a:latin typeface="Liberation Sans Narrow"/>
                <a:cs typeface="Liberation Sans Narrow"/>
              </a:rPr>
              <a:t>…</a:t>
            </a:r>
            <a:endParaRPr sz="2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1123" y="2348483"/>
              <a:ext cx="2808731" cy="22326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28744" y="2276855"/>
              <a:ext cx="3311652" cy="22326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2406" y="1352803"/>
            <a:ext cx="7523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The </a:t>
            </a:r>
            <a:r>
              <a:rPr sz="2400" spc="-5" dirty="0">
                <a:latin typeface="Liberation Sans Narrow"/>
                <a:cs typeface="Liberation Sans Narrow"/>
              </a:rPr>
              <a:t>protein can be thought of as the </a:t>
            </a:r>
            <a:r>
              <a:rPr sz="2400" dirty="0">
                <a:latin typeface="Liberation Sans Narrow"/>
                <a:cs typeface="Liberation Sans Narrow"/>
              </a:rPr>
              <a:t>“lock” </a:t>
            </a:r>
            <a:r>
              <a:rPr sz="2400" spc="-5" dirty="0">
                <a:latin typeface="Liberation Sans Narrow"/>
                <a:cs typeface="Liberation Sans Narrow"/>
              </a:rPr>
              <a:t>and the </a:t>
            </a:r>
            <a:r>
              <a:rPr sz="2400" spc="-10" dirty="0">
                <a:latin typeface="Liberation Sans Narrow"/>
                <a:cs typeface="Liberation Sans Narrow"/>
              </a:rPr>
              <a:t>ligand </a:t>
            </a:r>
            <a:r>
              <a:rPr sz="2400" spc="-5" dirty="0">
                <a:latin typeface="Liberation Sans Narrow"/>
                <a:cs typeface="Liberation Sans Narrow"/>
              </a:rPr>
              <a:t>can be  thought of as </a:t>
            </a:r>
            <a:r>
              <a:rPr sz="2400" dirty="0">
                <a:latin typeface="Liberation Sans Narrow"/>
                <a:cs typeface="Liberation Sans Narrow"/>
              </a:rPr>
              <a:t>a</a:t>
            </a:r>
            <a:r>
              <a:rPr sz="2400" spc="5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“key”.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8509" y="4811395"/>
            <a:ext cx="1566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NVP:</a:t>
            </a:r>
            <a:r>
              <a:rPr sz="2000" spc="-70" dirty="0">
                <a:solidFill>
                  <a:srgbClr val="001F5F"/>
                </a:solidFill>
                <a:latin typeface="Liberation Sans Narrow"/>
                <a:cs typeface="Liberation Sans Narrow"/>
              </a:rPr>
              <a:t> </a:t>
            </a:r>
            <a:r>
              <a:rPr sz="2000" dirty="0">
                <a:solidFill>
                  <a:srgbClr val="001F5F"/>
                </a:solidFill>
                <a:latin typeface="Liberation Sans Narrow"/>
                <a:cs typeface="Liberation Sans Narrow"/>
              </a:rPr>
              <a:t>Nevirapine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7484" y="4680661"/>
            <a:ext cx="404114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Crystallographic structure of </a:t>
            </a:r>
            <a:r>
              <a:rPr sz="2000" spc="-20" dirty="0">
                <a:solidFill>
                  <a:srgbClr val="001F5F"/>
                </a:solidFill>
                <a:latin typeface="Liberation Sans Narrow"/>
                <a:cs typeface="Liberation Sans Narrow"/>
              </a:rPr>
              <a:t>HIV-1</a:t>
            </a:r>
            <a:r>
              <a:rPr sz="2000" spc="-2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 </a:t>
            </a:r>
            <a:r>
              <a:rPr sz="2000" dirty="0">
                <a:solidFill>
                  <a:srgbClr val="001F5F"/>
                </a:solidFill>
                <a:latin typeface="Liberation Sans Narrow"/>
                <a:cs typeface="Liberation Sans Narrow"/>
              </a:rPr>
              <a:t>reverse</a:t>
            </a:r>
            <a:endParaRPr sz="20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transcriptase:</a:t>
            </a:r>
            <a:endParaRPr sz="2000">
              <a:latin typeface="Liberation Sans Narrow"/>
              <a:cs typeface="Liberation Sans Narrow"/>
            </a:endParaRPr>
          </a:p>
          <a:p>
            <a:pPr marL="12700" marR="5080" indent="55880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green coloured P51 subunit </a:t>
            </a:r>
            <a:r>
              <a:rPr sz="2000" dirty="0">
                <a:solidFill>
                  <a:srgbClr val="001F5F"/>
                </a:solidFill>
                <a:latin typeface="Liberation Sans Narrow"/>
                <a:cs typeface="Liberation Sans Narrow"/>
              </a:rPr>
              <a:t>&amp; red </a:t>
            </a:r>
            <a:r>
              <a:rPr sz="2000" spc="-5" dirty="0">
                <a:solidFill>
                  <a:srgbClr val="001F5F"/>
                </a:solidFill>
                <a:latin typeface="Liberation Sans Narrow"/>
                <a:cs typeface="Liberation Sans Narrow"/>
              </a:rPr>
              <a:t>coloured  P66 subunit</a:t>
            </a:r>
            <a:endParaRPr sz="2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5776" y="470661"/>
            <a:ext cx="5087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60" dirty="0"/>
              <a:t>MOLECULAR</a:t>
            </a:r>
            <a:r>
              <a:rPr sz="4000" spc="-70" dirty="0"/>
              <a:t> </a:t>
            </a:r>
            <a:r>
              <a:rPr sz="4000" spc="-310" dirty="0"/>
              <a:t>DOCKING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30200" y="1235811"/>
            <a:ext cx="8231505" cy="24034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Aim:</a:t>
            </a:r>
            <a:endParaRPr sz="2000">
              <a:latin typeface="Liberation Sans Narrow"/>
              <a:cs typeface="Liberation Sans Narrow"/>
            </a:endParaRPr>
          </a:p>
          <a:p>
            <a:pPr marL="355600" marR="5080" indent="571500">
              <a:lnSpc>
                <a:spcPct val="100000"/>
              </a:lnSpc>
              <a:spcBef>
                <a:spcPts val="480"/>
              </a:spcBef>
            </a:pPr>
            <a:r>
              <a:rPr sz="2000" spc="-90" dirty="0">
                <a:latin typeface="Liberation Sans Narrow"/>
                <a:cs typeface="Liberation Sans Narrow"/>
              </a:rPr>
              <a:t>To </a:t>
            </a:r>
            <a:r>
              <a:rPr sz="2000" spc="-5" dirty="0">
                <a:latin typeface="Liberation Sans Narrow"/>
                <a:cs typeface="Liberation Sans Narrow"/>
              </a:rPr>
              <a:t>achieve an </a:t>
            </a:r>
            <a:r>
              <a:rPr sz="2000" spc="-10" dirty="0">
                <a:latin typeface="Liberation Sans Narrow"/>
                <a:cs typeface="Liberation Sans Narrow"/>
              </a:rPr>
              <a:t>optimized </a:t>
            </a:r>
            <a:r>
              <a:rPr sz="2000" spc="-5" dirty="0">
                <a:latin typeface="Liberation Sans Narrow"/>
                <a:cs typeface="Liberation Sans Narrow"/>
              </a:rPr>
              <a:t>conformation for both receptor and ligand </a:t>
            </a:r>
            <a:r>
              <a:rPr sz="2000" dirty="0">
                <a:latin typeface="Liberation Sans Narrow"/>
                <a:cs typeface="Liberation Sans Narrow"/>
              </a:rPr>
              <a:t>&amp; </a:t>
            </a:r>
            <a:r>
              <a:rPr sz="2000" spc="-5" dirty="0">
                <a:latin typeface="Liberation Sans Narrow"/>
                <a:cs typeface="Liberation Sans Narrow"/>
              </a:rPr>
              <a:t>the  relative orientation between protein and ligand such that the free energy of the overall  system is </a:t>
            </a:r>
            <a:r>
              <a:rPr sz="2000" spc="-10" dirty="0">
                <a:latin typeface="Liberation Sans Narrow"/>
                <a:cs typeface="Liberation Sans Narrow"/>
              </a:rPr>
              <a:t>minimized</a:t>
            </a:r>
            <a:endParaRPr sz="2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Liberation Sans Narrow"/>
              <a:cs typeface="Liberation Sans Narrow"/>
            </a:endParaRPr>
          </a:p>
          <a:p>
            <a:pPr marL="355600" marR="175260" indent="-343535">
              <a:lnSpc>
                <a:spcPct val="100000"/>
              </a:lnSpc>
              <a:buFont typeface="Arial"/>
              <a:buChar char="•"/>
              <a:tabLst>
                <a:tab pos="412115" algn="l"/>
                <a:tab pos="412750" algn="l"/>
              </a:tabLst>
            </a:pPr>
            <a:r>
              <a:rPr dirty="0"/>
              <a:t>	</a:t>
            </a:r>
            <a:r>
              <a:rPr sz="2000" spc="-5" dirty="0">
                <a:latin typeface="Liberation Sans Narrow"/>
                <a:cs typeface="Liberation Sans Narrow"/>
              </a:rPr>
              <a:t>Successful </a:t>
            </a:r>
            <a:r>
              <a:rPr sz="2000" spc="-10" dirty="0">
                <a:latin typeface="Liberation Sans Narrow"/>
                <a:cs typeface="Liberation Sans Narrow"/>
              </a:rPr>
              <a:t>docking </a:t>
            </a:r>
            <a:r>
              <a:rPr sz="2000" spc="-5" dirty="0">
                <a:latin typeface="Liberation Sans Narrow"/>
                <a:cs typeface="Liberation Sans Narrow"/>
              </a:rPr>
              <a:t>methods search high-dimensional spaces </a:t>
            </a:r>
            <a:r>
              <a:rPr sz="2000" spc="-10" dirty="0">
                <a:latin typeface="Liberation Sans Narrow"/>
                <a:cs typeface="Liberation Sans Narrow"/>
              </a:rPr>
              <a:t>effectively </a:t>
            </a:r>
            <a:r>
              <a:rPr sz="2000" spc="-5" dirty="0">
                <a:latin typeface="Liberation Sans Narrow"/>
                <a:cs typeface="Liberation Sans Narrow"/>
              </a:rPr>
              <a:t>and use </a:t>
            </a:r>
            <a:r>
              <a:rPr sz="2000" dirty="0">
                <a:latin typeface="Liberation Sans Narrow"/>
                <a:cs typeface="Liberation Sans Narrow"/>
              </a:rPr>
              <a:t>a  </a:t>
            </a:r>
            <a:r>
              <a:rPr sz="2000" spc="-5" dirty="0">
                <a:latin typeface="Liberation Sans Narrow"/>
                <a:cs typeface="Liberation Sans Narrow"/>
              </a:rPr>
              <a:t>scoring function that correctly </a:t>
            </a:r>
            <a:r>
              <a:rPr sz="2000" dirty="0">
                <a:latin typeface="Liberation Sans Narrow"/>
                <a:cs typeface="Liberation Sans Narrow"/>
              </a:rPr>
              <a:t>ranks </a:t>
            </a:r>
            <a:r>
              <a:rPr sz="2000" spc="-5" dirty="0">
                <a:latin typeface="Liberation Sans Narrow"/>
                <a:cs typeface="Liberation Sans Narrow"/>
              </a:rPr>
              <a:t>candidate</a:t>
            </a:r>
            <a:r>
              <a:rPr sz="2000" spc="-15" dirty="0">
                <a:latin typeface="Liberation Sans Narrow"/>
                <a:cs typeface="Liberation Sans Narrow"/>
              </a:rPr>
              <a:t> </a:t>
            </a:r>
            <a:r>
              <a:rPr sz="2000" spc="-10" dirty="0">
                <a:latin typeface="Liberation Sans Narrow"/>
                <a:cs typeface="Liberation Sans Narrow"/>
              </a:rPr>
              <a:t>dockings.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5904" y="4076700"/>
            <a:ext cx="7272528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950" y="297306"/>
            <a:ext cx="3085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40" dirty="0"/>
              <a:t>IMP</a:t>
            </a:r>
            <a:r>
              <a:rPr sz="4000" spc="-285" dirty="0"/>
              <a:t>O</a:t>
            </a:r>
            <a:r>
              <a:rPr sz="4000" spc="-160" dirty="0"/>
              <a:t>RTANCE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3479228" y="2264600"/>
            <a:ext cx="2187575" cy="3482975"/>
            <a:chOff x="3479228" y="2264600"/>
            <a:chExt cx="2187575" cy="3482975"/>
          </a:xfrm>
        </p:grpSpPr>
        <p:sp>
          <p:nvSpPr>
            <p:cNvPr id="4" name="object 4"/>
            <p:cNvSpPr/>
            <p:nvPr/>
          </p:nvSpPr>
          <p:spPr>
            <a:xfrm>
              <a:off x="4068317" y="2277618"/>
              <a:ext cx="1009015" cy="3456940"/>
            </a:xfrm>
            <a:custGeom>
              <a:avLst/>
              <a:gdLst/>
              <a:ahLst/>
              <a:cxnLst/>
              <a:rect l="l" t="t" r="r" b="b"/>
              <a:pathLst>
                <a:path w="1009014" h="3456940">
                  <a:moveTo>
                    <a:pt x="756666" y="0"/>
                  </a:moveTo>
                  <a:lnTo>
                    <a:pt x="252222" y="0"/>
                  </a:lnTo>
                  <a:lnTo>
                    <a:pt x="252222" y="2951988"/>
                  </a:lnTo>
                  <a:lnTo>
                    <a:pt x="0" y="2951988"/>
                  </a:lnTo>
                  <a:lnTo>
                    <a:pt x="504444" y="3456432"/>
                  </a:lnTo>
                  <a:lnTo>
                    <a:pt x="1008888" y="2951988"/>
                  </a:lnTo>
                  <a:lnTo>
                    <a:pt x="756666" y="2951988"/>
                  </a:lnTo>
                  <a:lnTo>
                    <a:pt x="75666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68317" y="2277618"/>
              <a:ext cx="1009015" cy="3456940"/>
            </a:xfrm>
            <a:custGeom>
              <a:avLst/>
              <a:gdLst/>
              <a:ahLst/>
              <a:cxnLst/>
              <a:rect l="l" t="t" r="r" b="b"/>
              <a:pathLst>
                <a:path w="1009014" h="3456940">
                  <a:moveTo>
                    <a:pt x="0" y="2951988"/>
                  </a:moveTo>
                  <a:lnTo>
                    <a:pt x="252222" y="2951988"/>
                  </a:lnTo>
                  <a:lnTo>
                    <a:pt x="252222" y="0"/>
                  </a:lnTo>
                  <a:lnTo>
                    <a:pt x="756666" y="0"/>
                  </a:lnTo>
                  <a:lnTo>
                    <a:pt x="756666" y="2951988"/>
                  </a:lnTo>
                  <a:lnTo>
                    <a:pt x="1008888" y="2951988"/>
                  </a:lnTo>
                  <a:lnTo>
                    <a:pt x="504444" y="3456432"/>
                  </a:lnTo>
                  <a:lnTo>
                    <a:pt x="0" y="295198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0797" y="2853690"/>
              <a:ext cx="792480" cy="719455"/>
            </a:xfrm>
            <a:custGeom>
              <a:avLst/>
              <a:gdLst/>
              <a:ahLst/>
              <a:cxnLst/>
              <a:rect l="l" t="t" r="r" b="b"/>
              <a:pathLst>
                <a:path w="792479" h="719454">
                  <a:moveTo>
                    <a:pt x="432815" y="0"/>
                  </a:moveTo>
                  <a:lnTo>
                    <a:pt x="432815" y="179832"/>
                  </a:lnTo>
                  <a:lnTo>
                    <a:pt x="0" y="179832"/>
                  </a:lnTo>
                  <a:lnTo>
                    <a:pt x="0" y="539496"/>
                  </a:lnTo>
                  <a:lnTo>
                    <a:pt x="432815" y="539496"/>
                  </a:lnTo>
                  <a:lnTo>
                    <a:pt x="432815" y="719327"/>
                  </a:lnTo>
                  <a:lnTo>
                    <a:pt x="792479" y="359663"/>
                  </a:lnTo>
                  <a:lnTo>
                    <a:pt x="43281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60797" y="2853690"/>
              <a:ext cx="792480" cy="719455"/>
            </a:xfrm>
            <a:custGeom>
              <a:avLst/>
              <a:gdLst/>
              <a:ahLst/>
              <a:cxnLst/>
              <a:rect l="l" t="t" r="r" b="b"/>
              <a:pathLst>
                <a:path w="792479" h="719454">
                  <a:moveTo>
                    <a:pt x="0" y="179832"/>
                  </a:moveTo>
                  <a:lnTo>
                    <a:pt x="432815" y="179832"/>
                  </a:lnTo>
                  <a:lnTo>
                    <a:pt x="432815" y="0"/>
                  </a:lnTo>
                  <a:lnTo>
                    <a:pt x="792479" y="359663"/>
                  </a:lnTo>
                  <a:lnTo>
                    <a:pt x="432815" y="719327"/>
                  </a:lnTo>
                  <a:lnTo>
                    <a:pt x="432815" y="539496"/>
                  </a:lnTo>
                  <a:lnTo>
                    <a:pt x="0" y="539496"/>
                  </a:lnTo>
                  <a:lnTo>
                    <a:pt x="0" y="17983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92245" y="3213354"/>
              <a:ext cx="792480" cy="721360"/>
            </a:xfrm>
            <a:custGeom>
              <a:avLst/>
              <a:gdLst/>
              <a:ahLst/>
              <a:cxnLst/>
              <a:rect l="l" t="t" r="r" b="b"/>
              <a:pathLst>
                <a:path w="792479" h="721360">
                  <a:moveTo>
                    <a:pt x="360425" y="0"/>
                  </a:moveTo>
                  <a:lnTo>
                    <a:pt x="0" y="360425"/>
                  </a:lnTo>
                  <a:lnTo>
                    <a:pt x="360425" y="720852"/>
                  </a:lnTo>
                  <a:lnTo>
                    <a:pt x="360425" y="540639"/>
                  </a:lnTo>
                  <a:lnTo>
                    <a:pt x="792479" y="540639"/>
                  </a:lnTo>
                  <a:lnTo>
                    <a:pt x="792479" y="180212"/>
                  </a:lnTo>
                  <a:lnTo>
                    <a:pt x="360425" y="180212"/>
                  </a:lnTo>
                  <a:lnTo>
                    <a:pt x="3604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92245" y="3213354"/>
              <a:ext cx="792480" cy="721360"/>
            </a:xfrm>
            <a:custGeom>
              <a:avLst/>
              <a:gdLst/>
              <a:ahLst/>
              <a:cxnLst/>
              <a:rect l="l" t="t" r="r" b="b"/>
              <a:pathLst>
                <a:path w="792479" h="721360">
                  <a:moveTo>
                    <a:pt x="0" y="360425"/>
                  </a:moveTo>
                  <a:lnTo>
                    <a:pt x="360425" y="0"/>
                  </a:lnTo>
                  <a:lnTo>
                    <a:pt x="360425" y="180212"/>
                  </a:lnTo>
                  <a:lnTo>
                    <a:pt x="792479" y="180212"/>
                  </a:lnTo>
                  <a:lnTo>
                    <a:pt x="792479" y="540639"/>
                  </a:lnTo>
                  <a:lnTo>
                    <a:pt x="360425" y="540639"/>
                  </a:lnTo>
                  <a:lnTo>
                    <a:pt x="360425" y="720852"/>
                  </a:lnTo>
                  <a:lnTo>
                    <a:pt x="0" y="360425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47238" y="1728596"/>
            <a:ext cx="5086985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latin typeface="Arial"/>
                <a:cs typeface="Arial"/>
              </a:rPr>
              <a:t>Molecular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Docking</a:t>
            </a:r>
            <a:endParaRPr sz="3000">
              <a:latin typeface="Arial"/>
              <a:cs typeface="Arial"/>
            </a:endParaRPr>
          </a:p>
          <a:p>
            <a:pPr marL="2769235" marR="5080">
              <a:lnSpc>
                <a:spcPct val="100000"/>
              </a:lnSpc>
              <a:spcBef>
                <a:spcPts val="3504"/>
              </a:spcBef>
            </a:pPr>
            <a:r>
              <a:rPr sz="2400" spc="-70" dirty="0">
                <a:latin typeface="Arial"/>
                <a:cs typeface="Arial"/>
              </a:rPr>
              <a:t>Prediction </a:t>
            </a:r>
            <a:r>
              <a:rPr sz="2400" spc="-40" dirty="0">
                <a:latin typeface="Arial"/>
                <a:cs typeface="Arial"/>
              </a:rPr>
              <a:t>of </a:t>
            </a:r>
            <a:r>
              <a:rPr sz="2400" spc="-95" dirty="0">
                <a:latin typeface="Arial"/>
                <a:cs typeface="Arial"/>
              </a:rPr>
              <a:t>the  </a:t>
            </a:r>
            <a:r>
              <a:rPr sz="2400" spc="-25" dirty="0">
                <a:latin typeface="Arial"/>
                <a:cs typeface="Arial"/>
              </a:rPr>
              <a:t>binding </a:t>
            </a:r>
            <a:r>
              <a:rPr sz="2400" spc="15" dirty="0">
                <a:latin typeface="Arial"/>
                <a:cs typeface="Arial"/>
              </a:rPr>
              <a:t>affinity  </a:t>
            </a:r>
            <a:r>
              <a:rPr sz="2400" spc="-90" dirty="0">
                <a:latin typeface="Arial"/>
                <a:cs typeface="Arial"/>
              </a:rPr>
              <a:t>(Scoring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Function)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5920" y="2342769"/>
            <a:ext cx="2607310" cy="259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Identification </a:t>
            </a:r>
            <a:r>
              <a:rPr sz="2400" spc="-40" dirty="0">
                <a:latin typeface="Arial"/>
                <a:cs typeface="Arial"/>
              </a:rPr>
              <a:t>of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666750" marR="5715" indent="955040" algn="r">
              <a:lnSpc>
                <a:spcPct val="100000"/>
              </a:lnSpc>
            </a:pPr>
            <a:r>
              <a:rPr sz="2400" spc="25" dirty="0">
                <a:latin typeface="Times New Roman"/>
                <a:cs typeface="Times New Roman"/>
              </a:rPr>
              <a:t>ligan</a:t>
            </a:r>
            <a:r>
              <a:rPr sz="2400" spc="-70" dirty="0">
                <a:latin typeface="Times New Roman"/>
                <a:cs typeface="Times New Roman"/>
              </a:rPr>
              <a:t>d’s  </a:t>
            </a:r>
            <a:r>
              <a:rPr sz="2400" spc="-55" dirty="0">
                <a:latin typeface="Arial"/>
                <a:cs typeface="Arial"/>
              </a:rPr>
              <a:t>correct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binding</a:t>
            </a:r>
            <a:endParaRPr sz="2400">
              <a:latin typeface="Arial"/>
              <a:cs typeface="Arial"/>
            </a:endParaRPr>
          </a:p>
          <a:p>
            <a:pPr marL="12700" marR="5080" indent="1414145" algn="r">
              <a:lnSpc>
                <a:spcPct val="100000"/>
              </a:lnSpc>
            </a:pPr>
            <a:r>
              <a:rPr sz="2400" spc="-95" dirty="0">
                <a:latin typeface="Arial"/>
                <a:cs typeface="Arial"/>
              </a:rPr>
              <a:t>geometry  </a:t>
            </a:r>
            <a:r>
              <a:rPr sz="2400" spc="-150" dirty="0">
                <a:latin typeface="Arial"/>
                <a:cs typeface="Arial"/>
              </a:rPr>
              <a:t>(pose) </a:t>
            </a:r>
            <a:r>
              <a:rPr sz="2400" spc="50" dirty="0">
                <a:latin typeface="Arial"/>
                <a:cs typeface="Arial"/>
              </a:rPr>
              <a:t>in </a:t>
            </a:r>
            <a:r>
              <a:rPr sz="2400" spc="-95" dirty="0">
                <a:latin typeface="Arial"/>
                <a:cs typeface="Arial"/>
              </a:rPr>
              <a:t>the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binding</a:t>
            </a:r>
            <a:endParaRPr sz="2400">
              <a:latin typeface="Arial"/>
              <a:cs typeface="Arial"/>
            </a:endParaRPr>
          </a:p>
          <a:p>
            <a:pPr marL="634365" marR="6985" indent="1541780" algn="r">
              <a:lnSpc>
                <a:spcPts val="2930"/>
              </a:lnSpc>
              <a:spcBef>
                <a:spcPts val="55"/>
              </a:spcBef>
            </a:pPr>
            <a:r>
              <a:rPr sz="2400" spc="-65" dirty="0">
                <a:latin typeface="Arial"/>
                <a:cs typeface="Arial"/>
              </a:rPr>
              <a:t>si</a:t>
            </a:r>
            <a:r>
              <a:rPr sz="2400" spc="-60" dirty="0">
                <a:latin typeface="Arial"/>
                <a:cs typeface="Arial"/>
              </a:rPr>
              <a:t>t</a:t>
            </a:r>
            <a:r>
              <a:rPr sz="2400" spc="-190" dirty="0">
                <a:latin typeface="Arial"/>
                <a:cs typeface="Arial"/>
              </a:rPr>
              <a:t>e  </a:t>
            </a:r>
            <a:r>
              <a:rPr sz="2400" spc="-50" dirty="0">
                <a:latin typeface="Arial"/>
                <a:cs typeface="Arial"/>
              </a:rPr>
              <a:t>(Binding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Mode)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58489" y="5641644"/>
            <a:ext cx="29730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5840" marR="5080" indent="-993775">
              <a:lnSpc>
                <a:spcPct val="100000"/>
              </a:lnSpc>
              <a:spcBef>
                <a:spcPts val="100"/>
              </a:spcBef>
            </a:pPr>
            <a:r>
              <a:rPr sz="3000" spc="-120" dirty="0">
                <a:latin typeface="Arial"/>
                <a:cs typeface="Arial"/>
              </a:rPr>
              <a:t>Rational </a:t>
            </a:r>
            <a:r>
              <a:rPr sz="3000" spc="-145" dirty="0">
                <a:latin typeface="Arial"/>
                <a:cs typeface="Arial"/>
              </a:rPr>
              <a:t>Design </a:t>
            </a:r>
            <a:r>
              <a:rPr sz="3000" spc="-25" dirty="0">
                <a:latin typeface="Arial"/>
                <a:cs typeface="Arial"/>
              </a:rPr>
              <a:t>Of  </a:t>
            </a:r>
            <a:r>
              <a:rPr sz="3000" spc="-95" dirty="0">
                <a:latin typeface="Arial"/>
                <a:cs typeface="Arial"/>
              </a:rPr>
              <a:t>Drugs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9650" y="569747"/>
            <a:ext cx="51879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b="1" spc="700" dirty="0" smtClean="0"/>
              <a:t>T</a:t>
            </a:r>
            <a:r>
              <a:rPr sz="4000" b="1" spc="700" dirty="0" err="1" smtClean="0"/>
              <a:t>ypes</a:t>
            </a:r>
            <a:r>
              <a:rPr sz="4000" b="1" spc="-40" dirty="0" smtClean="0"/>
              <a:t> </a:t>
            </a:r>
            <a:r>
              <a:rPr sz="4000" b="1" spc="680" dirty="0" smtClean="0"/>
              <a:t>of</a:t>
            </a:r>
            <a:r>
              <a:rPr sz="4000" b="1" spc="-45" dirty="0" smtClean="0"/>
              <a:t> </a:t>
            </a:r>
            <a:r>
              <a:rPr sz="4000" b="1" spc="484" dirty="0" smtClean="0"/>
              <a:t>docking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177544" y="1967331"/>
            <a:ext cx="6840855" cy="31349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latin typeface="Liberation Sans Narrow"/>
                <a:cs typeface="Liberation Sans Narrow"/>
              </a:rPr>
              <a:t>Rigid Docking (Lock </a:t>
            </a:r>
            <a:r>
              <a:rPr sz="2000" b="1" spc="-5" dirty="0">
                <a:latin typeface="Liberation Sans Narrow"/>
                <a:cs typeface="Liberation Sans Narrow"/>
              </a:rPr>
              <a:t>and</a:t>
            </a:r>
            <a:r>
              <a:rPr sz="2000" b="1" spc="-110" dirty="0">
                <a:latin typeface="Liberation Sans Narrow"/>
                <a:cs typeface="Liberation Sans Narrow"/>
              </a:rPr>
              <a:t> </a:t>
            </a:r>
            <a:r>
              <a:rPr sz="2000" b="1" dirty="0">
                <a:latin typeface="Liberation Sans Narrow"/>
                <a:cs typeface="Liberation Sans Narrow"/>
              </a:rPr>
              <a:t>Key)</a:t>
            </a:r>
            <a:endParaRPr sz="2000" dirty="0">
              <a:latin typeface="Liberation Sans Narrow"/>
              <a:cs typeface="Liberation Sans Narrow"/>
            </a:endParaRPr>
          </a:p>
          <a:p>
            <a:pPr marL="14986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Liberation Sans Narrow"/>
                <a:cs typeface="Liberation Sans Narrow"/>
              </a:rPr>
              <a:t>In rigid </a:t>
            </a:r>
            <a:r>
              <a:rPr sz="2000" spc="-10" dirty="0">
                <a:latin typeface="Liberation Sans Narrow"/>
                <a:cs typeface="Liberation Sans Narrow"/>
              </a:rPr>
              <a:t>docking, </a:t>
            </a:r>
            <a:r>
              <a:rPr sz="2000" spc="-5" dirty="0">
                <a:latin typeface="Liberation Sans Narrow"/>
                <a:cs typeface="Liberation Sans Narrow"/>
              </a:rPr>
              <a:t>the internal geometry of both the</a:t>
            </a:r>
            <a:r>
              <a:rPr sz="2000" spc="-2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receptor</a:t>
            </a:r>
            <a:endParaRPr sz="2000" dirty="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Liberation Sans Narrow"/>
                <a:cs typeface="Liberation Sans Narrow"/>
              </a:rPr>
              <a:t>and ligand are treated </a:t>
            </a:r>
            <a:r>
              <a:rPr sz="2000" dirty="0">
                <a:latin typeface="Liberation Sans Narrow"/>
                <a:cs typeface="Liberation Sans Narrow"/>
              </a:rPr>
              <a:t>as</a:t>
            </a:r>
            <a:r>
              <a:rPr sz="2000" spc="-3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rigid.</a:t>
            </a:r>
            <a:endParaRPr sz="2000" dirty="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</a:pPr>
            <a:endParaRPr sz="2300" dirty="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 dirty="0">
              <a:latin typeface="Liberation Sans Narrow"/>
              <a:cs typeface="Liberation Sans Narrow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Liberation Sans Narrow"/>
                <a:cs typeface="Liberation Sans Narrow"/>
              </a:rPr>
              <a:t>Flexible Docking </a:t>
            </a:r>
            <a:r>
              <a:rPr sz="2000" dirty="0">
                <a:latin typeface="Liberation Sans Narrow"/>
                <a:cs typeface="Liberation Sans Narrow"/>
              </a:rPr>
              <a:t>(</a:t>
            </a:r>
            <a:r>
              <a:rPr sz="2000" b="1" dirty="0">
                <a:latin typeface="Liberation Sans Narrow"/>
                <a:cs typeface="Liberation Sans Narrow"/>
              </a:rPr>
              <a:t>Induced</a:t>
            </a:r>
            <a:r>
              <a:rPr sz="2000" b="1" spc="-120" dirty="0">
                <a:latin typeface="Liberation Sans Narrow"/>
                <a:cs typeface="Liberation Sans Narrow"/>
              </a:rPr>
              <a:t> </a:t>
            </a:r>
            <a:r>
              <a:rPr sz="2000" b="1" dirty="0">
                <a:latin typeface="Liberation Sans Narrow"/>
                <a:cs typeface="Liberation Sans Narrow"/>
              </a:rPr>
              <a:t>fit</a:t>
            </a:r>
            <a:r>
              <a:rPr sz="2000" dirty="0">
                <a:latin typeface="Liberation Sans Narrow"/>
                <a:cs typeface="Liberation Sans Narrow"/>
              </a:rPr>
              <a:t>)</a:t>
            </a:r>
          </a:p>
          <a:p>
            <a:pPr marL="12700" marR="168275" indent="1485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Liberation Sans Narrow"/>
                <a:cs typeface="Liberation Sans Narrow"/>
              </a:rPr>
              <a:t>An </a:t>
            </a:r>
            <a:r>
              <a:rPr sz="2000" spc="-5" dirty="0">
                <a:latin typeface="Liberation Sans Narrow"/>
                <a:cs typeface="Liberation Sans Narrow"/>
              </a:rPr>
              <a:t>enumeration </a:t>
            </a:r>
            <a:r>
              <a:rPr sz="2000" dirty="0">
                <a:latin typeface="Liberation Sans Narrow"/>
                <a:cs typeface="Liberation Sans Narrow"/>
              </a:rPr>
              <a:t>on </a:t>
            </a:r>
            <a:r>
              <a:rPr sz="2000" spc="-5" dirty="0">
                <a:latin typeface="Liberation Sans Narrow"/>
                <a:cs typeface="Liberation Sans Narrow"/>
              </a:rPr>
              <a:t>the </a:t>
            </a:r>
            <a:r>
              <a:rPr sz="2000" dirty="0">
                <a:latin typeface="Liberation Sans Narrow"/>
                <a:cs typeface="Liberation Sans Narrow"/>
              </a:rPr>
              <a:t>rotations </a:t>
            </a:r>
            <a:r>
              <a:rPr sz="2000" spc="-5" dirty="0">
                <a:latin typeface="Liberation Sans Narrow"/>
                <a:cs typeface="Liberation Sans Narrow"/>
              </a:rPr>
              <a:t>of one of the </a:t>
            </a:r>
            <a:r>
              <a:rPr sz="2000" spc="-10" dirty="0">
                <a:latin typeface="Liberation Sans Narrow"/>
                <a:cs typeface="Liberation Sans Narrow"/>
              </a:rPr>
              <a:t>molecules  </a:t>
            </a:r>
            <a:r>
              <a:rPr sz="2000" spc="-5" dirty="0">
                <a:latin typeface="Liberation Sans Narrow"/>
                <a:cs typeface="Liberation Sans Narrow"/>
              </a:rPr>
              <a:t>(usually smaller one) is performed. Every </a:t>
            </a:r>
            <a:r>
              <a:rPr sz="2000" dirty="0">
                <a:latin typeface="Liberation Sans Narrow"/>
                <a:cs typeface="Liberation Sans Narrow"/>
              </a:rPr>
              <a:t>rotation </a:t>
            </a:r>
            <a:r>
              <a:rPr sz="2000" spc="-5" dirty="0">
                <a:latin typeface="Liberation Sans Narrow"/>
                <a:cs typeface="Liberation Sans Narrow"/>
              </a:rPr>
              <a:t>the energy is  </a:t>
            </a:r>
            <a:r>
              <a:rPr sz="2000" spc="-10" dirty="0">
                <a:latin typeface="Liberation Sans Narrow"/>
                <a:cs typeface="Liberation Sans Narrow"/>
              </a:rPr>
              <a:t>calculated; </a:t>
            </a:r>
            <a:r>
              <a:rPr sz="2000" spc="-5" dirty="0">
                <a:latin typeface="Liberation Sans Narrow"/>
                <a:cs typeface="Liberation Sans Narrow"/>
              </a:rPr>
              <a:t>later the most optimum pose is</a:t>
            </a:r>
            <a:r>
              <a:rPr sz="2000" spc="-30" dirty="0">
                <a:latin typeface="Liberation Sans Narrow"/>
                <a:cs typeface="Liberation Sans Narrow"/>
              </a:rPr>
              <a:t> </a:t>
            </a:r>
            <a:r>
              <a:rPr sz="2000" spc="-10" dirty="0">
                <a:latin typeface="Liberation Sans Narrow"/>
                <a:cs typeface="Liberation Sans Narrow"/>
              </a:rPr>
              <a:t>selected.</a:t>
            </a:r>
            <a:endParaRPr sz="20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191" y="1354963"/>
            <a:ext cx="474916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dirty="0">
                <a:solidFill>
                  <a:srgbClr val="000000"/>
                </a:solidFill>
                <a:latin typeface="Liberation Sans Narrow"/>
                <a:cs typeface="Liberation Sans Narrow"/>
              </a:rPr>
              <a:t>Docking </a:t>
            </a:r>
            <a:r>
              <a:rPr sz="3500" b="1" spc="-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can </a:t>
            </a:r>
            <a:r>
              <a:rPr sz="3500" b="1" dirty="0">
                <a:solidFill>
                  <a:srgbClr val="000000"/>
                </a:solidFill>
                <a:latin typeface="Liberation Sans Narrow"/>
                <a:cs typeface="Liberation Sans Narrow"/>
              </a:rPr>
              <a:t>be</a:t>
            </a:r>
            <a:r>
              <a:rPr sz="3500" b="1" spc="-80" dirty="0">
                <a:solidFill>
                  <a:srgbClr val="000000"/>
                </a:solidFill>
                <a:latin typeface="Liberation Sans Narrow"/>
                <a:cs typeface="Liberation Sans Narrow"/>
              </a:rPr>
              <a:t> </a:t>
            </a:r>
            <a:r>
              <a:rPr sz="3500" b="1" dirty="0">
                <a:solidFill>
                  <a:srgbClr val="000000"/>
                </a:solidFill>
                <a:latin typeface="Liberation Sans Narrow"/>
                <a:cs typeface="Liberation Sans Narrow"/>
              </a:rPr>
              <a:t>between….</a:t>
            </a:r>
            <a:endParaRPr sz="35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6142" y="2221814"/>
            <a:ext cx="3762375" cy="285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6405" indent="-43434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46405" algn="l"/>
                <a:tab pos="447040" algn="l"/>
              </a:tabLst>
            </a:pPr>
            <a:r>
              <a:rPr sz="3200" spc="-15" dirty="0">
                <a:latin typeface="Carlito"/>
                <a:cs typeface="Carlito"/>
              </a:rPr>
              <a:t>Protein </a:t>
            </a:r>
            <a:r>
              <a:rPr sz="3200" dirty="0">
                <a:latin typeface="Carlito"/>
                <a:cs typeface="Carlito"/>
              </a:rPr>
              <a:t>-</a:t>
            </a:r>
            <a:r>
              <a:rPr sz="3200" spc="-15" dirty="0">
                <a:latin typeface="Carlito"/>
                <a:cs typeface="Carlito"/>
              </a:rPr>
              <a:t> Ligand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Protein </a:t>
            </a:r>
            <a:r>
              <a:rPr sz="3200" dirty="0">
                <a:latin typeface="Carlito"/>
                <a:cs typeface="Carlito"/>
              </a:rPr>
              <a:t>–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Protein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Protein </a:t>
            </a:r>
            <a:r>
              <a:rPr sz="3200" dirty="0">
                <a:latin typeface="Carlito"/>
                <a:cs typeface="Carlito"/>
              </a:rPr>
              <a:t>–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Nucleotide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58384" y="2286000"/>
            <a:ext cx="3785616" cy="3643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1227" y="970915"/>
            <a:ext cx="15271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Liberation Sans Narrow"/>
                <a:cs typeface="Liberation Sans Narrow"/>
              </a:rPr>
              <a:t>Protein -</a:t>
            </a:r>
            <a:r>
              <a:rPr sz="1900" b="1" spc="-65" dirty="0">
                <a:latin typeface="Liberation Sans Narrow"/>
                <a:cs typeface="Liberation Sans Narrow"/>
              </a:rPr>
              <a:t> </a:t>
            </a:r>
            <a:r>
              <a:rPr sz="1900" b="1" spc="-5" dirty="0">
                <a:latin typeface="Liberation Sans Narrow"/>
                <a:cs typeface="Liberation Sans Narrow"/>
              </a:rPr>
              <a:t>Ligand</a:t>
            </a:r>
            <a:endParaRPr sz="19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13906" y="970915"/>
            <a:ext cx="15601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Protein -</a:t>
            </a:r>
            <a:r>
              <a:rPr sz="1900" b="1" spc="-60" dirty="0">
                <a:solidFill>
                  <a:srgbClr val="000000"/>
                </a:solidFill>
                <a:latin typeface="Liberation Sans Narrow"/>
                <a:cs typeface="Liberation Sans Narrow"/>
              </a:rPr>
              <a:t> </a:t>
            </a:r>
            <a:r>
              <a:rPr sz="1900" b="1" spc="-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Protein</a:t>
            </a:r>
            <a:endParaRPr sz="190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7947" y="5894323"/>
            <a:ext cx="18903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Liberation Sans Narrow"/>
                <a:cs typeface="Liberation Sans Narrow"/>
              </a:rPr>
              <a:t>Protein -</a:t>
            </a:r>
            <a:r>
              <a:rPr sz="1900" b="1" spc="-45" dirty="0">
                <a:latin typeface="Liberation Sans Narrow"/>
                <a:cs typeface="Liberation Sans Narrow"/>
              </a:rPr>
              <a:t> </a:t>
            </a:r>
            <a:r>
              <a:rPr sz="1900" b="1" spc="-5" dirty="0">
                <a:latin typeface="Liberation Sans Narrow"/>
                <a:cs typeface="Liberation Sans Narrow"/>
              </a:rPr>
              <a:t>Nucleotide</a:t>
            </a:r>
            <a:endParaRPr sz="19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865</Words>
  <Application>Microsoft Office PowerPoint</Application>
  <PresentationFormat>On-screen Show (4:3)</PresentationFormat>
  <Paragraphs>119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MOLECULAR  DOCKING</vt:lpstr>
      <vt:lpstr>INTRODUCTION</vt:lpstr>
      <vt:lpstr>LOCK AND KEY</vt:lpstr>
      <vt:lpstr>Slide 4</vt:lpstr>
      <vt:lpstr>MOLECULAR DOCKING</vt:lpstr>
      <vt:lpstr>IMPORTANCE</vt:lpstr>
      <vt:lpstr>Types of docking</vt:lpstr>
      <vt:lpstr>Docking can be between….</vt:lpstr>
      <vt:lpstr>Protein - Protein</vt:lpstr>
      <vt:lpstr>TYPES OF INTERACTIONS</vt:lpstr>
      <vt:lpstr>Key stages in docking</vt:lpstr>
      <vt:lpstr>A typical docking workflow</vt:lpstr>
      <vt:lpstr>Receptor selection and preparation</vt:lpstr>
      <vt:lpstr>Ligand selection and preparation</vt:lpstr>
      <vt:lpstr>Softwares</vt:lpstr>
      <vt:lpstr>Applications</vt:lpstr>
      <vt:lpstr>Slide 17</vt:lpstr>
      <vt:lpstr>REFERENCE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 DOCKING</dc:title>
  <dc:creator>Ashutosh</dc:creator>
  <cp:lastModifiedBy>Ashutosh</cp:lastModifiedBy>
  <cp:revision>8</cp:revision>
  <dcterms:created xsi:type="dcterms:W3CDTF">2021-11-24T09:18:16Z</dcterms:created>
  <dcterms:modified xsi:type="dcterms:W3CDTF">2023-04-18T05:30:36Z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2021-11-24T00:00:00Z</vt:filetime>
  </property>
</Properties>
</file>