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676" autoAdjust="0"/>
    <p:restoredTop sz="94660"/>
  </p:normalViewPr>
  <p:slideViewPr>
    <p:cSldViewPr snapToGrid="0">
      <p:cViewPr varScale="1">
        <p:scale>
          <a:sx n="70" d="100"/>
          <a:sy n="70" d="100"/>
        </p:scale>
        <p:origin x="4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589E02-40FF-4F7E-AADD-2A9427C806F4}" type="datetimeFigureOut">
              <a:rPr lang="en-IN" smtClean="0"/>
              <a:t>21-11-2016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C751A-D8A7-47FC-99E6-4FD89C7146A1}" type="slidenum">
              <a:rPr lang="en-IN" smtClean="0"/>
              <a:t>‹#›</a:t>
            </a:fld>
            <a:endParaRPr lang="en-IN"/>
          </a:p>
        </p:txBody>
      </p:sp>
    </p:spTree>
    <p:extLst>
      <p:ext uri="{BB962C8B-B14F-4D97-AF65-F5344CB8AC3E}">
        <p14:creationId xmlns:p14="http://schemas.microsoft.com/office/powerpoint/2010/main" val="230217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3589E02-40FF-4F7E-AADD-2A9427C806F4}" type="datetimeFigureOut">
              <a:rPr lang="en-IN" smtClean="0"/>
              <a:t>21-11-2016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9C751A-D8A7-47FC-99E6-4FD89C7146A1}" type="slidenum">
              <a:rPr lang="en-IN" smtClean="0"/>
              <a:t>‹#›</a:t>
            </a:fld>
            <a:endParaRPr lang="en-IN"/>
          </a:p>
        </p:txBody>
      </p:sp>
    </p:spTree>
    <p:extLst>
      <p:ext uri="{BB962C8B-B14F-4D97-AF65-F5344CB8AC3E}">
        <p14:creationId xmlns:p14="http://schemas.microsoft.com/office/powerpoint/2010/main" val="1035071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3589E02-40FF-4F7E-AADD-2A9427C806F4}" type="datetimeFigureOut">
              <a:rPr lang="en-IN" smtClean="0"/>
              <a:t>21-11-2016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C751A-D8A7-47FC-99E6-4FD89C7146A1}" type="slidenum">
              <a:rPr lang="en-IN" smtClean="0"/>
              <a:t>‹#›</a:t>
            </a:fld>
            <a:endParaRPr lang="en-IN"/>
          </a:p>
        </p:txBody>
      </p:sp>
    </p:spTree>
    <p:extLst>
      <p:ext uri="{BB962C8B-B14F-4D97-AF65-F5344CB8AC3E}">
        <p14:creationId xmlns:p14="http://schemas.microsoft.com/office/powerpoint/2010/main" val="3542501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3589E02-40FF-4F7E-AADD-2A9427C806F4}" type="datetimeFigureOut">
              <a:rPr lang="en-IN" smtClean="0"/>
              <a:t>21-11-2016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C751A-D8A7-47FC-99E6-4FD89C7146A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09731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589E02-40FF-4F7E-AADD-2A9427C806F4}" type="datetimeFigureOut">
              <a:rPr lang="en-IN" smtClean="0"/>
              <a:t>21-11-2016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C751A-D8A7-47FC-99E6-4FD89C7146A1}" type="slidenum">
              <a:rPr lang="en-IN" smtClean="0"/>
              <a:t>‹#›</a:t>
            </a:fld>
            <a:endParaRPr lang="en-IN"/>
          </a:p>
        </p:txBody>
      </p:sp>
    </p:spTree>
    <p:extLst>
      <p:ext uri="{BB962C8B-B14F-4D97-AF65-F5344CB8AC3E}">
        <p14:creationId xmlns:p14="http://schemas.microsoft.com/office/powerpoint/2010/main" val="3401936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3589E02-40FF-4F7E-AADD-2A9427C806F4}" type="datetimeFigureOut">
              <a:rPr lang="en-IN" smtClean="0"/>
              <a:t>21-11-2016</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C751A-D8A7-47FC-99E6-4FD89C7146A1}" type="slidenum">
              <a:rPr lang="en-IN" smtClean="0"/>
              <a:t>‹#›</a:t>
            </a:fld>
            <a:endParaRPr lang="en-IN"/>
          </a:p>
        </p:txBody>
      </p:sp>
    </p:spTree>
    <p:extLst>
      <p:ext uri="{BB962C8B-B14F-4D97-AF65-F5344CB8AC3E}">
        <p14:creationId xmlns:p14="http://schemas.microsoft.com/office/powerpoint/2010/main" val="883611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3589E02-40FF-4F7E-AADD-2A9427C806F4}" type="datetimeFigureOut">
              <a:rPr lang="en-IN" smtClean="0"/>
              <a:t>21-11-2016</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C751A-D8A7-47FC-99E6-4FD89C7146A1}" type="slidenum">
              <a:rPr lang="en-IN" smtClean="0"/>
              <a:t>‹#›</a:t>
            </a:fld>
            <a:endParaRPr lang="en-IN"/>
          </a:p>
        </p:txBody>
      </p:sp>
    </p:spTree>
    <p:extLst>
      <p:ext uri="{BB962C8B-B14F-4D97-AF65-F5344CB8AC3E}">
        <p14:creationId xmlns:p14="http://schemas.microsoft.com/office/powerpoint/2010/main" val="4106976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89E02-40FF-4F7E-AADD-2A9427C806F4}" type="datetimeFigureOut">
              <a:rPr lang="en-IN" smtClean="0"/>
              <a:t>21-11-2016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C751A-D8A7-47FC-99E6-4FD89C7146A1}" type="slidenum">
              <a:rPr lang="en-IN" smtClean="0"/>
              <a:t>‹#›</a:t>
            </a:fld>
            <a:endParaRPr lang="en-IN"/>
          </a:p>
        </p:txBody>
      </p:sp>
    </p:spTree>
    <p:extLst>
      <p:ext uri="{BB962C8B-B14F-4D97-AF65-F5344CB8AC3E}">
        <p14:creationId xmlns:p14="http://schemas.microsoft.com/office/powerpoint/2010/main" val="4238046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89E02-40FF-4F7E-AADD-2A9427C806F4}" type="datetimeFigureOut">
              <a:rPr lang="en-IN" smtClean="0"/>
              <a:t>21-11-2016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C751A-D8A7-47FC-99E6-4FD89C7146A1}" type="slidenum">
              <a:rPr lang="en-IN" smtClean="0"/>
              <a:t>‹#›</a:t>
            </a:fld>
            <a:endParaRPr lang="en-IN"/>
          </a:p>
        </p:txBody>
      </p:sp>
    </p:spTree>
    <p:extLst>
      <p:ext uri="{BB962C8B-B14F-4D97-AF65-F5344CB8AC3E}">
        <p14:creationId xmlns:p14="http://schemas.microsoft.com/office/powerpoint/2010/main" val="1222044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3589E02-40FF-4F7E-AADD-2A9427C806F4}" type="datetimeFigureOut">
              <a:rPr lang="en-IN" smtClean="0"/>
              <a:t>21-11-2016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C751A-D8A7-47FC-99E6-4FD89C7146A1}" type="slidenum">
              <a:rPr lang="en-IN" smtClean="0"/>
              <a:t>‹#›</a:t>
            </a:fld>
            <a:endParaRPr lang="en-IN"/>
          </a:p>
        </p:txBody>
      </p:sp>
    </p:spTree>
    <p:extLst>
      <p:ext uri="{BB962C8B-B14F-4D97-AF65-F5344CB8AC3E}">
        <p14:creationId xmlns:p14="http://schemas.microsoft.com/office/powerpoint/2010/main" val="4072662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589E02-40FF-4F7E-AADD-2A9427C806F4}" type="datetimeFigureOut">
              <a:rPr lang="en-IN" smtClean="0"/>
              <a:t>21-11-2016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C751A-D8A7-47FC-99E6-4FD89C7146A1}" type="slidenum">
              <a:rPr lang="en-IN" smtClean="0"/>
              <a:t>‹#›</a:t>
            </a:fld>
            <a:endParaRPr lang="en-IN"/>
          </a:p>
        </p:txBody>
      </p:sp>
    </p:spTree>
    <p:extLst>
      <p:ext uri="{BB962C8B-B14F-4D97-AF65-F5344CB8AC3E}">
        <p14:creationId xmlns:p14="http://schemas.microsoft.com/office/powerpoint/2010/main" val="49628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589E02-40FF-4F7E-AADD-2A9427C806F4}" type="datetimeFigureOut">
              <a:rPr lang="en-IN" smtClean="0"/>
              <a:t>21-11-2016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9C751A-D8A7-47FC-99E6-4FD89C7146A1}" type="slidenum">
              <a:rPr lang="en-IN" smtClean="0"/>
              <a:t>‹#›</a:t>
            </a:fld>
            <a:endParaRPr lang="en-IN"/>
          </a:p>
        </p:txBody>
      </p:sp>
    </p:spTree>
    <p:extLst>
      <p:ext uri="{BB962C8B-B14F-4D97-AF65-F5344CB8AC3E}">
        <p14:creationId xmlns:p14="http://schemas.microsoft.com/office/powerpoint/2010/main" val="2362366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589E02-40FF-4F7E-AADD-2A9427C806F4}" type="datetimeFigureOut">
              <a:rPr lang="en-IN" smtClean="0"/>
              <a:t>21-11-2016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9C751A-D8A7-47FC-99E6-4FD89C7146A1}" type="slidenum">
              <a:rPr lang="en-IN" smtClean="0"/>
              <a:t>‹#›</a:t>
            </a:fld>
            <a:endParaRPr lang="en-IN"/>
          </a:p>
        </p:txBody>
      </p:sp>
    </p:spTree>
    <p:extLst>
      <p:ext uri="{BB962C8B-B14F-4D97-AF65-F5344CB8AC3E}">
        <p14:creationId xmlns:p14="http://schemas.microsoft.com/office/powerpoint/2010/main" val="2211207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3589E02-40FF-4F7E-AADD-2A9427C806F4}" type="datetimeFigureOut">
              <a:rPr lang="en-IN" smtClean="0"/>
              <a:t>21-11-2016</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29C751A-D8A7-47FC-99E6-4FD89C7146A1}" type="slidenum">
              <a:rPr lang="en-IN" smtClean="0"/>
              <a:t>‹#›</a:t>
            </a:fld>
            <a:endParaRPr lang="en-IN"/>
          </a:p>
        </p:txBody>
      </p:sp>
    </p:spTree>
    <p:extLst>
      <p:ext uri="{BB962C8B-B14F-4D97-AF65-F5344CB8AC3E}">
        <p14:creationId xmlns:p14="http://schemas.microsoft.com/office/powerpoint/2010/main" val="3170027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3589E02-40FF-4F7E-AADD-2A9427C806F4}" type="datetimeFigureOut">
              <a:rPr lang="en-IN" smtClean="0"/>
              <a:t>21-11-2016</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29C751A-D8A7-47FC-99E6-4FD89C7146A1}" type="slidenum">
              <a:rPr lang="en-IN" smtClean="0"/>
              <a:t>‹#›</a:t>
            </a:fld>
            <a:endParaRPr lang="en-IN"/>
          </a:p>
        </p:txBody>
      </p:sp>
    </p:spTree>
    <p:extLst>
      <p:ext uri="{BB962C8B-B14F-4D97-AF65-F5344CB8AC3E}">
        <p14:creationId xmlns:p14="http://schemas.microsoft.com/office/powerpoint/2010/main" val="2701141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3589E02-40FF-4F7E-AADD-2A9427C806F4}" type="datetimeFigureOut">
              <a:rPr lang="en-IN" smtClean="0"/>
              <a:t>21-11-2016</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29C751A-D8A7-47FC-99E6-4FD89C7146A1}" type="slidenum">
              <a:rPr lang="en-IN" smtClean="0"/>
              <a:t>‹#›</a:t>
            </a:fld>
            <a:endParaRPr lang="en-IN"/>
          </a:p>
        </p:txBody>
      </p:sp>
    </p:spTree>
    <p:extLst>
      <p:ext uri="{BB962C8B-B14F-4D97-AF65-F5344CB8AC3E}">
        <p14:creationId xmlns:p14="http://schemas.microsoft.com/office/powerpoint/2010/main" val="1668988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3589E02-40FF-4F7E-AADD-2A9427C806F4}" type="datetimeFigureOut">
              <a:rPr lang="en-IN" smtClean="0"/>
              <a:t>21-11-2016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9C751A-D8A7-47FC-99E6-4FD89C7146A1}" type="slidenum">
              <a:rPr lang="en-IN" smtClean="0"/>
              <a:t>‹#›</a:t>
            </a:fld>
            <a:endParaRPr lang="en-IN"/>
          </a:p>
        </p:txBody>
      </p:sp>
    </p:spTree>
    <p:extLst>
      <p:ext uri="{BB962C8B-B14F-4D97-AF65-F5344CB8AC3E}">
        <p14:creationId xmlns:p14="http://schemas.microsoft.com/office/powerpoint/2010/main" val="555068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3589E02-40FF-4F7E-AADD-2A9427C806F4}" type="datetimeFigureOut">
              <a:rPr lang="en-IN" smtClean="0"/>
              <a:t>21-11-2016</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29C751A-D8A7-47FC-99E6-4FD89C7146A1}" type="slidenum">
              <a:rPr lang="en-IN" smtClean="0"/>
              <a:t>‹#›</a:t>
            </a:fld>
            <a:endParaRPr lang="en-IN"/>
          </a:p>
        </p:txBody>
      </p:sp>
    </p:spTree>
    <p:extLst>
      <p:ext uri="{BB962C8B-B14F-4D97-AF65-F5344CB8AC3E}">
        <p14:creationId xmlns:p14="http://schemas.microsoft.com/office/powerpoint/2010/main" val="3757160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Constantia" panose="02030602050306030303" pitchFamily="18" charset="0"/>
              </a:rPr>
              <a:t>ONLINE EXAMINATION</a:t>
            </a:r>
            <a:br>
              <a:rPr lang="en-IN" dirty="0"/>
            </a:br>
            <a:endParaRPr lang="en-IN" dirty="0"/>
          </a:p>
        </p:txBody>
      </p:sp>
      <p:sp>
        <p:nvSpPr>
          <p:cNvPr id="3" name="Subtitle 2"/>
          <p:cNvSpPr>
            <a:spLocks noGrp="1"/>
          </p:cNvSpPr>
          <p:nvPr>
            <p:ph type="subTitle" idx="1"/>
          </p:nvPr>
        </p:nvSpPr>
        <p:spPr>
          <a:xfrm>
            <a:off x="7519520" y="4349697"/>
            <a:ext cx="9144000" cy="1655762"/>
          </a:xfrm>
        </p:spPr>
        <p:txBody>
          <a:bodyPr>
            <a:normAutofit lnSpcReduction="10000"/>
          </a:bodyPr>
          <a:lstStyle/>
          <a:p>
            <a:pPr algn="l"/>
            <a:r>
              <a:rPr lang="en-IN" dirty="0">
                <a:latin typeface="Adobe Fan Heiti Std B" panose="020B0700000000000000" pitchFamily="34" charset="-128"/>
                <a:ea typeface="Adobe Fan Heiti Std B" panose="020B0700000000000000" pitchFamily="34" charset="-128"/>
              </a:rPr>
              <a:t>BY :</a:t>
            </a:r>
          </a:p>
          <a:p>
            <a:pPr algn="l"/>
            <a:r>
              <a:rPr lang="en-IN" dirty="0">
                <a:latin typeface="Adobe Fan Heiti Std B" panose="020B0700000000000000" pitchFamily="34" charset="-128"/>
                <a:ea typeface="Adobe Fan Heiti Std B" panose="020B0700000000000000" pitchFamily="34" charset="-128"/>
              </a:rPr>
              <a:t>C. Mahendra V. Singh</a:t>
            </a:r>
          </a:p>
          <a:p>
            <a:pPr algn="l"/>
            <a:r>
              <a:rPr lang="en-IN" dirty="0">
                <a:latin typeface="Adobe Fan Heiti Std B" panose="020B0700000000000000" pitchFamily="34" charset="-128"/>
                <a:ea typeface="Adobe Fan Heiti Std B" panose="020B0700000000000000" pitchFamily="34" charset="-128"/>
              </a:rPr>
              <a:t>Abhijit Singh</a:t>
            </a:r>
          </a:p>
          <a:p>
            <a:pPr algn="l"/>
            <a:r>
              <a:rPr lang="en-IN" dirty="0">
                <a:latin typeface="Adobe Fan Heiti Std B" panose="020B0700000000000000" pitchFamily="34" charset="-128"/>
                <a:ea typeface="Adobe Fan Heiti Std B" panose="020B0700000000000000" pitchFamily="34" charset="-128"/>
              </a:rPr>
              <a:t>3</a:t>
            </a:r>
            <a:r>
              <a:rPr lang="en-IN" baseline="30000" dirty="0">
                <a:latin typeface="Adobe Fan Heiti Std B" panose="020B0700000000000000" pitchFamily="34" charset="-128"/>
                <a:ea typeface="Adobe Fan Heiti Std B" panose="020B0700000000000000" pitchFamily="34" charset="-128"/>
              </a:rPr>
              <a:t>rd</a:t>
            </a:r>
            <a:r>
              <a:rPr lang="en-IN" dirty="0">
                <a:latin typeface="Adobe Fan Heiti Std B" panose="020B0700000000000000" pitchFamily="34" charset="-128"/>
                <a:ea typeface="Adobe Fan Heiti Std B" panose="020B0700000000000000" pitchFamily="34" charset="-128"/>
              </a:rPr>
              <a:t> year ( CSE )</a:t>
            </a:r>
          </a:p>
        </p:txBody>
      </p:sp>
    </p:spTree>
    <p:extLst>
      <p:ext uri="{BB962C8B-B14F-4D97-AF65-F5344CB8AC3E}">
        <p14:creationId xmlns:p14="http://schemas.microsoft.com/office/powerpoint/2010/main" val="806403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1" y="516835"/>
            <a:ext cx="11635408" cy="6341165"/>
          </a:xfrm>
        </p:spPr>
        <p:txBody>
          <a:bodyPr/>
          <a:lstStyle/>
          <a:p>
            <a:r>
              <a:rPr lang="en-US" sz="2800" b="1" dirty="0">
                <a:solidFill>
                  <a:srgbClr val="92D050"/>
                </a:solidFill>
                <a:latin typeface="Comic Sans MS" panose="030F0702030302020204" pitchFamily="66" charset="0"/>
              </a:rPr>
              <a:t>1. Existing System</a:t>
            </a:r>
            <a:br>
              <a:rPr lang="en-IN" sz="2400" b="1" dirty="0">
                <a:latin typeface="Comic Sans MS" panose="030F0702030302020204" pitchFamily="66" charset="0"/>
              </a:rPr>
            </a:br>
            <a:r>
              <a:rPr lang="en-US" sz="2400" b="1" dirty="0">
                <a:latin typeface="Comic Sans MS" panose="030F0702030302020204" pitchFamily="66" charset="0"/>
              </a:rPr>
              <a:t> </a:t>
            </a:r>
            <a:br>
              <a:rPr lang="en-IN" sz="2400" b="1" dirty="0">
                <a:latin typeface="Comic Sans MS" panose="030F0702030302020204" pitchFamily="66" charset="0"/>
              </a:rPr>
            </a:br>
            <a:r>
              <a:rPr lang="en-US" sz="2400" b="1" dirty="0">
                <a:latin typeface="Comic Sans MS" panose="030F0702030302020204" pitchFamily="66" charset="0"/>
              </a:rPr>
              <a:t> Existing system is a manual one in which users are maintaining books to store the information like Student </a:t>
            </a:r>
            <a:r>
              <a:rPr lang="en-US" sz="2400" b="1" dirty="0" err="1">
                <a:latin typeface="Comic Sans MS" panose="030F0702030302020204" pitchFamily="66" charset="0"/>
              </a:rPr>
              <a:t>Details,Instructor</a:t>
            </a:r>
            <a:r>
              <a:rPr lang="en-US" sz="2400" b="1" dirty="0">
                <a:latin typeface="Comic Sans MS" panose="030F0702030302020204" pitchFamily="66" charset="0"/>
              </a:rPr>
              <a:t> </a:t>
            </a:r>
            <a:r>
              <a:rPr lang="en-US" sz="2400" b="1" dirty="0" err="1">
                <a:latin typeface="Comic Sans MS" panose="030F0702030302020204" pitchFamily="66" charset="0"/>
              </a:rPr>
              <a:t>Details,Schedule</a:t>
            </a:r>
            <a:r>
              <a:rPr lang="en-US" sz="2400" b="1" dirty="0">
                <a:latin typeface="Comic Sans MS" panose="030F0702030302020204" pitchFamily="66" charset="0"/>
              </a:rPr>
              <a:t> Details and feedbacks about students who attempted exam as per schedule.. It is very difficult to maintain historical data. </a:t>
            </a:r>
            <a:br>
              <a:rPr lang="en-IN" sz="2400" b="1" dirty="0">
                <a:latin typeface="Comic Sans MS" panose="030F0702030302020204" pitchFamily="66" charset="0"/>
              </a:rPr>
            </a:br>
            <a:r>
              <a:rPr lang="en-US" sz="2400" b="1" dirty="0">
                <a:latin typeface="Comic Sans MS" panose="030F0702030302020204" pitchFamily="66" charset="0"/>
              </a:rPr>
              <a:t> </a:t>
            </a:r>
            <a:br>
              <a:rPr lang="en-IN" sz="2400" b="1" dirty="0">
                <a:latin typeface="Comic Sans MS" panose="030F0702030302020204" pitchFamily="66" charset="0"/>
              </a:rPr>
            </a:br>
            <a:r>
              <a:rPr lang="en-US" sz="2400" b="1" u="sng" dirty="0">
                <a:solidFill>
                  <a:srgbClr val="92D050"/>
                </a:solidFill>
                <a:latin typeface="Comic Sans MS" panose="030F0702030302020204" pitchFamily="66" charset="0"/>
              </a:rPr>
              <a:t>DISADVANTAGES</a:t>
            </a:r>
            <a:br>
              <a:rPr lang="en-IN" sz="2400" b="1" dirty="0">
                <a:latin typeface="Comic Sans MS" panose="030F0702030302020204" pitchFamily="66" charset="0"/>
              </a:rPr>
            </a:br>
            <a:r>
              <a:rPr lang="en-US" sz="2400" b="1" dirty="0">
                <a:latin typeface="Comic Sans MS" panose="030F0702030302020204" pitchFamily="66" charset="0"/>
              </a:rPr>
              <a:t> </a:t>
            </a:r>
            <a:br>
              <a:rPr lang="en-IN" sz="2400" b="1" dirty="0">
                <a:latin typeface="Comic Sans MS" panose="030F0702030302020204" pitchFamily="66" charset="0"/>
              </a:rPr>
            </a:br>
            <a:r>
              <a:rPr lang="en-US" sz="2400" b="1" dirty="0">
                <a:latin typeface="Comic Sans MS" panose="030F0702030302020204" pitchFamily="66" charset="0"/>
              </a:rPr>
              <a:t>The following drawbacks of existing system emphasize the need for computerization:</a:t>
            </a:r>
            <a:br>
              <a:rPr lang="en-IN" sz="2400" b="1" dirty="0">
                <a:latin typeface="Comic Sans MS" panose="030F0702030302020204" pitchFamily="66" charset="0"/>
              </a:rPr>
            </a:br>
            <a:r>
              <a:rPr lang="en-US" sz="2400" b="1" dirty="0">
                <a:latin typeface="Comic Sans MS" panose="030F0702030302020204" pitchFamily="66" charset="0"/>
              </a:rPr>
              <a:t> </a:t>
            </a:r>
            <a:br>
              <a:rPr lang="en-IN" sz="2400" b="1" dirty="0">
                <a:latin typeface="Comic Sans MS" panose="030F0702030302020204" pitchFamily="66" charset="0"/>
              </a:rPr>
            </a:br>
            <a:r>
              <a:rPr lang="en-US" sz="2400" b="1" dirty="0">
                <a:latin typeface="Comic Sans MS" panose="030F0702030302020204" pitchFamily="66" charset="0"/>
              </a:rPr>
              <a:t>       1. A lot of copies of question papers have to be made</a:t>
            </a:r>
            <a:br>
              <a:rPr lang="en-IN" sz="2400" b="1" dirty="0">
                <a:latin typeface="Comic Sans MS" panose="030F0702030302020204" pitchFamily="66" charset="0"/>
              </a:rPr>
            </a:br>
            <a:r>
              <a:rPr lang="en-US" sz="2400" b="1" dirty="0">
                <a:latin typeface="Comic Sans MS" panose="030F0702030302020204" pitchFamily="66" charset="0"/>
              </a:rPr>
              <a:t>       2. A lot of correction work hence delay in giving the results</a:t>
            </a:r>
            <a:br>
              <a:rPr lang="en-IN" sz="2400" b="1" dirty="0">
                <a:latin typeface="Comic Sans MS" panose="030F0702030302020204" pitchFamily="66" charset="0"/>
              </a:rPr>
            </a:br>
            <a:r>
              <a:rPr lang="en-US" sz="2400" b="1" dirty="0">
                <a:latin typeface="Comic Sans MS" panose="030F0702030302020204" pitchFamily="66" charset="0"/>
              </a:rPr>
              <a:t>       3. A lot of tabulation work for each subject results</a:t>
            </a:r>
            <a:br>
              <a:rPr lang="en-IN" sz="2400" b="1" dirty="0">
                <a:latin typeface="Comic Sans MS" panose="030F0702030302020204" pitchFamily="66" charset="0"/>
              </a:rPr>
            </a:br>
            <a:endParaRPr lang="en-IN" sz="2400" b="1" dirty="0">
              <a:latin typeface="Comic Sans MS" panose="030F0702030302020204" pitchFamily="66" charset="0"/>
            </a:endParaRPr>
          </a:p>
        </p:txBody>
      </p:sp>
    </p:spTree>
    <p:extLst>
      <p:ext uri="{BB962C8B-B14F-4D97-AF65-F5344CB8AC3E}">
        <p14:creationId xmlns:p14="http://schemas.microsoft.com/office/powerpoint/2010/main" val="1792453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10817019" cy="5736047"/>
          </a:xfrm>
        </p:spPr>
        <p:txBody>
          <a:bodyPr/>
          <a:lstStyle/>
          <a:p>
            <a:r>
              <a:rPr lang="en-US" sz="2800" b="1" dirty="0">
                <a:solidFill>
                  <a:srgbClr val="92D050"/>
                </a:solidFill>
                <a:latin typeface="Comic Sans MS" panose="030F0702030302020204" pitchFamily="66" charset="0"/>
              </a:rPr>
              <a:t>2. Proposed System</a:t>
            </a:r>
            <a:br>
              <a:rPr lang="en-IN" sz="2500" b="1" dirty="0">
                <a:latin typeface="Comic Sans MS" panose="030F0702030302020204" pitchFamily="66" charset="0"/>
              </a:rPr>
            </a:br>
            <a:r>
              <a:rPr lang="en-US" sz="2500" b="1" dirty="0">
                <a:latin typeface="Comic Sans MS" panose="030F0702030302020204" pitchFamily="66" charset="0"/>
              </a:rPr>
              <a:t> </a:t>
            </a:r>
            <a:br>
              <a:rPr lang="en-IN" sz="2500" b="1" dirty="0">
                <a:latin typeface="Comic Sans MS" panose="030F0702030302020204" pitchFamily="66" charset="0"/>
              </a:rPr>
            </a:br>
            <a:r>
              <a:rPr lang="en-US" sz="2500" b="1" dirty="0">
                <a:latin typeface="Comic Sans MS" panose="030F0702030302020204" pitchFamily="66" charset="0"/>
              </a:rPr>
              <a:t> </a:t>
            </a:r>
            <a:br>
              <a:rPr lang="en-IN" sz="2500" b="1" dirty="0">
                <a:latin typeface="Comic Sans MS" panose="030F0702030302020204" pitchFamily="66" charset="0"/>
              </a:rPr>
            </a:br>
            <a:r>
              <a:rPr lang="en-US" sz="2500" b="1" dirty="0">
                <a:latin typeface="Comic Sans MS" panose="030F0702030302020204" pitchFamily="66" charset="0"/>
              </a:rPr>
              <a:t>This application is used to conduct online  examination.  The students can sit at individual terminals and login to write the exam in the given duration. . The questions have to be given to the students. This application will perform correction, display the result immediately and also store it in database. This application provides the administrator with a facility to add new exams. This application provides the  Instructor  add questions to the exam, modify questions in the exam in a particular exam. This application takes care of authentication of the administrator, Instructor as well as the student.</a:t>
            </a:r>
            <a:br>
              <a:rPr lang="en-IN" sz="2500" b="1" dirty="0">
                <a:latin typeface="Comic Sans MS" panose="030F0702030302020204" pitchFamily="66" charset="0"/>
              </a:rPr>
            </a:br>
            <a:r>
              <a:rPr lang="en-US" sz="2500" b="1" dirty="0">
                <a:latin typeface="Comic Sans MS" panose="030F0702030302020204" pitchFamily="66" charset="0"/>
              </a:rPr>
              <a:t> </a:t>
            </a:r>
            <a:br>
              <a:rPr lang="en-IN" sz="2500" b="1" dirty="0">
                <a:latin typeface="Comic Sans MS" panose="030F0702030302020204" pitchFamily="66" charset="0"/>
              </a:rPr>
            </a:br>
            <a:r>
              <a:rPr lang="en-US" sz="2500" b="1" dirty="0">
                <a:latin typeface="Comic Sans MS" panose="030F0702030302020204" pitchFamily="66" charset="0"/>
              </a:rPr>
              <a:t> </a:t>
            </a:r>
            <a:br>
              <a:rPr lang="en-IN" sz="2500" b="1" dirty="0">
                <a:latin typeface="Comic Sans MS" panose="030F0702030302020204" pitchFamily="66" charset="0"/>
              </a:rPr>
            </a:br>
            <a:endParaRPr lang="en-IN" sz="2500" b="1" dirty="0">
              <a:latin typeface="Comic Sans MS" panose="030F0702030302020204" pitchFamily="66" charset="0"/>
            </a:endParaRPr>
          </a:p>
        </p:txBody>
      </p:sp>
    </p:spTree>
    <p:extLst>
      <p:ext uri="{BB962C8B-B14F-4D97-AF65-F5344CB8AC3E}">
        <p14:creationId xmlns:p14="http://schemas.microsoft.com/office/powerpoint/2010/main" val="3983771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10923037" cy="5842065"/>
          </a:xfrm>
        </p:spPr>
        <p:txBody>
          <a:bodyPr/>
          <a:lstStyle/>
          <a:p>
            <a:r>
              <a:rPr lang="en-US" sz="2800" b="1" dirty="0">
                <a:solidFill>
                  <a:srgbClr val="92D050"/>
                </a:solidFill>
                <a:latin typeface="Comic Sans MS" panose="030F0702030302020204" pitchFamily="66" charset="0"/>
              </a:rPr>
              <a:t>3. Objective of the System</a:t>
            </a:r>
            <a:br>
              <a:rPr lang="en-IN" sz="2500" dirty="0">
                <a:latin typeface="Comic Sans MS" panose="030F0702030302020204" pitchFamily="66" charset="0"/>
              </a:rPr>
            </a:br>
            <a:r>
              <a:rPr lang="en-US" sz="2500" dirty="0">
                <a:latin typeface="Comic Sans MS" panose="030F0702030302020204" pitchFamily="66" charset="0"/>
              </a:rPr>
              <a:t> </a:t>
            </a:r>
            <a:br>
              <a:rPr lang="en-IN" sz="2500" dirty="0">
                <a:latin typeface="Comic Sans MS" panose="030F0702030302020204" pitchFamily="66" charset="0"/>
              </a:rPr>
            </a:br>
            <a:r>
              <a:rPr lang="en-US" sz="2500" dirty="0">
                <a:latin typeface="Comic Sans MS" panose="030F0702030302020204" pitchFamily="66" charset="0"/>
              </a:rPr>
              <a:t>            </a:t>
            </a:r>
            <a:r>
              <a:rPr lang="en-US" sz="2500" b="1" dirty="0">
                <a:latin typeface="Comic Sans MS" panose="030F0702030302020204" pitchFamily="66" charset="0"/>
              </a:rPr>
              <a:t>The objective of the Online Examination  Tool is to provide better information for the users of this system for better results for their maintenance in student examination schedule details and grading details.</a:t>
            </a:r>
            <a:br>
              <a:rPr lang="en-IN" dirty="0">
                <a:latin typeface="Comic Sans MS" panose="030F0702030302020204" pitchFamily="66" charset="0"/>
              </a:rPr>
            </a:br>
            <a:endParaRPr lang="en-IN" dirty="0">
              <a:latin typeface="Comic Sans MS" panose="030F0702030302020204" pitchFamily="66" charset="0"/>
            </a:endParaRPr>
          </a:p>
        </p:txBody>
      </p:sp>
    </p:spTree>
    <p:extLst>
      <p:ext uri="{BB962C8B-B14F-4D97-AF65-F5344CB8AC3E}">
        <p14:creationId xmlns:p14="http://schemas.microsoft.com/office/powerpoint/2010/main" val="1433641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3426" y="2639327"/>
            <a:ext cx="10037583" cy="1400530"/>
          </a:xfrm>
        </p:spPr>
        <p:txBody>
          <a:bodyPr/>
          <a:lstStyle/>
          <a:p>
            <a:r>
              <a:rPr lang="en-US" sz="6200" b="1" u="sng" dirty="0">
                <a:latin typeface="Constantia" panose="02030602050306030303" pitchFamily="18" charset="0"/>
              </a:rPr>
              <a:t>SYSTEM SPECIFICATIONS</a:t>
            </a:r>
            <a:br>
              <a:rPr lang="en-IN" sz="6200" b="1" dirty="0">
                <a:latin typeface="Constantia" panose="02030602050306030303" pitchFamily="18" charset="0"/>
              </a:rPr>
            </a:br>
            <a:endParaRPr lang="en-IN" sz="6200" b="1" dirty="0">
              <a:latin typeface="Constantia" panose="02030602050306030303" pitchFamily="18" charset="0"/>
            </a:endParaRPr>
          </a:p>
        </p:txBody>
      </p:sp>
    </p:spTree>
    <p:extLst>
      <p:ext uri="{BB962C8B-B14F-4D97-AF65-F5344CB8AC3E}">
        <p14:creationId xmlns:p14="http://schemas.microsoft.com/office/powerpoint/2010/main" val="714824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537" y="996056"/>
            <a:ext cx="9664080" cy="5139699"/>
          </a:xfrm>
        </p:spPr>
        <p:txBody>
          <a:bodyPr/>
          <a:lstStyle/>
          <a:p>
            <a:r>
              <a:rPr lang="en-US" b="1" dirty="0"/>
              <a:t> </a:t>
            </a:r>
            <a:br>
              <a:rPr lang="en-IN" sz="2600" dirty="0">
                <a:latin typeface="Comic Sans MS" panose="030F0702030302020204" pitchFamily="66" charset="0"/>
              </a:rPr>
            </a:br>
            <a:r>
              <a:rPr lang="en-US" sz="2800" b="1" u="sng" dirty="0">
                <a:solidFill>
                  <a:srgbClr val="92D050"/>
                </a:solidFill>
                <a:latin typeface="Comic Sans MS" panose="030F0702030302020204" pitchFamily="66" charset="0"/>
              </a:rPr>
              <a:t>Hardware Requirements</a:t>
            </a:r>
            <a:r>
              <a:rPr lang="en-US" sz="2800" b="1" dirty="0">
                <a:solidFill>
                  <a:srgbClr val="92D050"/>
                </a:solidFill>
                <a:latin typeface="Comic Sans MS" panose="030F0702030302020204" pitchFamily="66" charset="0"/>
              </a:rPr>
              <a:t>:- </a:t>
            </a:r>
            <a:br>
              <a:rPr lang="en-IN" sz="2600" dirty="0">
                <a:latin typeface="Comic Sans MS" panose="030F0702030302020204" pitchFamily="66" charset="0"/>
              </a:rPr>
            </a:br>
            <a:r>
              <a:rPr lang="en-US" sz="2600" dirty="0">
                <a:latin typeface="Comic Sans MS" panose="030F0702030302020204" pitchFamily="66" charset="0"/>
              </a:rPr>
              <a:t> </a:t>
            </a:r>
            <a:br>
              <a:rPr lang="en-IN" sz="2600" dirty="0">
                <a:latin typeface="Comic Sans MS" panose="030F0702030302020204" pitchFamily="66" charset="0"/>
              </a:rPr>
            </a:br>
            <a:r>
              <a:rPr lang="en-US" sz="2600" dirty="0">
                <a:latin typeface="Comic Sans MS" panose="030F0702030302020204" pitchFamily="66" charset="0"/>
              </a:rPr>
              <a:t>Pentium-IV(Processor). </a:t>
            </a:r>
            <a:br>
              <a:rPr lang="en-IN" sz="2600" dirty="0">
                <a:latin typeface="Comic Sans MS" panose="030F0702030302020204" pitchFamily="66" charset="0"/>
              </a:rPr>
            </a:br>
            <a:r>
              <a:rPr lang="en-US" sz="2600" dirty="0">
                <a:latin typeface="Comic Sans MS" panose="030F0702030302020204" pitchFamily="66" charset="0"/>
              </a:rPr>
              <a:t>256 MB Ram</a:t>
            </a:r>
            <a:br>
              <a:rPr lang="en-IN" sz="2600" dirty="0">
                <a:latin typeface="Comic Sans MS" panose="030F0702030302020204" pitchFamily="66" charset="0"/>
              </a:rPr>
            </a:br>
            <a:r>
              <a:rPr lang="en-US" sz="2600" dirty="0">
                <a:latin typeface="Comic Sans MS" panose="030F0702030302020204" pitchFamily="66" charset="0"/>
              </a:rPr>
              <a:t>512 KB Cache Memory</a:t>
            </a:r>
            <a:br>
              <a:rPr lang="en-IN" sz="2600" dirty="0">
                <a:latin typeface="Comic Sans MS" panose="030F0702030302020204" pitchFamily="66" charset="0"/>
              </a:rPr>
            </a:br>
            <a:r>
              <a:rPr lang="en-US" sz="2600" dirty="0">
                <a:latin typeface="Comic Sans MS" panose="030F0702030302020204" pitchFamily="66" charset="0"/>
              </a:rPr>
              <a:t>Hard disk 10 GB </a:t>
            </a:r>
            <a:br>
              <a:rPr lang="en-IN" sz="2600" dirty="0">
                <a:latin typeface="Comic Sans MS" panose="030F0702030302020204" pitchFamily="66" charset="0"/>
              </a:rPr>
            </a:br>
            <a:r>
              <a:rPr lang="en-US" sz="2600" dirty="0">
                <a:latin typeface="Comic Sans MS" panose="030F0702030302020204" pitchFamily="66" charset="0"/>
              </a:rPr>
              <a:t>Microsoft Compatible 101 or more Key Board</a:t>
            </a:r>
            <a:br>
              <a:rPr lang="en-IN" dirty="0"/>
            </a:br>
            <a:endParaRPr lang="en-IN" dirty="0"/>
          </a:p>
        </p:txBody>
      </p:sp>
    </p:spTree>
    <p:extLst>
      <p:ext uri="{BB962C8B-B14F-4D97-AF65-F5344CB8AC3E}">
        <p14:creationId xmlns:p14="http://schemas.microsoft.com/office/powerpoint/2010/main" val="368270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9694" y="903291"/>
            <a:ext cx="9611072" cy="5537265"/>
          </a:xfrm>
        </p:spPr>
        <p:txBody>
          <a:bodyPr/>
          <a:lstStyle/>
          <a:p>
            <a:r>
              <a:rPr lang="en-US" sz="2800" b="1" u="sng" dirty="0">
                <a:solidFill>
                  <a:srgbClr val="92D050"/>
                </a:solidFill>
                <a:latin typeface="Comic Sans MS" panose="030F0702030302020204" pitchFamily="66" charset="0"/>
              </a:rPr>
              <a:t>Software Requirements</a:t>
            </a:r>
            <a:r>
              <a:rPr lang="en-US" sz="2800" b="1" dirty="0">
                <a:solidFill>
                  <a:srgbClr val="92D050"/>
                </a:solidFill>
                <a:latin typeface="Comic Sans MS" panose="030F0702030302020204" pitchFamily="66" charset="0"/>
              </a:rPr>
              <a:t>: -</a:t>
            </a:r>
            <a:br>
              <a:rPr lang="en-IN" sz="2500" dirty="0">
                <a:latin typeface="Comic Sans MS" panose="030F0702030302020204" pitchFamily="66" charset="0"/>
              </a:rPr>
            </a:br>
            <a:r>
              <a:rPr lang="en-US" sz="2500" dirty="0">
                <a:latin typeface="Comic Sans MS" panose="030F0702030302020204" pitchFamily="66" charset="0"/>
              </a:rPr>
              <a:t> </a:t>
            </a:r>
            <a:br>
              <a:rPr lang="en-IN" sz="2500" dirty="0">
                <a:latin typeface="Comic Sans MS" panose="030F0702030302020204" pitchFamily="66" charset="0"/>
              </a:rPr>
            </a:br>
            <a:r>
              <a:rPr lang="en-US" sz="2500" b="1" dirty="0">
                <a:latin typeface="Comic Sans MS" panose="030F0702030302020204" pitchFamily="66" charset="0"/>
              </a:rPr>
              <a:t>Operating System :           </a:t>
            </a:r>
            <a:r>
              <a:rPr lang="en-US" sz="2500" dirty="0">
                <a:latin typeface="Comic Sans MS" panose="030F0702030302020204" pitchFamily="66" charset="0"/>
              </a:rPr>
              <a:t>Windows</a:t>
            </a:r>
            <a:br>
              <a:rPr lang="en-IN" sz="2500" dirty="0">
                <a:latin typeface="Comic Sans MS" panose="030F0702030302020204" pitchFamily="66" charset="0"/>
              </a:rPr>
            </a:br>
            <a:r>
              <a:rPr lang="en-US" sz="2500" b="1" dirty="0">
                <a:latin typeface="Comic Sans MS" panose="030F0702030302020204" pitchFamily="66" charset="0"/>
              </a:rPr>
              <a:t> </a:t>
            </a:r>
            <a:br>
              <a:rPr lang="en-IN" sz="2500" dirty="0">
                <a:latin typeface="Comic Sans MS" panose="030F0702030302020204" pitchFamily="66" charset="0"/>
              </a:rPr>
            </a:br>
            <a:r>
              <a:rPr lang="en-US" sz="2500" b="1" dirty="0">
                <a:latin typeface="Comic Sans MS" panose="030F0702030302020204" pitchFamily="66" charset="0"/>
              </a:rPr>
              <a:t>Web-Technology:              PHP</a:t>
            </a:r>
            <a:br>
              <a:rPr lang="en-IN" sz="2500" dirty="0">
                <a:latin typeface="Comic Sans MS" panose="030F0702030302020204" pitchFamily="66" charset="0"/>
              </a:rPr>
            </a:br>
            <a:r>
              <a:rPr lang="en-US" sz="2500" b="1" dirty="0">
                <a:latin typeface="Comic Sans MS" panose="030F0702030302020204" pitchFamily="66" charset="0"/>
              </a:rPr>
              <a:t> </a:t>
            </a:r>
            <a:br>
              <a:rPr lang="en-IN" sz="2500" dirty="0">
                <a:latin typeface="Comic Sans MS" panose="030F0702030302020204" pitchFamily="66" charset="0"/>
              </a:rPr>
            </a:br>
            <a:r>
              <a:rPr lang="en-US" sz="2500" b="1" dirty="0">
                <a:latin typeface="Comic Sans MS" panose="030F0702030302020204" pitchFamily="66" charset="0"/>
              </a:rPr>
              <a:t>Front-End:                     HTML,CSS,JAVASCRIPT</a:t>
            </a:r>
            <a:br>
              <a:rPr lang="en-IN" sz="2500" dirty="0">
                <a:latin typeface="Comic Sans MS" panose="030F0702030302020204" pitchFamily="66" charset="0"/>
              </a:rPr>
            </a:br>
            <a:r>
              <a:rPr lang="en-US" sz="2500" dirty="0">
                <a:latin typeface="Comic Sans MS" panose="030F0702030302020204" pitchFamily="66" charset="0"/>
              </a:rPr>
              <a:t> </a:t>
            </a:r>
            <a:br>
              <a:rPr lang="en-IN" sz="2500" dirty="0">
                <a:latin typeface="Comic Sans MS" panose="030F0702030302020204" pitchFamily="66" charset="0"/>
              </a:rPr>
            </a:br>
            <a:r>
              <a:rPr lang="en-US" sz="2500" b="1" dirty="0">
                <a:latin typeface="Comic Sans MS" panose="030F0702030302020204" pitchFamily="66" charset="0"/>
              </a:rPr>
              <a:t>Back-End:                      </a:t>
            </a:r>
            <a:r>
              <a:rPr lang="en-US" sz="2500" dirty="0">
                <a:latin typeface="Comic Sans MS" panose="030F0702030302020204" pitchFamily="66" charset="0"/>
              </a:rPr>
              <a:t>MySQL</a:t>
            </a:r>
            <a:br>
              <a:rPr lang="en-IN" sz="2500" dirty="0">
                <a:latin typeface="Comic Sans MS" panose="030F0702030302020204" pitchFamily="66" charset="0"/>
              </a:rPr>
            </a:br>
            <a:r>
              <a:rPr lang="en-US" sz="2500" b="1" dirty="0">
                <a:latin typeface="Comic Sans MS" panose="030F0702030302020204" pitchFamily="66" charset="0"/>
              </a:rPr>
              <a:t> </a:t>
            </a:r>
            <a:br>
              <a:rPr lang="en-IN" sz="2500" dirty="0">
                <a:latin typeface="Comic Sans MS" panose="030F0702030302020204" pitchFamily="66" charset="0"/>
              </a:rPr>
            </a:br>
            <a:r>
              <a:rPr lang="en-US" sz="2500" b="1" dirty="0">
                <a:latin typeface="Comic Sans MS" panose="030F0702030302020204" pitchFamily="66" charset="0"/>
              </a:rPr>
              <a:t>Web Server:                   </a:t>
            </a:r>
            <a:r>
              <a:rPr lang="en-US" sz="2500" dirty="0">
                <a:latin typeface="Comic Sans MS" panose="030F0702030302020204" pitchFamily="66" charset="0"/>
              </a:rPr>
              <a:t>Apache SERVER.</a:t>
            </a:r>
            <a:br>
              <a:rPr lang="en-IN" sz="2500" dirty="0">
                <a:latin typeface="Comic Sans MS" panose="030F0702030302020204" pitchFamily="66" charset="0"/>
              </a:rPr>
            </a:br>
            <a:endParaRPr lang="en-IN" sz="2500" dirty="0">
              <a:latin typeface="Comic Sans MS" panose="030F0702030302020204" pitchFamily="66" charset="0"/>
            </a:endParaRPr>
          </a:p>
        </p:txBody>
      </p:sp>
    </p:spTree>
    <p:extLst>
      <p:ext uri="{BB962C8B-B14F-4D97-AF65-F5344CB8AC3E}">
        <p14:creationId xmlns:p14="http://schemas.microsoft.com/office/powerpoint/2010/main" val="2222407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3158975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946" y="1208091"/>
            <a:ext cx="9200254" cy="5139699"/>
          </a:xfrm>
        </p:spPr>
        <p:txBody>
          <a:bodyPr/>
          <a:lstStyle/>
          <a:p>
            <a:r>
              <a:rPr lang="en-US" sz="2500" b="1" dirty="0">
                <a:latin typeface="Comic Sans MS" panose="030F0702030302020204" pitchFamily="66" charset="0"/>
              </a:rPr>
              <a:t> Design is the first step in the development phase for any techniques and principles for the purpose of defining a device, a process or system in sufficient detail to permit its physical realization.</a:t>
            </a:r>
            <a:br>
              <a:rPr lang="en-IN" sz="2500" b="1" dirty="0">
                <a:latin typeface="Comic Sans MS" panose="030F0702030302020204" pitchFamily="66" charset="0"/>
              </a:rPr>
            </a:br>
            <a:r>
              <a:rPr lang="en-US" sz="2500" b="1" dirty="0">
                <a:latin typeface="Comic Sans MS" panose="030F0702030302020204" pitchFamily="66" charset="0"/>
              </a:rPr>
              <a:t> </a:t>
            </a:r>
            <a:br>
              <a:rPr lang="en-IN" sz="2500" b="1" dirty="0">
                <a:latin typeface="Comic Sans MS" panose="030F0702030302020204" pitchFamily="66" charset="0"/>
              </a:rPr>
            </a:br>
            <a:r>
              <a:rPr lang="en-US" sz="2500" b="1" dirty="0">
                <a:latin typeface="Comic Sans MS" panose="030F0702030302020204" pitchFamily="66" charset="0"/>
              </a:rPr>
              <a:t>                                          Once the software requirements have been analyzed and specified the software design involves three technical activities - design, coding, implementation and testing that are required to build and verify the software.</a:t>
            </a:r>
            <a:br>
              <a:rPr lang="en-IN" sz="2500" b="1" dirty="0">
                <a:latin typeface="Comic Sans MS" panose="030F0702030302020204" pitchFamily="66" charset="0"/>
              </a:rPr>
            </a:br>
            <a:r>
              <a:rPr lang="en-US" sz="2500" b="1" dirty="0">
                <a:latin typeface="Comic Sans MS" panose="030F0702030302020204" pitchFamily="66" charset="0"/>
              </a:rPr>
              <a:t> </a:t>
            </a:r>
            <a:endParaRPr lang="en-IN" sz="2500" b="1" dirty="0">
              <a:latin typeface="Comic Sans MS" panose="030F0702030302020204" pitchFamily="66" charset="0"/>
            </a:endParaRPr>
          </a:p>
        </p:txBody>
      </p:sp>
    </p:spTree>
    <p:extLst>
      <p:ext uri="{BB962C8B-B14F-4D97-AF65-F5344CB8AC3E}">
        <p14:creationId xmlns:p14="http://schemas.microsoft.com/office/powerpoint/2010/main" val="1893586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968880" cy="6067352"/>
          </a:xfrm>
        </p:spPr>
        <p:txBody>
          <a:bodyPr/>
          <a:lstStyle/>
          <a:p>
            <a:r>
              <a:rPr lang="en-US" sz="2500" b="1" dirty="0">
                <a:latin typeface="Comic Sans MS" panose="030F0702030302020204" pitchFamily="66" charset="0"/>
              </a:rPr>
              <a:t>The design activities are of main importance in this phase, because in this activity, decisions ultimately affecting the success of the software implementation and its ease of maintenance are made. These decisions have the final bearing upon reliability and maintainability of the system. Design is the only way to accurately translate the customer’s requirements into finished software or a system.</a:t>
            </a:r>
            <a:br>
              <a:rPr lang="en-IN" sz="2500" b="1" dirty="0">
                <a:latin typeface="Comic Sans MS" panose="030F0702030302020204" pitchFamily="66" charset="0"/>
              </a:rPr>
            </a:br>
            <a:r>
              <a:rPr lang="en-US" sz="2500" b="1" dirty="0">
                <a:latin typeface="Comic Sans MS" panose="030F0702030302020204" pitchFamily="66" charset="0"/>
              </a:rPr>
              <a:t> </a:t>
            </a:r>
            <a:br>
              <a:rPr lang="en-IN" sz="2500" b="1" dirty="0">
                <a:latin typeface="Comic Sans MS" panose="030F0702030302020204" pitchFamily="66" charset="0"/>
              </a:rPr>
            </a:br>
            <a:r>
              <a:rPr lang="en-US" sz="2500" b="1" dirty="0">
                <a:latin typeface="Comic Sans MS" panose="030F0702030302020204" pitchFamily="66" charset="0"/>
              </a:rPr>
              <a:t>                                                   Design is the place where quality is fostered in development. Software design is a process through which requirements are translated into a representation of software. Software design is conducted in two steps. Preliminary design is concerned with the transformation of requirements into data.</a:t>
            </a:r>
            <a:br>
              <a:rPr lang="en-IN" sz="2500" b="1" dirty="0">
                <a:latin typeface="Comic Sans MS" panose="030F0702030302020204" pitchFamily="66" charset="0"/>
              </a:rPr>
            </a:br>
            <a:endParaRPr lang="en-IN" sz="2500" b="1" dirty="0">
              <a:latin typeface="Comic Sans MS" panose="030F0702030302020204" pitchFamily="66" charset="0"/>
            </a:endParaRPr>
          </a:p>
        </p:txBody>
      </p:sp>
    </p:spTree>
    <p:extLst>
      <p:ext uri="{BB962C8B-B14F-4D97-AF65-F5344CB8AC3E}">
        <p14:creationId xmlns:p14="http://schemas.microsoft.com/office/powerpoint/2010/main" val="807961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8119" y="294861"/>
            <a:ext cx="8825659" cy="1981200"/>
          </a:xfrm>
        </p:spPr>
        <p:txBody>
          <a:bodyPr/>
          <a:lstStyle/>
          <a:p>
            <a:r>
              <a:rPr lang="en-US" sz="4000" b="1" i="1" dirty="0">
                <a:latin typeface="Constantia" panose="02030602050306030303" pitchFamily="18" charset="0"/>
              </a:rPr>
              <a:t>INTRODUCTION :-</a:t>
            </a:r>
            <a:br>
              <a:rPr lang="en-IN" b="1" i="1" dirty="0"/>
            </a:br>
            <a:endParaRPr lang="en-IN" dirty="0"/>
          </a:p>
        </p:txBody>
      </p:sp>
      <p:sp>
        <p:nvSpPr>
          <p:cNvPr id="5" name="Text Placeholder 4"/>
          <p:cNvSpPr>
            <a:spLocks noGrp="1"/>
          </p:cNvSpPr>
          <p:nvPr>
            <p:ph type="body" sz="half" idx="2"/>
          </p:nvPr>
        </p:nvSpPr>
        <p:spPr>
          <a:xfrm>
            <a:off x="638118" y="2001079"/>
            <a:ext cx="10825012" cy="4187686"/>
          </a:xfrm>
        </p:spPr>
        <p:txBody>
          <a:bodyPr/>
          <a:lstStyle/>
          <a:p>
            <a:r>
              <a:rPr lang="en-US" sz="2500" b="1" dirty="0">
                <a:latin typeface="Comic Sans MS" panose="030F0702030302020204" pitchFamily="66" charset="0"/>
              </a:rPr>
              <a:t>Online examinations are an important method of evaluating the success potential of students. This research effort the individuals under consideration were students who would be enrolling in computer courses or Technologies Registrations. A prototype of a web-based placement examination system is described from the standpoint of the research effort, end user, and software development.</a:t>
            </a:r>
            <a:endParaRPr lang="en-IN" sz="2500" b="1" dirty="0">
              <a:latin typeface="Comic Sans MS" panose="030F0702030302020204" pitchFamily="66" charset="0"/>
            </a:endParaRPr>
          </a:p>
          <a:p>
            <a:endParaRPr lang="en-IN" dirty="0"/>
          </a:p>
        </p:txBody>
      </p:sp>
    </p:spTree>
    <p:extLst>
      <p:ext uri="{BB962C8B-B14F-4D97-AF65-F5344CB8AC3E}">
        <p14:creationId xmlns:p14="http://schemas.microsoft.com/office/powerpoint/2010/main" val="3049489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664623" y="1205948"/>
            <a:ext cx="10665986" cy="5976730"/>
          </a:xfrm>
        </p:spPr>
        <p:txBody>
          <a:bodyPr>
            <a:normAutofit fontScale="92500"/>
          </a:bodyPr>
          <a:lstStyle/>
          <a:p>
            <a:r>
              <a:rPr lang="en-US" sz="2500" b="1" dirty="0">
                <a:latin typeface="Comic Sans MS" panose="030F0702030302020204" pitchFamily="66" charset="0"/>
              </a:rPr>
              <a:t> An on-line educational system including exam processing and electronic journal features. An instructor builds a course based questions which on-line contain in identification of assignments. Which are compiled into an on-line exam syllabus? </a:t>
            </a:r>
            <a:endParaRPr lang="en-IN" sz="2500" b="1" dirty="0">
              <a:latin typeface="Comic Sans MS" panose="030F0702030302020204" pitchFamily="66" charset="0"/>
            </a:endParaRPr>
          </a:p>
          <a:p>
            <a:r>
              <a:rPr lang="en-US" sz="2500" b="1" dirty="0">
                <a:latin typeface="Comic Sans MS" panose="030F0702030302020204" pitchFamily="66" charset="0"/>
              </a:rPr>
              <a:t> </a:t>
            </a:r>
            <a:endParaRPr lang="en-IN" sz="2500" b="1" dirty="0">
              <a:latin typeface="Comic Sans MS" panose="030F0702030302020204" pitchFamily="66" charset="0"/>
            </a:endParaRPr>
          </a:p>
          <a:p>
            <a:r>
              <a:rPr lang="en-US" sz="2500" b="1" dirty="0">
                <a:latin typeface="Comic Sans MS" panose="030F0702030302020204" pitchFamily="66" charset="0"/>
              </a:rPr>
              <a:t>                          </a:t>
            </a:r>
            <a:endParaRPr lang="en-IN" sz="2500" b="1" dirty="0">
              <a:latin typeface="Comic Sans MS" panose="030F0702030302020204" pitchFamily="66" charset="0"/>
            </a:endParaRPr>
          </a:p>
          <a:p>
            <a:r>
              <a:rPr lang="en-US" sz="2500" b="1" dirty="0">
                <a:latin typeface="Comic Sans MS" panose="030F0702030302020204" pitchFamily="66" charset="0"/>
              </a:rPr>
              <a:t>                              Users enrolled in the platform may access the electronic details they provided and perform various functions with the on-line educational system in order to participate in the on-line examinations. Users can receive an on-line exam, having multimedia content, for the course, and they can electronically provide answers for the exam. And after Completion of their duration of exam they are provided  the grade or marks secured in their examinations. </a:t>
            </a:r>
            <a:endParaRPr lang="en-IN" sz="2500" b="1" dirty="0">
              <a:latin typeface="Comic Sans MS" panose="030F0702030302020204" pitchFamily="66" charset="0"/>
            </a:endParaRPr>
          </a:p>
          <a:p>
            <a:r>
              <a:rPr lang="en-US" sz="2500" b="1" dirty="0">
                <a:latin typeface="Comic Sans MS" panose="030F0702030302020204" pitchFamily="66" charset="0"/>
              </a:rPr>
              <a:t> </a:t>
            </a:r>
            <a:endParaRPr lang="en-IN" sz="2500" b="1" dirty="0">
              <a:latin typeface="Comic Sans MS" panose="030F0702030302020204" pitchFamily="66" charset="0"/>
            </a:endParaRPr>
          </a:p>
          <a:p>
            <a:r>
              <a:rPr lang="en-US" dirty="0"/>
              <a:t> </a:t>
            </a:r>
            <a:endParaRPr lang="en-IN" dirty="0"/>
          </a:p>
        </p:txBody>
      </p:sp>
    </p:spTree>
    <p:extLst>
      <p:ext uri="{BB962C8B-B14F-4D97-AF65-F5344CB8AC3E}">
        <p14:creationId xmlns:p14="http://schemas.microsoft.com/office/powerpoint/2010/main" val="3136763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850" y="149087"/>
            <a:ext cx="8825659" cy="1981200"/>
          </a:xfrm>
        </p:spPr>
        <p:txBody>
          <a:bodyPr/>
          <a:lstStyle/>
          <a:p>
            <a:r>
              <a:rPr lang="en-US" sz="4000" b="1" dirty="0">
                <a:latin typeface="Constantia" panose="02030602050306030303" pitchFamily="18" charset="0"/>
              </a:rPr>
              <a:t> </a:t>
            </a:r>
            <a:r>
              <a:rPr lang="en-US" sz="4000" b="1" u="sng" dirty="0">
                <a:latin typeface="Constantia" panose="02030602050306030303" pitchFamily="18" charset="0"/>
              </a:rPr>
              <a:t>INDEX</a:t>
            </a:r>
            <a:endParaRPr lang="en-IN" sz="4000" dirty="0">
              <a:latin typeface="Constantia" panose="02030602050306030303" pitchFamily="18" charset="0"/>
            </a:endParaRPr>
          </a:p>
        </p:txBody>
      </p:sp>
      <p:sp>
        <p:nvSpPr>
          <p:cNvPr id="3" name="Text Placeholder 2"/>
          <p:cNvSpPr>
            <a:spLocks noGrp="1"/>
          </p:cNvSpPr>
          <p:nvPr>
            <p:ph type="body" sz="half" idx="2"/>
          </p:nvPr>
        </p:nvSpPr>
        <p:spPr>
          <a:xfrm>
            <a:off x="797145" y="1338469"/>
            <a:ext cx="10772003" cy="5168347"/>
          </a:xfrm>
        </p:spPr>
        <p:txBody>
          <a:bodyPr>
            <a:normAutofit/>
          </a:bodyPr>
          <a:lstStyle/>
          <a:p>
            <a:pPr lvl="0"/>
            <a:r>
              <a:rPr lang="en-US" sz="2500" b="1" dirty="0"/>
              <a:t>1.  </a:t>
            </a:r>
            <a:r>
              <a:rPr lang="en-US" sz="2500" dirty="0">
                <a:latin typeface="Comic Sans MS" panose="030F0702030302020204" pitchFamily="66" charset="0"/>
              </a:rPr>
              <a:t>INTRODUCTION	</a:t>
            </a:r>
            <a:endParaRPr lang="en-IN" sz="2500" dirty="0">
              <a:latin typeface="Comic Sans MS" panose="030F0702030302020204" pitchFamily="66" charset="0"/>
            </a:endParaRPr>
          </a:p>
          <a:p>
            <a:r>
              <a:rPr lang="en-US" sz="2500" dirty="0">
                <a:latin typeface="Comic Sans MS" panose="030F0702030302020204" pitchFamily="66" charset="0"/>
              </a:rPr>
              <a:t>2.  ANALYSIS</a:t>
            </a:r>
            <a:endParaRPr lang="en-IN" sz="2500" dirty="0">
              <a:latin typeface="Comic Sans MS" panose="030F0702030302020204" pitchFamily="66" charset="0"/>
            </a:endParaRPr>
          </a:p>
          <a:p>
            <a:r>
              <a:rPr lang="en-US" sz="2500" dirty="0">
                <a:solidFill>
                  <a:srgbClr val="92D050"/>
                </a:solidFill>
                <a:latin typeface="Comic Sans MS" panose="030F0702030302020204" pitchFamily="66" charset="0"/>
              </a:rPr>
              <a:t>	2.1   SYSTEM ANALYSIS</a:t>
            </a:r>
            <a:endParaRPr lang="en-IN" sz="2500" dirty="0">
              <a:solidFill>
                <a:srgbClr val="92D050"/>
              </a:solidFill>
              <a:latin typeface="Comic Sans MS" panose="030F0702030302020204" pitchFamily="66" charset="0"/>
            </a:endParaRPr>
          </a:p>
          <a:p>
            <a:r>
              <a:rPr lang="en-US" sz="2500" dirty="0">
                <a:solidFill>
                  <a:srgbClr val="92D050"/>
                </a:solidFill>
                <a:latin typeface="Comic Sans MS" panose="030F0702030302020204" pitchFamily="66" charset="0"/>
              </a:rPr>
              <a:t>	2.2   SYSTEM SPECIFICATIONS                                                                                </a:t>
            </a:r>
            <a:r>
              <a:rPr lang="en-US" sz="2500" dirty="0">
                <a:latin typeface="Comic Sans MS" panose="030F0702030302020204" pitchFamily="66" charset="0"/>
              </a:rPr>
              <a:t>3.  DESIGN APPROACH</a:t>
            </a:r>
            <a:endParaRPr lang="en-IN" sz="2500" dirty="0">
              <a:latin typeface="Comic Sans MS" panose="030F0702030302020204" pitchFamily="66" charset="0"/>
            </a:endParaRPr>
          </a:p>
          <a:p>
            <a:r>
              <a:rPr lang="en-US" sz="2500" dirty="0">
                <a:solidFill>
                  <a:srgbClr val="92D050"/>
                </a:solidFill>
                <a:latin typeface="Comic Sans MS" panose="030F0702030302020204" pitchFamily="66" charset="0"/>
              </a:rPr>
              <a:t>	3.1    INTRODUCTION TO DESIGN </a:t>
            </a:r>
            <a:endParaRPr lang="en-IN" sz="2500" dirty="0">
              <a:solidFill>
                <a:srgbClr val="92D050"/>
              </a:solidFill>
              <a:latin typeface="Comic Sans MS" panose="030F0702030302020204" pitchFamily="66" charset="0"/>
            </a:endParaRPr>
          </a:p>
          <a:p>
            <a:r>
              <a:rPr lang="en-US" sz="2500" dirty="0">
                <a:solidFill>
                  <a:srgbClr val="92D050"/>
                </a:solidFill>
                <a:latin typeface="Comic Sans MS" panose="030F0702030302020204" pitchFamily="66" charset="0"/>
              </a:rPr>
              <a:t>     3.2   UML DIAGRAMS</a:t>
            </a:r>
            <a:endParaRPr lang="en-IN" sz="2500" dirty="0">
              <a:solidFill>
                <a:srgbClr val="92D050"/>
              </a:solidFill>
              <a:latin typeface="Comic Sans MS" panose="030F0702030302020204" pitchFamily="66" charset="0"/>
            </a:endParaRPr>
          </a:p>
          <a:p>
            <a:r>
              <a:rPr lang="en-US" sz="2500" dirty="0">
                <a:solidFill>
                  <a:srgbClr val="92D050"/>
                </a:solidFill>
                <a:latin typeface="Comic Sans MS" panose="030F0702030302020204" pitchFamily="66" charset="0"/>
              </a:rPr>
              <a:t>     3.3    DATA FLOW DIAGRAMS</a:t>
            </a:r>
            <a:endParaRPr lang="en-IN" sz="2500" dirty="0">
              <a:solidFill>
                <a:srgbClr val="92D050"/>
              </a:solidFill>
              <a:latin typeface="Comic Sans MS" panose="030F0702030302020204" pitchFamily="66" charset="0"/>
            </a:endParaRPr>
          </a:p>
          <a:p>
            <a:r>
              <a:rPr lang="en-US" sz="2500" dirty="0">
                <a:solidFill>
                  <a:srgbClr val="92D050"/>
                </a:solidFill>
                <a:latin typeface="Comic Sans MS" panose="030F0702030302020204" pitchFamily="66" charset="0"/>
              </a:rPr>
              <a:t>     3.4    E-R DIAGRAMS</a:t>
            </a:r>
            <a:endParaRPr lang="en-IN" sz="2500" dirty="0">
              <a:solidFill>
                <a:srgbClr val="92D050"/>
              </a:solidFill>
              <a:latin typeface="Comic Sans MS" panose="030F0702030302020204" pitchFamily="66" charset="0"/>
            </a:endParaRPr>
          </a:p>
        </p:txBody>
      </p:sp>
    </p:spTree>
    <p:extLst>
      <p:ext uri="{BB962C8B-B14F-4D97-AF65-F5344CB8AC3E}">
        <p14:creationId xmlns:p14="http://schemas.microsoft.com/office/powerpoint/2010/main" val="843995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318053" y="318053"/>
            <a:ext cx="11251096" cy="6188764"/>
          </a:xfrm>
        </p:spPr>
        <p:txBody>
          <a:bodyPr>
            <a:normAutofit/>
          </a:bodyPr>
          <a:lstStyle/>
          <a:p>
            <a:pPr lvl="0"/>
            <a:r>
              <a:rPr lang="en-US" sz="2500" b="1" dirty="0">
                <a:latin typeface="Comic Sans MS" panose="030F0702030302020204" pitchFamily="66" charset="0"/>
              </a:rPr>
              <a:t>4. PROJECT MODULES</a:t>
            </a:r>
            <a:r>
              <a:rPr lang="en-US" sz="2500" dirty="0">
                <a:latin typeface="Comic Sans MS" panose="030F0702030302020204" pitchFamily="66" charset="0"/>
              </a:rPr>
              <a:t>	</a:t>
            </a:r>
            <a:endParaRPr lang="en-IN" sz="2500" dirty="0">
              <a:latin typeface="Comic Sans MS" panose="030F0702030302020204" pitchFamily="66" charset="0"/>
            </a:endParaRPr>
          </a:p>
          <a:p>
            <a:r>
              <a:rPr lang="en-US" sz="2500" dirty="0">
                <a:latin typeface="Comic Sans MS" panose="030F0702030302020204" pitchFamily="66" charset="0"/>
              </a:rPr>
              <a:t>5. </a:t>
            </a:r>
            <a:r>
              <a:rPr lang="en-US" sz="2500" b="1" dirty="0">
                <a:latin typeface="Comic Sans MS" panose="030F0702030302020204" pitchFamily="66" charset="0"/>
              </a:rPr>
              <a:t>IMPLEMENTATION</a:t>
            </a:r>
            <a:endParaRPr lang="en-IN" sz="2500" dirty="0">
              <a:latin typeface="Comic Sans MS" panose="030F0702030302020204" pitchFamily="66" charset="0"/>
            </a:endParaRPr>
          </a:p>
          <a:p>
            <a:r>
              <a:rPr lang="en-US" sz="2500" dirty="0">
                <a:solidFill>
                  <a:srgbClr val="92D050"/>
                </a:solidFill>
                <a:latin typeface="Comic Sans MS" panose="030F0702030302020204" pitchFamily="66" charset="0"/>
              </a:rPr>
              <a:t>	5.1   CONCEPTS AND TECHNIQUES</a:t>
            </a:r>
            <a:endParaRPr lang="en-IN" sz="2500" dirty="0">
              <a:solidFill>
                <a:srgbClr val="92D050"/>
              </a:solidFill>
              <a:latin typeface="Comic Sans MS" panose="030F0702030302020204" pitchFamily="66" charset="0"/>
            </a:endParaRPr>
          </a:p>
          <a:p>
            <a:r>
              <a:rPr lang="en-US" sz="2500" dirty="0">
                <a:solidFill>
                  <a:srgbClr val="92D050"/>
                </a:solidFill>
                <a:latin typeface="Comic Sans MS" panose="030F0702030302020204" pitchFamily="66" charset="0"/>
              </a:rPr>
              <a:t>	5.2   TESTING</a:t>
            </a:r>
          </a:p>
          <a:p>
            <a:r>
              <a:rPr lang="en-US" sz="2500" dirty="0">
                <a:solidFill>
                  <a:srgbClr val="92D050"/>
                </a:solidFill>
                <a:latin typeface="Comic Sans MS" panose="030F0702030302020204" pitchFamily="66" charset="0"/>
              </a:rPr>
              <a:t>	5.3    TEST CASES </a:t>
            </a:r>
            <a:endParaRPr lang="en-IN" sz="2500" dirty="0">
              <a:solidFill>
                <a:srgbClr val="92D050"/>
              </a:solidFill>
              <a:latin typeface="Comic Sans MS" panose="030F0702030302020204" pitchFamily="66" charset="0"/>
            </a:endParaRPr>
          </a:p>
          <a:p>
            <a:r>
              <a:rPr lang="en-US" sz="2500" dirty="0">
                <a:latin typeface="Comic Sans MS" panose="030F0702030302020204" pitchFamily="66" charset="0"/>
              </a:rPr>
              <a:t>6. </a:t>
            </a:r>
            <a:r>
              <a:rPr lang="en-US" sz="2500" b="1" dirty="0">
                <a:latin typeface="Comic Sans MS" panose="030F0702030302020204" pitchFamily="66" charset="0"/>
              </a:rPr>
              <a:t>OUTPUT SCREENS</a:t>
            </a:r>
            <a:endParaRPr lang="en-IN" sz="2500" dirty="0">
              <a:latin typeface="Comic Sans MS" panose="030F0702030302020204" pitchFamily="66" charset="0"/>
            </a:endParaRPr>
          </a:p>
          <a:p>
            <a:r>
              <a:rPr lang="en-US" sz="2500" b="1" dirty="0">
                <a:latin typeface="Comic Sans MS" panose="030F0702030302020204" pitchFamily="66" charset="0"/>
              </a:rPr>
              <a:t>7. CONCLUSION						  </a:t>
            </a:r>
            <a:endParaRPr lang="en-IN" sz="2500" dirty="0">
              <a:latin typeface="Comic Sans MS" panose="030F0702030302020204" pitchFamily="66" charset="0"/>
            </a:endParaRPr>
          </a:p>
          <a:p>
            <a:r>
              <a:rPr lang="en-US" sz="2500" b="1" dirty="0">
                <a:latin typeface="Comic Sans MS" panose="030F0702030302020204" pitchFamily="66" charset="0"/>
              </a:rPr>
              <a:t>8. FUTURE ENHANCEMENTS     </a:t>
            </a:r>
            <a:endParaRPr lang="en-IN" sz="2500" dirty="0">
              <a:latin typeface="Comic Sans MS" panose="030F0702030302020204" pitchFamily="66" charset="0"/>
            </a:endParaRPr>
          </a:p>
          <a:p>
            <a:r>
              <a:rPr lang="en-US" sz="2500" b="1" dirty="0">
                <a:latin typeface="Comic Sans MS" panose="030F0702030302020204" pitchFamily="66" charset="0"/>
              </a:rPr>
              <a:t>9. BIBILIOGRAPHY </a:t>
            </a:r>
            <a:r>
              <a:rPr lang="en-US" sz="2500" dirty="0">
                <a:solidFill>
                  <a:srgbClr val="92D050"/>
                </a:solidFill>
                <a:latin typeface="Comic Sans MS" panose="030F0702030302020204" pitchFamily="66" charset="0"/>
              </a:rPr>
              <a:t>	</a:t>
            </a:r>
            <a:endParaRPr lang="en-IN" sz="4000" dirty="0">
              <a:solidFill>
                <a:srgbClr val="92D050"/>
              </a:solidFill>
              <a:latin typeface="Comic Sans MS" panose="030F0702030302020204" pitchFamily="66" charset="0"/>
            </a:endParaRPr>
          </a:p>
        </p:txBody>
      </p:sp>
    </p:spTree>
    <p:extLst>
      <p:ext uri="{BB962C8B-B14F-4D97-AF65-F5344CB8AC3E}">
        <p14:creationId xmlns:p14="http://schemas.microsoft.com/office/powerpoint/2010/main" val="2769903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0337" y="452717"/>
            <a:ext cx="11214585" cy="6054099"/>
          </a:xfrm>
        </p:spPr>
        <p:txBody>
          <a:bodyPr/>
          <a:lstStyle/>
          <a:p>
            <a:pPr algn="ctr"/>
            <a:br>
              <a:rPr lang="en-US" sz="7000" b="1" u="sng" dirty="0">
                <a:latin typeface="Constantia" panose="02030602050306030303" pitchFamily="18" charset="0"/>
              </a:rPr>
            </a:br>
            <a:br>
              <a:rPr lang="en-US" sz="7000" b="1" u="sng" dirty="0">
                <a:latin typeface="Constantia" panose="02030602050306030303" pitchFamily="18" charset="0"/>
              </a:rPr>
            </a:b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72"/>
            <a:ext cx="12192000" cy="6855655"/>
          </a:xfrm>
          <a:prstGeom prst="rect">
            <a:avLst/>
          </a:prstGeom>
        </p:spPr>
      </p:pic>
    </p:spTree>
    <p:extLst>
      <p:ext uri="{BB962C8B-B14F-4D97-AF65-F5344CB8AC3E}">
        <p14:creationId xmlns:p14="http://schemas.microsoft.com/office/powerpoint/2010/main" val="3427124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035" y="384313"/>
            <a:ext cx="11728174" cy="6082747"/>
          </a:xfrm>
        </p:spPr>
        <p:txBody>
          <a:bodyPr/>
          <a:lstStyle/>
          <a:p>
            <a:r>
              <a:rPr lang="en-US" sz="2400" dirty="0">
                <a:latin typeface="Comic Sans MS" panose="030F0702030302020204" pitchFamily="66" charset="0"/>
              </a:rPr>
              <a:t> On-line examinations contents providers to focus on creating effective assessment questions and focusing on exam’s feedback delivery to students. </a:t>
            </a:r>
            <a:br>
              <a:rPr lang="en-US" sz="2400" dirty="0">
                <a:latin typeface="Comic Sans MS" panose="030F0702030302020204" pitchFamily="66" charset="0"/>
              </a:rPr>
            </a:br>
            <a:r>
              <a:rPr lang="en-US" sz="2400" dirty="0">
                <a:latin typeface="Comic Sans MS" panose="030F0702030302020204" pitchFamily="66" charset="0"/>
              </a:rPr>
              <a:t>In the paper we present techniques that are pertinent to the elements of assessment process: answers submission, computerized grading, and feedback after submission.</a:t>
            </a:r>
            <a:br>
              <a:rPr lang="en-US" sz="2400" dirty="0">
                <a:latin typeface="Comic Sans MS" panose="030F0702030302020204" pitchFamily="66" charset="0"/>
              </a:rPr>
            </a:br>
            <a:br>
              <a:rPr lang="en-IN" sz="2400" dirty="0">
                <a:latin typeface="Comic Sans MS" panose="030F0702030302020204" pitchFamily="66" charset="0"/>
              </a:rPr>
            </a:br>
            <a:r>
              <a:rPr lang="en-US" sz="2400" dirty="0">
                <a:latin typeface="Comic Sans MS" panose="030F0702030302020204" pitchFamily="66" charset="0"/>
              </a:rPr>
              <a:t>                                              As the modern organizations are automated and computers are working as per the instructions, it becomes essential for the coordination of human beings, commodity and computers in a modern organization. </a:t>
            </a:r>
            <a:br>
              <a:rPr lang="en-US" sz="2400" dirty="0">
                <a:latin typeface="Comic Sans MS" panose="030F0702030302020204" pitchFamily="66" charset="0"/>
              </a:rPr>
            </a:br>
            <a:br>
              <a:rPr lang="en-IN" sz="2400" dirty="0">
                <a:latin typeface="Comic Sans MS" panose="030F0702030302020204" pitchFamily="66" charset="0"/>
              </a:rPr>
            </a:br>
            <a:r>
              <a:rPr lang="en-US" sz="2400" dirty="0">
                <a:latin typeface="Comic Sans MS" panose="030F0702030302020204" pitchFamily="66" charset="0"/>
              </a:rPr>
              <a:t>                           The administrators ,</a:t>
            </a:r>
            <a:r>
              <a:rPr lang="en-US" sz="2400" dirty="0" err="1">
                <a:latin typeface="Comic Sans MS" panose="030F0702030302020204" pitchFamily="66" charset="0"/>
              </a:rPr>
              <a:t>instructor,Students</a:t>
            </a:r>
            <a:r>
              <a:rPr lang="en-US" sz="2400" dirty="0">
                <a:latin typeface="Comic Sans MS" panose="030F0702030302020204" pitchFamily="66" charset="0"/>
              </a:rPr>
              <a:t> who are attending for online examination can communicate with the system through this projects, thus facilitating effective implementation and monitoring of various activities of Online Examinations like conducting Exams as per scheduled basis and delivering result to that particular use or </a:t>
            </a:r>
            <a:r>
              <a:rPr lang="en-US" sz="2400" dirty="0" err="1">
                <a:latin typeface="Comic Sans MS" panose="030F0702030302020204" pitchFamily="66" charset="0"/>
              </a:rPr>
              <a:t>student.And</a:t>
            </a:r>
            <a:r>
              <a:rPr lang="en-US" sz="2400" dirty="0">
                <a:latin typeface="Comic Sans MS" panose="030F0702030302020204" pitchFamily="66" charset="0"/>
              </a:rPr>
              <a:t> the details of students who attempted Online Examination are maintained at administrator.</a:t>
            </a:r>
            <a:endParaRPr lang="en-IN" sz="2400" dirty="0">
              <a:latin typeface="Comic Sans MS" panose="030F0702030302020204" pitchFamily="66" charset="0"/>
            </a:endParaRPr>
          </a:p>
        </p:txBody>
      </p:sp>
    </p:spTree>
    <p:extLst>
      <p:ext uri="{BB962C8B-B14F-4D97-AF65-F5344CB8AC3E}">
        <p14:creationId xmlns:p14="http://schemas.microsoft.com/office/powerpoint/2010/main" val="1729418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Tree>
    <p:extLst>
      <p:ext uri="{BB962C8B-B14F-4D97-AF65-F5344CB8AC3E}">
        <p14:creationId xmlns:p14="http://schemas.microsoft.com/office/powerpoint/2010/main" val="3716860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0641" y="2574235"/>
            <a:ext cx="10639481" cy="1981200"/>
          </a:xfrm>
        </p:spPr>
        <p:txBody>
          <a:bodyPr/>
          <a:lstStyle/>
          <a:p>
            <a:pPr algn="ctr"/>
            <a:r>
              <a:rPr lang="en-US" sz="7200" b="1" u="sng" dirty="0">
                <a:latin typeface="Constantia" panose="02030602050306030303" pitchFamily="18" charset="0"/>
              </a:rPr>
              <a:t>SYSTEM ANALYSIS</a:t>
            </a:r>
            <a:br>
              <a:rPr lang="en-IN" dirty="0"/>
            </a:br>
            <a:endParaRPr lang="en-IN" dirty="0"/>
          </a:p>
        </p:txBody>
      </p:sp>
    </p:spTree>
    <p:extLst>
      <p:ext uri="{BB962C8B-B14F-4D97-AF65-F5344CB8AC3E}">
        <p14:creationId xmlns:p14="http://schemas.microsoft.com/office/powerpoint/2010/main" val="30739884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56</TotalTime>
  <Words>268</Words>
  <Application>Microsoft Office PowerPoint</Application>
  <PresentationFormat>Widescreen</PresentationFormat>
  <Paragraphs>42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Adobe Fan Heiti Std B</vt:lpstr>
      <vt:lpstr>Arial</vt:lpstr>
      <vt:lpstr>Century Gothic</vt:lpstr>
      <vt:lpstr>Comic Sans MS</vt:lpstr>
      <vt:lpstr>Constantia</vt:lpstr>
      <vt:lpstr>Wingdings 3</vt:lpstr>
      <vt:lpstr>Ion</vt:lpstr>
      <vt:lpstr>ONLINE EXAMINATION </vt:lpstr>
      <vt:lpstr>INTRODUCTION :- </vt:lpstr>
      <vt:lpstr>PowerPoint Presentation</vt:lpstr>
      <vt:lpstr> INDEX</vt:lpstr>
      <vt:lpstr>PowerPoint Presentation</vt:lpstr>
      <vt:lpstr>  </vt:lpstr>
      <vt:lpstr> On-line examinations contents providers to focus on creating effective assessment questions and focusing on exam’s feedback delivery to students.  In the paper we present techniques that are pertinent to the elements of assessment process: answers submission, computerized grading, and feedback after submission.                                                As the modern organizations are automated and computers are working as per the instructions, it becomes essential for the coordination of human beings, commodity and computers in a modern organization.                              The administrators ,instructor,Students who are attending for online examination can communicate with the system through this projects, thus facilitating effective implementation and monitoring of various activities of Online Examinations like conducting Exams as per scheduled basis and delivering result to that particular use or student.And the details of students who attempted Online Examination are maintained at administrator.</vt:lpstr>
      <vt:lpstr>PowerPoint Presentation</vt:lpstr>
      <vt:lpstr>SYSTEM ANALYSIS </vt:lpstr>
      <vt:lpstr>1. Existing System    Existing system is a manual one in which users are maintaining books to store the information like Student Details,Instructor Details,Schedule Details and feedbacks about students who attempted exam as per schedule.. It is very difficult to maintain historical data.    DISADVANTAGES   The following drawbacks of existing system emphasize the need for computerization:          1. A lot of copies of question papers have to be made        2. A lot of correction work hence delay in giving the results        3. A lot of tabulation work for each subject results </vt:lpstr>
      <vt:lpstr>2. Proposed System     This application is used to conduct online  examination.  The students can sit at individual terminals and login to write the exam in the given duration. . The questions have to be given to the students. This application will perform correction, display the result immediately and also store it in database. This application provides the administrator with a facility to add new exams. This application provides the  Instructor  add questions to the exam, modify questions in the exam in a particular exam. This application takes care of authentication of the administrator, Instructor as well as the student.     </vt:lpstr>
      <vt:lpstr>3. Objective of the System               The objective of the Online Examination  Tool is to provide better information for the users of this system for better results for their maintenance in student examination schedule details and grading details. </vt:lpstr>
      <vt:lpstr>SYSTEM SPECIFICATIONS </vt:lpstr>
      <vt:lpstr>  Hardware Requirements:-    Pentium-IV(Processor).  256 MB Ram 512 KB Cache Memory Hard disk 10 GB  Microsoft Compatible 101 or more Key Board </vt:lpstr>
      <vt:lpstr>Software Requirements: -   Operating System :           Windows   Web-Technology:              PHP   Front-End:                     HTML,CSS,JAVASCRIPT   Back-End:                      MySQL   Web Server:                   Apache SERVER. </vt:lpstr>
      <vt:lpstr>PowerPoint Presentation</vt:lpstr>
      <vt:lpstr> Design is the first step in the development phase for any techniques and principles for the purpose of defining a device, a process or system in sufficient detail to permit its physical realization.                                             Once the software requirements have been analyzed and specified the software design involves three technical activities - design, coding, implementation and testing that are required to build and verify the software.  </vt:lpstr>
      <vt:lpstr>The design activities are of main importance in this phase, because in this activity, decisions ultimately affecting the success of the software implementation and its ease of maintenance are made. These decisions have the final bearing upon reliability and maintainability of the system. Design is the only way to accurately translate the customer’s requirements into finished software or a system.                                                      Design is the place where quality is fostered in development. Software design is a process through which requirements are translated into a representation of software. Software design is conducted in two steps. Preliminary design is concerned with the transformation of requirements into data.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EXAMINATION </dc:title>
  <dc:creator>Mahendra Singh</dc:creator>
  <cp:lastModifiedBy>Mahendra Singh</cp:lastModifiedBy>
  <cp:revision>29</cp:revision>
  <dcterms:created xsi:type="dcterms:W3CDTF">2016-11-20T11:18:24Z</dcterms:created>
  <dcterms:modified xsi:type="dcterms:W3CDTF">2016-11-21T05:16:37Z</dcterms:modified>
</cp:coreProperties>
</file>