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64" r:id="rId4"/>
    <p:sldId id="259" r:id="rId5"/>
    <p:sldId id="263" r:id="rId6"/>
    <p:sldId id="258"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68"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493F5-EA6E-4D86-8DDB-C16E8B2813C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D22A0-2604-46B6-A594-C4D29AC2327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8F22673-F657-4837-957E-D6D0BF16F6FF}" type="datetimeFigureOut">
              <a:rPr lang="en-IN" smtClean="0"/>
            </a:fld>
            <a:endParaRPr lang="en-IN"/>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FABF721-750E-4F04-B9E2-34D0C6396AAC}"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8F22673-F657-4837-957E-D6D0BF16F6F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9FABF721-750E-4F04-B9E2-34D0C6396AAC}"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8F22673-F657-4837-957E-D6D0BF16F6F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9FABF721-750E-4F04-B9E2-34D0C6396AAC}"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8F22673-F657-4837-957E-D6D0BF16F6F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9FABF721-750E-4F04-B9E2-34D0C6396AAC}"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A8F22673-F657-4837-957E-D6D0BF16F6F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9FABF721-750E-4F04-B9E2-34D0C6396AAC}"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A8F22673-F657-4837-957E-D6D0BF16F6FF}"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9FABF721-750E-4F04-B9E2-34D0C6396AAC}"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A8F22673-F657-4837-957E-D6D0BF16F6FF}"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9FABF721-750E-4F04-B9E2-34D0C6396AAC}"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A8F22673-F657-4837-957E-D6D0BF16F6FF}"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9FABF721-750E-4F04-B9E2-34D0C6396AAC}"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A8F22673-F657-4837-957E-D6D0BF16F6FF}"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9FABF721-750E-4F04-B9E2-34D0C6396AAC}"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8F22673-F657-4837-957E-D6D0BF16F6FF}"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9FABF721-750E-4F04-B9E2-34D0C6396AAC}"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8F22673-F657-4837-957E-D6D0BF16F6FF}"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9FABF721-750E-4F04-B9E2-34D0C6396AAC}"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8F22673-F657-4837-957E-D6D0BF16F6FF}" type="datetimeFigureOut">
              <a:rPr lang="en-IN" smtClean="0"/>
            </a:fld>
            <a:endParaRPr lang="en-IN"/>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FABF721-750E-4F04-B9E2-34D0C6396AAC}" type="slidenum">
              <a:rPr lang="en-IN" smtClean="0"/>
            </a:fld>
            <a:endParaRPr lang="en-I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5069" y="810928"/>
            <a:ext cx="8915399" cy="2262781"/>
          </a:xfrm>
        </p:spPr>
        <p:txBody>
          <a:bodyPr>
            <a:normAutofit/>
          </a:bodyPr>
          <a:lstStyle/>
          <a:p>
            <a:r>
              <a:rPr lang="en-US" dirty="0"/>
              <a:t> Courier Management System</a:t>
            </a:r>
            <a:endParaRPr lang="en-IN" dirty="0"/>
          </a:p>
        </p:txBody>
      </p:sp>
      <p:sp>
        <p:nvSpPr>
          <p:cNvPr id="3" name="Subtitle 2"/>
          <p:cNvSpPr>
            <a:spLocks noGrp="1"/>
          </p:cNvSpPr>
          <p:nvPr>
            <p:ph type="subTitle" idx="1"/>
          </p:nvPr>
        </p:nvSpPr>
        <p:spPr>
          <a:xfrm>
            <a:off x="7825105" y="3523615"/>
            <a:ext cx="9916160" cy="2578100"/>
          </a:xfrm>
        </p:spPr>
        <p:txBody>
          <a:bodyPr>
            <a:normAutofit fontScale="25000" lnSpcReduction="20000"/>
          </a:bodyPr>
          <a:lstStyle/>
          <a:p>
            <a:endParaRPr lang="en-US" dirty="0"/>
          </a:p>
          <a:p>
            <a:r>
              <a:rPr lang="en-US" sz="8000" dirty="0"/>
              <a:t>                                                                                                                    Team-10</a:t>
            </a:r>
            <a:endParaRPr lang="en-US" sz="8000" dirty="0"/>
          </a:p>
          <a:p>
            <a:r>
              <a:rPr lang="en-US" sz="7200" dirty="0"/>
              <a:t>          </a:t>
            </a:r>
            <a:r>
              <a:rPr lang="en-US" sz="9600" b="1" dirty="0"/>
              <a:t>TEAM-10     </a:t>
            </a:r>
            <a:r>
              <a:rPr lang="en-US" sz="7200" b="1" dirty="0"/>
              <a:t>                                                                                                                        </a:t>
            </a:r>
            <a:br>
              <a:rPr lang="en-US" sz="7200" dirty="0"/>
            </a:br>
            <a:r>
              <a:rPr lang="en-US" sz="7200" dirty="0"/>
              <a:t>                                                                                                                                        2410030016 –Gayathri</a:t>
            </a:r>
            <a:endParaRPr lang="en-US" sz="7200" dirty="0"/>
          </a:p>
          <a:p>
            <a:r>
              <a:rPr lang="en-US" sz="7200" dirty="0"/>
              <a:t>                                                                                                                                             2410030476-Dakshayani</a:t>
            </a:r>
            <a:br>
              <a:rPr lang="en-US" sz="7200" dirty="0"/>
            </a:br>
            <a:r>
              <a:rPr lang="en-US" sz="7200" dirty="0"/>
              <a:t>                                                                                                                                        2410030455-Akshitha</a:t>
            </a:r>
            <a:br>
              <a:rPr lang="en-US" sz="7200" dirty="0"/>
            </a:br>
            <a:r>
              <a:rPr lang="en-US" sz="7200" dirty="0"/>
              <a:t>                                                                                                                                     2410030492-Keerthi</a:t>
            </a:r>
            <a:br>
              <a:rPr lang="en-US" sz="7200" dirty="0"/>
            </a:br>
            <a:endParaRPr lang="en-US" sz="7200" dirty="0"/>
          </a:p>
          <a:p>
            <a:r>
              <a:rPr lang="en-US" sz="7200" dirty="0"/>
              <a:t>2410030119-Mahendra</a:t>
            </a:r>
            <a:br>
              <a:rPr lang="en-US" sz="7200" dirty="0"/>
            </a:b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499745"/>
          </a:xfrm>
        </p:spPr>
        <p:txBody>
          <a:bodyPr>
            <a:normAutofit fontScale="90000"/>
          </a:bodyPr>
          <a:p>
            <a:r>
              <a:rPr lang="en-US"/>
              <a:t>Table:</a:t>
            </a:r>
            <a:endParaRPr lang="en-US"/>
          </a:p>
        </p:txBody>
      </p:sp>
      <p:sp>
        <p:nvSpPr>
          <p:cNvPr id="3" name="Content Placeholder 2"/>
          <p:cNvSpPr>
            <a:spLocks noGrp="1"/>
          </p:cNvSpPr>
          <p:nvPr>
            <p:ph idx="1"/>
          </p:nvPr>
        </p:nvSpPr>
        <p:spPr>
          <a:xfrm>
            <a:off x="2588895" y="1649095"/>
            <a:ext cx="8915400" cy="4262120"/>
          </a:xfrm>
        </p:spPr>
        <p:txBody>
          <a:bodyPr/>
          <a:p>
            <a:r>
              <a:rPr lang="en-US"/>
              <a:t>Introduction</a:t>
            </a:r>
            <a:endParaRPr lang="en-US"/>
          </a:p>
          <a:p>
            <a:r>
              <a:rPr lang="en-US"/>
              <a:t>Feasibility analysis</a:t>
            </a:r>
            <a:endParaRPr lang="en-US"/>
          </a:p>
          <a:p>
            <a:r>
              <a:rPr lang="en-US"/>
              <a:t>societal needs</a:t>
            </a:r>
            <a:endParaRPr lang="en-US"/>
          </a:p>
          <a:p>
            <a:r>
              <a:rPr lang="en-US"/>
              <a:t>conclusion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3275" y="808522"/>
            <a:ext cx="10222029" cy="3046988"/>
          </a:xfrm>
          <a:prstGeom prst="rect">
            <a:avLst/>
          </a:prstGeom>
          <a:noFill/>
        </p:spPr>
        <p:txBody>
          <a:bodyPr wrap="square">
            <a:spAutoFit/>
          </a:bodyPr>
          <a:lstStyle/>
          <a:p>
            <a:r>
              <a:rPr lang="en-US" sz="3600" dirty="0"/>
              <a:t>                                    Introduction</a:t>
            </a:r>
            <a:br>
              <a:rPr lang="en-US" sz="3600" dirty="0"/>
            </a:br>
            <a:br>
              <a:rPr lang="en-US" sz="3600" dirty="0"/>
            </a:br>
            <a:r>
              <a:rPr lang="en-US" sz="2400" dirty="0"/>
              <a:t>The </a:t>
            </a:r>
            <a:r>
              <a:rPr lang="en-US" sz="2400" b="1" dirty="0"/>
              <a:t>Courier Management System</a:t>
            </a:r>
            <a:r>
              <a:rPr lang="en-US" sz="2400" dirty="0"/>
              <a:t> is a simple and efficient way to manage the process of sending and receiving parcels. It helps users create shipments, track their status, and keep a record of all deliveries. This system connects </a:t>
            </a:r>
            <a:r>
              <a:rPr lang="en-US" sz="2400" b="1" dirty="0"/>
              <a:t>Senders</a:t>
            </a:r>
            <a:r>
              <a:rPr lang="en-US" sz="2400" dirty="0"/>
              <a:t>, </a:t>
            </a:r>
            <a:r>
              <a:rPr lang="en-US" sz="2400" b="1" dirty="0"/>
              <a:t>Couriers</a:t>
            </a:r>
            <a:r>
              <a:rPr lang="en-US" sz="2400" dirty="0"/>
              <a:t>, and </a:t>
            </a:r>
            <a:r>
              <a:rPr lang="en-US" sz="2400" b="1" dirty="0"/>
              <a:t>Recipients</a:t>
            </a:r>
            <a:r>
              <a:rPr lang="en-US" sz="2400" dirty="0"/>
              <a:t> to ensure smooth and timely delivery of packages</a:t>
            </a:r>
            <a:r>
              <a:rPr lang="en-US" dirty="0"/>
              <a:t>.</a:t>
            </a:r>
            <a:endParaRPr lang="en-IN" dirty="0"/>
          </a:p>
        </p:txBody>
      </p:sp>
      <p:sp>
        <p:nvSpPr>
          <p:cNvPr id="5" name="TextBox 4"/>
          <p:cNvSpPr txBox="1"/>
          <p:nvPr/>
        </p:nvSpPr>
        <p:spPr>
          <a:xfrm>
            <a:off x="943275" y="4042414"/>
            <a:ext cx="7779619" cy="1938992"/>
          </a:xfrm>
          <a:prstGeom prst="rect">
            <a:avLst/>
          </a:prstGeom>
          <a:noFill/>
        </p:spPr>
        <p:txBody>
          <a:bodyPr wrap="square">
            <a:spAutoFit/>
          </a:bodyPr>
          <a:lstStyle/>
          <a:p>
            <a:pPr>
              <a:buNone/>
            </a:pPr>
            <a:r>
              <a:rPr lang="en-US" sz="2000" b="1" dirty="0"/>
              <a:t>Key Objectives:</a:t>
            </a:r>
            <a:endParaRPr lang="en-US" sz="2000" b="1" dirty="0"/>
          </a:p>
          <a:p>
            <a:pPr>
              <a:buFont typeface="Arial" panose="020B0604020202020204" pitchFamily="34" charset="0"/>
              <a:buChar char="•"/>
            </a:pPr>
            <a:r>
              <a:rPr lang="en-US" sz="2000" dirty="0"/>
              <a:t>📦 Easily create and manage shipments</a:t>
            </a:r>
            <a:endParaRPr lang="en-US" sz="2000" dirty="0"/>
          </a:p>
          <a:p>
            <a:pPr>
              <a:buFont typeface="Arial" panose="020B0604020202020204" pitchFamily="34" charset="0"/>
              <a:buChar char="•"/>
            </a:pPr>
            <a:r>
              <a:rPr lang="en-US" sz="2000" dirty="0"/>
              <a:t>📍 Track parcel status in real time</a:t>
            </a:r>
            <a:endParaRPr lang="en-US" sz="2000" dirty="0"/>
          </a:p>
          <a:p>
            <a:pPr>
              <a:buFont typeface="Arial" panose="020B0604020202020204" pitchFamily="34" charset="0"/>
              <a:buChar char="•"/>
            </a:pPr>
            <a:r>
              <a:rPr lang="en-US" sz="2000" dirty="0"/>
              <a:t>📝 Keep proper logs of delivery updates</a:t>
            </a:r>
            <a:endParaRPr lang="en-US" sz="2000" dirty="0"/>
          </a:p>
          <a:p>
            <a:pPr>
              <a:buFont typeface="Arial" panose="020B0604020202020204" pitchFamily="34" charset="0"/>
              <a:buChar char="•"/>
            </a:pPr>
            <a:r>
              <a:rPr lang="en-US" sz="2000" dirty="0"/>
              <a:t>🤝 Improve communication between users and delivery staff</a:t>
            </a:r>
            <a:endParaRPr lang="en-US" sz="2000" dirty="0"/>
          </a:p>
          <a:p>
            <a:pPr>
              <a:buFont typeface="Arial" panose="020B0604020202020204" pitchFamily="34" charset="0"/>
              <a:buChar char="•"/>
            </a:pPr>
            <a:r>
              <a:rPr lang="en-US" sz="2000" dirty="0"/>
              <a:t>⏱️ Save time and reduce delivery mistakes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55245" y="115570"/>
            <a:ext cx="12291695" cy="67417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648" y="1020278"/>
            <a:ext cx="9548261" cy="1015663"/>
          </a:xfrm>
          <a:prstGeom prst="rect">
            <a:avLst/>
          </a:prstGeom>
          <a:noFill/>
        </p:spPr>
        <p:txBody>
          <a:bodyPr wrap="square">
            <a:spAutoFit/>
          </a:bodyPr>
          <a:lstStyle/>
          <a:p>
            <a:r>
              <a:rPr lang="en-US" sz="2000" dirty="0"/>
              <a:t>Before starting a project, we need to check if it is </a:t>
            </a:r>
            <a:r>
              <a:rPr lang="en-US" sz="2000" b="1" dirty="0"/>
              <a:t>possible to build</a:t>
            </a:r>
            <a:r>
              <a:rPr lang="en-US" sz="2000" dirty="0"/>
              <a:t> and if it is </a:t>
            </a:r>
            <a:r>
              <a:rPr lang="en-US" sz="2000" b="1" dirty="0"/>
              <a:t>affordable</a:t>
            </a:r>
            <a:r>
              <a:rPr lang="en-US" sz="2000" dirty="0"/>
              <a:t>. This Courier Management System is easy to make and not too costly. It uses simple tools and works well for many users.</a:t>
            </a:r>
            <a:endParaRPr lang="en-IN" sz="2000" dirty="0"/>
          </a:p>
        </p:txBody>
      </p:sp>
      <p:sp>
        <p:nvSpPr>
          <p:cNvPr id="6" name="Rectangle 3"/>
          <p:cNvSpPr>
            <a:spLocks noChangeArrowheads="1"/>
          </p:cNvSpPr>
          <p:nvPr/>
        </p:nvSpPr>
        <p:spPr bwMode="auto">
          <a:xfrm>
            <a:off x="750771" y="355484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p:cNvSpPr txBox="1"/>
          <p:nvPr/>
        </p:nvSpPr>
        <p:spPr>
          <a:xfrm>
            <a:off x="856647" y="2290813"/>
            <a:ext cx="9548261" cy="1477328"/>
          </a:xfrm>
          <a:prstGeom prst="rect">
            <a:avLst/>
          </a:prstGeom>
          <a:noFill/>
        </p:spPr>
        <p:txBody>
          <a:bodyPr wrap="square">
            <a:spAutoFit/>
          </a:bodyPr>
          <a:lstStyle/>
          <a:p>
            <a:pPr>
              <a:buNone/>
            </a:pPr>
            <a:r>
              <a:rPr lang="en-US" b="1" dirty="0"/>
              <a:t>✅ Technical Feasibility:</a:t>
            </a:r>
            <a:endParaRPr lang="en-US" b="1" dirty="0"/>
          </a:p>
          <a:p>
            <a:pPr>
              <a:buFont typeface="Arial" panose="020B0604020202020204" pitchFamily="34" charset="0"/>
              <a:buChar char="•"/>
            </a:pPr>
            <a:r>
              <a:rPr lang="en-US" dirty="0"/>
              <a:t>Can be made using simple computer tools (like websites and databases).</a:t>
            </a:r>
            <a:endParaRPr lang="en-US" dirty="0"/>
          </a:p>
          <a:p>
            <a:pPr>
              <a:buFont typeface="Arial" panose="020B0604020202020204" pitchFamily="34" charset="0"/>
              <a:buChar char="•"/>
            </a:pPr>
            <a:r>
              <a:rPr lang="en-US" dirty="0"/>
              <a:t>Works on both computers and mobile phones.</a:t>
            </a:r>
            <a:endParaRPr lang="en-US" dirty="0"/>
          </a:p>
          <a:p>
            <a:pPr>
              <a:buFont typeface="Arial" panose="020B0604020202020204" pitchFamily="34" charset="0"/>
              <a:buChar char="•"/>
            </a:pPr>
            <a:r>
              <a:rPr lang="en-US" dirty="0"/>
              <a:t>Can be improved or updated later.</a:t>
            </a:r>
            <a:endParaRPr lang="en-US" dirty="0"/>
          </a:p>
          <a:p>
            <a:pPr>
              <a:buFont typeface="Arial" panose="020B0604020202020204" pitchFamily="34" charset="0"/>
              <a:buChar char="•"/>
            </a:pPr>
            <a:r>
              <a:rPr lang="en-US" dirty="0"/>
              <a:t>Can connect with SMS or email alerts.</a:t>
            </a:r>
            <a:endParaRPr lang="en-US" dirty="0"/>
          </a:p>
        </p:txBody>
      </p:sp>
      <p:sp>
        <p:nvSpPr>
          <p:cNvPr id="10" name="TextBox 9"/>
          <p:cNvSpPr txBox="1"/>
          <p:nvPr/>
        </p:nvSpPr>
        <p:spPr>
          <a:xfrm>
            <a:off x="856647" y="4071490"/>
            <a:ext cx="9721517" cy="1501140"/>
          </a:xfrm>
          <a:prstGeom prst="rect">
            <a:avLst/>
          </a:prstGeom>
          <a:noFill/>
        </p:spPr>
        <p:txBody>
          <a:bodyPr wrap="square">
            <a:spAutoFit/>
          </a:bodyPr>
          <a:lstStyle/>
          <a:p>
            <a:r>
              <a:rPr lang="en-US" b="1" dirty="0"/>
              <a:t>💰 Economic Feasibility:</a:t>
            </a:r>
            <a:endParaRPr lang="en-US" b="1" dirty="0"/>
          </a:p>
          <a:p>
            <a:r>
              <a:rPr lang="en-US" dirty="0"/>
              <a:t>Costs less to build using free tools.</a:t>
            </a:r>
            <a:endParaRPr lang="en-US" dirty="0"/>
          </a:p>
          <a:p>
            <a:r>
              <a:rPr lang="en-US" dirty="0"/>
              <a:t>Saves money by reducing paperwork.</a:t>
            </a:r>
            <a:endParaRPr lang="en-US" dirty="0"/>
          </a:p>
          <a:p>
            <a:r>
              <a:rPr lang="en-US" dirty="0"/>
              <a:t>Needs fewer workers to manage parcels.</a:t>
            </a:r>
            <a:endParaRPr lang="en-US" dirty="0"/>
          </a:p>
          <a:p>
            <a:r>
              <a:rPr lang="en-US" dirty="0"/>
              <a:t>Good for small shops and big courier companies.</a:t>
            </a:r>
            <a:endParaRPr lang="en-US" dirty="0"/>
          </a:p>
        </p:txBody>
      </p:sp>
      <p:sp>
        <p:nvSpPr>
          <p:cNvPr id="12" name="TextBox 11"/>
          <p:cNvSpPr txBox="1"/>
          <p:nvPr/>
        </p:nvSpPr>
        <p:spPr>
          <a:xfrm>
            <a:off x="935502" y="331625"/>
            <a:ext cx="6097604" cy="523220"/>
          </a:xfrm>
          <a:prstGeom prst="rect">
            <a:avLst/>
          </a:prstGeom>
          <a:noFill/>
        </p:spPr>
        <p:txBody>
          <a:bodyPr wrap="square">
            <a:spAutoFit/>
          </a:bodyPr>
          <a:lstStyle/>
          <a:p>
            <a:r>
              <a:rPr lang="en-IN" sz="2800" dirty="0"/>
              <a:t>Feasibility Analysis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7754" y="378412"/>
            <a:ext cx="6097604" cy="584775"/>
          </a:xfrm>
          <a:prstGeom prst="rect">
            <a:avLst/>
          </a:prstGeom>
          <a:noFill/>
        </p:spPr>
        <p:txBody>
          <a:bodyPr wrap="square">
            <a:spAutoFit/>
          </a:bodyPr>
          <a:lstStyle/>
          <a:p>
            <a:r>
              <a:rPr lang="en-IN" sz="3200" dirty="0"/>
              <a:t>Application to Societal Needs</a:t>
            </a:r>
            <a:endParaRPr lang="en-IN" sz="3200" dirty="0"/>
          </a:p>
        </p:txBody>
      </p:sp>
      <p:sp>
        <p:nvSpPr>
          <p:cNvPr id="5" name="TextBox 4"/>
          <p:cNvSpPr txBox="1"/>
          <p:nvPr/>
        </p:nvSpPr>
        <p:spPr>
          <a:xfrm>
            <a:off x="998619" y="1229702"/>
            <a:ext cx="10224437" cy="1323439"/>
          </a:xfrm>
          <a:prstGeom prst="rect">
            <a:avLst/>
          </a:prstGeom>
          <a:noFill/>
        </p:spPr>
        <p:txBody>
          <a:bodyPr wrap="square">
            <a:spAutoFit/>
          </a:bodyPr>
          <a:lstStyle/>
          <a:p>
            <a:r>
              <a:rPr lang="en-US" sz="2000" dirty="0"/>
              <a:t>The Courier Management System helps solve </a:t>
            </a:r>
            <a:r>
              <a:rPr lang="en-US" sz="2000" b="1" dirty="0"/>
              <a:t>real-life problems </a:t>
            </a:r>
            <a:r>
              <a:rPr lang="en-US" sz="2000" dirty="0"/>
              <a:t>related to </a:t>
            </a:r>
            <a:r>
              <a:rPr lang="en-US" sz="2000" b="1" dirty="0"/>
              <a:t>delayed</a:t>
            </a:r>
            <a:r>
              <a:rPr lang="en-US" sz="2000" dirty="0"/>
              <a:t>, </a:t>
            </a:r>
            <a:r>
              <a:rPr lang="en-US" sz="2000" b="1" dirty="0"/>
              <a:t>lost</a:t>
            </a:r>
            <a:r>
              <a:rPr lang="en-US" sz="2000" dirty="0"/>
              <a:t>, or </a:t>
            </a:r>
            <a:r>
              <a:rPr lang="en-US" sz="2000" b="1" dirty="0"/>
              <a:t>untracked parcels</a:t>
            </a:r>
            <a:r>
              <a:rPr lang="en-US" sz="2000" dirty="0"/>
              <a:t>. It makes parcel services more </a:t>
            </a:r>
            <a:r>
              <a:rPr lang="en-US" sz="2000" b="1" dirty="0"/>
              <a:t>trustworthy</a:t>
            </a:r>
            <a:r>
              <a:rPr lang="en-US" sz="2000" dirty="0"/>
              <a:t>, especially for </a:t>
            </a:r>
            <a:r>
              <a:rPr lang="en-US" sz="2000" b="1" dirty="0"/>
              <a:t>small businesses</a:t>
            </a:r>
            <a:r>
              <a:rPr lang="en-US" sz="2000" dirty="0"/>
              <a:t> and people in </a:t>
            </a:r>
            <a:r>
              <a:rPr lang="en-US" sz="2000" b="1" dirty="0"/>
              <a:t>remote areas</a:t>
            </a:r>
            <a:r>
              <a:rPr lang="en-US" sz="2000" dirty="0"/>
              <a:t>. This system supports faster and more reliable deliveries</a:t>
            </a:r>
            <a:r>
              <a:rPr lang="en-US" dirty="0"/>
              <a:t>.</a:t>
            </a:r>
            <a:endParaRPr lang="en-US" dirty="0"/>
          </a:p>
        </p:txBody>
      </p:sp>
      <p:sp>
        <p:nvSpPr>
          <p:cNvPr id="7" name="TextBox 6"/>
          <p:cNvSpPr txBox="1"/>
          <p:nvPr/>
        </p:nvSpPr>
        <p:spPr>
          <a:xfrm>
            <a:off x="998618" y="2873699"/>
            <a:ext cx="9271537" cy="1938992"/>
          </a:xfrm>
          <a:prstGeom prst="rect">
            <a:avLst/>
          </a:prstGeom>
          <a:noFill/>
        </p:spPr>
        <p:txBody>
          <a:bodyPr wrap="square">
            <a:spAutoFit/>
          </a:bodyPr>
          <a:lstStyle/>
          <a:p>
            <a:pPr>
              <a:buNone/>
            </a:pPr>
            <a:r>
              <a:rPr lang="en-US" sz="2000" b="1" dirty="0"/>
              <a:t>How it helps society:</a:t>
            </a:r>
            <a:endParaRPr lang="en-US" sz="2000" b="1" dirty="0"/>
          </a:p>
          <a:p>
            <a:pPr>
              <a:buFont typeface="Arial" panose="020B0604020202020204" pitchFamily="34" charset="0"/>
              <a:buChar char="•"/>
            </a:pPr>
            <a:r>
              <a:rPr lang="en-US" sz="2000" dirty="0"/>
              <a:t>📦 </a:t>
            </a:r>
            <a:r>
              <a:rPr lang="en-US" sz="2000" b="1" dirty="0"/>
              <a:t>Saves time</a:t>
            </a:r>
            <a:r>
              <a:rPr lang="en-US" sz="2000" dirty="0"/>
              <a:t> by showing real-time parcel status.</a:t>
            </a:r>
            <a:endParaRPr lang="en-US" sz="2000" dirty="0"/>
          </a:p>
          <a:p>
            <a:pPr>
              <a:buFont typeface="Arial" panose="020B0604020202020204" pitchFamily="34" charset="0"/>
              <a:buChar char="•"/>
            </a:pPr>
            <a:r>
              <a:rPr lang="en-US" sz="2000" dirty="0"/>
              <a:t>📍 Helps people in </a:t>
            </a:r>
            <a:r>
              <a:rPr lang="en-US" sz="2000" b="1" dirty="0"/>
              <a:t>villages and towns</a:t>
            </a:r>
            <a:r>
              <a:rPr lang="en-US" sz="2000" dirty="0"/>
              <a:t> get better delivery services.</a:t>
            </a:r>
            <a:endParaRPr lang="en-US" sz="2000" dirty="0"/>
          </a:p>
          <a:p>
            <a:pPr>
              <a:buFont typeface="Arial" panose="020B0604020202020204" pitchFamily="34" charset="0"/>
              <a:buChar char="•"/>
            </a:pPr>
            <a:r>
              <a:rPr lang="en-US" sz="2000" dirty="0"/>
              <a:t>🏪 Supports </a:t>
            </a:r>
            <a:r>
              <a:rPr lang="en-US" sz="2000" b="1" dirty="0"/>
              <a:t>small shops and online sellers</a:t>
            </a:r>
            <a:r>
              <a:rPr lang="en-US" sz="2000" dirty="0"/>
              <a:t> to manage deliveries easily.</a:t>
            </a:r>
            <a:endParaRPr lang="en-US" sz="2000" dirty="0"/>
          </a:p>
          <a:p>
            <a:pPr>
              <a:buFont typeface="Arial" panose="020B0604020202020204" pitchFamily="34" charset="0"/>
              <a:buChar char="•"/>
            </a:pPr>
            <a:r>
              <a:rPr lang="en-US" sz="2000" dirty="0"/>
              <a:t>💊 Can be used to </a:t>
            </a:r>
            <a:r>
              <a:rPr lang="en-US" sz="2000" b="1" dirty="0"/>
              <a:t>deliver important items</a:t>
            </a:r>
            <a:r>
              <a:rPr lang="en-US" sz="2000" dirty="0"/>
              <a:t> like medicines or documents.</a:t>
            </a:r>
            <a:endParaRPr lang="en-US" sz="2000" dirty="0"/>
          </a:p>
          <a:p>
            <a:pPr>
              <a:buFont typeface="Arial" panose="020B0604020202020204" pitchFamily="34" charset="0"/>
              <a:buChar char="•"/>
            </a:pPr>
            <a:r>
              <a:rPr lang="en-US" sz="2000" dirty="0"/>
              <a:t>📲 Improves </a:t>
            </a:r>
            <a:r>
              <a:rPr lang="en-US" sz="2000" b="1" dirty="0"/>
              <a:t>communication</a:t>
            </a:r>
            <a:r>
              <a:rPr lang="en-US" sz="2000" dirty="0"/>
              <a:t> between sender and receiver.</a:t>
            </a:r>
            <a:endParaRPr lang="en-US" sz="2000" dirty="0"/>
          </a:p>
        </p:txBody>
      </p:sp>
      <p:sp>
        <p:nvSpPr>
          <p:cNvPr id="9" name="TextBox 8"/>
          <p:cNvSpPr txBox="1"/>
          <p:nvPr/>
        </p:nvSpPr>
        <p:spPr>
          <a:xfrm>
            <a:off x="998618" y="4716438"/>
            <a:ext cx="6097604" cy="1015663"/>
          </a:xfrm>
          <a:prstGeom prst="rect">
            <a:avLst/>
          </a:prstGeom>
          <a:noFill/>
        </p:spPr>
        <p:txBody>
          <a:bodyPr wrap="square">
            <a:spAutoFit/>
          </a:bodyPr>
          <a:lstStyle/>
          <a:p>
            <a:pPr>
              <a:buFont typeface="Arial" panose="020B0604020202020204" pitchFamily="34" charset="0"/>
              <a:buChar char="•"/>
            </a:pPr>
            <a:r>
              <a:rPr lang="en-US" sz="2000" dirty="0"/>
              <a:t>♻️ </a:t>
            </a:r>
            <a:r>
              <a:rPr lang="en-US" sz="2000" b="1" dirty="0"/>
              <a:t>Reduces paper use</a:t>
            </a:r>
            <a:r>
              <a:rPr lang="en-US" sz="2000" dirty="0"/>
              <a:t> by storing data digitally.</a:t>
            </a:r>
            <a:endParaRPr lang="en-US" sz="2000" dirty="0"/>
          </a:p>
          <a:p>
            <a:pPr>
              <a:buFont typeface="Arial" panose="020B0604020202020204" pitchFamily="34" charset="0"/>
              <a:buChar char="•"/>
            </a:pPr>
            <a:r>
              <a:rPr lang="en-US" sz="2000" dirty="0"/>
              <a:t>⚠️ </a:t>
            </a:r>
            <a:r>
              <a:rPr lang="en-US" sz="2000" b="1" dirty="0"/>
              <a:t>Reduces delivery mistakes</a:t>
            </a:r>
            <a:r>
              <a:rPr lang="en-US" sz="2000" dirty="0"/>
              <a:t> by keeping proper records.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4991" y="552188"/>
            <a:ext cx="10667197" cy="584775"/>
          </a:xfrm>
          <a:prstGeom prst="rect">
            <a:avLst/>
          </a:prstGeom>
          <a:noFill/>
        </p:spPr>
        <p:txBody>
          <a:bodyPr wrap="square">
            <a:spAutoFit/>
          </a:bodyPr>
          <a:lstStyle/>
          <a:p>
            <a:pPr>
              <a:buNone/>
            </a:pPr>
            <a:r>
              <a:rPr lang="en-US" sz="3200" b="1" dirty="0"/>
              <a:t>Conclusion</a:t>
            </a:r>
            <a:endParaRPr lang="en-US" sz="3200" b="1" dirty="0"/>
          </a:p>
        </p:txBody>
      </p:sp>
      <p:sp>
        <p:nvSpPr>
          <p:cNvPr id="5" name="TextBox 4"/>
          <p:cNvSpPr txBox="1"/>
          <p:nvPr/>
        </p:nvSpPr>
        <p:spPr>
          <a:xfrm>
            <a:off x="632860" y="1295989"/>
            <a:ext cx="10667197" cy="3477875"/>
          </a:xfrm>
          <a:prstGeom prst="rect">
            <a:avLst/>
          </a:prstGeom>
          <a:noFill/>
        </p:spPr>
        <p:txBody>
          <a:bodyPr wrap="square">
            <a:spAutoFit/>
          </a:bodyPr>
          <a:lstStyle/>
          <a:p>
            <a:r>
              <a:rPr lang="en-US" sz="2000" dirty="0"/>
              <a:t>The Courier Management System is a simple and helpful tool. It makes it easy to send and receive parcels. Users can book shipments and track them online. The system shows where the parcel is and when it will arrive. This saves time and avoids delivery mistakes. It keeps all parcel records safe and organized.</a:t>
            </a:r>
            <a:endParaRPr lang="en-US" sz="2000" dirty="0"/>
          </a:p>
          <a:p>
            <a:r>
              <a:rPr lang="en-US" sz="2000" dirty="0"/>
              <a:t>This system is useful for courier companies, small businesses, and customers. It helps businesses manage their deliveries better. Customers also get regular updates about their parcels, which improves their trust. The system is not expensive and is easy to build. It works well on computers and mobile phones.</a:t>
            </a:r>
            <a:endParaRPr lang="en-US" sz="2000" dirty="0"/>
          </a:p>
          <a:p>
            <a:r>
              <a:rPr lang="en-US" sz="2000" dirty="0"/>
              <a:t>In the future, more features can be added to make it even better. This system helps solve real delivery problems and makes courier services faster and more reliable for everyone.</a:t>
            </a:r>
            <a:endParaRPr lang="en-US" sz="2000" dirty="0"/>
          </a:p>
          <a:p>
            <a:pPr>
              <a:buNone/>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7198" y="2341965"/>
            <a:ext cx="6097604" cy="1323439"/>
          </a:xfrm>
          <a:prstGeom prst="rect">
            <a:avLst/>
          </a:prstGeom>
          <a:noFill/>
        </p:spPr>
        <p:txBody>
          <a:bodyPr wrap="square">
            <a:spAutoFit/>
          </a:bodyPr>
          <a:lstStyle/>
          <a:p>
            <a:r>
              <a:rPr lang="en-IN" sz="8000" dirty="0"/>
              <a:t>Thank you</a:t>
            </a:r>
            <a:endParaRPr lang="en-IN" sz="8000" dirty="0"/>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3754</Words>
  <Application>WPS Presentation</Application>
  <PresentationFormat>Widescreen</PresentationFormat>
  <Paragraphs>64</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Wingdings 3</vt:lpstr>
      <vt:lpstr>Arial</vt:lpstr>
      <vt:lpstr>Century Gothic</vt:lpstr>
      <vt:lpstr>Microsoft YaHei</vt:lpstr>
      <vt:lpstr>Arial Unicode MS</vt:lpstr>
      <vt:lpstr>Aptos</vt:lpstr>
      <vt:lpstr>Segoe UI</vt:lpstr>
      <vt:lpstr>Art_mountaineering</vt:lpstr>
      <vt:lpstr> Courier Management System</vt:lpstr>
      <vt:lpstr>Table: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akshithachityala0@outlook.com</dc:creator>
  <cp:lastModifiedBy>Chityala Akshitha</cp:lastModifiedBy>
  <cp:revision>8</cp:revision>
  <dcterms:created xsi:type="dcterms:W3CDTF">2025-07-25T13:28:00Z</dcterms:created>
  <dcterms:modified xsi:type="dcterms:W3CDTF">2025-07-26T05:41:05Z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DEB5DFAB88E94DD28B2862F378E5722A_13</vt:lpwstr>
  </property>
  <property fmtid="{D5CDD505-2E9C-101B-9397-08002B2CF9AE}" pid="3" name="KSOProductBuildVer">
    <vt:lpwstr>1033-12.2.0.21931</vt:lpwstr>
  </property>
</Properties>
</file>