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 Bold" charset="1" panose="020B0802020202020204"/>
      <p:regular r:id="rId20"/>
    </p:embeddedFont>
    <p:embeddedFont>
      <p:font typeface="Arial" charset="1" panose="020B0502020202020204"/>
      <p:regular r:id="rId22"/>
    </p:embeddedFont>
    <p:embeddedFont>
      <p:font typeface="Poppins" charset="1" panose="00000500000000000000"/>
      <p:regular r:id="rId23"/>
    </p:embeddedFont>
    <p:embeddedFont>
      <p:font typeface="Poppins Bold" charset="1" panose="00000800000000000000"/>
      <p:regular r:id="rId26"/>
    </p:embeddedFont>
    <p:embeddedFont>
      <p:font typeface="Poppins Bold Italics" charset="1" panose="000008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notesSlides/notesSlide10.xml" Type="http://schemas.openxmlformats.org/officeDocument/2006/relationships/notesSlide"/><Relationship Id="rId33" Target="fonts/font33.fntdata" Type="http://schemas.openxmlformats.org/officeDocument/2006/relationships/font"/><Relationship Id="rId34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58000"/>
            <a:ext cx="18288000" cy="3429000"/>
            <a:chOff x="0" y="0"/>
            <a:chExt cx="24384000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4572000"/>
            </a:xfrm>
            <a:custGeom>
              <a:avLst/>
              <a:gdLst/>
              <a:ahLst/>
              <a:cxnLst/>
              <a:rect r="r" b="b" t="t" l="l"/>
              <a:pathLst>
                <a:path h="4572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6094" y="7430520"/>
            <a:ext cx="2345871" cy="2345871"/>
            <a:chOff x="0" y="0"/>
            <a:chExt cx="3127828" cy="31278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3102483" cy="3102483"/>
            </a:xfrm>
            <a:custGeom>
              <a:avLst/>
              <a:gdLst/>
              <a:ahLst/>
              <a:cxnLst/>
              <a:rect r="r" b="b" t="t" l="l"/>
              <a:pathLst>
                <a:path h="3102483" w="3102483">
                  <a:moveTo>
                    <a:pt x="0" y="1551178"/>
                  </a:moveTo>
                  <a:cubicBezTo>
                    <a:pt x="0" y="694563"/>
                    <a:pt x="694563" y="0"/>
                    <a:pt x="1551178" y="0"/>
                  </a:cubicBezTo>
                  <a:cubicBezTo>
                    <a:pt x="2407793" y="0"/>
                    <a:pt x="3102483" y="694563"/>
                    <a:pt x="3102483" y="1551178"/>
                  </a:cubicBezTo>
                  <a:cubicBezTo>
                    <a:pt x="3102483" y="2407793"/>
                    <a:pt x="2407920" y="3102483"/>
                    <a:pt x="1551178" y="3102483"/>
                  </a:cubicBezTo>
                  <a:cubicBezTo>
                    <a:pt x="694436" y="3102483"/>
                    <a:pt x="0" y="2407920"/>
                    <a:pt x="0" y="1551178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756" cy="3127883"/>
            </a:xfrm>
            <a:custGeom>
              <a:avLst/>
              <a:gdLst/>
              <a:ahLst/>
              <a:cxnLst/>
              <a:rect r="r" b="b" t="t" l="l"/>
              <a:pathLst>
                <a:path h="3127883" w="3127756">
                  <a:moveTo>
                    <a:pt x="0" y="1563878"/>
                  </a:moveTo>
                  <a:cubicBezTo>
                    <a:pt x="0" y="700151"/>
                    <a:pt x="700151" y="0"/>
                    <a:pt x="1563878" y="0"/>
                  </a:cubicBezTo>
                  <a:lnTo>
                    <a:pt x="1563878" y="12700"/>
                  </a:lnTo>
                  <a:lnTo>
                    <a:pt x="1563878" y="0"/>
                  </a:lnTo>
                  <a:cubicBezTo>
                    <a:pt x="2427605" y="0"/>
                    <a:pt x="3127756" y="700151"/>
                    <a:pt x="3127756" y="1563878"/>
                  </a:cubicBezTo>
                  <a:cubicBezTo>
                    <a:pt x="3127756" y="2427605"/>
                    <a:pt x="2427605" y="3127883"/>
                    <a:pt x="1563878" y="3127883"/>
                  </a:cubicBezTo>
                  <a:lnTo>
                    <a:pt x="1563878" y="3115183"/>
                  </a:lnTo>
                  <a:lnTo>
                    <a:pt x="1563878" y="3127883"/>
                  </a:lnTo>
                  <a:cubicBezTo>
                    <a:pt x="700151" y="3127883"/>
                    <a:pt x="0" y="2427605"/>
                    <a:pt x="0" y="1563878"/>
                  </a:cubicBezTo>
                  <a:lnTo>
                    <a:pt x="12700" y="1563878"/>
                  </a:lnTo>
                  <a:lnTo>
                    <a:pt x="23368" y="1570736"/>
                  </a:lnTo>
                  <a:cubicBezTo>
                    <a:pt x="20320" y="1575435"/>
                    <a:pt x="14478" y="1577721"/>
                    <a:pt x="9144" y="1576070"/>
                  </a:cubicBezTo>
                  <a:cubicBezTo>
                    <a:pt x="3810" y="1574419"/>
                    <a:pt x="0" y="1569466"/>
                    <a:pt x="0" y="1563878"/>
                  </a:cubicBezTo>
                  <a:moveTo>
                    <a:pt x="25400" y="1563878"/>
                  </a:moveTo>
                  <a:lnTo>
                    <a:pt x="12700" y="1563878"/>
                  </a:lnTo>
                  <a:lnTo>
                    <a:pt x="2032" y="1557020"/>
                  </a:lnTo>
                  <a:cubicBezTo>
                    <a:pt x="5080" y="1552321"/>
                    <a:pt x="10922" y="1550035"/>
                    <a:pt x="16256" y="1551686"/>
                  </a:cubicBezTo>
                  <a:cubicBezTo>
                    <a:pt x="21590" y="1553337"/>
                    <a:pt x="25400" y="1558290"/>
                    <a:pt x="25400" y="1563878"/>
                  </a:cubicBezTo>
                  <a:cubicBezTo>
                    <a:pt x="25400" y="2413635"/>
                    <a:pt x="714248" y="3102356"/>
                    <a:pt x="1563878" y="3102356"/>
                  </a:cubicBezTo>
                  <a:cubicBezTo>
                    <a:pt x="2413508" y="3102356"/>
                    <a:pt x="3102356" y="2413508"/>
                    <a:pt x="3102356" y="1563878"/>
                  </a:cubicBezTo>
                  <a:lnTo>
                    <a:pt x="3115056" y="1563878"/>
                  </a:lnTo>
                  <a:lnTo>
                    <a:pt x="3102356" y="1563878"/>
                  </a:lnTo>
                  <a:cubicBezTo>
                    <a:pt x="3102483" y="714248"/>
                    <a:pt x="2413635" y="25400"/>
                    <a:pt x="1563878" y="25400"/>
                  </a:cubicBezTo>
                  <a:lnTo>
                    <a:pt x="1563878" y="12700"/>
                  </a:lnTo>
                  <a:lnTo>
                    <a:pt x="1563878" y="25400"/>
                  </a:lnTo>
                  <a:cubicBezTo>
                    <a:pt x="714248" y="25400"/>
                    <a:pt x="25400" y="714248"/>
                    <a:pt x="25400" y="1563878"/>
                  </a:cubicBezTo>
                  <a:close/>
                </a:path>
              </a:pathLst>
            </a:custGeom>
            <a:solidFill>
              <a:srgbClr val="004BB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" y="6857998"/>
            <a:ext cx="1677762" cy="1677762"/>
            <a:chOff x="0" y="0"/>
            <a:chExt cx="2237016" cy="22370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6978" cy="2236978"/>
            </a:xfrm>
            <a:custGeom>
              <a:avLst/>
              <a:gdLst/>
              <a:ahLst/>
              <a:cxnLst/>
              <a:rect r="r" b="b" t="t" l="l"/>
              <a:pathLst>
                <a:path h="2236978" w="2236978">
                  <a:moveTo>
                    <a:pt x="0" y="0"/>
                  </a:moveTo>
                  <a:lnTo>
                    <a:pt x="2236978" y="0"/>
                  </a:lnTo>
                  <a:cubicBezTo>
                    <a:pt x="1001522" y="0"/>
                    <a:pt x="0" y="1001522"/>
                    <a:pt x="0" y="22369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" y="8609238"/>
            <a:ext cx="1677762" cy="1677762"/>
            <a:chOff x="0" y="0"/>
            <a:chExt cx="2237016" cy="2237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6978" cy="2236978"/>
            </a:xfrm>
            <a:custGeom>
              <a:avLst/>
              <a:gdLst/>
              <a:ahLst/>
              <a:cxnLst/>
              <a:rect r="r" b="b" t="t" l="l"/>
              <a:pathLst>
                <a:path h="2236978" w="2236978">
                  <a:moveTo>
                    <a:pt x="0" y="0"/>
                  </a:moveTo>
                  <a:cubicBezTo>
                    <a:pt x="0" y="1235456"/>
                    <a:pt x="1001522" y="2236978"/>
                    <a:pt x="2236978" y="2236978"/>
                  </a:cubicBezTo>
                  <a:lnTo>
                    <a:pt x="0" y="2236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396641" y="-5129"/>
            <a:ext cx="5891360" cy="4747533"/>
          </a:xfrm>
          <a:custGeom>
            <a:avLst/>
            <a:gdLst/>
            <a:ahLst/>
            <a:cxnLst/>
            <a:rect r="r" b="b" t="t" l="l"/>
            <a:pathLst>
              <a:path h="4747533" w="5891360">
                <a:moveTo>
                  <a:pt x="0" y="0"/>
                </a:moveTo>
                <a:lnTo>
                  <a:pt x="5891359" y="0"/>
                </a:lnTo>
                <a:lnTo>
                  <a:pt x="5891359" y="4747533"/>
                </a:lnTo>
                <a:lnTo>
                  <a:pt x="0" y="4747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-19050"/>
            <a:ext cx="1751239" cy="1751239"/>
            <a:chOff x="0" y="0"/>
            <a:chExt cx="2334986" cy="23349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5022" cy="2335022"/>
            </a:xfrm>
            <a:custGeom>
              <a:avLst/>
              <a:gdLst/>
              <a:ahLst/>
              <a:cxnLst/>
              <a:rect r="r" b="b" t="t" l="l"/>
              <a:pathLst>
                <a:path h="2335022" w="2335022">
                  <a:moveTo>
                    <a:pt x="0" y="0"/>
                  </a:moveTo>
                  <a:lnTo>
                    <a:pt x="2335022" y="0"/>
                  </a:lnTo>
                  <a:cubicBezTo>
                    <a:pt x="2335022" y="1289558"/>
                    <a:pt x="1289558" y="2335022"/>
                    <a:pt x="0" y="23350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536760" y="6871062"/>
            <a:ext cx="1751239" cy="3415938"/>
            <a:chOff x="0" y="0"/>
            <a:chExt cx="2334986" cy="45545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34895" cy="4554601"/>
            </a:xfrm>
            <a:custGeom>
              <a:avLst/>
              <a:gdLst/>
              <a:ahLst/>
              <a:cxnLst/>
              <a:rect r="r" b="b" t="t" l="l"/>
              <a:pathLst>
                <a:path h="4554601" w="2334895">
                  <a:moveTo>
                    <a:pt x="2334895" y="0"/>
                  </a:moveTo>
                  <a:lnTo>
                    <a:pt x="2334895" y="988187"/>
                  </a:lnTo>
                  <a:lnTo>
                    <a:pt x="2334895" y="1444117"/>
                  </a:lnTo>
                  <a:lnTo>
                    <a:pt x="2334895" y="4554601"/>
                  </a:lnTo>
                  <a:lnTo>
                    <a:pt x="0" y="4554601"/>
                  </a:lnTo>
                  <a:lnTo>
                    <a:pt x="0" y="3804666"/>
                  </a:lnTo>
                  <a:lnTo>
                    <a:pt x="0" y="2548890"/>
                  </a:lnTo>
                  <a:lnTo>
                    <a:pt x="0" y="2360676"/>
                  </a:lnTo>
                  <a:cubicBezTo>
                    <a:pt x="0" y="1138428"/>
                    <a:pt x="918845" y="133096"/>
                    <a:pt x="2096262" y="12192"/>
                  </a:cubicBezTo>
                  <a:lnTo>
                    <a:pt x="2334895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32323" y="2054455"/>
            <a:ext cx="11650388" cy="355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Financial Analytics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42675" y="2742291"/>
            <a:ext cx="14989478" cy="423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Balkrishna Industries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Cholaman Investment and Finance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US" sz="3000">
                <a:solidFill>
                  <a:srgbClr val="548235"/>
                </a:solidFill>
                <a:latin typeface="Poppins Bold"/>
                <a:ea typeface="Poppins Bold"/>
                <a:cs typeface="Poppins Bold"/>
                <a:sym typeface="Poppins Bold"/>
              </a:rPr>
              <a:t>21.37K Crores</a:t>
            </a:r>
            <a:r>
              <a:rPr lang="en-US" sz="3000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3000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000">
                <a:solidFill>
                  <a:srgbClr val="548235"/>
                </a:solidFill>
                <a:latin typeface="Poppins Bold"/>
                <a:ea typeface="Poppins Bold"/>
                <a:cs typeface="Poppins Bold"/>
                <a:sym typeface="Poppins Bold"/>
              </a:rPr>
              <a:t>20.83K Crores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US" sz="3000">
                <a:solidFill>
                  <a:srgbClr val="548235"/>
                </a:solidFill>
                <a:latin typeface="Poppins Bold"/>
                <a:ea typeface="Poppins Bold"/>
                <a:cs typeface="Poppins Bold"/>
                <a:sym typeface="Poppins Bold"/>
              </a:rPr>
              <a:t>606.6</a:t>
            </a:r>
            <a:r>
              <a:rPr lang="en-US" sz="3000">
                <a:solidFill>
                  <a:srgbClr val="548235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%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US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Orient Cement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US" sz="3000">
                <a:solidFill>
                  <a:srgbClr val="C00000"/>
                </a:solidFill>
                <a:latin typeface="Poppins Bold"/>
                <a:ea typeface="Poppins Bold"/>
                <a:cs typeface="Poppins Bold"/>
                <a:sym typeface="Poppins Bold"/>
              </a:rPr>
              <a:t>3024 Crores.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NCC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US" sz="3000">
                <a:solidFill>
                  <a:srgbClr val="548235"/>
                </a:solidFill>
                <a:latin typeface="Poppins Bold"/>
                <a:ea typeface="Poppins Bold"/>
                <a:cs typeface="Poppins Bold"/>
                <a:sym typeface="Poppins Bold"/>
              </a:rPr>
              <a:t>2780 Crores</a:t>
            </a:r>
            <a:r>
              <a:rPr lang="en-US" sz="3000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US" sz="3000">
                <a:solidFill>
                  <a:srgbClr val="548235"/>
                </a:solidFill>
                <a:latin typeface="Poppins Bold"/>
                <a:ea typeface="Poppins Bold"/>
                <a:cs typeface="Poppins Bold"/>
                <a:sym typeface="Poppins Bold"/>
              </a:rPr>
              <a:t>14531.5 %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US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Bombay Burmah </a:t>
            </a:r>
            <a:r>
              <a:rPr lang="en-US" sz="30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US" sz="3000">
                <a:solidFill>
                  <a:srgbClr val="C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 Crores.</a:t>
            </a:r>
          </a:p>
          <a:p>
            <a:pPr algn="l" marL="542925" indent="-271462" lvl="1">
              <a:lnSpc>
                <a:spcPts val="36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6639" y="0"/>
            <a:ext cx="5891361" cy="10287000"/>
            <a:chOff x="0" y="0"/>
            <a:chExt cx="7855148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5520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855204">
                  <a:moveTo>
                    <a:pt x="0" y="0"/>
                  </a:moveTo>
                  <a:lnTo>
                    <a:pt x="7855204" y="0"/>
                  </a:lnTo>
                  <a:lnTo>
                    <a:pt x="785520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96641" y="5528908"/>
            <a:ext cx="5891360" cy="4768284"/>
          </a:xfrm>
          <a:custGeom>
            <a:avLst/>
            <a:gdLst/>
            <a:ahLst/>
            <a:cxnLst/>
            <a:rect r="r" b="b" t="t" l="l"/>
            <a:pathLst>
              <a:path h="4768284" w="5891360">
                <a:moveTo>
                  <a:pt x="0" y="0"/>
                </a:moveTo>
                <a:lnTo>
                  <a:pt x="5891359" y="0"/>
                </a:lnTo>
                <a:lnTo>
                  <a:pt x="5891359" y="4768284"/>
                </a:lnTo>
                <a:lnTo>
                  <a:pt x="0" y="4768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-19050"/>
            <a:ext cx="1751239" cy="1751239"/>
            <a:chOff x="0" y="0"/>
            <a:chExt cx="2334986" cy="2334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5022" cy="2335022"/>
            </a:xfrm>
            <a:custGeom>
              <a:avLst/>
              <a:gdLst/>
              <a:ahLst/>
              <a:cxnLst/>
              <a:rect r="r" b="b" t="t" l="l"/>
              <a:pathLst>
                <a:path h="2335022" w="2335022">
                  <a:moveTo>
                    <a:pt x="0" y="0"/>
                  </a:moveTo>
                  <a:lnTo>
                    <a:pt x="2335022" y="0"/>
                  </a:lnTo>
                  <a:cubicBezTo>
                    <a:pt x="2335022" y="1289558"/>
                    <a:pt x="1289558" y="2335022"/>
                    <a:pt x="0" y="23350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342321" y="-19050"/>
            <a:ext cx="2945680" cy="4768284"/>
            <a:chOff x="0" y="0"/>
            <a:chExt cx="3927574" cy="63577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7602" cy="6357747"/>
            </a:xfrm>
            <a:custGeom>
              <a:avLst/>
              <a:gdLst/>
              <a:ahLst/>
              <a:cxnLst/>
              <a:rect r="r" b="b" t="t" l="l"/>
              <a:pathLst>
                <a:path h="6357747" w="3927602">
                  <a:moveTo>
                    <a:pt x="0" y="0"/>
                  </a:moveTo>
                  <a:lnTo>
                    <a:pt x="3927602" y="0"/>
                  </a:lnTo>
                  <a:lnTo>
                    <a:pt x="3927602" y="3934206"/>
                  </a:lnTo>
                  <a:lnTo>
                    <a:pt x="3927602" y="4699254"/>
                  </a:lnTo>
                  <a:lnTo>
                    <a:pt x="3927602" y="6357747"/>
                  </a:lnTo>
                  <a:lnTo>
                    <a:pt x="3927475" y="6357747"/>
                  </a:lnTo>
                  <a:lnTo>
                    <a:pt x="3526028" y="6337300"/>
                  </a:lnTo>
                  <a:cubicBezTo>
                    <a:pt x="1545463" y="6134354"/>
                    <a:pt x="0" y="4447159"/>
                    <a:pt x="0" y="2395855"/>
                  </a:cubicBezTo>
                  <a:lnTo>
                    <a:pt x="0" y="207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42666" y="1653044"/>
            <a:ext cx="9147567" cy="356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429003"/>
            <a:ext cx="18313233" cy="6858000"/>
            <a:chOff x="0" y="0"/>
            <a:chExt cx="24417644" cy="914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17655" cy="9144000"/>
            </a:xfrm>
            <a:custGeom>
              <a:avLst/>
              <a:gdLst/>
              <a:ahLst/>
              <a:cxnLst/>
              <a:rect r="r" b="b" t="t" l="l"/>
              <a:pathLst>
                <a:path h="9144000" w="24417655">
                  <a:moveTo>
                    <a:pt x="0" y="0"/>
                  </a:moveTo>
                  <a:lnTo>
                    <a:pt x="24417655" y="0"/>
                  </a:lnTo>
                  <a:lnTo>
                    <a:pt x="24417655" y="9144000"/>
                  </a:lnTo>
                  <a:lnTo>
                    <a:pt x="0" y="914400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96577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DAE5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5516150" y="657147"/>
            <a:ext cx="3428998" cy="2114702"/>
            <a:chOff x="0" y="0"/>
            <a:chExt cx="4571998" cy="2819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2000" cy="2819654"/>
            </a:xfrm>
            <a:custGeom>
              <a:avLst/>
              <a:gdLst/>
              <a:ahLst/>
              <a:cxnLst/>
              <a:rect r="r" b="b" t="t" l="l"/>
              <a:pathLst>
                <a:path h="2819654" w="4572000">
                  <a:moveTo>
                    <a:pt x="4572000" y="2819527"/>
                  </a:moveTo>
                  <a:lnTo>
                    <a:pt x="2836799" y="2819527"/>
                  </a:lnTo>
                  <a:cubicBezTo>
                    <a:pt x="1270000" y="2819654"/>
                    <a:pt x="0" y="1557274"/>
                    <a:pt x="0" y="0"/>
                  </a:cubicBezTo>
                  <a:lnTo>
                    <a:pt x="1735201" y="0"/>
                  </a:lnTo>
                  <a:cubicBezTo>
                    <a:pt x="3204083" y="0"/>
                    <a:pt x="4412107" y="1109472"/>
                    <a:pt x="4557395" y="2531364"/>
                  </a:cubicBezTo>
                  <a:lnTo>
                    <a:pt x="4572000" y="2819654"/>
                  </a:lnTo>
                  <a:close/>
                </a:path>
              </a:pathLst>
            </a:custGeom>
            <a:solidFill>
              <a:srgbClr val="44546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42663" y="560050"/>
            <a:ext cx="14485924" cy="19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0902" y="9542125"/>
            <a:ext cx="2224173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42662" y="4271735"/>
            <a:ext cx="14485924" cy="362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10 Companies with highest Market Capital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10 Companies with highest Quarterly Sales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Bottom 10 Companies with lowest Market Capital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3" y="560050"/>
            <a:ext cx="14485924" cy="19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Process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87282" y="2982925"/>
            <a:ext cx="14485924" cy="188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Data Analysis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4EBF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2677" y="2893710"/>
            <a:ext cx="13384707" cy="285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US" sz="3600">
                <a:solidFill>
                  <a:srgbClr val="0D0D0D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financial_data_analysis.csv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capital and Quarterly Sales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Cleaning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2677" y="2590389"/>
            <a:ext cx="14485893" cy="507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S. No. 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Some values of the column ‘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Qtr. - Crore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’ are written on the adjacent column. I used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Paste Special 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dialogue box and check the ‘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skip blanks’ 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option to move those values to its original column.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Then I used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python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to deal with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NaN</a:t>
            </a:r>
            <a:r>
              <a:rPr lang="en-US" sz="36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values and removed the </a:t>
            </a:r>
            <a:r>
              <a:rPr lang="en-US" sz="3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262904" y="3004460"/>
            <a:ext cx="12338328" cy="6847450"/>
          </a:xfrm>
          <a:custGeom>
            <a:avLst/>
            <a:gdLst/>
            <a:ahLst/>
            <a:cxnLst/>
            <a:rect r="r" b="b" t="t" l="l"/>
            <a:pathLst>
              <a:path h="6847450" w="12338328">
                <a:moveTo>
                  <a:pt x="0" y="0"/>
                </a:moveTo>
                <a:lnTo>
                  <a:pt x="12338329" y="0"/>
                </a:lnTo>
                <a:lnTo>
                  <a:pt x="12338329" y="6847450"/>
                </a:lnTo>
                <a:lnTo>
                  <a:pt x="0" y="6847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42677" y="2355203"/>
            <a:ext cx="13384707" cy="49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Balkrishna Inds </a:t>
            </a:r>
            <a:r>
              <a:rPr lang="en-US" sz="27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US" sz="2700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21.37K Crores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42662" y="2708330"/>
            <a:ext cx="13241733" cy="6695053"/>
          </a:xfrm>
          <a:custGeom>
            <a:avLst/>
            <a:gdLst/>
            <a:ahLst/>
            <a:cxnLst/>
            <a:rect r="r" b="b" t="t" l="l"/>
            <a:pathLst>
              <a:path h="6695053" w="13241733">
                <a:moveTo>
                  <a:pt x="0" y="0"/>
                </a:moveTo>
                <a:lnTo>
                  <a:pt x="13241732" y="0"/>
                </a:lnTo>
                <a:lnTo>
                  <a:pt x="13241732" y="6695053"/>
                </a:lnTo>
                <a:lnTo>
                  <a:pt x="0" y="6695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009" r="0" b="-500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42662" y="1887578"/>
            <a:ext cx="13384707" cy="49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NCC </a:t>
            </a:r>
            <a:r>
              <a:rPr lang="en-US" sz="27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US" sz="2700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2780 Crores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073728" y="3147137"/>
            <a:ext cx="12447818" cy="6878942"/>
          </a:xfrm>
          <a:custGeom>
            <a:avLst/>
            <a:gdLst/>
            <a:ahLst/>
            <a:cxnLst/>
            <a:rect r="r" b="b" t="t" l="l"/>
            <a:pathLst>
              <a:path h="6878942" w="12447818">
                <a:moveTo>
                  <a:pt x="0" y="0"/>
                </a:moveTo>
                <a:lnTo>
                  <a:pt x="12447817" y="0"/>
                </a:lnTo>
                <a:lnTo>
                  <a:pt x="12447817" y="6878941"/>
                </a:lnTo>
                <a:lnTo>
                  <a:pt x="0" y="6878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3" r="0" b="-23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42677" y="2355203"/>
            <a:ext cx="13384707" cy="49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Orient Cement </a:t>
            </a:r>
            <a:r>
              <a:rPr lang="en-US" sz="27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lowest Market Capital at </a:t>
            </a:r>
            <a:r>
              <a:rPr lang="en-US" sz="2700">
                <a:solidFill>
                  <a:srgbClr val="C00000"/>
                </a:solidFill>
                <a:latin typeface="Poppins Bold"/>
                <a:ea typeface="Poppins Bold"/>
                <a:cs typeface="Poppins Bold"/>
                <a:sym typeface="Poppins Bold"/>
              </a:rPr>
              <a:t>3024 Crores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1344" y="1"/>
            <a:ext cx="5416656" cy="5416656"/>
            <a:chOff x="0" y="0"/>
            <a:chExt cx="7222208" cy="72222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lnTo>
                    <a:pt x="0" y="0"/>
                  </a:lnTo>
                  <a:cubicBezTo>
                    <a:pt x="3988689" y="0"/>
                    <a:pt x="7222236" y="3233547"/>
                    <a:pt x="7222236" y="7222236"/>
                  </a:cubicBez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71344" y="4870344"/>
            <a:ext cx="5416656" cy="5416656"/>
            <a:chOff x="0" y="0"/>
            <a:chExt cx="7222208" cy="72222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2236" cy="7222236"/>
            </a:xfrm>
            <a:custGeom>
              <a:avLst/>
              <a:gdLst/>
              <a:ahLst/>
              <a:cxnLst/>
              <a:rect r="r" b="b" t="t" l="l"/>
              <a:pathLst>
                <a:path h="7222236" w="7222236">
                  <a:moveTo>
                    <a:pt x="7222236" y="0"/>
                  </a:moveTo>
                  <a:cubicBezTo>
                    <a:pt x="7222236" y="3988689"/>
                    <a:pt x="3988689" y="7222236"/>
                    <a:pt x="0" y="7222236"/>
                  </a:cubicBezTo>
                  <a:lnTo>
                    <a:pt x="7222236" y="7222236"/>
                  </a:lnTo>
                  <a:lnTo>
                    <a:pt x="7222236" y="0"/>
                  </a:lnTo>
                  <a:close/>
                </a:path>
              </a:pathLst>
            </a:custGeom>
            <a:solidFill>
              <a:srgbClr val="0068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" y="0"/>
            <a:ext cx="1400784" cy="1400784"/>
            <a:chOff x="0" y="0"/>
            <a:chExt cx="1867712" cy="1867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7662" cy="1867662"/>
            </a:xfrm>
            <a:custGeom>
              <a:avLst/>
              <a:gdLst/>
              <a:ahLst/>
              <a:cxnLst/>
              <a:rect r="r" b="b" t="t" l="l"/>
              <a:pathLst>
                <a:path h="1867662" w="1867662">
                  <a:moveTo>
                    <a:pt x="0" y="0"/>
                  </a:moveTo>
                  <a:lnTo>
                    <a:pt x="1867662" y="0"/>
                  </a:lnTo>
                  <a:cubicBezTo>
                    <a:pt x="1867662" y="1031494"/>
                    <a:pt x="1031494" y="1867662"/>
                    <a:pt x="0" y="18676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718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23138" y="8386354"/>
            <a:ext cx="2358570" cy="1900645"/>
          </a:xfrm>
          <a:custGeom>
            <a:avLst/>
            <a:gdLst/>
            <a:ahLst/>
            <a:cxnLst/>
            <a:rect r="r" b="b" t="t" l="l"/>
            <a:pathLst>
              <a:path h="1900645" w="2358570">
                <a:moveTo>
                  <a:pt x="0" y="0"/>
                </a:moveTo>
                <a:lnTo>
                  <a:pt x="2358570" y="0"/>
                </a:lnTo>
                <a:lnTo>
                  <a:pt x="2358570" y="1900646"/>
                </a:lnTo>
                <a:lnTo>
                  <a:pt x="0" y="1900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21339" y="9542125"/>
            <a:ext cx="2303734" cy="4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DAE5E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662" y="193338"/>
            <a:ext cx="14485924" cy="195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95806" y="7749652"/>
            <a:ext cx="3897789" cy="2534627"/>
            <a:chOff x="0" y="0"/>
            <a:chExt cx="5197052" cy="3379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5146294" cy="3328670"/>
            </a:xfrm>
            <a:custGeom>
              <a:avLst/>
              <a:gdLst/>
              <a:ahLst/>
              <a:cxnLst/>
              <a:rect r="r" b="b" t="t" l="l"/>
              <a:pathLst>
                <a:path h="3328670" w="5146294">
                  <a:moveTo>
                    <a:pt x="0" y="1664335"/>
                  </a:moveTo>
                  <a:cubicBezTo>
                    <a:pt x="0" y="745109"/>
                    <a:pt x="1152017" y="0"/>
                    <a:pt x="2573147" y="0"/>
                  </a:cubicBezTo>
                  <a:cubicBezTo>
                    <a:pt x="3994277" y="0"/>
                    <a:pt x="5146294" y="745109"/>
                    <a:pt x="5146294" y="1664335"/>
                  </a:cubicBezTo>
                  <a:cubicBezTo>
                    <a:pt x="5146294" y="2583561"/>
                    <a:pt x="3994277" y="3328670"/>
                    <a:pt x="2573147" y="3328670"/>
                  </a:cubicBezTo>
                  <a:cubicBezTo>
                    <a:pt x="1152017" y="3328670"/>
                    <a:pt x="0" y="2583561"/>
                    <a:pt x="0" y="16643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97094" cy="3379470"/>
            </a:xfrm>
            <a:custGeom>
              <a:avLst/>
              <a:gdLst/>
              <a:ahLst/>
              <a:cxnLst/>
              <a:rect r="r" b="b" t="t" l="l"/>
              <a:pathLst>
                <a:path h="3379470" w="5197094">
                  <a:moveTo>
                    <a:pt x="0" y="1689735"/>
                  </a:moveTo>
                  <a:cubicBezTo>
                    <a:pt x="0" y="747522"/>
                    <a:pt x="1174496" y="0"/>
                    <a:pt x="2598547" y="0"/>
                  </a:cubicBezTo>
                  <a:cubicBezTo>
                    <a:pt x="4022598" y="0"/>
                    <a:pt x="5197094" y="747522"/>
                    <a:pt x="5197094" y="1689735"/>
                  </a:cubicBezTo>
                  <a:lnTo>
                    <a:pt x="5171694" y="1689735"/>
                  </a:lnTo>
                  <a:lnTo>
                    <a:pt x="5197094" y="1689735"/>
                  </a:lnTo>
                  <a:cubicBezTo>
                    <a:pt x="5197094" y="2631948"/>
                    <a:pt x="4022598" y="3379470"/>
                    <a:pt x="2598547" y="3379470"/>
                  </a:cubicBezTo>
                  <a:lnTo>
                    <a:pt x="2598547" y="3354070"/>
                  </a:lnTo>
                  <a:lnTo>
                    <a:pt x="2598547" y="3379470"/>
                  </a:lnTo>
                  <a:cubicBezTo>
                    <a:pt x="1174496" y="3379470"/>
                    <a:pt x="0" y="2631948"/>
                    <a:pt x="0" y="1689735"/>
                  </a:cubicBezTo>
                  <a:lnTo>
                    <a:pt x="25400" y="1689735"/>
                  </a:lnTo>
                  <a:lnTo>
                    <a:pt x="50800" y="1689735"/>
                  </a:lnTo>
                  <a:lnTo>
                    <a:pt x="25400" y="1689735"/>
                  </a:lnTo>
                  <a:lnTo>
                    <a:pt x="0" y="1689735"/>
                  </a:lnTo>
                  <a:moveTo>
                    <a:pt x="50800" y="1689735"/>
                  </a:moveTo>
                  <a:cubicBezTo>
                    <a:pt x="50800" y="1703705"/>
                    <a:pt x="39370" y="1715135"/>
                    <a:pt x="25400" y="1715135"/>
                  </a:cubicBezTo>
                  <a:cubicBezTo>
                    <a:pt x="11430" y="1715135"/>
                    <a:pt x="0" y="1703705"/>
                    <a:pt x="0" y="1689735"/>
                  </a:cubicBezTo>
                  <a:cubicBezTo>
                    <a:pt x="0" y="1675765"/>
                    <a:pt x="11430" y="1664335"/>
                    <a:pt x="25400" y="1664335"/>
                  </a:cubicBezTo>
                  <a:cubicBezTo>
                    <a:pt x="39370" y="1664335"/>
                    <a:pt x="50800" y="1675765"/>
                    <a:pt x="50800" y="1689735"/>
                  </a:cubicBezTo>
                  <a:cubicBezTo>
                    <a:pt x="50800" y="2585974"/>
                    <a:pt x="1180338" y="3328670"/>
                    <a:pt x="2598547" y="3328670"/>
                  </a:cubicBezTo>
                  <a:cubicBezTo>
                    <a:pt x="4016756" y="3328670"/>
                    <a:pt x="5146294" y="2585847"/>
                    <a:pt x="5146294" y="1689735"/>
                  </a:cubicBezTo>
                  <a:cubicBezTo>
                    <a:pt x="5146294" y="793623"/>
                    <a:pt x="4016756" y="50800"/>
                    <a:pt x="2598547" y="50800"/>
                  </a:cubicBezTo>
                  <a:lnTo>
                    <a:pt x="2598547" y="25400"/>
                  </a:lnTo>
                  <a:lnTo>
                    <a:pt x="2598547" y="50800"/>
                  </a:lnTo>
                  <a:cubicBezTo>
                    <a:pt x="1180338" y="50800"/>
                    <a:pt x="50800" y="793623"/>
                    <a:pt x="50800" y="16897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073804" y="3067318"/>
            <a:ext cx="12851314" cy="6741051"/>
          </a:xfrm>
          <a:custGeom>
            <a:avLst/>
            <a:gdLst/>
            <a:ahLst/>
            <a:cxnLst/>
            <a:rect r="r" b="b" t="t" l="l"/>
            <a:pathLst>
              <a:path h="6741051" w="12851314">
                <a:moveTo>
                  <a:pt x="0" y="0"/>
                </a:moveTo>
                <a:lnTo>
                  <a:pt x="12851315" y="0"/>
                </a:lnTo>
                <a:lnTo>
                  <a:pt x="12851315" y="6741052"/>
                </a:lnTo>
                <a:lnTo>
                  <a:pt x="0" y="6741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11" r="0" b="-301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42677" y="2355203"/>
            <a:ext cx="13384707" cy="49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Bombay Burmah </a:t>
            </a:r>
            <a:r>
              <a:rPr lang="en-US" sz="27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has the lowest Quarterly Sales at </a:t>
            </a:r>
            <a:r>
              <a:rPr lang="en-US" sz="2700">
                <a:solidFill>
                  <a:srgbClr val="C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 Crores</a:t>
            </a:r>
            <a:r>
              <a:rPr lang="en-US" sz="2700">
                <a:solidFill>
                  <a:srgbClr val="0068FF"/>
                </a:solidFill>
                <a:latin typeface="Poppins"/>
                <a:ea typeface="Poppins"/>
                <a:cs typeface="Poppins"/>
                <a:sym typeface="Poppins"/>
              </a:rPr>
              <a:t> only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2925" y="9636919"/>
            <a:ext cx="393195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637183"/>
                </a:solidFill>
                <a:latin typeface="Arial"/>
                <a:ea typeface="Arial"/>
                <a:cs typeface="Arial"/>
                <a:sym typeface="Arial"/>
              </a:rPr>
              <a:t>14/07/2024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DAGK7cKwAE4</dc:identifier>
  <dcterms:modified xsi:type="dcterms:W3CDTF">2011-08-01T06:04:30Z</dcterms:modified>
  <cp:revision>1</cp:revision>
  <dc:title>Project4_Report.pptx</dc:title>
</cp:coreProperties>
</file>