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Montserrat"/>
      <p:regular r:id="rId24"/>
      <p:bold r:id="rId25"/>
      <p:italic r:id="rId26"/>
      <p:boldItalic r:id="rId27"/>
    </p:embeddedFont>
    <p:embeddedFont>
      <p:font typeface="Quattrocento Sans"/>
      <p:regular r:id="rId28"/>
      <p:bold r:id="rId29"/>
      <p:italic r:id="rId30"/>
      <p:boldItalic r:id="rId31"/>
    </p:embeddedFont>
    <p:embeddedFont>
      <p:font typeface="Arial Black"/>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ihHcMtBGwD34y6UmclOj4DodnV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QuattrocentoSans-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boldItalic.fntdata"/><Relationship Id="rId30" Type="http://schemas.openxmlformats.org/officeDocument/2006/relationships/font" Target="fonts/QuattrocentoSans-italic.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21"/>
          <p:cNvSpPr/>
          <p:nvPr/>
        </p:nvSpPr>
        <p:spPr>
          <a:xfrm>
            <a:off x="0" y="4035485"/>
            <a:ext cx="12192000" cy="2822515"/>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descr="C:\Users\Admin\Desktop\New folder (3)\PPT\AcroLogoTransparant.png" id="18" name="Google Shape;18;p21"/>
          <p:cNvPicPr preferRelativeResize="0"/>
          <p:nvPr/>
        </p:nvPicPr>
        <p:blipFill rotWithShape="1">
          <a:blip r:embed="rId2">
            <a:alphaModFix/>
          </a:blip>
          <a:srcRect b="0" l="0" r="0" t="0"/>
          <a:stretch/>
        </p:blipFill>
        <p:spPr>
          <a:xfrm>
            <a:off x="2353479" y="1317808"/>
            <a:ext cx="7485043" cy="1516818"/>
          </a:xfrm>
          <a:prstGeom prst="rect">
            <a:avLst/>
          </a:prstGeom>
          <a:noFill/>
          <a:ln>
            <a:noFill/>
          </a:ln>
        </p:spPr>
      </p:pic>
      <p:sp>
        <p:nvSpPr>
          <p:cNvPr id="19" name="Google Shape;19;p21"/>
          <p:cNvSpPr/>
          <p:nvPr/>
        </p:nvSpPr>
        <p:spPr>
          <a:xfrm>
            <a:off x="246762" y="4621311"/>
            <a:ext cx="11698476" cy="15081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600" u="none" cap="none" strike="noStrike">
                <a:solidFill>
                  <a:schemeClr val="lt1"/>
                </a:solidFill>
                <a:latin typeface="Arial Black"/>
                <a:ea typeface="Arial Black"/>
                <a:cs typeface="Arial Black"/>
                <a:sym typeface="Arial Black"/>
              </a:rPr>
              <a:t>Acropolis Institute of Technology &amp; Research, Indore</a:t>
            </a:r>
            <a:endParaRPr/>
          </a:p>
        </p:txBody>
      </p:sp>
      <p:sp>
        <p:nvSpPr>
          <p:cNvPr id="20" name="Google Shape;20;p21"/>
          <p:cNvSpPr txBox="1"/>
          <p:nvPr/>
        </p:nvSpPr>
        <p:spPr>
          <a:xfrm>
            <a:off x="8498541" y="6454562"/>
            <a:ext cx="3680012"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800" u="none" cap="none" strike="noStrike">
                <a:solidFill>
                  <a:schemeClr val="dk1"/>
                </a:solidFill>
                <a:latin typeface="Quattrocento Sans"/>
                <a:ea typeface="Quattrocento Sans"/>
                <a:cs typeface="Quattrocento Sans"/>
                <a:sym typeface="Quattrocento Sans"/>
              </a:rPr>
              <a:t>www.acropolis.in</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8" name="Shape 78"/>
        <p:cNvGrpSpPr/>
        <p:nvPr/>
      </p:nvGrpSpPr>
      <p:grpSpPr>
        <a:xfrm>
          <a:off x="0" y="0"/>
          <a:ext cx="0" cy="0"/>
          <a:chOff x="0" y="0"/>
          <a:chExt cx="0" cy="0"/>
        </a:xfrm>
      </p:grpSpPr>
      <p:sp>
        <p:nvSpPr>
          <p:cNvPr id="79" name="Google Shape;79;p30"/>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0" name="Google Shape;80;p3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3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4" name="Shape 84"/>
        <p:cNvGrpSpPr/>
        <p:nvPr/>
      </p:nvGrpSpPr>
      <p:grpSpPr>
        <a:xfrm>
          <a:off x="0" y="0"/>
          <a:ext cx="0" cy="0"/>
          <a:chOff x="0" y="0"/>
          <a:chExt cx="0" cy="0"/>
        </a:xfrm>
      </p:grpSpPr>
      <p:sp>
        <p:nvSpPr>
          <p:cNvPr id="85" name="Google Shape;8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87" name="Google Shape;87;p3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1"/>
          <p:cNvSpPr txBox="1"/>
          <p:nvPr>
            <p:ph idx="2" type="body"/>
          </p:nvPr>
        </p:nvSpPr>
        <p:spPr>
          <a:xfrm>
            <a:off x="5378824" y="987298"/>
            <a:ext cx="6172200" cy="4873752"/>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04559"/>
              </a:buClr>
              <a:buSzPts val="3200"/>
              <a:buFont typeface="Calibri"/>
              <a:buNone/>
              <a:defRPr b="1" sz="3200">
                <a:solidFill>
                  <a:srgbClr val="2045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2"/>
          <p:cNvSpPr/>
          <p:nvPr>
            <p:ph idx="2" type="pic"/>
          </p:nvPr>
        </p:nvSpPr>
        <p:spPr>
          <a:xfrm>
            <a:off x="5384893" y="987427"/>
            <a:ext cx="6172200" cy="4873625"/>
          </a:xfrm>
          <a:prstGeom prst="rect">
            <a:avLst/>
          </a:prstGeom>
          <a:noFill/>
          <a:ln>
            <a:noFill/>
          </a:ln>
        </p:spPr>
      </p:sp>
      <p:sp>
        <p:nvSpPr>
          <p:cNvPr id="94" name="Google Shape;94;p3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720"/>
              </a:spcBef>
              <a:spcAft>
                <a:spcPts val="0"/>
              </a:spcAft>
              <a:buSzPts val="2400"/>
              <a:buNone/>
              <a:defRPr sz="2400"/>
            </a:lvl1pPr>
            <a:lvl2pPr indent="-228600" lvl="1" marL="914400" algn="just">
              <a:lnSpc>
                <a:spcPct val="90000"/>
              </a:lnSpc>
              <a:spcBef>
                <a:spcPts val="420"/>
              </a:spcBef>
              <a:spcAft>
                <a:spcPts val="0"/>
              </a:spcAft>
              <a:buSzPts val="1400"/>
              <a:buNone/>
              <a:defRPr sz="1400"/>
            </a:lvl2pPr>
            <a:lvl3pPr indent="-228600" lvl="2" marL="1371600" algn="just">
              <a:lnSpc>
                <a:spcPct val="90000"/>
              </a:lnSpc>
              <a:spcBef>
                <a:spcPts val="360"/>
              </a:spcBef>
              <a:spcAft>
                <a:spcPts val="0"/>
              </a:spcAft>
              <a:buSzPts val="1200"/>
              <a:buNone/>
              <a:defRPr sz="1200"/>
            </a:lvl3pPr>
            <a:lvl4pPr indent="-228600" lvl="3" marL="1828800" algn="just">
              <a:lnSpc>
                <a:spcPct val="90000"/>
              </a:lnSpc>
              <a:spcBef>
                <a:spcPts val="300"/>
              </a:spcBef>
              <a:spcAft>
                <a:spcPts val="0"/>
              </a:spcAft>
              <a:buSzPts val="1000"/>
              <a:buNone/>
              <a:defRPr sz="1000"/>
            </a:lvl4pPr>
            <a:lvl5pPr indent="-228600" lvl="4" marL="2286000" algn="just">
              <a:lnSpc>
                <a:spcPct val="90000"/>
              </a:lnSpc>
              <a:spcBef>
                <a:spcPts val="300"/>
              </a:spcBef>
              <a:spcAft>
                <a:spcPts val="0"/>
              </a:spcAft>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98" name="Shape 98"/>
        <p:cNvGrpSpPr/>
        <p:nvPr/>
      </p:nvGrpSpPr>
      <p:grpSpPr>
        <a:xfrm>
          <a:off x="0" y="0"/>
          <a:ext cx="0" cy="0"/>
          <a:chOff x="0" y="0"/>
          <a:chExt cx="0" cy="0"/>
        </a:xfrm>
      </p:grpSpPr>
      <p:sp>
        <p:nvSpPr>
          <p:cNvPr id="99" name="Google Shape;99;p33"/>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0" name="Google Shape;100;p33"/>
          <p:cNvSpPr txBox="1"/>
          <p:nvPr>
            <p:ph idx="1" type="body"/>
          </p:nvPr>
        </p:nvSpPr>
        <p:spPr>
          <a:xfrm rot="5400000">
            <a:off x="3639323" y="-1885713"/>
            <a:ext cx="4904767" cy="1182280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1" name="Google Shape;101;p3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3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34"/>
          <p:cNvSpPr/>
          <p:nvPr/>
        </p:nvSpPr>
        <p:spPr>
          <a:xfrm>
            <a:off x="10095346" y="0"/>
            <a:ext cx="2096655" cy="6858000"/>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alibri"/>
              <a:buNone/>
              <a:defRPr b="1" sz="3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4"/>
          <p:cNvSpPr txBox="1"/>
          <p:nvPr>
            <p:ph idx="1" type="body"/>
          </p:nvPr>
        </p:nvSpPr>
        <p:spPr>
          <a:xfrm rot="5400000">
            <a:off x="2387740" y="-1184414"/>
            <a:ext cx="5811838" cy="8910917"/>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2"/>
          <p:cNvSpPr/>
          <p:nvPr/>
        </p:nvSpPr>
        <p:spPr>
          <a:xfrm>
            <a:off x="0" y="0"/>
            <a:ext cx="12192000" cy="4866468"/>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22"/>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7200"/>
              <a:buFont typeface="Calibri"/>
              <a:buNone/>
              <a:defRPr b="1" sz="72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SzPts val="4000"/>
              <a:buNone/>
              <a:defRPr b="1" sz="4000">
                <a:solidFill>
                  <a:schemeClr val="dk1"/>
                </a:solidFill>
                <a:latin typeface="Droid Sans Mono"/>
                <a:ea typeface="Droid Sans Mono"/>
                <a:cs typeface="Droid Sans Mono"/>
                <a:sym typeface="Droid Sans Mono"/>
              </a:defRPr>
            </a:lvl1pPr>
            <a:lvl2pPr lvl="1" algn="ctr">
              <a:lnSpc>
                <a:spcPct val="90000"/>
              </a:lnSpc>
              <a:spcBef>
                <a:spcPts val="600"/>
              </a:spcBef>
              <a:spcAft>
                <a:spcPts val="0"/>
              </a:spcAft>
              <a:buSzPts val="2000"/>
              <a:buNone/>
              <a:defRPr sz="2000"/>
            </a:lvl2pPr>
            <a:lvl3pPr lvl="2" algn="ctr">
              <a:lnSpc>
                <a:spcPct val="90000"/>
              </a:lnSpc>
              <a:spcBef>
                <a:spcPts val="540"/>
              </a:spcBef>
              <a:spcAft>
                <a:spcPts val="0"/>
              </a:spcAft>
              <a:buSzPts val="1800"/>
              <a:buNone/>
              <a:defRPr sz="1800"/>
            </a:lvl3pPr>
            <a:lvl4pPr lvl="3" algn="ctr">
              <a:lnSpc>
                <a:spcPct val="90000"/>
              </a:lnSpc>
              <a:spcBef>
                <a:spcPts val="480"/>
              </a:spcBef>
              <a:spcAft>
                <a:spcPts val="0"/>
              </a:spcAft>
              <a:buSzPts val="1600"/>
              <a:buNone/>
              <a:defRPr sz="1600"/>
            </a:lvl4pPr>
            <a:lvl5pPr lvl="4" algn="ctr">
              <a:lnSpc>
                <a:spcPct val="90000"/>
              </a:lnSpc>
              <a:spcBef>
                <a:spcPts val="480"/>
              </a:spcBef>
              <a:spcAft>
                <a:spcPts val="0"/>
              </a:spcAft>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25" name="Google Shape;25;p2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i="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3"/>
          <p:cNvSpPr/>
          <p:nvPr/>
        </p:nvSpPr>
        <p:spPr>
          <a:xfrm>
            <a:off x="5656882" y="1709738"/>
            <a:ext cx="6535119" cy="357518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0" name="Google Shape;30;p23"/>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Droid Sans Mono"/>
              <a:buNone/>
              <a:defRPr b="1" sz="4400">
                <a:solidFill>
                  <a:schemeClr val="dk1"/>
                </a:solidFill>
                <a:latin typeface="Droid Sans Mono"/>
                <a:ea typeface="Droid Sans Mono"/>
                <a:cs typeface="Droid Sans Mono"/>
                <a:sym typeface="Droid Sans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320"/>
              </a:spcBef>
              <a:spcAft>
                <a:spcPts val="0"/>
              </a:spcAft>
              <a:buSzPts val="4400"/>
              <a:buNone/>
              <a:defRPr b="1" sz="4400">
                <a:solidFill>
                  <a:schemeClr val="lt1"/>
                </a:solidFill>
                <a:latin typeface="Calibri"/>
                <a:ea typeface="Calibri"/>
                <a:cs typeface="Calibri"/>
                <a:sym typeface="Calibri"/>
              </a:defRPr>
            </a:lvl1pPr>
            <a:lvl2pPr indent="-228600" lvl="1" marL="914400" algn="just">
              <a:lnSpc>
                <a:spcPct val="90000"/>
              </a:lnSpc>
              <a:spcBef>
                <a:spcPts val="600"/>
              </a:spcBef>
              <a:spcAft>
                <a:spcPts val="0"/>
              </a:spcAft>
              <a:buSzPts val="2000"/>
              <a:buNone/>
              <a:defRPr sz="2000"/>
            </a:lvl2pPr>
            <a:lvl3pPr indent="-228600" lvl="2" marL="1371600" algn="just">
              <a:lnSpc>
                <a:spcPct val="90000"/>
              </a:lnSpc>
              <a:spcBef>
                <a:spcPts val="540"/>
              </a:spcBef>
              <a:spcAft>
                <a:spcPts val="0"/>
              </a:spcAft>
              <a:buSzPts val="1800"/>
              <a:buNone/>
              <a:defRPr sz="1800"/>
            </a:lvl3pPr>
            <a:lvl4pPr indent="-228600" lvl="3" marL="1828800" algn="just">
              <a:lnSpc>
                <a:spcPct val="90000"/>
              </a:lnSpc>
              <a:spcBef>
                <a:spcPts val="480"/>
              </a:spcBef>
              <a:spcAft>
                <a:spcPts val="0"/>
              </a:spcAft>
              <a:buSzPts val="1600"/>
              <a:buNone/>
              <a:defRPr sz="1600"/>
            </a:lvl4pPr>
            <a:lvl5pPr indent="-228600" lvl="4" marL="2286000" algn="just">
              <a:lnSpc>
                <a:spcPct val="90000"/>
              </a:lnSpc>
              <a:spcBef>
                <a:spcPts val="480"/>
              </a:spcBef>
              <a:spcAft>
                <a:spcPts val="0"/>
              </a:spcAft>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32" name="Google Shape;32;p2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24"/>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7" name="Google Shape;37;p2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2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With Animation">
  <p:cSld name="Title and Content - With Animation">
    <p:spTree>
      <p:nvGrpSpPr>
        <p:cNvPr id="46" name="Shape 46"/>
        <p:cNvGrpSpPr/>
        <p:nvPr/>
      </p:nvGrpSpPr>
      <p:grpSpPr>
        <a:xfrm>
          <a:off x="0" y="0"/>
          <a:ext cx="0" cy="0"/>
          <a:chOff x="0" y="0"/>
          <a:chExt cx="0" cy="0"/>
        </a:xfrm>
      </p:grpSpPr>
      <p:sp>
        <p:nvSpPr>
          <p:cNvPr id="47" name="Google Shape;47;p26"/>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8" name="Google Shape;48;p2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0" st="0"/>
                                            </p:txEl>
                                          </p:spTgt>
                                        </p:tgtEl>
                                        <p:attrNameLst>
                                          <p:attrName>style.visibility</p:attrName>
                                        </p:attrNameLst>
                                      </p:cBhvr>
                                      <p:to>
                                        <p:strVal val="visible"/>
                                      </p:to>
                                    </p:set>
                                    <p:animEffect filter="fade" transition="in">
                                      <p:cBhvr>
                                        <p:cTn dur="500"/>
                                        <p:tgtEl>
                                          <p:spTgt spid="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1" st="1"/>
                                            </p:txEl>
                                          </p:spTgt>
                                        </p:tgtEl>
                                        <p:attrNameLst>
                                          <p:attrName>style.visibility</p:attrName>
                                        </p:attrNameLst>
                                      </p:cBhvr>
                                      <p:to>
                                        <p:strVal val="visible"/>
                                      </p:to>
                                    </p:set>
                                    <p:animEffect filter="fade" transition="in">
                                      <p:cBhvr>
                                        <p:cTn dur="500"/>
                                        <p:tgtEl>
                                          <p:spTgt spid="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2" st="2"/>
                                            </p:txEl>
                                          </p:spTgt>
                                        </p:tgtEl>
                                        <p:attrNameLst>
                                          <p:attrName>style.visibility</p:attrName>
                                        </p:attrNameLst>
                                      </p:cBhvr>
                                      <p:to>
                                        <p:strVal val="visible"/>
                                      </p:to>
                                    </p:set>
                                    <p:animEffect filter="fade" transition="in">
                                      <p:cBhvr>
                                        <p:cTn dur="500"/>
                                        <p:tgtEl>
                                          <p:spTgt spid="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3" st="3"/>
                                            </p:txEl>
                                          </p:spTgt>
                                        </p:tgtEl>
                                        <p:attrNameLst>
                                          <p:attrName>style.visibility</p:attrName>
                                        </p:attrNameLst>
                                      </p:cBhvr>
                                      <p:to>
                                        <p:strVal val="visible"/>
                                      </p:to>
                                    </p:set>
                                    <p:animEffect filter="fade" transition="in">
                                      <p:cBhvr>
                                        <p:cTn dur="500"/>
                                        <p:tgtEl>
                                          <p:spTgt spid="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4" st="4"/>
                                            </p:txEl>
                                          </p:spTgt>
                                        </p:tgtEl>
                                        <p:attrNameLst>
                                          <p:attrName>style.visibility</p:attrName>
                                        </p:attrNameLst>
                                      </p:cBhvr>
                                      <p:to>
                                        <p:strVal val="visible"/>
                                      </p:to>
                                    </p:set>
                                    <p:animEffect filter="fade" transition="in">
                                      <p:cBhvr>
                                        <p:cTn dur="500"/>
                                        <p:tgtEl>
                                          <p:spTgt spid="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5" st="5"/>
                                            </p:txEl>
                                          </p:spTgt>
                                        </p:tgtEl>
                                        <p:attrNameLst>
                                          <p:attrName>style.visibility</p:attrName>
                                        </p:attrNameLst>
                                      </p:cBhvr>
                                      <p:to>
                                        <p:strVal val="visible"/>
                                      </p:to>
                                    </p:set>
                                    <p:animEffect filter="fade" transition="in">
                                      <p:cBhvr>
                                        <p:cTn dur="500"/>
                                        <p:tgtEl>
                                          <p:spTgt spid="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6" st="6"/>
                                            </p:txEl>
                                          </p:spTgt>
                                        </p:tgtEl>
                                        <p:attrNameLst>
                                          <p:attrName>style.visibility</p:attrName>
                                        </p:attrNameLst>
                                      </p:cBhvr>
                                      <p:to>
                                        <p:strVal val="visible"/>
                                      </p:to>
                                    </p:set>
                                    <p:animEffect filter="fade" transition="in">
                                      <p:cBhvr>
                                        <p:cTn dur="500"/>
                                        <p:tgtEl>
                                          <p:spTgt spid="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7" st="7"/>
                                            </p:txEl>
                                          </p:spTgt>
                                        </p:tgtEl>
                                        <p:attrNameLst>
                                          <p:attrName>style.visibility</p:attrName>
                                        </p:attrNameLst>
                                      </p:cBhvr>
                                      <p:to>
                                        <p:strVal val="visible"/>
                                      </p:to>
                                    </p:set>
                                    <p:animEffect filter="fade" transition="in">
                                      <p:cBhvr>
                                        <p:cTn dur="500"/>
                                        <p:tgtEl>
                                          <p:spTgt spid="5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
                                            <p:txEl>
                                              <p:pRg end="8" st="8"/>
                                            </p:txEl>
                                          </p:spTgt>
                                        </p:tgtEl>
                                        <p:attrNameLst>
                                          <p:attrName>style.visibility</p:attrName>
                                        </p:attrNameLst>
                                      </p:cBhvr>
                                      <p:to>
                                        <p:strVal val="visible"/>
                                      </p:to>
                                    </p:set>
                                    <p:animEffect filter="fade" transition="in">
                                      <p:cBhvr>
                                        <p:cTn dur="500"/>
                                        <p:tgtEl>
                                          <p:spTgt spid="5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2 Columns">
  <p:cSld name="Title and Content - 2 Columns">
    <p:spTree>
      <p:nvGrpSpPr>
        <p:cNvPr id="53" name="Shape 53"/>
        <p:cNvGrpSpPr/>
        <p:nvPr/>
      </p:nvGrpSpPr>
      <p:grpSpPr>
        <a:xfrm>
          <a:off x="0" y="0"/>
          <a:ext cx="0" cy="0"/>
          <a:chOff x="0" y="0"/>
          <a:chExt cx="0" cy="0"/>
        </a:xfrm>
      </p:grpSpPr>
      <p:sp>
        <p:nvSpPr>
          <p:cNvPr id="54" name="Google Shape;54;p27"/>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5" name="Google Shape;55;p2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2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540"/>
              </a:spcBef>
              <a:spcAft>
                <a:spcPts val="0"/>
              </a:spcAft>
              <a:buSzPts val="1800"/>
              <a:buChar char="❖"/>
              <a:defRPr/>
            </a:lvl1pPr>
            <a:lvl2pPr indent="-342900" lvl="1" marL="914400" algn="just">
              <a:lnSpc>
                <a:spcPct val="90000"/>
              </a:lnSpc>
              <a:spcBef>
                <a:spcPts val="540"/>
              </a:spcBef>
              <a:spcAft>
                <a:spcPts val="0"/>
              </a:spcAft>
              <a:buSzPts val="1800"/>
              <a:buChar char="⮚"/>
              <a:defRPr/>
            </a:lvl2pPr>
            <a:lvl3pPr indent="-342900" lvl="2" marL="1371600" algn="just">
              <a:lnSpc>
                <a:spcPct val="90000"/>
              </a:lnSpc>
              <a:spcBef>
                <a:spcPts val="540"/>
              </a:spcBef>
              <a:spcAft>
                <a:spcPts val="0"/>
              </a:spcAft>
              <a:buSzPts val="1800"/>
              <a:buChar char="▪"/>
              <a:defRPr/>
            </a:lvl3pPr>
            <a:lvl4pPr indent="-342900" lvl="3" marL="1828800" algn="just">
              <a:lnSpc>
                <a:spcPct val="90000"/>
              </a:lnSpc>
              <a:spcBef>
                <a:spcPts val="540"/>
              </a:spcBef>
              <a:spcAft>
                <a:spcPts val="0"/>
              </a:spcAft>
              <a:buSzPts val="1800"/>
              <a:buChar char="o"/>
              <a:defRPr/>
            </a:lvl4pPr>
            <a:lvl5pPr indent="-342900" lvl="4" marL="2286000" algn="just">
              <a:lnSpc>
                <a:spcPct val="90000"/>
              </a:lnSpc>
              <a:spcBef>
                <a:spcPts val="540"/>
              </a:spcBef>
              <a:spcAft>
                <a:spcPts val="0"/>
              </a:spcAft>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28"/>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2" name="Google Shape;62;p2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body"/>
          </p:nvPr>
        </p:nvSpPr>
        <p:spPr>
          <a:xfrm>
            <a:off x="255307" y="1546225"/>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7" name="Google Shape;67;p28"/>
          <p:cNvSpPr txBox="1"/>
          <p:nvPr>
            <p:ph idx="2" type="body"/>
          </p:nvPr>
        </p:nvSpPr>
        <p:spPr>
          <a:xfrm>
            <a:off x="6257152" y="1550708"/>
            <a:ext cx="5675313" cy="49355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8" name="Shape 68"/>
        <p:cNvGrpSpPr/>
        <p:nvPr/>
      </p:nvGrpSpPr>
      <p:grpSpPr>
        <a:xfrm>
          <a:off x="0" y="0"/>
          <a:ext cx="0" cy="0"/>
          <a:chOff x="0" y="0"/>
          <a:chExt cx="0" cy="0"/>
        </a:xfrm>
      </p:grpSpPr>
      <p:sp>
        <p:nvSpPr>
          <p:cNvPr id="69" name="Google Shape;69;p29"/>
          <p:cNvSpPr/>
          <p:nvPr/>
        </p:nvSpPr>
        <p:spPr>
          <a:xfrm>
            <a:off x="0" y="0"/>
            <a:ext cx="12192000" cy="1332854"/>
          </a:xfrm>
          <a:prstGeom prst="rect">
            <a:avLst/>
          </a:prstGeom>
          <a:solidFill>
            <a:srgbClr val="418AB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70" name="Google Shape;70;p29"/>
          <p:cNvSpPr txBox="1"/>
          <p:nvPr>
            <p:ph idx="1" type="body"/>
          </p:nvPr>
        </p:nvSpPr>
        <p:spPr>
          <a:xfrm>
            <a:off x="268942" y="1489075"/>
            <a:ext cx="566121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9"/>
          <p:cNvSpPr txBox="1"/>
          <p:nvPr>
            <p:ph idx="2" type="body"/>
          </p:nvPr>
        </p:nvSpPr>
        <p:spPr>
          <a:xfrm>
            <a:off x="6243452" y="1489075"/>
            <a:ext cx="5670642" cy="641350"/>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960"/>
              </a:spcBef>
              <a:spcAft>
                <a:spcPts val="0"/>
              </a:spcAft>
              <a:buSzPts val="3200"/>
              <a:buNone/>
              <a:defRPr b="1" sz="3200"/>
            </a:lvl1pPr>
            <a:lvl2pPr indent="-228600" lvl="1" marL="914400" algn="just">
              <a:lnSpc>
                <a:spcPct val="90000"/>
              </a:lnSpc>
              <a:spcBef>
                <a:spcPts val="600"/>
              </a:spcBef>
              <a:spcAft>
                <a:spcPts val="0"/>
              </a:spcAft>
              <a:buSzPts val="2000"/>
              <a:buNone/>
              <a:defRPr b="1" sz="2000"/>
            </a:lvl2pPr>
            <a:lvl3pPr indent="-228600" lvl="2" marL="1371600" algn="just">
              <a:lnSpc>
                <a:spcPct val="90000"/>
              </a:lnSpc>
              <a:spcBef>
                <a:spcPts val="540"/>
              </a:spcBef>
              <a:spcAft>
                <a:spcPts val="0"/>
              </a:spcAft>
              <a:buSzPts val="1800"/>
              <a:buNone/>
              <a:defRPr b="1" sz="1800"/>
            </a:lvl3pPr>
            <a:lvl4pPr indent="-228600" lvl="3" marL="1828800" algn="just">
              <a:lnSpc>
                <a:spcPct val="90000"/>
              </a:lnSpc>
              <a:spcBef>
                <a:spcPts val="480"/>
              </a:spcBef>
              <a:spcAft>
                <a:spcPts val="0"/>
              </a:spcAft>
              <a:buSzPts val="1600"/>
              <a:buNone/>
              <a:defRPr b="1" sz="1600"/>
            </a:lvl4pPr>
            <a:lvl5pPr indent="-228600" lvl="4" marL="2286000" algn="just">
              <a:lnSpc>
                <a:spcPct val="90000"/>
              </a:lnSpc>
              <a:spcBef>
                <a:spcPts val="480"/>
              </a:spcBef>
              <a:spcAft>
                <a:spcPts val="0"/>
              </a:spcAft>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2" name="Google Shape;72;p2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400"/>
              <a:buFont typeface="Calibri"/>
              <a:buNone/>
              <a:defRPr b="1" sz="44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3" type="body"/>
          </p:nvPr>
        </p:nvSpPr>
        <p:spPr>
          <a:xfrm>
            <a:off x="255307" y="2218765"/>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7" name="Google Shape;77;p29"/>
          <p:cNvSpPr txBox="1"/>
          <p:nvPr>
            <p:ph idx="4" type="body"/>
          </p:nvPr>
        </p:nvSpPr>
        <p:spPr>
          <a:xfrm>
            <a:off x="6257152" y="2223248"/>
            <a:ext cx="5675313" cy="426299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960"/>
              </a:spcBef>
              <a:spcAft>
                <a:spcPts val="0"/>
              </a:spcAft>
              <a:buSzPts val="3200"/>
              <a:buChar char="❖"/>
              <a:defRPr/>
            </a:lvl1pPr>
            <a:lvl2pPr indent="-406400" lvl="1" marL="914400" algn="l">
              <a:lnSpc>
                <a:spcPct val="90000"/>
              </a:lnSpc>
              <a:spcBef>
                <a:spcPts val="840"/>
              </a:spcBef>
              <a:spcAft>
                <a:spcPts val="0"/>
              </a:spcAft>
              <a:buSzPts val="2800"/>
              <a:buChar char="⮚"/>
              <a:defRPr/>
            </a:lvl2pPr>
            <a:lvl3pPr indent="-381000" lvl="2" marL="1371600" algn="l">
              <a:lnSpc>
                <a:spcPct val="90000"/>
              </a:lnSpc>
              <a:spcBef>
                <a:spcPts val="720"/>
              </a:spcBef>
              <a:spcAft>
                <a:spcPts val="0"/>
              </a:spcAft>
              <a:buSzPts val="2400"/>
              <a:buChar char="▪"/>
              <a:defRPr/>
            </a:lvl3pPr>
            <a:lvl4pPr indent="-355600" lvl="3" marL="1828800" algn="l">
              <a:lnSpc>
                <a:spcPct val="90000"/>
              </a:lnSpc>
              <a:spcBef>
                <a:spcPts val="600"/>
              </a:spcBef>
              <a:spcAft>
                <a:spcPts val="0"/>
              </a:spcAft>
              <a:buSzPts val="2000"/>
              <a:buChar char="o"/>
              <a:defRPr/>
            </a:lvl4pPr>
            <a:lvl5pPr indent="-355600" lvl="4" marL="2286000" algn="l">
              <a:lnSpc>
                <a:spcPct val="90000"/>
              </a:lnSpc>
              <a:spcBef>
                <a:spcPts val="600"/>
              </a:spcBef>
              <a:spcAft>
                <a:spcPts val="0"/>
              </a:spcAft>
              <a:buSzPts val="20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154545" y="154547"/>
            <a:ext cx="11835685" cy="153614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306786"/>
              </a:buClr>
              <a:buSzPts val="4400"/>
              <a:buFont typeface="Calibri"/>
              <a:buNone/>
              <a:defRPr b="1" i="0" sz="4400" u="none" cap="none" strike="noStrike">
                <a:solidFill>
                  <a:srgbClr val="30678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180304" y="1825625"/>
            <a:ext cx="11822806" cy="4652448"/>
          </a:xfrm>
          <a:prstGeom prst="rect">
            <a:avLst/>
          </a:prstGeom>
          <a:noFill/>
          <a:ln>
            <a:noFill/>
          </a:ln>
        </p:spPr>
        <p:txBody>
          <a:bodyPr anchorCtr="0" anchor="t" bIns="45700" lIns="91425" spcFirstLastPara="1" rIns="91425" wrap="square" tIns="45700">
            <a:normAutofit/>
          </a:bodyPr>
          <a:lstStyle>
            <a:lvl1pPr indent="-431800" lvl="0" marL="457200" marR="0" rtl="0" algn="just">
              <a:lnSpc>
                <a:spcPct val="90000"/>
              </a:lnSpc>
              <a:spcBef>
                <a:spcPts val="960"/>
              </a:spcBef>
              <a:spcAft>
                <a:spcPts val="0"/>
              </a:spcAft>
              <a:buClr>
                <a:srgbClr val="0070C0"/>
              </a:buClr>
              <a:buSzPts val="320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just">
              <a:lnSpc>
                <a:spcPct val="90000"/>
              </a:lnSpc>
              <a:spcBef>
                <a:spcPts val="840"/>
              </a:spcBef>
              <a:spcAft>
                <a:spcPts val="0"/>
              </a:spcAft>
              <a:buClr>
                <a:srgbClr val="0070C0"/>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just">
              <a:lnSpc>
                <a:spcPct val="90000"/>
              </a:lnSpc>
              <a:spcBef>
                <a:spcPts val="720"/>
              </a:spcBef>
              <a:spcAft>
                <a:spcPts val="0"/>
              </a:spcAft>
              <a:buClr>
                <a:srgbClr val="0070C0"/>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just">
              <a:lnSpc>
                <a:spcPct val="90000"/>
              </a:lnSpc>
              <a:spcBef>
                <a:spcPts val="600"/>
              </a:spcBef>
              <a:spcAft>
                <a:spcPts val="0"/>
              </a:spcAft>
              <a:buClr>
                <a:srgbClr val="0070C0"/>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rtl="0" algn="just">
              <a:lnSpc>
                <a:spcPct val="90000"/>
              </a:lnSpc>
              <a:spcBef>
                <a:spcPts val="600"/>
              </a:spcBef>
              <a:spcAft>
                <a:spcPts val="0"/>
              </a:spcAft>
              <a:buClr>
                <a:srgbClr val="0070C0"/>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1" sz="1200" u="none" cap="none" strike="noStrike">
                <a:solidFill>
                  <a:srgbClr val="0C0C0C"/>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1pPr>
            <a:lvl2pPr indent="0" lvl="1"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2pPr>
            <a:lvl3pPr indent="0" lvl="2"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3pPr>
            <a:lvl4pPr indent="0" lvl="3"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4pPr>
            <a:lvl5pPr indent="0" lvl="4"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5pPr>
            <a:lvl6pPr indent="0" lvl="5"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6pPr>
            <a:lvl7pPr indent="0" lvl="6"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7pPr>
            <a:lvl8pPr indent="0" lvl="7"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8pPr>
            <a:lvl9pPr indent="0" lvl="8" marL="0" marR="0" rtl="0" algn="r">
              <a:spcBef>
                <a:spcPts val="0"/>
              </a:spcBef>
              <a:buNone/>
              <a:defRPr b="0" i="1" sz="1200" u="none" cap="none" strike="noStrike">
                <a:solidFill>
                  <a:srgbClr val="0C0C0C"/>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pic>
        <p:nvPicPr>
          <p:cNvPr descr="C:\Users\Admin\Desktop\New folder (3)\PPT\AcroLogoTransparant.png" id="15" name="Google Shape;15;p20"/>
          <p:cNvPicPr preferRelativeResize="0"/>
          <p:nvPr/>
        </p:nvPicPr>
        <p:blipFill rotWithShape="1">
          <a:blip r:embed="rId1">
            <a:alphaModFix/>
          </a:blip>
          <a:srcRect b="0" l="0" r="0" t="0"/>
          <a:stretch/>
        </p:blipFill>
        <p:spPr>
          <a:xfrm>
            <a:off x="10167750" y="6460506"/>
            <a:ext cx="1828800" cy="370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90" name="Google Shape;190;p10"/>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91" name="Google Shape;191;p10"/>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92" name="Google Shape;192;p10"/>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0"/>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457200" rtl="0" algn="just">
              <a:lnSpc>
                <a:spcPct val="150000"/>
              </a:lnSpc>
              <a:spcBef>
                <a:spcPts val="0"/>
              </a:spcBef>
              <a:spcAft>
                <a:spcPts val="0"/>
              </a:spcAft>
              <a:buSzPts val="1800"/>
              <a:buChar char="❖"/>
            </a:pPr>
            <a:r>
              <a:rPr lang="en-US" sz="1800"/>
              <a:t>CryptoPunks</a:t>
            </a:r>
            <a:endParaRPr sz="1800"/>
          </a:p>
          <a:p>
            <a:pPr indent="-228600" lvl="0" marL="457200" rtl="0" algn="just">
              <a:lnSpc>
                <a:spcPct val="150000"/>
              </a:lnSpc>
              <a:spcBef>
                <a:spcPts val="2750"/>
              </a:spcBef>
              <a:spcAft>
                <a:spcPts val="0"/>
              </a:spcAft>
              <a:buSzPts val="1800"/>
              <a:buChar char="❖"/>
            </a:pPr>
            <a:r>
              <a:rPr b="1" i="1" lang="en-US" sz="1800"/>
              <a:t>CryptoPunks</a:t>
            </a:r>
            <a:r>
              <a:rPr lang="en-US" sz="1800"/>
              <a:t> is a non-fungible token (NFT) collection on the Ethereum blockchain. The project was launched in June 2017 by the Larva Labs studio a two-person team consisting of Canadian software developers Matt Hall and John Watkinson.</a:t>
            </a:r>
            <a:endParaRPr sz="1800"/>
          </a:p>
          <a:p>
            <a:pPr indent="-228600" lvl="0" marL="457200" rtl="0" algn="just">
              <a:lnSpc>
                <a:spcPct val="150000"/>
              </a:lnSpc>
              <a:spcBef>
                <a:spcPts val="2750"/>
              </a:spcBef>
              <a:spcAft>
                <a:spcPts val="0"/>
              </a:spcAft>
              <a:buSzPts val="1800"/>
              <a:buChar char="❖"/>
            </a:pPr>
            <a:r>
              <a:rPr lang="en-US" sz="1800"/>
              <a:t>NFT Categories – Collectibles</a:t>
            </a:r>
            <a:endParaRPr sz="1800"/>
          </a:p>
          <a:p>
            <a:pPr indent="-228600" lvl="0" marL="457200" rtl="0" algn="just">
              <a:lnSpc>
                <a:spcPct val="150000"/>
              </a:lnSpc>
              <a:spcBef>
                <a:spcPts val="2750"/>
              </a:spcBef>
              <a:spcAft>
                <a:spcPts val="0"/>
              </a:spcAft>
              <a:buSzPts val="1800"/>
              <a:buChar char="❖"/>
            </a:pPr>
            <a:r>
              <a:rPr lang="en-US" sz="1800"/>
              <a:t>Sales Volume - $2.97billion</a:t>
            </a:r>
            <a:endParaRPr sz="1800"/>
          </a:p>
          <a:p>
            <a:pPr indent="-228600" lvl="0" marL="457200" rtl="0" algn="just">
              <a:lnSpc>
                <a:spcPct val="150000"/>
              </a:lnSpc>
              <a:spcBef>
                <a:spcPts val="2750"/>
              </a:spcBef>
              <a:spcAft>
                <a:spcPts val="0"/>
              </a:spcAft>
              <a:buSzPts val="1800"/>
              <a:buChar char="❖"/>
            </a:pPr>
            <a:r>
              <a:rPr lang="en-US" sz="1800"/>
              <a:t>Number of Traders – 7,200+</a:t>
            </a:r>
            <a:endParaRPr sz="1800"/>
          </a:p>
          <a:p>
            <a:pPr indent="-25400" lvl="0" marL="228600" rtl="0" algn="just">
              <a:lnSpc>
                <a:spcPct val="90000"/>
              </a:lnSpc>
              <a:spcBef>
                <a:spcPts val="2310"/>
              </a:spcBef>
              <a:spcAft>
                <a:spcPts val="0"/>
              </a:spcAft>
              <a:buSzPts val="3200"/>
              <a:buNone/>
            </a:pPr>
            <a:r>
              <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Objectives</a:t>
            </a:r>
            <a:endParaRPr/>
          </a:p>
        </p:txBody>
      </p:sp>
      <p:sp>
        <p:nvSpPr>
          <p:cNvPr id="199" name="Google Shape;199;p11"/>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b="0" lang="en-US" sz="2800">
                <a:solidFill>
                  <a:srgbClr val="212529"/>
                </a:solidFill>
              </a:rPr>
              <a:t>Objective: : The objective of this project is to develop a decentralized NFT marketplace that will bring together creators and collectors of NFTs and provide them with a platform for buying, selling, and trading unique digital assets.</a:t>
            </a:r>
            <a:r>
              <a:rPr b="1" lang="en-US" sz="2800">
                <a:solidFill>
                  <a:srgbClr val="282829"/>
                </a:solidFill>
              </a:rPr>
              <a:t> </a:t>
            </a:r>
            <a:endParaRPr b="1" sz="2800">
              <a:solidFill>
                <a:srgbClr val="365F91"/>
              </a:solidFill>
            </a:endParaRPr>
          </a:p>
          <a:p>
            <a:pPr indent="0" lvl="0" marL="0" rtl="0" algn="just">
              <a:lnSpc>
                <a:spcPct val="90000"/>
              </a:lnSpc>
              <a:spcBef>
                <a:spcPts val="960"/>
              </a:spcBef>
              <a:spcAft>
                <a:spcPts val="0"/>
              </a:spcAft>
              <a:buSzPts val="3200"/>
              <a:buNone/>
            </a:pPr>
            <a:r>
              <a:rPr lang="en-US"/>
              <a:t>.</a:t>
            </a:r>
            <a:endParaRPr/>
          </a:p>
          <a:p>
            <a:pPr indent="-50800" lvl="1" marL="685800" rtl="0" algn="just">
              <a:lnSpc>
                <a:spcPct val="90000"/>
              </a:lnSpc>
              <a:spcBef>
                <a:spcPts val="840"/>
              </a:spcBef>
              <a:spcAft>
                <a:spcPts val="0"/>
              </a:spcAft>
              <a:buSzPts val="2800"/>
              <a:buNone/>
            </a:pPr>
            <a:r>
              <a:t/>
            </a:r>
            <a:endParaRPr/>
          </a:p>
          <a:p>
            <a:pPr indent="-25400" lvl="0" marL="228600" rtl="0" algn="just">
              <a:lnSpc>
                <a:spcPct val="90000"/>
              </a:lnSpc>
              <a:spcBef>
                <a:spcPts val="960"/>
              </a:spcBef>
              <a:spcAft>
                <a:spcPts val="0"/>
              </a:spcAft>
              <a:buSzPts val="3200"/>
              <a:buNone/>
            </a:pPr>
            <a:r>
              <a:t/>
            </a:r>
            <a:endParaRPr/>
          </a:p>
        </p:txBody>
      </p:sp>
      <p:sp>
        <p:nvSpPr>
          <p:cNvPr id="200" name="Google Shape;200;p11"/>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01" name="Google Shape;201;p11"/>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11"/>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Requirement Analysis</a:t>
            </a:r>
            <a:endParaRPr/>
          </a:p>
        </p:txBody>
      </p:sp>
      <p:sp>
        <p:nvSpPr>
          <p:cNvPr id="208" name="Google Shape;208;p12"/>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66700" lvl="0" marL="228600" rtl="0" algn="l">
              <a:lnSpc>
                <a:spcPct val="15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platform will be build on two part front-end and backend</a:t>
            </a:r>
            <a:endParaRPr sz="24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2400">
                <a:latin typeface="Times New Roman"/>
                <a:ea typeface="Times New Roman"/>
                <a:cs typeface="Times New Roman"/>
                <a:sym typeface="Times New Roman"/>
              </a:rPr>
              <a:t>    the front-end or a user interface is designed through React.</a:t>
            </a:r>
            <a:endParaRPr sz="2400">
              <a:latin typeface="Times New Roman"/>
              <a:ea typeface="Times New Roman"/>
              <a:cs typeface="Times New Roman"/>
              <a:sym typeface="Times New Roman"/>
            </a:endParaRPr>
          </a:p>
          <a:p>
            <a:pPr indent="-381000" lvl="0" marL="400050" rtl="0" algn="l">
              <a:lnSpc>
                <a:spcPct val="150000"/>
              </a:lnSpc>
              <a:spcBef>
                <a:spcPts val="0"/>
              </a:spcBef>
              <a:spcAft>
                <a:spcPts val="0"/>
              </a:spcAft>
              <a:buClr>
                <a:schemeClr val="dk1"/>
              </a:buClr>
              <a:buSzPts val="2400"/>
              <a:buFont typeface="Times New Roman"/>
              <a:buChar char="●"/>
            </a:pPr>
            <a:r>
              <a:rPr lang="en-US" sz="2400">
                <a:latin typeface="Times New Roman"/>
                <a:ea typeface="Times New Roman"/>
                <a:cs typeface="Times New Roman"/>
                <a:sym typeface="Times New Roman"/>
              </a:rPr>
              <a:t>The back-end will be handled by solidity which provides good security.</a:t>
            </a:r>
            <a:endParaRPr sz="2400">
              <a:latin typeface="Times New Roman"/>
              <a:ea typeface="Times New Roman"/>
              <a:cs typeface="Times New Roman"/>
              <a:sym typeface="Times New Roman"/>
            </a:endParaRPr>
          </a:p>
          <a:p>
            <a:pPr indent="-381000" lvl="0" marL="400050" rtl="0" algn="l">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Data base - IPFS</a:t>
            </a:r>
            <a:endParaRPr sz="2400">
              <a:latin typeface="Times New Roman"/>
              <a:ea typeface="Times New Roman"/>
              <a:cs typeface="Times New Roman"/>
              <a:sym typeface="Times New Roman"/>
            </a:endParaRPr>
          </a:p>
          <a:p>
            <a:pPr indent="-381000" lvl="0" marL="400050" rtl="0" algn="l">
              <a:lnSpc>
                <a:spcPct val="150000"/>
              </a:lnSpc>
              <a:spcBef>
                <a:spcPts val="0"/>
              </a:spcBef>
              <a:spcAft>
                <a:spcPts val="0"/>
              </a:spcAft>
              <a:buSzPts val="2400"/>
              <a:buFont typeface="Times New Roman"/>
              <a:buChar char="●"/>
            </a:pPr>
            <a:r>
              <a:t/>
            </a:r>
            <a:endParaRPr sz="2400">
              <a:latin typeface="Times New Roman"/>
              <a:ea typeface="Times New Roman"/>
              <a:cs typeface="Times New Roman"/>
              <a:sym typeface="Times New Roman"/>
            </a:endParaRPr>
          </a:p>
          <a:p>
            <a:pPr indent="-246380" lvl="0" marL="228600" rtl="0" algn="just">
              <a:lnSpc>
                <a:spcPct val="90000"/>
              </a:lnSpc>
              <a:spcBef>
                <a:spcPts val="456"/>
              </a:spcBef>
              <a:spcAft>
                <a:spcPts val="0"/>
              </a:spcAft>
              <a:buSzPts val="1800"/>
              <a:buChar char="❖"/>
            </a:pPr>
            <a:r>
              <a:t/>
            </a:r>
            <a:endParaRPr/>
          </a:p>
        </p:txBody>
      </p:sp>
      <p:sp>
        <p:nvSpPr>
          <p:cNvPr id="209" name="Google Shape;209;p12"/>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10" name="Google Shape;210;p12"/>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2"/>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3"/>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Solution Proposed</a:t>
            </a:r>
            <a:endParaRPr/>
          </a:p>
        </p:txBody>
      </p:sp>
      <p:sp>
        <p:nvSpPr>
          <p:cNvPr id="217" name="Google Shape;217;p1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18" name="Google Shape;218;p1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219" name="Google Shape;219;p1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3"/>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SzPts val="2400"/>
              <a:buChar char="❖"/>
            </a:pPr>
            <a:r>
              <a:rPr lang="en-US" sz="2400"/>
              <a:t>We will start our project in pace, distribute base works into the members and make sure to be completed quickly, it will include the design of the website, model, making of classes and then the coding part will get started. We will use Reactjs , solidity,and Database. for our project and will try it to be completed as a dynamic form of website, and be a live working website.</a:t>
            </a:r>
            <a:endParaRPr sz="2400"/>
          </a:p>
          <a:p>
            <a:pPr indent="-228600" lvl="0" marL="228600" rtl="0" algn="just">
              <a:lnSpc>
                <a:spcPct val="90000"/>
              </a:lnSpc>
              <a:spcBef>
                <a:spcPts val="720"/>
              </a:spcBef>
              <a:spcAft>
                <a:spcPts val="0"/>
              </a:spcAft>
              <a:buSzPts val="2400"/>
              <a:buChar char="❖"/>
            </a:pPr>
            <a:r>
              <a:rPr lang="en-US" sz="2400"/>
              <a:t> </a:t>
            </a:r>
            <a:endParaRPr sz="2400"/>
          </a:p>
          <a:p>
            <a:pPr indent="-228600" lvl="0" marL="228600" rtl="0" algn="just">
              <a:lnSpc>
                <a:spcPct val="90000"/>
              </a:lnSpc>
              <a:spcBef>
                <a:spcPts val="720"/>
              </a:spcBef>
              <a:spcAft>
                <a:spcPts val="0"/>
              </a:spcAft>
              <a:buSzPts val="2400"/>
              <a:buChar char="❖"/>
            </a:pPr>
            <a:r>
              <a:rPr lang="en-US" sz="2400"/>
              <a:t>Our website will contain a login password interface. We will make sure to learn new easy privacy techniques or use some Google APIs to easily verify individuals and help login to there accounts. </a:t>
            </a:r>
            <a:endParaRPr sz="2400"/>
          </a:p>
          <a:p>
            <a:pPr indent="-228600" lvl="0" marL="228600" rtl="0" algn="just">
              <a:lnSpc>
                <a:spcPct val="90000"/>
              </a:lnSpc>
              <a:spcBef>
                <a:spcPts val="720"/>
              </a:spcBef>
              <a:spcAft>
                <a:spcPts val="0"/>
              </a:spcAft>
              <a:buSzPts val="2400"/>
              <a:buChar char="❖"/>
            </a:pPr>
            <a:r>
              <a:rPr lang="en-US" sz="2400"/>
              <a:t> </a:t>
            </a:r>
            <a:endParaRPr sz="2400"/>
          </a:p>
          <a:p>
            <a:pPr indent="-228600" lvl="0" marL="228600" rtl="0" algn="just">
              <a:lnSpc>
                <a:spcPct val="90000"/>
              </a:lnSpc>
              <a:spcBef>
                <a:spcPts val="720"/>
              </a:spcBef>
              <a:spcAft>
                <a:spcPts val="0"/>
              </a:spcAft>
              <a:buSzPts val="2400"/>
              <a:buChar char="❖"/>
            </a:pPr>
            <a:r>
              <a:rPr lang="en-US" sz="2400"/>
              <a:t>the website will take a lot a new NFTs . with buy and sell facilities .we use real time APIs to convert the price of cryptocurrency.</a:t>
            </a:r>
            <a:endParaRPr sz="2400"/>
          </a:p>
          <a:p>
            <a:pPr indent="-228600" lvl="0" marL="228600" rtl="0" algn="just">
              <a:lnSpc>
                <a:spcPct val="90000"/>
              </a:lnSpc>
              <a:spcBef>
                <a:spcPts val="720"/>
              </a:spcBef>
              <a:spcAft>
                <a:spcPts val="0"/>
              </a:spcAft>
              <a:buSzPts val="2400"/>
              <a:buChar char="❖"/>
            </a:pPr>
            <a:r>
              <a:rPr lang="en-US" sz="2400">
                <a:highlight>
                  <a:srgbClr val="FFFFFF"/>
                </a:highlight>
              </a:rPr>
              <a:t>storage - IPFS is a peer-to-peer hypermedia protocol designed to store media content in a decentralized way. As the media file related to NFTs cannot be stored directly on the blockchain, IPFS can store all that data.</a:t>
            </a:r>
            <a:endParaRPr sz="2400"/>
          </a:p>
          <a:p>
            <a:pPr indent="-228600" lvl="0" marL="228600" rtl="0" algn="just">
              <a:lnSpc>
                <a:spcPct val="90000"/>
              </a:lnSpc>
              <a:spcBef>
                <a:spcPts val="960"/>
              </a:spcBef>
              <a:spcAft>
                <a:spcPts val="0"/>
              </a:spcAft>
              <a:buSzPts val="3200"/>
              <a:buNone/>
            </a:pPr>
            <a:r>
              <a:t/>
            </a:r>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Outcome Discussion</a:t>
            </a:r>
            <a:endParaRPr/>
          </a:p>
        </p:txBody>
      </p:sp>
      <p:sp>
        <p:nvSpPr>
          <p:cNvPr id="226" name="Google Shape;226;p1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50000"/>
              </a:lnSpc>
              <a:spcBef>
                <a:spcPts val="0"/>
              </a:spcBef>
              <a:spcAft>
                <a:spcPts val="0"/>
              </a:spcAft>
              <a:buSzPct val="100000"/>
              <a:buChar char="❖"/>
            </a:pPr>
            <a:r>
              <a:rPr lang="en-US" sz="2400"/>
              <a:t>The expected outcome of the project is to be explained below:</a:t>
            </a:r>
            <a:endParaRPr sz="2400"/>
          </a:p>
          <a:p>
            <a:pPr indent="-342900" lvl="0" marL="342900" rtl="0" algn="just">
              <a:lnSpc>
                <a:spcPct val="150000"/>
              </a:lnSpc>
              <a:spcBef>
                <a:spcPts val="666"/>
              </a:spcBef>
              <a:spcAft>
                <a:spcPts val="0"/>
              </a:spcAft>
              <a:buSzPct val="100000"/>
              <a:buFont typeface="Noto Sans Symbols"/>
              <a:buChar char="∙"/>
            </a:pPr>
            <a:r>
              <a:rPr lang="en-US" sz="2400"/>
              <a:t>The expected outcome of this project is a fully functional decentralized NFT marketplace</a:t>
            </a:r>
            <a:endParaRPr sz="2400"/>
          </a:p>
          <a:p>
            <a:pPr indent="-342900" lvl="0" marL="342900" rtl="0" algn="just">
              <a:lnSpc>
                <a:spcPct val="150000"/>
              </a:lnSpc>
              <a:spcBef>
                <a:spcPts val="666"/>
              </a:spcBef>
              <a:spcAft>
                <a:spcPts val="0"/>
              </a:spcAft>
              <a:buSzPct val="100000"/>
              <a:buFont typeface="Noto Sans Symbols"/>
              <a:buChar char="∙"/>
            </a:pPr>
            <a:r>
              <a:rPr lang="en-US" sz="2400"/>
              <a:t>It will make be easier to use and understand</a:t>
            </a:r>
            <a:endParaRPr sz="2400"/>
          </a:p>
          <a:p>
            <a:pPr indent="-342900" lvl="0" marL="342900" rtl="0" algn="just">
              <a:lnSpc>
                <a:spcPct val="150000"/>
              </a:lnSpc>
              <a:spcBef>
                <a:spcPts val="666"/>
              </a:spcBef>
              <a:spcAft>
                <a:spcPts val="0"/>
              </a:spcAft>
              <a:buSzPct val="100000"/>
              <a:buFont typeface="Noto Sans Symbols"/>
              <a:buChar char="∙"/>
            </a:pPr>
            <a:r>
              <a:rPr lang="en-US" sz="2400"/>
              <a:t>The platform are more secure and more efficient to trade NFTs and other unique digital assets. </a:t>
            </a:r>
            <a:endParaRPr sz="2400"/>
          </a:p>
          <a:p>
            <a:pPr indent="-342900" lvl="0" marL="342900" rtl="0" algn="just">
              <a:lnSpc>
                <a:spcPct val="150000"/>
              </a:lnSpc>
              <a:spcBef>
                <a:spcPts val="666"/>
              </a:spcBef>
              <a:spcAft>
                <a:spcPts val="0"/>
              </a:spcAft>
              <a:buSzPct val="100000"/>
              <a:buFont typeface="Noto Sans Symbols"/>
              <a:buChar char="∙"/>
            </a:pPr>
            <a:r>
              <a:rPr lang="en-US" sz="2400"/>
              <a:t>The platform will bring together a large number of NFTs in one place</a:t>
            </a:r>
            <a:endParaRPr sz="2400"/>
          </a:p>
          <a:p>
            <a:pPr indent="-342900" lvl="0" marL="342900" rtl="0" algn="just">
              <a:lnSpc>
                <a:spcPct val="150000"/>
              </a:lnSpc>
              <a:spcBef>
                <a:spcPts val="666"/>
              </a:spcBef>
              <a:spcAft>
                <a:spcPts val="0"/>
              </a:spcAft>
              <a:buSzPct val="100000"/>
              <a:buFont typeface="Noto Sans Symbols"/>
              <a:buChar char="∙"/>
            </a:pPr>
            <a:r>
              <a:rPr lang="en-US" sz="2400"/>
              <a:t>Making it easier for buyers and sellers to discover and transact NFTs.</a:t>
            </a:r>
            <a:endParaRPr sz="2400"/>
          </a:p>
          <a:p>
            <a:pPr indent="-342900" lvl="0" marL="342900" rtl="0" algn="just">
              <a:lnSpc>
                <a:spcPct val="150000"/>
              </a:lnSpc>
              <a:spcBef>
                <a:spcPts val="666"/>
              </a:spcBef>
              <a:spcAft>
                <a:spcPts val="0"/>
              </a:spcAft>
              <a:buSzPct val="100000"/>
              <a:buFont typeface="Noto Sans Symbols"/>
              <a:buChar char="∙"/>
            </a:pPr>
            <a:r>
              <a:rPr lang="en-US" sz="2400"/>
              <a:t>There is a convertor of currencies to any other currencies.</a:t>
            </a:r>
            <a:endParaRPr sz="2400"/>
          </a:p>
          <a:p>
            <a:pPr indent="-342900" lvl="0" marL="342900" rtl="0" algn="just">
              <a:lnSpc>
                <a:spcPct val="150000"/>
              </a:lnSpc>
              <a:spcBef>
                <a:spcPts val="666"/>
              </a:spcBef>
              <a:spcAft>
                <a:spcPts val="0"/>
              </a:spcAft>
              <a:buSzPct val="100000"/>
              <a:buFont typeface="Noto Sans Symbols"/>
              <a:buChar char="∙"/>
            </a:pPr>
            <a:r>
              <a:rPr lang="en-US" sz="2400"/>
              <a:t>Their will be links are provided for selling or buying the NFT.</a:t>
            </a:r>
            <a:endParaRPr sz="2400"/>
          </a:p>
          <a:p>
            <a:pPr indent="0" lvl="0" marL="0" rtl="0" algn="just">
              <a:lnSpc>
                <a:spcPct val="90000"/>
              </a:lnSpc>
              <a:spcBef>
                <a:spcPts val="1110"/>
              </a:spcBef>
              <a:spcAft>
                <a:spcPts val="0"/>
              </a:spcAft>
              <a:buSzPct val="100000"/>
              <a:buNone/>
            </a:pPr>
            <a:r>
              <a:rPr lang="en-US" sz="4000"/>
              <a:t>.</a:t>
            </a:r>
            <a:endParaRPr/>
          </a:p>
        </p:txBody>
      </p:sp>
      <p:sp>
        <p:nvSpPr>
          <p:cNvPr id="227" name="Google Shape;227;p1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28" name="Google Shape;228;p1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Conclusion and Limitation</a:t>
            </a:r>
            <a:endParaRPr/>
          </a:p>
        </p:txBody>
      </p:sp>
      <p:sp>
        <p:nvSpPr>
          <p:cNvPr id="235" name="Google Shape;235;p1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000"/>
              <a:buChar char="❖"/>
            </a:pPr>
            <a:r>
              <a:rPr lang="en-US" sz="2000"/>
              <a:t>This project will contribute to the development of a decentralized NFT marketplace that will make it easier, more secure, and more efficient to trade NFTs and other unique digital assets. The platform has the potential to bring together a large number of NFTs in one place and make it easier for buyers and sellers to discover and transact NFTs. The successful completion of this project will provide valuable experience and knowledge in the development of decentralized platforms and the use of blockchain technology.</a:t>
            </a:r>
            <a:endParaRPr sz="2000"/>
          </a:p>
          <a:p>
            <a:pPr indent="0" lvl="0" marL="0" rtl="0" algn="just">
              <a:lnSpc>
                <a:spcPct val="90000"/>
              </a:lnSpc>
              <a:spcBef>
                <a:spcPts val="1080"/>
              </a:spcBef>
              <a:spcAft>
                <a:spcPts val="0"/>
              </a:spcAft>
              <a:buSzPts val="3600"/>
              <a:buNone/>
            </a:pPr>
            <a:r>
              <a:rPr lang="en-US" sz="3600"/>
              <a:t>   </a:t>
            </a:r>
            <a:r>
              <a:rPr lang="en-US" sz="2400"/>
              <a:t>Limitation:</a:t>
            </a:r>
            <a:endParaRPr sz="2400"/>
          </a:p>
          <a:p>
            <a:pPr indent="-228600" lvl="0" marL="228600" rtl="0" algn="just">
              <a:lnSpc>
                <a:spcPct val="150000"/>
              </a:lnSpc>
              <a:spcBef>
                <a:spcPts val="600"/>
              </a:spcBef>
              <a:spcAft>
                <a:spcPts val="0"/>
              </a:spcAft>
              <a:buSzPts val="2000"/>
              <a:buChar char="❖"/>
            </a:pPr>
            <a:r>
              <a:rPr lang="en-US" sz="2000"/>
              <a:t>The limitations of this project include the limited expertise and resources available for the development of a decentralized NFT marketplace. In addition, the rapid pace of innovation in the NFT market may make it difficult to keep up with new developments and remain competitive.</a:t>
            </a:r>
            <a:endParaRPr sz="2000"/>
          </a:p>
        </p:txBody>
      </p:sp>
      <p:sp>
        <p:nvSpPr>
          <p:cNvPr id="236" name="Google Shape;236;p1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37" name="Google Shape;237;p1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1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400"/>
              <a:buFont typeface="Calibri"/>
              <a:buNone/>
            </a:pPr>
            <a:r>
              <a:rPr lang="en-US"/>
              <a:t>Acknowledgment</a:t>
            </a:r>
            <a:endParaRPr/>
          </a:p>
        </p:txBody>
      </p:sp>
      <p:sp>
        <p:nvSpPr>
          <p:cNvPr id="244" name="Google Shape;244;p1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3200"/>
              <a:buNone/>
            </a:pPr>
            <a:r>
              <a:rPr lang="en-US"/>
              <a:t>I am really thankful Prof. Gajendra Chouhan Sir for giving me and my team to this opportunity to make this wonderful project and also thanks to for guiding us in the project. Secondly i would also like to thank my  groupmates who helped me a lot in finishing this project within the limited time. I am making this project not only for marks but to also increase my knowledge. Thanks again to all who help me in this project.</a:t>
            </a:r>
            <a:endParaRPr/>
          </a:p>
        </p:txBody>
      </p:sp>
      <p:sp>
        <p:nvSpPr>
          <p:cNvPr id="245" name="Google Shape;245;p1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46" name="Google Shape;246;p1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1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Q&amp;A</a:t>
            </a:r>
            <a:endParaRPr b="1" i="0" sz="20000" u="none" cap="none" strike="noStrike">
              <a:solidFill>
                <a:srgbClr val="6D9BC1"/>
              </a:solidFill>
              <a:latin typeface="Quattrocento Sans"/>
              <a:ea typeface="Quattrocento Sans"/>
              <a:cs typeface="Quattrocento Sans"/>
              <a:sym typeface="Quattrocento Sans"/>
            </a:endParaRPr>
          </a:p>
        </p:txBody>
      </p:sp>
      <p:sp>
        <p:nvSpPr>
          <p:cNvPr id="253" name="Google Shape;253;p1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54" name="Google Shape;254;p1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1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p:nvPr/>
        </p:nvSpPr>
        <p:spPr>
          <a:xfrm>
            <a:off x="91888" y="1843951"/>
            <a:ext cx="12008224" cy="31700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0" u="none" cap="none" strike="noStrike">
                <a:solidFill>
                  <a:srgbClr val="6D9BC1"/>
                </a:solidFill>
                <a:latin typeface="Quattrocento Sans"/>
                <a:ea typeface="Quattrocento Sans"/>
                <a:cs typeface="Quattrocento Sans"/>
                <a:sym typeface="Quattrocento Sans"/>
              </a:rPr>
              <a:t>THANKS</a:t>
            </a:r>
            <a:endParaRPr b="1" i="0" sz="20000" u="none" cap="none" strike="noStrike">
              <a:solidFill>
                <a:srgbClr val="6D9BC1"/>
              </a:solidFill>
              <a:latin typeface="Quattrocento Sans"/>
              <a:ea typeface="Quattrocento Sans"/>
              <a:cs typeface="Quattrocento Sans"/>
              <a:sym typeface="Quattrocento Sans"/>
            </a:endParaRPr>
          </a:p>
        </p:txBody>
      </p:sp>
      <p:sp>
        <p:nvSpPr>
          <p:cNvPr id="261" name="Google Shape;261;p1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262" name="Google Shape;262;p1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1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838200" y="2405576"/>
            <a:ext cx="10515600" cy="186014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NFT Marketplace &amp; Cryptocurrency Converter</a:t>
            </a:r>
            <a:endParaRPr/>
          </a:p>
        </p:txBody>
      </p:sp>
      <p:sp>
        <p:nvSpPr>
          <p:cNvPr id="121" name="Google Shape;121;p2"/>
          <p:cNvSpPr txBox="1"/>
          <p:nvPr>
            <p:ph idx="1" type="subTitle"/>
          </p:nvPr>
        </p:nvSpPr>
        <p:spPr>
          <a:xfrm>
            <a:off x="76704" y="5110609"/>
            <a:ext cx="12037454" cy="113779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50000"/>
              </a:lnSpc>
              <a:spcBef>
                <a:spcPts val="0"/>
              </a:spcBef>
              <a:spcAft>
                <a:spcPts val="0"/>
              </a:spcAft>
              <a:buSzPct val="100000"/>
              <a:buNone/>
            </a:pPr>
            <a:r>
              <a:rPr b="1" lang="en-US" sz="4000">
                <a:solidFill>
                  <a:schemeClr val="dk1"/>
                </a:solidFill>
                <a:latin typeface="Droid Sans Mono"/>
                <a:ea typeface="Droid Sans Mono"/>
                <a:cs typeface="Droid Sans Mono"/>
                <a:sym typeface="Droid Sans Mono"/>
              </a:rPr>
              <a:t>Submitted to: </a:t>
            </a:r>
            <a:endParaRPr/>
          </a:p>
          <a:p>
            <a:pPr indent="0" lvl="0" marL="0" rtl="0" algn="r">
              <a:lnSpc>
                <a:spcPct val="150000"/>
              </a:lnSpc>
              <a:spcBef>
                <a:spcPts val="600"/>
              </a:spcBef>
              <a:spcAft>
                <a:spcPts val="0"/>
              </a:spcAft>
              <a:buSzPct val="100000"/>
              <a:buNone/>
            </a:pPr>
            <a:r>
              <a:rPr b="1" lang="en-US" sz="4000">
                <a:solidFill>
                  <a:schemeClr val="dk1"/>
                </a:solidFill>
                <a:latin typeface="Droid Sans Mono"/>
                <a:ea typeface="Droid Sans Mono"/>
                <a:cs typeface="Droid Sans Mono"/>
                <a:sym typeface="Droid Sans Mono"/>
              </a:rPr>
              <a:t>Department of Computer Science and Engineering</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765110" y="2402238"/>
            <a:ext cx="4876035" cy="218722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Droid Sans Mono"/>
              <a:buNone/>
            </a:pPr>
            <a:r>
              <a:rPr lang="en-US" sz="3200"/>
              <a:t>Supervised by:</a:t>
            </a:r>
            <a:br>
              <a:rPr lang="en-US" sz="3200"/>
            </a:br>
            <a:r>
              <a:rPr lang="en-US" sz="3200"/>
              <a:t>Prof.Gajendra Chouhan</a:t>
            </a:r>
            <a:endParaRPr sz="3200"/>
          </a:p>
        </p:txBody>
      </p:sp>
      <p:sp>
        <p:nvSpPr>
          <p:cNvPr id="127" name="Google Shape;127;p3"/>
          <p:cNvSpPr txBox="1"/>
          <p:nvPr>
            <p:ph idx="1" type="body"/>
          </p:nvPr>
        </p:nvSpPr>
        <p:spPr>
          <a:xfrm>
            <a:off x="5641145" y="2025748"/>
            <a:ext cx="6040782" cy="2827606"/>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20000"/>
              </a:lnSpc>
              <a:spcBef>
                <a:spcPts val="0"/>
              </a:spcBef>
              <a:spcAft>
                <a:spcPts val="0"/>
              </a:spcAft>
              <a:buSzPct val="100000"/>
              <a:buNone/>
            </a:pPr>
            <a:r>
              <a:rPr lang="en-US"/>
              <a:t>Team Members</a:t>
            </a:r>
            <a:endParaRPr/>
          </a:p>
          <a:p>
            <a:pPr indent="0" lvl="0" marL="0" rtl="0" algn="l">
              <a:lnSpc>
                <a:spcPct val="120000"/>
              </a:lnSpc>
              <a:spcBef>
                <a:spcPts val="0"/>
              </a:spcBef>
              <a:spcAft>
                <a:spcPts val="0"/>
              </a:spcAft>
              <a:buSzPct val="100000"/>
              <a:buNone/>
            </a:pPr>
            <a:r>
              <a:rPr lang="en-US"/>
              <a:t>1.MahendraPatidar(0827CS201129)</a:t>
            </a:r>
            <a:endParaRPr/>
          </a:p>
          <a:p>
            <a:pPr indent="0" lvl="0" marL="0" rtl="0" algn="l">
              <a:lnSpc>
                <a:spcPct val="120000"/>
              </a:lnSpc>
              <a:spcBef>
                <a:spcPts val="0"/>
              </a:spcBef>
              <a:spcAft>
                <a:spcPts val="0"/>
              </a:spcAft>
              <a:buSzPct val="100000"/>
              <a:buNone/>
            </a:pPr>
            <a:r>
              <a:rPr lang="en-US"/>
              <a:t>2.Milind Panchal(0827CS201138)</a:t>
            </a:r>
            <a:endParaRPr/>
          </a:p>
          <a:p>
            <a:pPr indent="0" lvl="0" marL="0" rtl="0" algn="l">
              <a:lnSpc>
                <a:spcPct val="120000"/>
              </a:lnSpc>
              <a:spcBef>
                <a:spcPts val="0"/>
              </a:spcBef>
              <a:spcAft>
                <a:spcPts val="0"/>
              </a:spcAft>
              <a:buSzPct val="100000"/>
              <a:buNone/>
            </a:pPr>
            <a:r>
              <a:rPr lang="en-US"/>
              <a:t>3.Kunal Yadav(0827CS201121)</a:t>
            </a:r>
            <a:endParaRPr/>
          </a:p>
          <a:p>
            <a:pPr indent="0" lvl="0" marL="0" rtl="0" algn="l">
              <a:lnSpc>
                <a:spcPct val="120000"/>
              </a:lnSpc>
              <a:spcBef>
                <a:spcPts val="0"/>
              </a:spcBef>
              <a:spcAft>
                <a:spcPts val="0"/>
              </a:spcAft>
              <a:buSzPct val="100000"/>
              <a:buNone/>
            </a:pPr>
            <a:r>
              <a:rPr lang="en-US"/>
              <a:t>4.Kushagra Verma(0827CS201123)</a:t>
            </a:r>
            <a:endParaRPr/>
          </a:p>
          <a:p>
            <a:pPr indent="0" lvl="0" marL="0" rtl="0" algn="l">
              <a:lnSpc>
                <a:spcPct val="120000"/>
              </a:lnSpc>
              <a:spcBef>
                <a:spcPts val="0"/>
              </a:spcBef>
              <a:spcAft>
                <a:spcPts val="0"/>
              </a:spcAft>
              <a:buSzPct val="100000"/>
              <a:buNone/>
            </a:pPr>
            <a:r>
              <a:t/>
            </a:r>
            <a:endParaRPr/>
          </a:p>
        </p:txBody>
      </p:sp>
      <p:sp>
        <p:nvSpPr>
          <p:cNvPr id="128" name="Google Shape;128;p3"/>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29" name="Google Shape;129;p3"/>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30" name="Google Shape;130;p3"/>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Project Presentation Outline</a:t>
            </a:r>
            <a:endParaRPr/>
          </a:p>
        </p:txBody>
      </p:sp>
      <p:sp>
        <p:nvSpPr>
          <p:cNvPr id="136" name="Google Shape;136;p4"/>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SzPct val="100000"/>
              <a:buChar char="❖"/>
            </a:pPr>
            <a:r>
              <a:rPr lang="en-US"/>
              <a:t>Abstract</a:t>
            </a:r>
            <a:endParaRPr/>
          </a:p>
          <a:p>
            <a:pPr indent="-228600" lvl="0" marL="228600" rtl="0" algn="just">
              <a:lnSpc>
                <a:spcPct val="90000"/>
              </a:lnSpc>
              <a:spcBef>
                <a:spcPts val="888"/>
              </a:spcBef>
              <a:spcAft>
                <a:spcPts val="0"/>
              </a:spcAft>
              <a:buSzPct val="100000"/>
              <a:buChar char="❖"/>
            </a:pPr>
            <a:r>
              <a:rPr lang="en-US"/>
              <a:t>Introduction</a:t>
            </a:r>
            <a:endParaRPr/>
          </a:p>
          <a:p>
            <a:pPr indent="-228600" lvl="0" marL="228600" rtl="0" algn="just">
              <a:lnSpc>
                <a:spcPct val="90000"/>
              </a:lnSpc>
              <a:spcBef>
                <a:spcPts val="888"/>
              </a:spcBef>
              <a:spcAft>
                <a:spcPts val="0"/>
              </a:spcAft>
              <a:buSzPct val="100000"/>
              <a:buChar char="❖"/>
            </a:pPr>
            <a:r>
              <a:rPr lang="en-US"/>
              <a:t>Problem Statement</a:t>
            </a:r>
            <a:endParaRPr/>
          </a:p>
          <a:p>
            <a:pPr indent="-228600" lvl="0" marL="228600" rtl="0" algn="just">
              <a:lnSpc>
                <a:spcPct val="90000"/>
              </a:lnSpc>
              <a:spcBef>
                <a:spcPts val="888"/>
              </a:spcBef>
              <a:spcAft>
                <a:spcPts val="0"/>
              </a:spcAft>
              <a:buSzPct val="100000"/>
              <a:buChar char="❖"/>
            </a:pPr>
            <a:r>
              <a:rPr lang="en-US"/>
              <a:t>Survey of Existing Systems</a:t>
            </a:r>
            <a:endParaRPr/>
          </a:p>
          <a:p>
            <a:pPr indent="-228600" lvl="0" marL="228600" rtl="0" algn="just">
              <a:lnSpc>
                <a:spcPct val="90000"/>
              </a:lnSpc>
              <a:spcBef>
                <a:spcPts val="888"/>
              </a:spcBef>
              <a:spcAft>
                <a:spcPts val="0"/>
              </a:spcAft>
              <a:buSzPct val="100000"/>
              <a:buChar char="❖"/>
            </a:pPr>
            <a:r>
              <a:rPr lang="en-US"/>
              <a:t>Project Objectives</a:t>
            </a:r>
            <a:endParaRPr/>
          </a:p>
          <a:p>
            <a:pPr indent="-228600" lvl="0" marL="228600" rtl="0" algn="just">
              <a:lnSpc>
                <a:spcPct val="90000"/>
              </a:lnSpc>
              <a:spcBef>
                <a:spcPts val="888"/>
              </a:spcBef>
              <a:spcAft>
                <a:spcPts val="0"/>
              </a:spcAft>
              <a:buSzPct val="100000"/>
              <a:buChar char="❖"/>
            </a:pPr>
            <a:r>
              <a:rPr lang="en-US"/>
              <a:t>Requirement Analysis</a:t>
            </a:r>
            <a:endParaRPr/>
          </a:p>
          <a:p>
            <a:pPr indent="-228600" lvl="0" marL="228600" rtl="0" algn="just">
              <a:lnSpc>
                <a:spcPct val="90000"/>
              </a:lnSpc>
              <a:spcBef>
                <a:spcPts val="888"/>
              </a:spcBef>
              <a:spcAft>
                <a:spcPts val="0"/>
              </a:spcAft>
              <a:buSzPct val="100000"/>
              <a:buChar char="❖"/>
            </a:pPr>
            <a:r>
              <a:rPr lang="en-US"/>
              <a:t>Designs/UML Diagrams</a:t>
            </a:r>
            <a:endParaRPr/>
          </a:p>
          <a:p>
            <a:pPr indent="-228600" lvl="0" marL="228600" rtl="0" algn="just">
              <a:lnSpc>
                <a:spcPct val="90000"/>
              </a:lnSpc>
              <a:spcBef>
                <a:spcPts val="888"/>
              </a:spcBef>
              <a:spcAft>
                <a:spcPts val="0"/>
              </a:spcAft>
              <a:buSzPct val="100000"/>
              <a:buChar char="❖"/>
            </a:pPr>
            <a:r>
              <a:rPr lang="en-US"/>
              <a:t>Solution Proposed</a:t>
            </a:r>
            <a:endParaRPr/>
          </a:p>
          <a:p>
            <a:pPr indent="-228600" lvl="0" marL="228600" rtl="0" algn="just">
              <a:lnSpc>
                <a:spcPct val="90000"/>
              </a:lnSpc>
              <a:spcBef>
                <a:spcPts val="888"/>
              </a:spcBef>
              <a:spcAft>
                <a:spcPts val="0"/>
              </a:spcAft>
              <a:buSzPct val="100000"/>
              <a:buChar char="❖"/>
            </a:pPr>
            <a:r>
              <a:rPr lang="en-US"/>
              <a:t>The Outcome  Discussion</a:t>
            </a:r>
            <a:endParaRPr/>
          </a:p>
          <a:p>
            <a:pPr indent="-228600" lvl="0" marL="228600" rtl="0" algn="just">
              <a:lnSpc>
                <a:spcPct val="90000"/>
              </a:lnSpc>
              <a:spcBef>
                <a:spcPts val="888"/>
              </a:spcBef>
              <a:spcAft>
                <a:spcPts val="0"/>
              </a:spcAft>
              <a:buSzPct val="100000"/>
              <a:buChar char="❖"/>
            </a:pPr>
            <a:r>
              <a:rPr lang="en-US"/>
              <a:t>Conclusions and Limitations</a:t>
            </a:r>
            <a:endParaRPr/>
          </a:p>
          <a:p>
            <a:pPr indent="-228600" lvl="0" marL="228600" rtl="0" algn="just">
              <a:lnSpc>
                <a:spcPct val="90000"/>
              </a:lnSpc>
              <a:spcBef>
                <a:spcPts val="888"/>
              </a:spcBef>
              <a:spcAft>
                <a:spcPts val="0"/>
              </a:spcAft>
              <a:buSzPct val="100000"/>
              <a:buNone/>
            </a:pPr>
            <a:r>
              <a:t/>
            </a:r>
            <a:endParaRPr/>
          </a:p>
        </p:txBody>
      </p:sp>
      <p:sp>
        <p:nvSpPr>
          <p:cNvPr id="137" name="Google Shape;137;p4"/>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38" name="Google Shape;138;p4"/>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9" name="Google Shape;139;p4"/>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Abstract</a:t>
            </a:r>
            <a:endParaRPr/>
          </a:p>
        </p:txBody>
      </p:sp>
      <p:sp>
        <p:nvSpPr>
          <p:cNvPr id="145" name="Google Shape;145;p5"/>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3200"/>
              <a:buChar char="❖"/>
            </a:pPr>
            <a:r>
              <a:rPr b="0" lang="en-US"/>
              <a:t>This project aims to develop a decentralized NFT marketplace, where creators and collectors of NFTs can buy, sell, and trade unique digital assets in a secure and transparent manner. The platform will be built using blockchain technology and will offer advanced search and discovery tools, an intuitive buying and selling experience, and robust security measures to protect both buyers and sellers.</a:t>
            </a:r>
            <a:endParaRPr b="1"/>
          </a:p>
          <a:p>
            <a:pPr indent="0" lvl="0" marL="0" rtl="0" algn="just">
              <a:lnSpc>
                <a:spcPct val="90000"/>
              </a:lnSpc>
              <a:spcBef>
                <a:spcPts val="960"/>
              </a:spcBef>
              <a:spcAft>
                <a:spcPts val="0"/>
              </a:spcAft>
              <a:buSzPts val="3200"/>
              <a:buNone/>
            </a:pPr>
            <a:r>
              <a:t/>
            </a:r>
            <a:endParaRPr/>
          </a:p>
        </p:txBody>
      </p:sp>
      <p:sp>
        <p:nvSpPr>
          <p:cNvPr id="146" name="Google Shape;146;p5"/>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47" name="Google Shape;147;p5"/>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5"/>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Introduction </a:t>
            </a:r>
            <a:endParaRPr/>
          </a:p>
        </p:txBody>
      </p:sp>
      <p:sp>
        <p:nvSpPr>
          <p:cNvPr id="154" name="Google Shape;154;p6"/>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2300"/>
              <a:buChar char="❖"/>
            </a:pPr>
            <a:r>
              <a:rPr lang="en-US" sz="2300"/>
              <a:t>The rapid growth of the NFT market has led to the need for a centralized platform where NFT transactions can be conducted in a convenient, secure, and efficient manner. NFT marketplaces have the potential to bring together a large number of NFTs in one place, making it easier for buyers and sellers to discover and transact NFTs. </a:t>
            </a:r>
            <a:r>
              <a:rPr b="1" lang="en-US" sz="2300"/>
              <a:t>An NFT marketplace</a:t>
            </a:r>
            <a:r>
              <a:rPr lang="en-US" sz="2300"/>
              <a:t> is a blockchain-based online platform to sell and buy non-fungible tokens (NFTs).</a:t>
            </a:r>
            <a:endParaRPr sz="2300"/>
          </a:p>
          <a:p>
            <a:pPr indent="-228600" lvl="0" marL="228600" rtl="0" algn="just">
              <a:lnSpc>
                <a:spcPct val="90000"/>
              </a:lnSpc>
              <a:spcBef>
                <a:spcPts val="690"/>
              </a:spcBef>
              <a:spcAft>
                <a:spcPts val="0"/>
              </a:spcAft>
              <a:buSzPts val="2300"/>
              <a:buChar char="❖"/>
            </a:pPr>
            <a:r>
              <a:rPr lang="en-US" sz="2300"/>
              <a:t>NFTs are stored on a public blockchain and contain the information about:</a:t>
            </a:r>
            <a:endParaRPr/>
          </a:p>
          <a:p>
            <a:pPr indent="-342900" lvl="0" marL="342900" rtl="0" algn="just">
              <a:lnSpc>
                <a:spcPct val="90000"/>
              </a:lnSpc>
              <a:spcBef>
                <a:spcPts val="2040"/>
              </a:spcBef>
              <a:spcAft>
                <a:spcPts val="0"/>
              </a:spcAft>
              <a:buSzPts val="1000"/>
              <a:buFont typeface="Noto Sans Symbols"/>
              <a:buChar char="∙"/>
            </a:pPr>
            <a:r>
              <a:rPr lang="en-US" sz="2300"/>
              <a:t>Who and when created an asset.</a:t>
            </a:r>
            <a:endParaRPr/>
          </a:p>
          <a:p>
            <a:pPr indent="-342900" lvl="0" marL="342900" rtl="0" algn="just">
              <a:lnSpc>
                <a:spcPct val="90000"/>
              </a:lnSpc>
              <a:spcBef>
                <a:spcPts val="1440"/>
              </a:spcBef>
              <a:spcAft>
                <a:spcPts val="0"/>
              </a:spcAft>
              <a:buSzPts val="1000"/>
              <a:buFont typeface="Noto Sans Symbols"/>
              <a:buChar char="∙"/>
            </a:pPr>
            <a:r>
              <a:rPr lang="en-US" sz="2300"/>
              <a:t>Who and when bought the asset.</a:t>
            </a:r>
            <a:endParaRPr/>
          </a:p>
          <a:p>
            <a:pPr indent="-342900" lvl="0" marL="342900" rtl="0" algn="just">
              <a:lnSpc>
                <a:spcPct val="90000"/>
              </a:lnSpc>
              <a:spcBef>
                <a:spcPts val="1440"/>
              </a:spcBef>
              <a:spcAft>
                <a:spcPts val="0"/>
              </a:spcAft>
              <a:buSzPts val="1000"/>
              <a:buFont typeface="Noto Sans Symbols"/>
              <a:buChar char="∙"/>
            </a:pPr>
            <a:r>
              <a:rPr lang="en-US" sz="2300"/>
              <a:t>At what price the asset was bought.</a:t>
            </a:r>
            <a:endParaRPr/>
          </a:p>
          <a:p>
            <a:pPr indent="-342900" lvl="0" marL="342900" rtl="0" algn="just">
              <a:lnSpc>
                <a:spcPct val="90000"/>
              </a:lnSpc>
              <a:spcBef>
                <a:spcPts val="1440"/>
              </a:spcBef>
              <a:spcAft>
                <a:spcPts val="0"/>
              </a:spcAft>
              <a:buSzPts val="1000"/>
              <a:buFont typeface="Noto Sans Symbols"/>
              <a:buChar char="∙"/>
            </a:pPr>
            <a:r>
              <a:rPr lang="en-US" sz="2300"/>
              <a:t>Who owns the asset at the moment.</a:t>
            </a:r>
            <a:endParaRPr/>
          </a:p>
          <a:p>
            <a:pPr indent="0" lvl="0" marL="0" rtl="0" algn="just">
              <a:lnSpc>
                <a:spcPct val="90000"/>
              </a:lnSpc>
              <a:spcBef>
                <a:spcPts val="1710"/>
              </a:spcBef>
              <a:spcAft>
                <a:spcPts val="0"/>
              </a:spcAft>
              <a:buSzPts val="3200"/>
              <a:buNone/>
            </a:pPr>
            <a:r>
              <a:t/>
            </a:r>
            <a:endParaRPr/>
          </a:p>
        </p:txBody>
      </p:sp>
      <p:sp>
        <p:nvSpPr>
          <p:cNvPr id="155" name="Google Shape;155;p6"/>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56" name="Google Shape;156;p6"/>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6"/>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The Problem Statement</a:t>
            </a:r>
            <a:endParaRPr/>
          </a:p>
        </p:txBody>
      </p:sp>
      <p:sp>
        <p:nvSpPr>
          <p:cNvPr id="163" name="Google Shape;163;p7"/>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3200"/>
              <a:buNone/>
            </a:pPr>
            <a:r>
              <a:rPr lang="en-US"/>
              <a:t>The problem statement of this project is </a:t>
            </a:r>
            <a:r>
              <a:rPr b="0" i="0" lang="en-US">
                <a:solidFill>
                  <a:srgbClr val="212529"/>
                </a:solidFill>
                <a:latin typeface="Montserrat"/>
                <a:ea typeface="Montserrat"/>
                <a:cs typeface="Montserrat"/>
                <a:sym typeface="Montserrat"/>
              </a:rPr>
              <a:t>Provide ideas in a decentralized and distributed ledger technology used to store digital information that powers cryptocurrencies and NFTs and can radically change multiple sectors and convert the cryptocurrencies from one form to another.</a:t>
            </a:r>
            <a:endParaRPr/>
          </a:p>
        </p:txBody>
      </p:sp>
      <p:sp>
        <p:nvSpPr>
          <p:cNvPr id="164" name="Google Shape;164;p7"/>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65" name="Google Shape;165;p7"/>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7"/>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72" name="Google Shape;172;p8"/>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800"/>
              <a:buFont typeface="Noto Sans Symbols"/>
              <a:buChar char="∙"/>
            </a:pPr>
            <a:r>
              <a:rPr lang="en-US" sz="1800"/>
              <a:t>OpenSea</a:t>
            </a:r>
            <a:endParaRPr sz="1800"/>
          </a:p>
          <a:p>
            <a:pPr indent="-228600" lvl="0" marL="457200" rtl="0" algn="just">
              <a:lnSpc>
                <a:spcPct val="150000"/>
              </a:lnSpc>
              <a:spcBef>
                <a:spcPts val="2800"/>
              </a:spcBef>
              <a:spcAft>
                <a:spcPts val="0"/>
              </a:spcAft>
              <a:buSzPts val="1800"/>
              <a:buChar char="❖"/>
            </a:pPr>
            <a:r>
              <a:rPr b="1" lang="en-US" sz="1800"/>
              <a:t>OpenSea</a:t>
            </a:r>
            <a:r>
              <a:rPr lang="en-US" sz="1800"/>
              <a:t> is an American online non-fungible token (NFT) marketplace headquartered in New York City. The company was founded by Devin Finzer and Alex Atallah in 2017</a:t>
            </a:r>
            <a:endParaRPr sz="1800"/>
          </a:p>
          <a:p>
            <a:pPr indent="-228600" lvl="0" marL="457200" rtl="0" algn="just">
              <a:lnSpc>
                <a:spcPct val="150000"/>
              </a:lnSpc>
              <a:spcBef>
                <a:spcPts val="2800"/>
              </a:spcBef>
              <a:spcAft>
                <a:spcPts val="0"/>
              </a:spcAft>
              <a:buSzPts val="1800"/>
              <a:buChar char="❖"/>
            </a:pPr>
            <a:r>
              <a:rPr lang="en-US" sz="1800"/>
              <a:t>OpenSea offers a marketplace allowing for non-fungible tokens to be sold directly at a fixed price, or through an auction.</a:t>
            </a:r>
            <a:endParaRPr sz="1800"/>
          </a:p>
          <a:p>
            <a:pPr indent="-228600" lvl="0" marL="457200" rtl="0" algn="just">
              <a:lnSpc>
                <a:spcPct val="150000"/>
              </a:lnSpc>
              <a:spcBef>
                <a:spcPts val="2800"/>
              </a:spcBef>
              <a:spcAft>
                <a:spcPts val="0"/>
              </a:spcAft>
              <a:buSzPts val="1800"/>
              <a:buChar char="❖"/>
            </a:pPr>
            <a:r>
              <a:rPr lang="en-US" sz="1800"/>
              <a:t>NFT Categories - Arts, music, collectibles, domain names, and virtual worlds</a:t>
            </a:r>
            <a:endParaRPr sz="1800"/>
          </a:p>
          <a:p>
            <a:pPr indent="-457200" lvl="0" marL="685800" rtl="0" algn="just">
              <a:lnSpc>
                <a:spcPct val="150000"/>
              </a:lnSpc>
              <a:spcBef>
                <a:spcPts val="2800"/>
              </a:spcBef>
              <a:spcAft>
                <a:spcPts val="0"/>
              </a:spcAft>
              <a:buSzPts val="1800"/>
              <a:buChar char="❖"/>
            </a:pPr>
            <a:r>
              <a:rPr lang="en-US" sz="1800"/>
              <a:t>Sales volume - $32.95 billion</a:t>
            </a:r>
            <a:endParaRPr/>
          </a:p>
          <a:p>
            <a:pPr indent="-457200" lvl="0" marL="685800" rtl="0" algn="just">
              <a:lnSpc>
                <a:spcPct val="150000"/>
              </a:lnSpc>
              <a:spcBef>
                <a:spcPts val="2750"/>
              </a:spcBef>
              <a:spcAft>
                <a:spcPts val="0"/>
              </a:spcAft>
              <a:buSzPts val="1800"/>
              <a:buChar char="❖"/>
            </a:pPr>
            <a:r>
              <a:rPr lang="en-US" sz="1800"/>
              <a:t>Number of traders - 2,400,000+</a:t>
            </a:r>
            <a:endParaRPr sz="1800"/>
          </a:p>
          <a:p>
            <a:pPr indent="0" lvl="0" marL="0" rtl="0" algn="just">
              <a:lnSpc>
                <a:spcPct val="90000"/>
              </a:lnSpc>
              <a:spcBef>
                <a:spcPts val="2310"/>
              </a:spcBef>
              <a:spcAft>
                <a:spcPts val="0"/>
              </a:spcAft>
              <a:buSzPts val="3200"/>
              <a:buNone/>
            </a:pPr>
            <a:r>
              <a:t/>
            </a:r>
            <a:endParaRPr/>
          </a:p>
        </p:txBody>
      </p:sp>
      <p:sp>
        <p:nvSpPr>
          <p:cNvPr id="173" name="Google Shape;173;p8"/>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74" name="Google Shape;174;p8"/>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5" name="Google Shape;175;p8"/>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154546" y="0"/>
            <a:ext cx="11874322" cy="13007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US"/>
              <a:t>Survey of Existing Systems</a:t>
            </a:r>
            <a:endParaRPr/>
          </a:p>
        </p:txBody>
      </p:sp>
      <p:sp>
        <p:nvSpPr>
          <p:cNvPr id="181" name="Google Shape;181;p9"/>
          <p:cNvSpPr txBox="1"/>
          <p:nvPr>
            <p:ph idx="10" type="dt"/>
          </p:nvPr>
        </p:nvSpPr>
        <p:spPr>
          <a:xfrm>
            <a:off x="838200" y="6562416"/>
            <a:ext cx="3200400" cy="2743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 February 2023</a:t>
            </a:r>
            <a:endParaRPr/>
          </a:p>
        </p:txBody>
      </p:sp>
      <p:sp>
        <p:nvSpPr>
          <p:cNvPr id="182" name="Google Shape;182;p9"/>
          <p:cNvSpPr txBox="1"/>
          <p:nvPr>
            <p:ph idx="11" type="ftr"/>
          </p:nvPr>
        </p:nvSpPr>
        <p:spPr>
          <a:xfrm>
            <a:off x="4288665" y="6562416"/>
            <a:ext cx="3200400" cy="2743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Computer Science Engineering</a:t>
            </a:r>
            <a:endParaRPr/>
          </a:p>
        </p:txBody>
      </p:sp>
      <p:sp>
        <p:nvSpPr>
          <p:cNvPr id="183" name="Google Shape;183;p9"/>
          <p:cNvSpPr txBox="1"/>
          <p:nvPr>
            <p:ph idx="12" type="sldNum"/>
          </p:nvPr>
        </p:nvSpPr>
        <p:spPr>
          <a:xfrm>
            <a:off x="8757642" y="6562416"/>
            <a:ext cx="1371600"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4" name="Google Shape;184;p9"/>
          <p:cNvSpPr txBox="1"/>
          <p:nvPr>
            <p:ph idx="1" type="body"/>
          </p:nvPr>
        </p:nvSpPr>
        <p:spPr>
          <a:xfrm>
            <a:off x="172571" y="1418447"/>
            <a:ext cx="11846859" cy="5112846"/>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800"/>
              <a:buFont typeface="Noto Sans Symbols"/>
              <a:buChar char="∙"/>
            </a:pPr>
            <a:r>
              <a:rPr lang="en-US" sz="1800"/>
              <a:t>Axie Infinity Marketplace</a:t>
            </a:r>
            <a:endParaRPr/>
          </a:p>
          <a:p>
            <a:pPr indent="-228600" lvl="0" marL="457200" rtl="0" algn="just">
              <a:lnSpc>
                <a:spcPct val="150000"/>
              </a:lnSpc>
              <a:spcBef>
                <a:spcPts val="2750"/>
              </a:spcBef>
              <a:spcAft>
                <a:spcPts val="0"/>
              </a:spcAft>
              <a:buSzPts val="1800"/>
              <a:buChar char="❖"/>
            </a:pPr>
            <a:r>
              <a:rPr b="1" i="1" lang="en-US" sz="1800"/>
              <a:t>Axie Infinity</a:t>
            </a:r>
            <a:r>
              <a:rPr lang="en-US" sz="1800"/>
              <a:t> is a non-fungible token-based online video game developed by Vietnamese studio Sky Mavis, known for its in-game economy which uses Ethereum-based cryptocurrencies It has been called 'a pyramid scheme that relies on cheap labor from countries like the Philippines to fuel its growth. </a:t>
            </a:r>
            <a:endParaRPr sz="1800"/>
          </a:p>
          <a:p>
            <a:pPr indent="-228600" lvl="0" marL="457200" rtl="0" algn="just">
              <a:lnSpc>
                <a:spcPct val="150000"/>
              </a:lnSpc>
              <a:spcBef>
                <a:spcPts val="2750"/>
              </a:spcBef>
              <a:spcAft>
                <a:spcPts val="0"/>
              </a:spcAft>
              <a:buSzPts val="1800"/>
              <a:buChar char="❖"/>
            </a:pPr>
            <a:r>
              <a:rPr lang="en-US" sz="1800"/>
              <a:t>NFT Categories – Gaming</a:t>
            </a:r>
            <a:endParaRPr sz="1800"/>
          </a:p>
          <a:p>
            <a:pPr indent="-228600" lvl="0" marL="457200" rtl="0" algn="just">
              <a:lnSpc>
                <a:spcPct val="150000"/>
              </a:lnSpc>
              <a:spcBef>
                <a:spcPts val="2750"/>
              </a:spcBef>
              <a:spcAft>
                <a:spcPts val="0"/>
              </a:spcAft>
              <a:buSzPts val="1800"/>
              <a:buChar char="❖"/>
            </a:pPr>
            <a:r>
              <a:rPr lang="en-US" sz="1800"/>
              <a:t>Sales Volume - $4.26billion</a:t>
            </a:r>
            <a:endParaRPr sz="1800"/>
          </a:p>
          <a:p>
            <a:pPr indent="-228600" lvl="0" marL="457200" rtl="0" algn="just">
              <a:lnSpc>
                <a:spcPct val="150000"/>
              </a:lnSpc>
              <a:spcBef>
                <a:spcPts val="2750"/>
              </a:spcBef>
              <a:spcAft>
                <a:spcPts val="0"/>
              </a:spcAft>
              <a:buSzPts val="1800"/>
              <a:buChar char="❖"/>
            </a:pPr>
            <a:r>
              <a:rPr lang="en-US" sz="1800"/>
              <a:t>Number of Traders – 2,100,000+</a:t>
            </a:r>
            <a:endParaRPr sz="1800"/>
          </a:p>
          <a:p>
            <a:pPr indent="0" lvl="0" marL="0" rtl="0" algn="just">
              <a:lnSpc>
                <a:spcPct val="90000"/>
              </a:lnSpc>
              <a:spcBef>
                <a:spcPts val="2310"/>
              </a:spcBef>
              <a:spcAft>
                <a:spcPts val="0"/>
              </a:spcAft>
              <a:buSzPts val="3200"/>
              <a:buNone/>
            </a:pPr>
            <a:r>
              <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2014-03-28T16:17:36Z</dcterms:created>
  <dc:creator>Dr Kamal Kumar Sethi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