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5"/>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8D231-6348-4BA7-BF37-4D8425000622}"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1ABCC-5371-4C0A-AEEF-1322FA890030}" type="slidenum">
              <a:rPr lang="en-US" smtClean="0"/>
              <a:t>‹#›</a:t>
            </a:fld>
            <a:endParaRPr lang="en-US"/>
          </a:p>
        </p:txBody>
      </p:sp>
    </p:spTree>
    <p:extLst>
      <p:ext uri="{BB962C8B-B14F-4D97-AF65-F5344CB8AC3E}">
        <p14:creationId xmlns:p14="http://schemas.microsoft.com/office/powerpoint/2010/main" val="426954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91ABCC-5371-4C0A-AEEF-1322FA890030}" type="slidenum">
              <a:rPr lang="en-US" smtClean="0"/>
              <a:t>7</a:t>
            </a:fld>
            <a:endParaRPr lang="en-US"/>
          </a:p>
        </p:txBody>
      </p:sp>
    </p:spTree>
    <p:extLst>
      <p:ext uri="{BB962C8B-B14F-4D97-AF65-F5344CB8AC3E}">
        <p14:creationId xmlns:p14="http://schemas.microsoft.com/office/powerpoint/2010/main" val="263063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January 16,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7603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January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0015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January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8491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January 16,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6158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January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121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January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7034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January 16,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294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January 16,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675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January 16,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5936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January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8974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January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2523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January 16,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22771658"/>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4EFC7-1060-C5C8-ECA7-A9176582E66C}"/>
              </a:ext>
            </a:extLst>
          </p:cNvPr>
          <p:cNvSpPr>
            <a:spLocks noGrp="1"/>
          </p:cNvSpPr>
          <p:nvPr>
            <p:ph type="ctrTitle"/>
          </p:nvPr>
        </p:nvSpPr>
        <p:spPr>
          <a:xfrm>
            <a:off x="720000" y="728663"/>
            <a:ext cx="5015638" cy="2795738"/>
          </a:xfrm>
        </p:spPr>
        <p:txBody>
          <a:bodyPr>
            <a:normAutofit/>
          </a:bodyPr>
          <a:lstStyle/>
          <a:p>
            <a:r>
              <a:rPr lang="en-US" dirty="0" err="1"/>
              <a:t>Mitron</a:t>
            </a:r>
            <a:r>
              <a:rPr lang="en-US" dirty="0"/>
              <a:t> Bank Analysis</a:t>
            </a:r>
          </a:p>
        </p:txBody>
      </p:sp>
      <p:sp>
        <p:nvSpPr>
          <p:cNvPr id="3" name="Subtitle 2">
            <a:extLst>
              <a:ext uri="{FF2B5EF4-FFF2-40B4-BE49-F238E27FC236}">
                <a16:creationId xmlns:a16="http://schemas.microsoft.com/office/drawing/2014/main" id="{1505A19C-8E15-D056-A684-2E027CE7F3B7}"/>
              </a:ext>
            </a:extLst>
          </p:cNvPr>
          <p:cNvSpPr>
            <a:spLocks noGrp="1"/>
          </p:cNvSpPr>
          <p:nvPr>
            <p:ph type="subTitle" idx="1"/>
          </p:nvPr>
        </p:nvSpPr>
        <p:spPr>
          <a:xfrm>
            <a:off x="720000" y="3830398"/>
            <a:ext cx="5015638" cy="2298939"/>
          </a:xfrm>
        </p:spPr>
        <p:txBody>
          <a:bodyPr>
            <a:normAutofit/>
          </a:bodyPr>
          <a:lstStyle/>
          <a:p>
            <a:r>
              <a:rPr lang="en-US" dirty="0"/>
              <a:t>Credit Card Offering for customers</a:t>
            </a:r>
          </a:p>
        </p:txBody>
      </p:sp>
      <p:pic>
        <p:nvPicPr>
          <p:cNvPr id="23" name="Picture 22" descr="Colored pencils inside a pencil holder which is on top of a wood table">
            <a:extLst>
              <a:ext uri="{FF2B5EF4-FFF2-40B4-BE49-F238E27FC236}">
                <a16:creationId xmlns:a16="http://schemas.microsoft.com/office/drawing/2014/main" id="{8564F1F4-AF25-40F8-8926-AC468EFF672C}"/>
              </a:ext>
            </a:extLst>
          </p:cNvPr>
          <p:cNvPicPr>
            <a:picLocks noChangeAspect="1"/>
          </p:cNvPicPr>
          <p:nvPr/>
        </p:nvPicPr>
        <p:blipFill rotWithShape="1">
          <a:blip r:embed="rId2"/>
          <a:srcRect l="42539" r="-1"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384948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6A36-ED89-0EA0-6F4D-AE1B426ECFB2}"/>
              </a:ext>
            </a:extLst>
          </p:cNvPr>
          <p:cNvSpPr>
            <a:spLocks noGrp="1"/>
          </p:cNvSpPr>
          <p:nvPr>
            <p:ph type="title"/>
          </p:nvPr>
        </p:nvSpPr>
        <p:spPr>
          <a:xfrm>
            <a:off x="720000" y="619200"/>
            <a:ext cx="10728322" cy="752400"/>
          </a:xfrm>
        </p:spPr>
        <p:txBody>
          <a:bodyPr/>
          <a:lstStyle/>
          <a:p>
            <a:r>
              <a:rPr lang="en-US" dirty="0"/>
              <a:t>Insights</a:t>
            </a:r>
          </a:p>
        </p:txBody>
      </p:sp>
      <p:sp>
        <p:nvSpPr>
          <p:cNvPr id="3" name="Content Placeholder 2">
            <a:extLst>
              <a:ext uri="{FF2B5EF4-FFF2-40B4-BE49-F238E27FC236}">
                <a16:creationId xmlns:a16="http://schemas.microsoft.com/office/drawing/2014/main" id="{C807C9AA-DDCA-DBD8-CAC1-51F00E7E68AB}"/>
              </a:ext>
            </a:extLst>
          </p:cNvPr>
          <p:cNvSpPr>
            <a:spLocks noGrp="1"/>
          </p:cNvSpPr>
          <p:nvPr>
            <p:ph idx="1"/>
          </p:nvPr>
        </p:nvSpPr>
        <p:spPr>
          <a:xfrm>
            <a:off x="275303" y="1509213"/>
            <a:ext cx="10819061" cy="3603561"/>
          </a:xfrm>
        </p:spPr>
        <p:txBody>
          <a:bodyPr>
            <a:normAutofit/>
          </a:bodyPr>
          <a:lstStyle/>
          <a:p>
            <a:pPr marL="0" indent="0">
              <a:buNone/>
            </a:pPr>
            <a:endParaRPr lang="en-US" sz="1600" dirty="0">
              <a:latin typeface="The Hand Extrablack (Headings)"/>
            </a:endParaRPr>
          </a:p>
          <a:p>
            <a:r>
              <a:rPr lang="en-US" sz="1600" dirty="0">
                <a:latin typeface="The Hand Extrablack (Headings)"/>
              </a:rPr>
              <a:t>Tailored Credit Card Features for IT Employees:</a:t>
            </a:r>
          </a:p>
          <a:p>
            <a:endParaRPr lang="en-US" sz="1600" dirty="0">
              <a:latin typeface="The Hand Extrablack (Headings)"/>
            </a:endParaRPr>
          </a:p>
          <a:p>
            <a:r>
              <a:rPr lang="en-US" sz="1600" dirty="0">
                <a:latin typeface="The Hand Extrablack (Headings)"/>
              </a:rPr>
              <a:t>Tech-Related Rewards:</a:t>
            </a:r>
          </a:p>
          <a:p>
            <a:pPr marL="0" indent="0">
              <a:buNone/>
            </a:pPr>
            <a:r>
              <a:rPr lang="en-US" sz="1600" dirty="0">
                <a:latin typeface="The Hand Extrablack (Headings)"/>
              </a:rPr>
              <a:t>   - Offer rewards and cashback specifically designed for tech purchases, including gadgets, software, and electronics.</a:t>
            </a:r>
          </a:p>
          <a:p>
            <a:endParaRPr lang="en-US" sz="1600" dirty="0">
              <a:latin typeface="The Hand Extrablack (Headings)"/>
            </a:endParaRPr>
          </a:p>
          <a:p>
            <a:r>
              <a:rPr lang="en-US" sz="1600" dirty="0">
                <a:latin typeface="The Hand Extrablack (Headings)"/>
              </a:rPr>
              <a:t> E-commerce Partnerships:</a:t>
            </a:r>
          </a:p>
          <a:p>
            <a:pPr marL="0" indent="0">
              <a:buNone/>
            </a:pPr>
            <a:r>
              <a:rPr lang="en-US" sz="1600" dirty="0">
                <a:latin typeface="The Hand Extrablack (Headings)"/>
              </a:rPr>
              <a:t>   - Establish exclusive partnerships with popular e-commerce platforms to provide IT employees with special deals, discounts, or cashback offers, particularly on tech-related products.</a:t>
            </a:r>
          </a:p>
        </p:txBody>
      </p:sp>
    </p:spTree>
    <p:extLst>
      <p:ext uri="{BB962C8B-B14F-4D97-AF65-F5344CB8AC3E}">
        <p14:creationId xmlns:p14="http://schemas.microsoft.com/office/powerpoint/2010/main" val="426397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14DF-642F-0AFA-9B1B-64943F29747A}"/>
              </a:ext>
            </a:extLst>
          </p:cNvPr>
          <p:cNvSpPr>
            <a:spLocks noGrp="1"/>
          </p:cNvSpPr>
          <p:nvPr>
            <p:ph type="title"/>
          </p:nvPr>
        </p:nvSpPr>
        <p:spPr>
          <a:xfrm>
            <a:off x="720000" y="619200"/>
            <a:ext cx="10728322" cy="767148"/>
          </a:xfrm>
        </p:spPr>
        <p:txBody>
          <a:bodyPr/>
          <a:lstStyle/>
          <a:p>
            <a:r>
              <a:rPr lang="en-US" dirty="0"/>
              <a:t>Insights</a:t>
            </a:r>
          </a:p>
        </p:txBody>
      </p:sp>
      <p:sp>
        <p:nvSpPr>
          <p:cNvPr id="3" name="Content Placeholder 2">
            <a:extLst>
              <a:ext uri="{FF2B5EF4-FFF2-40B4-BE49-F238E27FC236}">
                <a16:creationId xmlns:a16="http://schemas.microsoft.com/office/drawing/2014/main" id="{8E6CA741-D30E-D9D3-3811-D0189D4E1CB3}"/>
              </a:ext>
            </a:extLst>
          </p:cNvPr>
          <p:cNvSpPr>
            <a:spLocks noGrp="1"/>
          </p:cNvSpPr>
          <p:nvPr>
            <p:ph idx="1"/>
          </p:nvPr>
        </p:nvSpPr>
        <p:spPr>
          <a:xfrm>
            <a:off x="720000" y="1976285"/>
            <a:ext cx="10728325" cy="2467896"/>
          </a:xfrm>
        </p:spPr>
        <p:txBody>
          <a:bodyPr/>
          <a:lstStyle/>
          <a:p>
            <a:r>
              <a:rPr lang="en-US" dirty="0">
                <a:latin typeface="The Hand Extrablack (Headings)"/>
              </a:rPr>
              <a:t>Customers in Mumbai:</a:t>
            </a:r>
          </a:p>
          <a:p>
            <a:endParaRPr lang="en-US" dirty="0">
              <a:latin typeface="The Hand Extrablack (Headings)"/>
            </a:endParaRPr>
          </a:p>
          <a:p>
            <a:r>
              <a:rPr lang="en-US" dirty="0">
                <a:latin typeface="The Hand Extrablack (Headings)"/>
              </a:rPr>
              <a:t>A significant portion of our customer base in Mumbai exhibits higher income utilization. To enhance their overall experience, we should consider offering exclusive benefits tailored to support their business establishment, purchases, transportation, and more.</a:t>
            </a:r>
          </a:p>
        </p:txBody>
      </p:sp>
    </p:spTree>
    <p:extLst>
      <p:ext uri="{BB962C8B-B14F-4D97-AF65-F5344CB8AC3E}">
        <p14:creationId xmlns:p14="http://schemas.microsoft.com/office/powerpoint/2010/main" val="216804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B1C-8B91-B883-4CA0-36D8545A3991}"/>
              </a:ext>
            </a:extLst>
          </p:cNvPr>
          <p:cNvSpPr>
            <a:spLocks noGrp="1"/>
          </p:cNvSpPr>
          <p:nvPr>
            <p:ph type="title"/>
          </p:nvPr>
        </p:nvSpPr>
        <p:spPr>
          <a:xfrm>
            <a:off x="720000" y="619200"/>
            <a:ext cx="10728322" cy="776981"/>
          </a:xfrm>
        </p:spPr>
        <p:txBody>
          <a:bodyPr>
            <a:normAutofit fontScale="90000"/>
          </a:bodyPr>
          <a:lstStyle/>
          <a:p>
            <a:r>
              <a:rPr lang="en-US" dirty="0"/>
              <a:t>Feature Recommendations:</a:t>
            </a:r>
            <a:br>
              <a:rPr lang="en-US" dirty="0"/>
            </a:br>
            <a:endParaRPr lang="en-US" dirty="0"/>
          </a:p>
        </p:txBody>
      </p:sp>
      <p:sp>
        <p:nvSpPr>
          <p:cNvPr id="3" name="Content Placeholder 2">
            <a:extLst>
              <a:ext uri="{FF2B5EF4-FFF2-40B4-BE49-F238E27FC236}">
                <a16:creationId xmlns:a16="http://schemas.microsoft.com/office/drawing/2014/main" id="{C45314E7-9F7A-427B-05BA-43D00E2FA282}"/>
              </a:ext>
            </a:extLst>
          </p:cNvPr>
          <p:cNvSpPr>
            <a:spLocks noGrp="1"/>
          </p:cNvSpPr>
          <p:nvPr>
            <p:ph idx="1"/>
          </p:nvPr>
        </p:nvSpPr>
        <p:spPr>
          <a:xfrm>
            <a:off x="743678" y="1396181"/>
            <a:ext cx="10728325" cy="4286864"/>
          </a:xfrm>
        </p:spPr>
        <p:txBody>
          <a:bodyPr>
            <a:noAutofit/>
          </a:bodyPr>
          <a:lstStyle/>
          <a:p>
            <a:endParaRPr lang="en-US" sz="1600" dirty="0">
              <a:latin typeface="+mj-lt"/>
            </a:endParaRPr>
          </a:p>
          <a:p>
            <a:r>
              <a:rPr lang="en-US" sz="1600" dirty="0">
                <a:latin typeface="+mj-lt"/>
              </a:rPr>
              <a:t> Consider implementing cashback or rewards programs, particularly targeting high-spending categories like bills and more.</a:t>
            </a:r>
          </a:p>
          <a:p>
            <a:pPr marL="0" indent="0">
              <a:buNone/>
            </a:pPr>
            <a:endParaRPr lang="en-US" sz="1600" dirty="0">
              <a:latin typeface="+mj-lt"/>
            </a:endParaRPr>
          </a:p>
          <a:p>
            <a:r>
              <a:rPr lang="en-US" sz="1600" dirty="0">
                <a:latin typeface="+mj-lt"/>
              </a:rPr>
              <a:t> Introduce personalized rewards aligned with individual preferences for payment methods.</a:t>
            </a:r>
          </a:p>
          <a:p>
            <a:endParaRPr lang="en-US" sz="1600" dirty="0">
              <a:latin typeface="+mj-lt"/>
            </a:endParaRPr>
          </a:p>
          <a:p>
            <a:r>
              <a:rPr lang="en-US" sz="1600" dirty="0">
                <a:latin typeface="+mj-lt"/>
              </a:rPr>
              <a:t> Offer special discounts or exclusive offers for popular spending categories such as Entertainment.</a:t>
            </a:r>
          </a:p>
          <a:p>
            <a:endParaRPr lang="en-US" sz="1600" dirty="0">
              <a:latin typeface="+mj-lt"/>
            </a:endParaRPr>
          </a:p>
          <a:p>
            <a:r>
              <a:rPr lang="en-US" sz="1600" dirty="0">
                <a:latin typeface="+mj-lt"/>
              </a:rPr>
              <a:t> Provide user-friendly budgeting tools or alerts to address specific spending behaviors.</a:t>
            </a:r>
          </a:p>
          <a:p>
            <a:endParaRPr lang="en-US" sz="1600" dirty="0">
              <a:latin typeface="+mj-lt"/>
            </a:endParaRPr>
          </a:p>
          <a:p>
            <a:r>
              <a:rPr lang="en-US" sz="1600" dirty="0">
                <a:latin typeface="+mj-lt"/>
              </a:rPr>
              <a:t> Explore strategic partnerships or collaborations to offer additional benefits tailored to the unique spending habits of our customers.</a:t>
            </a:r>
          </a:p>
        </p:txBody>
      </p:sp>
    </p:spTree>
    <p:extLst>
      <p:ext uri="{BB962C8B-B14F-4D97-AF65-F5344CB8AC3E}">
        <p14:creationId xmlns:p14="http://schemas.microsoft.com/office/powerpoint/2010/main" val="3605143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1B796A-8CE1-C16D-D34D-29E21182173F}"/>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lnSpc>
                <a:spcPct val="100000"/>
              </a:lnSpc>
            </a:pPr>
            <a:r>
              <a:rPr lang="en-US" sz="5600" spc="-100" dirty="0"/>
              <a:t>Thank You</a:t>
            </a:r>
          </a:p>
        </p:txBody>
      </p:sp>
      <p:pic>
        <p:nvPicPr>
          <p:cNvPr id="21" name="Graphic 20" descr="Smiling Face with No Fill">
            <a:extLst>
              <a:ext uri="{FF2B5EF4-FFF2-40B4-BE49-F238E27FC236}">
                <a16:creationId xmlns:a16="http://schemas.microsoft.com/office/drawing/2014/main" id="{2C636845-2D7D-30D1-08B5-65826983D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30" name="Group 2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5" name="Group 3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17225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7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F8556FA0-A005-11C2-2DD8-D61928C4816C}"/>
              </a:ext>
            </a:extLst>
          </p:cNvPr>
          <p:cNvSpPr>
            <a:spLocks noGrp="1"/>
          </p:cNvSpPr>
          <p:nvPr>
            <p:ph type="title"/>
          </p:nvPr>
        </p:nvSpPr>
        <p:spPr>
          <a:xfrm>
            <a:off x="720000" y="619201"/>
            <a:ext cx="2357497" cy="442683"/>
          </a:xfrm>
        </p:spPr>
        <p:txBody>
          <a:bodyPr>
            <a:normAutofit/>
          </a:bodyPr>
          <a:lstStyle/>
          <a:p>
            <a:r>
              <a:rPr lang="en-US" sz="3200" dirty="0"/>
              <a:t>PROBLEM STATEMENT</a:t>
            </a:r>
          </a:p>
        </p:txBody>
      </p:sp>
      <p:sp>
        <p:nvSpPr>
          <p:cNvPr id="32" name="Content Placeholder 5">
            <a:extLst>
              <a:ext uri="{FF2B5EF4-FFF2-40B4-BE49-F238E27FC236}">
                <a16:creationId xmlns:a16="http://schemas.microsoft.com/office/drawing/2014/main" id="{4522F885-BB01-3813-CD65-D313A106E4C5}"/>
              </a:ext>
            </a:extLst>
          </p:cNvPr>
          <p:cNvSpPr>
            <a:spLocks noGrp="1"/>
          </p:cNvSpPr>
          <p:nvPr>
            <p:ph idx="1"/>
          </p:nvPr>
        </p:nvSpPr>
        <p:spPr>
          <a:xfrm>
            <a:off x="6444000" y="633600"/>
            <a:ext cx="4991962" cy="5135374"/>
          </a:xfrm>
        </p:spPr>
        <p:txBody>
          <a:bodyPr>
            <a:normAutofit/>
          </a:bodyPr>
          <a:lstStyle/>
          <a:p>
            <a:pPr algn="just"/>
            <a:r>
              <a:rPr lang="en-US" b="0" i="0" dirty="0" err="1">
                <a:solidFill>
                  <a:schemeClr val="tx1"/>
                </a:solidFill>
                <a:effectLst/>
                <a:latin typeface="Söhne"/>
              </a:rPr>
              <a:t>Mitron</a:t>
            </a:r>
            <a:r>
              <a:rPr lang="en-US" b="0" i="0" dirty="0">
                <a:solidFill>
                  <a:schemeClr val="tx1"/>
                </a:solidFill>
                <a:effectLst/>
                <a:latin typeface="Söhne"/>
              </a:rPr>
              <a:t> Bank aims to launch a new line of credit cards to diversify its product portfolio and expand its market presence. To ensure the success of this initiative, a pilot project using sample data has been proposed to analyze customer spending patterns and preferences. </a:t>
            </a:r>
            <a:r>
              <a:rPr lang="en-US" b="0" i="0" dirty="0" err="1">
                <a:solidFill>
                  <a:schemeClr val="tx1"/>
                </a:solidFill>
                <a:effectLst/>
                <a:latin typeface="Söhne"/>
              </a:rPr>
              <a:t>AtliQ</a:t>
            </a:r>
            <a:r>
              <a:rPr lang="en-US" b="0" i="0" dirty="0">
                <a:solidFill>
                  <a:schemeClr val="tx1"/>
                </a:solidFill>
                <a:effectLst/>
                <a:latin typeface="Söhne"/>
              </a:rPr>
              <a:t> Data Services, entrusted with this pilot, seeks to provide actionable insights derived from the data to guide the customization of credit cards based on customer needs and market trends.</a:t>
            </a:r>
            <a:endParaRPr lang="en-US" dirty="0">
              <a:solidFill>
                <a:schemeClr val="tx1"/>
              </a:solidFill>
            </a:endParaRPr>
          </a:p>
        </p:txBody>
      </p:sp>
    </p:spTree>
    <p:extLst>
      <p:ext uri="{BB962C8B-B14F-4D97-AF65-F5344CB8AC3E}">
        <p14:creationId xmlns:p14="http://schemas.microsoft.com/office/powerpoint/2010/main" val="169192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4D27E11D-4FAC-59C6-35A8-5B8EC8B307EA}"/>
              </a:ext>
            </a:extLst>
          </p:cNvPr>
          <p:cNvSpPr>
            <a:spLocks noGrp="1"/>
          </p:cNvSpPr>
          <p:nvPr>
            <p:ph type="title"/>
          </p:nvPr>
        </p:nvSpPr>
        <p:spPr>
          <a:xfrm>
            <a:off x="720000" y="619201"/>
            <a:ext cx="1521755" cy="462347"/>
          </a:xfrm>
        </p:spPr>
        <p:txBody>
          <a:bodyPr>
            <a:normAutofit/>
          </a:bodyPr>
          <a:lstStyle/>
          <a:p>
            <a:r>
              <a:rPr lang="en-US" sz="3200" dirty="0"/>
              <a:t>OBJECTIVE</a:t>
            </a:r>
          </a:p>
        </p:txBody>
      </p:sp>
      <p:sp>
        <p:nvSpPr>
          <p:cNvPr id="3" name="Content Placeholder 2">
            <a:extLst>
              <a:ext uri="{FF2B5EF4-FFF2-40B4-BE49-F238E27FC236}">
                <a16:creationId xmlns:a16="http://schemas.microsoft.com/office/drawing/2014/main" id="{6B8F436A-322A-1CD1-012D-D0BFCE6E1EEC}"/>
              </a:ext>
            </a:extLst>
          </p:cNvPr>
          <p:cNvSpPr>
            <a:spLocks noGrp="1"/>
          </p:cNvSpPr>
          <p:nvPr>
            <p:ph idx="1"/>
          </p:nvPr>
        </p:nvSpPr>
        <p:spPr>
          <a:xfrm>
            <a:off x="6444000" y="633600"/>
            <a:ext cx="4991962" cy="5135374"/>
          </a:xfrm>
        </p:spPr>
        <p:txBody>
          <a:bodyPr>
            <a:normAutofit fontScale="92500" lnSpcReduction="20000"/>
          </a:bodyPr>
          <a:lstStyle/>
          <a:p>
            <a:r>
              <a:rPr lang="en-US" b="0" i="0" dirty="0">
                <a:solidFill>
                  <a:schemeClr val="tx1"/>
                </a:solidFill>
                <a:effectLst/>
                <a:latin typeface="Söhne"/>
              </a:rPr>
              <a:t>The primary objective of this project is to analyze the provided sample dataset encompassing 4000 customers across five cities, focusing on their online spending behaviors. By leveraging data analytics, the goal is to generate actionable insights and metrics that will aid in tailoring the credit card offerings to suit customer requirements and align with prevailing market trends. The end aim is to present these insights in a concise, visually impactful manner to facilitate decision-making by the top-level management and product strategy team at </a:t>
            </a:r>
            <a:r>
              <a:rPr lang="en-US" b="0" i="0" dirty="0" err="1">
                <a:solidFill>
                  <a:schemeClr val="tx1"/>
                </a:solidFill>
                <a:effectLst/>
                <a:latin typeface="Söhne"/>
              </a:rPr>
              <a:t>Mitron</a:t>
            </a:r>
            <a:r>
              <a:rPr lang="en-US" b="0" i="0" dirty="0">
                <a:solidFill>
                  <a:schemeClr val="tx1"/>
                </a:solidFill>
                <a:effectLst/>
                <a:latin typeface="Söhne"/>
              </a:rPr>
              <a:t> Bank. Additionally, the project involves incorporating supplementary data to strengthen and support the recommendations provided based on the analysis.</a:t>
            </a:r>
            <a:endParaRPr lang="en-US" dirty="0">
              <a:solidFill>
                <a:schemeClr val="tx1"/>
              </a:solidFill>
            </a:endParaRPr>
          </a:p>
        </p:txBody>
      </p:sp>
    </p:spTree>
    <p:extLst>
      <p:ext uri="{BB962C8B-B14F-4D97-AF65-F5344CB8AC3E}">
        <p14:creationId xmlns:p14="http://schemas.microsoft.com/office/powerpoint/2010/main" val="53001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7743-6979-443C-14CA-68C5BB9A02CF}"/>
              </a:ext>
            </a:extLst>
          </p:cNvPr>
          <p:cNvSpPr>
            <a:spLocks noGrp="1"/>
          </p:cNvSpPr>
          <p:nvPr>
            <p:ph type="title"/>
          </p:nvPr>
        </p:nvSpPr>
        <p:spPr>
          <a:xfrm>
            <a:off x="720000" y="619200"/>
            <a:ext cx="10728322" cy="570503"/>
          </a:xfrm>
        </p:spPr>
        <p:txBody>
          <a:bodyPr>
            <a:normAutofit fontScale="90000"/>
          </a:bodyPr>
          <a:lstStyle/>
          <a:p>
            <a:r>
              <a:rPr lang="en-US" dirty="0"/>
              <a:t>BUSINESS QUESTIONS</a:t>
            </a:r>
          </a:p>
        </p:txBody>
      </p:sp>
      <p:sp>
        <p:nvSpPr>
          <p:cNvPr id="3" name="Content Placeholder 2">
            <a:extLst>
              <a:ext uri="{FF2B5EF4-FFF2-40B4-BE49-F238E27FC236}">
                <a16:creationId xmlns:a16="http://schemas.microsoft.com/office/drawing/2014/main" id="{4DEC03AB-A66E-EAEF-6EA5-D50069400212}"/>
              </a:ext>
            </a:extLst>
          </p:cNvPr>
          <p:cNvSpPr>
            <a:spLocks noGrp="1"/>
          </p:cNvSpPr>
          <p:nvPr>
            <p:ph idx="1"/>
          </p:nvPr>
        </p:nvSpPr>
        <p:spPr>
          <a:xfrm>
            <a:off x="720000" y="1189704"/>
            <a:ext cx="10728325" cy="5506064"/>
          </a:xfrm>
        </p:spPr>
        <p:txBody>
          <a:bodyPr>
            <a:noAutofit/>
          </a:bodyPr>
          <a:lstStyle/>
          <a:p>
            <a:pPr marL="457200" indent="-457200" algn="just">
              <a:buFont typeface="+mj-lt"/>
              <a:buAutoNum type="arabicPeriod"/>
            </a:pPr>
            <a:r>
              <a:rPr lang="en-US" sz="1200" b="1" i="0" dirty="0">
                <a:solidFill>
                  <a:schemeClr val="tx1"/>
                </a:solidFill>
                <a:effectLst/>
                <a:latin typeface="Söhne"/>
              </a:rPr>
              <a:t>Demographic Classification:</a:t>
            </a:r>
            <a:endParaRPr lang="en-US" sz="1200" b="0" i="0" dirty="0">
              <a:solidFill>
                <a:schemeClr val="tx1"/>
              </a:solidFill>
              <a:effectLst/>
              <a:latin typeface="Söhne"/>
            </a:endParaRPr>
          </a:p>
          <a:p>
            <a:pPr algn="just">
              <a:buFont typeface="Arial" panose="020B0604020202020204" pitchFamily="34" charset="0"/>
              <a:buChar char="•"/>
            </a:pPr>
            <a:r>
              <a:rPr lang="en-US" sz="1200" b="0" i="0" dirty="0">
                <a:solidFill>
                  <a:schemeClr val="tx1"/>
                </a:solidFill>
                <a:effectLst/>
                <a:latin typeface="Söhne"/>
              </a:rPr>
              <a:t>Classify customers by demographics - age group, gender, occupation, etc.</a:t>
            </a:r>
          </a:p>
          <a:p>
            <a:pPr algn="just">
              <a:buFont typeface="Arial" panose="020B0604020202020204" pitchFamily="34" charset="0"/>
              <a:buChar char="•"/>
            </a:pPr>
            <a:r>
              <a:rPr lang="en-US" sz="1200" b="0" i="0" dirty="0">
                <a:solidFill>
                  <a:schemeClr val="tx1"/>
                </a:solidFill>
                <a:effectLst/>
                <a:latin typeface="Söhne"/>
              </a:rPr>
              <a:t>Insights: Highlight patterns, preferences, and behaviors across these demographics.</a:t>
            </a:r>
          </a:p>
          <a:p>
            <a:pPr marL="457200" indent="-457200" algn="just">
              <a:buFont typeface="+mj-lt"/>
              <a:buAutoNum type="arabicPeriod" startAt="2"/>
            </a:pPr>
            <a:r>
              <a:rPr lang="en-US" sz="1200" b="1" i="0" dirty="0">
                <a:solidFill>
                  <a:schemeClr val="tx1"/>
                </a:solidFill>
                <a:effectLst/>
                <a:latin typeface="Söhne"/>
              </a:rPr>
              <a:t>Average Income Utilization %:</a:t>
            </a:r>
            <a:endParaRPr lang="en-US" sz="1200" b="0" i="0" dirty="0">
              <a:solidFill>
                <a:schemeClr val="tx1"/>
              </a:solidFill>
              <a:effectLst/>
              <a:latin typeface="Söhne"/>
            </a:endParaRPr>
          </a:p>
          <a:p>
            <a:pPr algn="just">
              <a:buFont typeface="Arial" panose="020B0604020202020204" pitchFamily="34" charset="0"/>
              <a:buChar char="•"/>
            </a:pPr>
            <a:r>
              <a:rPr lang="en-US" sz="1200" b="0" i="0" dirty="0">
                <a:solidFill>
                  <a:schemeClr val="tx1"/>
                </a:solidFill>
                <a:effectLst/>
                <a:latin typeface="Söhne"/>
              </a:rPr>
              <a:t>Calculate income utilization (</a:t>
            </a:r>
            <a:r>
              <a:rPr lang="en-US" sz="1200" b="0" i="0" dirty="0" err="1">
                <a:solidFill>
                  <a:schemeClr val="tx1"/>
                </a:solidFill>
                <a:effectLst/>
                <a:latin typeface="Söhne"/>
              </a:rPr>
              <a:t>avg_spends</a:t>
            </a:r>
            <a:r>
              <a:rPr lang="en-US" sz="1200" b="0" i="0" dirty="0">
                <a:solidFill>
                  <a:schemeClr val="tx1"/>
                </a:solidFill>
                <a:effectLst/>
                <a:latin typeface="Söhne"/>
              </a:rPr>
              <a:t> / </a:t>
            </a:r>
            <a:r>
              <a:rPr lang="en-US" sz="1200" b="0" i="0" dirty="0" err="1">
                <a:solidFill>
                  <a:schemeClr val="tx1"/>
                </a:solidFill>
                <a:effectLst/>
                <a:latin typeface="Söhne"/>
              </a:rPr>
              <a:t>avg_income</a:t>
            </a:r>
            <a:r>
              <a:rPr lang="en-US" sz="1200" b="0" i="0" dirty="0">
                <a:solidFill>
                  <a:schemeClr val="tx1"/>
                </a:solidFill>
                <a:effectLst/>
                <a:latin typeface="Söhne"/>
              </a:rPr>
              <a:t>) as a key metric.</a:t>
            </a:r>
          </a:p>
          <a:p>
            <a:pPr algn="just">
              <a:buFont typeface="Arial" panose="020B0604020202020204" pitchFamily="34" charset="0"/>
              <a:buChar char="•"/>
            </a:pPr>
            <a:r>
              <a:rPr lang="en-US" sz="1200" b="0" i="0" dirty="0">
                <a:solidFill>
                  <a:schemeClr val="tx1"/>
                </a:solidFill>
                <a:effectLst/>
                <a:latin typeface="Söhne"/>
              </a:rPr>
              <a:t>Insights: Correlate higher income utilization with the likelihood of credit card usage.</a:t>
            </a:r>
          </a:p>
          <a:p>
            <a:pPr marL="342900" indent="-342900" algn="just">
              <a:buFont typeface="+mj-lt"/>
              <a:buAutoNum type="arabicPeriod" startAt="3"/>
            </a:pPr>
            <a:r>
              <a:rPr lang="en-US" sz="1200" b="1" i="0" dirty="0">
                <a:solidFill>
                  <a:schemeClr val="tx1"/>
                </a:solidFill>
                <a:effectLst/>
                <a:latin typeface="Söhne"/>
              </a:rPr>
              <a:t>Spending Insights:</a:t>
            </a:r>
            <a:endParaRPr lang="en-US" sz="1200" b="0" i="0" dirty="0">
              <a:solidFill>
                <a:schemeClr val="tx1"/>
              </a:solidFill>
              <a:effectLst/>
              <a:latin typeface="Söhne"/>
            </a:endParaRPr>
          </a:p>
          <a:p>
            <a:pPr algn="just">
              <a:buFont typeface="Arial" panose="020B0604020202020204" pitchFamily="34" charset="0"/>
              <a:buChar char="•"/>
            </a:pPr>
            <a:r>
              <a:rPr lang="en-US" sz="1200" b="0" i="0" dirty="0">
                <a:solidFill>
                  <a:schemeClr val="tx1"/>
                </a:solidFill>
                <a:effectLst/>
                <a:latin typeface="Söhne"/>
              </a:rPr>
              <a:t>Determine top spending categories and their correlation with occupation, gender, city, and age.</a:t>
            </a:r>
          </a:p>
          <a:p>
            <a:pPr algn="just">
              <a:buFont typeface="Arial" panose="020B0604020202020204" pitchFamily="34" charset="0"/>
              <a:buChar char="•"/>
            </a:pPr>
            <a:r>
              <a:rPr lang="en-US" sz="1200" b="0" i="0" dirty="0">
                <a:solidFill>
                  <a:schemeClr val="tx1"/>
                </a:solidFill>
                <a:effectLst/>
                <a:latin typeface="Söhne"/>
              </a:rPr>
              <a:t>Insights: Identify influential factors in spending patterns for tailored credit card features.</a:t>
            </a:r>
          </a:p>
          <a:p>
            <a:pPr marL="342900" indent="-342900" algn="just">
              <a:buFont typeface="+mj-lt"/>
              <a:buAutoNum type="arabicPeriod" startAt="4"/>
            </a:pPr>
            <a:r>
              <a:rPr lang="en-US" sz="1200" b="1" i="0" dirty="0">
                <a:solidFill>
                  <a:schemeClr val="tx1"/>
                </a:solidFill>
                <a:effectLst/>
                <a:latin typeface="Söhne"/>
              </a:rPr>
              <a:t>Key Customer Segments:</a:t>
            </a:r>
            <a:endParaRPr lang="en-US" sz="1200" b="0" i="0" dirty="0">
              <a:solidFill>
                <a:schemeClr val="tx1"/>
              </a:solidFill>
              <a:effectLst/>
              <a:latin typeface="Söhne"/>
            </a:endParaRPr>
          </a:p>
          <a:p>
            <a:pPr algn="just">
              <a:buFont typeface="Arial" panose="020B0604020202020204" pitchFamily="34" charset="0"/>
              <a:buChar char="•"/>
            </a:pPr>
            <a:r>
              <a:rPr lang="en-US" sz="1200" b="0" i="0" dirty="0">
                <a:solidFill>
                  <a:schemeClr val="tx1"/>
                </a:solidFill>
                <a:effectLst/>
                <a:latin typeface="Söhne"/>
              </a:rPr>
              <a:t>Profile high-value customer segments considering demographics, spending behaviors, and financial preferences.</a:t>
            </a:r>
          </a:p>
          <a:p>
            <a:pPr algn="just">
              <a:buFont typeface="Arial" panose="020B0604020202020204" pitchFamily="34" charset="0"/>
              <a:buChar char="•"/>
            </a:pPr>
            <a:r>
              <a:rPr lang="en-US" sz="1200" b="0" i="0" dirty="0">
                <a:solidFill>
                  <a:schemeClr val="tx1"/>
                </a:solidFill>
                <a:effectLst/>
                <a:latin typeface="Söhne"/>
              </a:rPr>
              <a:t>Insights: Uncover traits defining the most valuable users for the new credit cards.</a:t>
            </a:r>
          </a:p>
          <a:p>
            <a:pPr marL="342900" indent="-342900" algn="just">
              <a:buFont typeface="+mj-lt"/>
              <a:buAutoNum type="arabicPeriod" startAt="5"/>
            </a:pPr>
            <a:r>
              <a:rPr lang="en-US" sz="1200" b="1" i="0" dirty="0">
                <a:solidFill>
                  <a:schemeClr val="tx1"/>
                </a:solidFill>
                <a:effectLst/>
                <a:latin typeface="Söhne"/>
              </a:rPr>
              <a:t>Credit Card Feature Recommendations:</a:t>
            </a:r>
            <a:endParaRPr lang="en-US" sz="1200" b="0" i="0" dirty="0">
              <a:solidFill>
                <a:schemeClr val="tx1"/>
              </a:solidFill>
              <a:effectLst/>
              <a:latin typeface="Söhne"/>
            </a:endParaRPr>
          </a:p>
          <a:p>
            <a:pPr algn="just">
              <a:buFont typeface="Arial" panose="020B0604020202020204" pitchFamily="34" charset="0"/>
              <a:buChar char="•"/>
            </a:pPr>
            <a:r>
              <a:rPr lang="en-US" sz="1200" b="0" i="0" dirty="0">
                <a:solidFill>
                  <a:schemeClr val="tx1"/>
                </a:solidFill>
                <a:effectLst/>
                <a:latin typeface="Söhne"/>
              </a:rPr>
              <a:t>Propose key credit card features aligned with insights from the provided data and secondary internet research.</a:t>
            </a:r>
          </a:p>
          <a:p>
            <a:pPr algn="just">
              <a:buFont typeface="Arial" panose="020B0604020202020204" pitchFamily="34" charset="0"/>
              <a:buChar char="•"/>
            </a:pPr>
            <a:r>
              <a:rPr lang="en-US" sz="1200" b="0" i="0" dirty="0">
                <a:solidFill>
                  <a:schemeClr val="tx1"/>
                </a:solidFill>
                <a:effectLst/>
                <a:latin typeface="Söhne"/>
              </a:rPr>
              <a:t>Insights: Support recommendations with data-driven insights for enhanced credit card usage.</a:t>
            </a:r>
          </a:p>
          <a:p>
            <a:pPr algn="just">
              <a:buFont typeface="Arial" panose="020B0604020202020204" pitchFamily="34" charset="0"/>
              <a:buChar char="•"/>
            </a:pPr>
            <a:endParaRPr lang="en-US" sz="1200" b="0" i="0" dirty="0">
              <a:solidFill>
                <a:schemeClr val="tx1"/>
              </a:solidFill>
              <a:effectLst/>
              <a:latin typeface="Söhne"/>
            </a:endParaRPr>
          </a:p>
          <a:p>
            <a:pPr algn="just">
              <a:buFont typeface="Arial" panose="020B0604020202020204" pitchFamily="34" charset="0"/>
              <a:buChar char="•"/>
            </a:pPr>
            <a:endParaRPr lang="en-US" sz="1200" b="0" i="0" dirty="0">
              <a:solidFill>
                <a:schemeClr val="tx1"/>
              </a:solidFill>
              <a:effectLst/>
              <a:latin typeface="Söhne"/>
            </a:endParaRPr>
          </a:p>
          <a:p>
            <a:pPr algn="just">
              <a:buFont typeface="Arial" panose="020B0604020202020204" pitchFamily="34" charset="0"/>
              <a:buChar char="•"/>
            </a:pPr>
            <a:endParaRPr lang="en-US" sz="1200" b="0" i="0" dirty="0">
              <a:solidFill>
                <a:schemeClr val="tx1"/>
              </a:solidFill>
              <a:effectLst/>
              <a:latin typeface="Söhne"/>
            </a:endParaRPr>
          </a:p>
          <a:p>
            <a:pPr algn="just">
              <a:buFont typeface="Arial" panose="020B0604020202020204" pitchFamily="34" charset="0"/>
              <a:buChar char="•"/>
            </a:pPr>
            <a:endParaRPr lang="en-US" sz="1200" b="0" i="0" dirty="0">
              <a:solidFill>
                <a:schemeClr val="tx1"/>
              </a:solidFill>
              <a:effectLst/>
              <a:latin typeface="Söhne"/>
            </a:endParaRPr>
          </a:p>
          <a:p>
            <a:pPr algn="just">
              <a:buFont typeface="Arial" panose="020B0604020202020204" pitchFamily="34" charset="0"/>
              <a:buChar char="•"/>
            </a:pPr>
            <a:endParaRPr lang="en-US" sz="1200" b="0" i="0" dirty="0">
              <a:solidFill>
                <a:schemeClr val="tx1"/>
              </a:solidFill>
              <a:effectLst/>
              <a:latin typeface="Söhne"/>
            </a:endParaRPr>
          </a:p>
          <a:p>
            <a:pPr marL="0" indent="0" algn="just">
              <a:buNone/>
            </a:pPr>
            <a:endParaRPr lang="en-US" sz="1200" b="0" i="0" dirty="0">
              <a:solidFill>
                <a:schemeClr val="tx1"/>
              </a:solidFill>
              <a:effectLst/>
              <a:latin typeface="Söhne"/>
            </a:endParaRPr>
          </a:p>
          <a:p>
            <a:pPr marL="0" indent="0" algn="just">
              <a:buNone/>
            </a:pPr>
            <a:endParaRPr lang="en-US" sz="1200" dirty="0">
              <a:solidFill>
                <a:schemeClr val="tx1"/>
              </a:solidFill>
            </a:endParaRPr>
          </a:p>
        </p:txBody>
      </p:sp>
    </p:spTree>
    <p:extLst>
      <p:ext uri="{BB962C8B-B14F-4D97-AF65-F5344CB8AC3E}">
        <p14:creationId xmlns:p14="http://schemas.microsoft.com/office/powerpoint/2010/main" val="109192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1EDBE-DB78-BB46-5CFC-30B3024751C9}"/>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lnSpc>
                <a:spcPct val="100000"/>
              </a:lnSpc>
            </a:pPr>
            <a:r>
              <a:rPr lang="en-US" sz="5600" spc="-100" dirty="0"/>
              <a:t>Data Model</a:t>
            </a:r>
          </a:p>
        </p:txBody>
      </p:sp>
      <p:grpSp>
        <p:nvGrpSpPr>
          <p:cNvPr id="29" name="Group 2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3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3" name="Group 3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3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6" name="Picture 5">
            <a:extLst>
              <a:ext uri="{FF2B5EF4-FFF2-40B4-BE49-F238E27FC236}">
                <a16:creationId xmlns:a16="http://schemas.microsoft.com/office/drawing/2014/main" id="{E85B7359-531D-DC1D-E541-D8698CA5003D}"/>
              </a:ext>
            </a:extLst>
          </p:cNvPr>
          <p:cNvPicPr>
            <a:picLocks noChangeAspect="1"/>
          </p:cNvPicPr>
          <p:nvPr/>
        </p:nvPicPr>
        <p:blipFill>
          <a:blip r:embed="rId2"/>
          <a:stretch>
            <a:fillRect/>
          </a:stretch>
        </p:blipFill>
        <p:spPr>
          <a:xfrm>
            <a:off x="4841003" y="938043"/>
            <a:ext cx="6979159" cy="4519185"/>
          </a:xfrm>
          <a:prstGeom prst="rect">
            <a:avLst/>
          </a:prstGeom>
        </p:spPr>
      </p:pic>
    </p:spTree>
    <p:extLst>
      <p:ext uri="{BB962C8B-B14F-4D97-AF65-F5344CB8AC3E}">
        <p14:creationId xmlns:p14="http://schemas.microsoft.com/office/powerpoint/2010/main" val="369329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DEC8-48A8-2AA2-BB6C-AAC88E6D38D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E9683BC-37C6-52C8-B9A4-3A531CA25972}"/>
              </a:ext>
            </a:extLst>
          </p:cNvPr>
          <p:cNvSpPr>
            <a:spLocks noGrp="1"/>
          </p:cNvSpPr>
          <p:nvPr>
            <p:ph idx="1"/>
          </p:nvPr>
        </p:nvSpPr>
        <p:spPr/>
        <p:txBody>
          <a:bodyPr/>
          <a:lstStyle/>
          <a:p>
            <a:r>
              <a:rPr lang="en-US" dirty="0">
                <a:latin typeface="Söhne"/>
              </a:rPr>
              <a:t>Checked for Duplicates</a:t>
            </a:r>
          </a:p>
          <a:p>
            <a:r>
              <a:rPr lang="en-US" dirty="0">
                <a:latin typeface="Söhne"/>
              </a:rPr>
              <a:t>Checked Data Types</a:t>
            </a:r>
          </a:p>
          <a:p>
            <a:r>
              <a:rPr lang="en-US" dirty="0">
                <a:latin typeface="Söhne"/>
              </a:rPr>
              <a:t>Checked for missing values</a:t>
            </a:r>
          </a:p>
          <a:p>
            <a:r>
              <a:rPr lang="en-US" dirty="0">
                <a:latin typeface="Söhne"/>
              </a:rPr>
              <a:t>Checked for special characters</a:t>
            </a:r>
          </a:p>
        </p:txBody>
      </p:sp>
    </p:spTree>
    <p:extLst>
      <p:ext uri="{BB962C8B-B14F-4D97-AF65-F5344CB8AC3E}">
        <p14:creationId xmlns:p14="http://schemas.microsoft.com/office/powerpoint/2010/main" val="257736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92EBC-65A9-ABD9-1A04-BDD9F760D87D}"/>
              </a:ext>
            </a:extLst>
          </p:cNvPr>
          <p:cNvSpPr>
            <a:spLocks noGrp="1"/>
          </p:cNvSpPr>
          <p:nvPr>
            <p:ph type="title" idx="4294967295"/>
          </p:nvPr>
        </p:nvSpPr>
        <p:spPr>
          <a:xfrm>
            <a:off x="0" y="-41275"/>
            <a:ext cx="9491663" cy="576263"/>
          </a:xfrm>
        </p:spPr>
        <p:txBody>
          <a:bodyPr vert="horz" wrap="square" lIns="0" tIns="0" rIns="0" bIns="0" rtlCol="0" anchor="t" anchorCtr="0">
            <a:normAutofit/>
          </a:bodyPr>
          <a:lstStyle/>
          <a:p>
            <a:pPr algn="ctr">
              <a:lnSpc>
                <a:spcPct val="100000"/>
              </a:lnSpc>
            </a:pPr>
            <a:r>
              <a:rPr lang="en-US" sz="3200" spc="-100" dirty="0" err="1"/>
              <a:t>DashBoard</a:t>
            </a:r>
            <a:endParaRPr lang="en-US" sz="3200" spc="-100" dirty="0"/>
          </a:p>
        </p:txBody>
      </p:sp>
      <p:pic>
        <p:nvPicPr>
          <p:cNvPr id="4" name="Picture 3">
            <a:extLst>
              <a:ext uri="{FF2B5EF4-FFF2-40B4-BE49-F238E27FC236}">
                <a16:creationId xmlns:a16="http://schemas.microsoft.com/office/drawing/2014/main" id="{57F30868-B881-5F14-86EF-53CF9802DE26}"/>
              </a:ext>
            </a:extLst>
          </p:cNvPr>
          <p:cNvPicPr>
            <a:picLocks noChangeAspect="1"/>
          </p:cNvPicPr>
          <p:nvPr/>
        </p:nvPicPr>
        <p:blipFill>
          <a:blip r:embed="rId3"/>
          <a:stretch>
            <a:fillRect/>
          </a:stretch>
        </p:blipFill>
        <p:spPr>
          <a:xfrm>
            <a:off x="436880" y="576264"/>
            <a:ext cx="11399520" cy="5712776"/>
          </a:xfrm>
          <a:prstGeom prst="rect">
            <a:avLst/>
          </a:prstGeom>
        </p:spPr>
      </p:pic>
    </p:spTree>
    <p:extLst>
      <p:ext uri="{BB962C8B-B14F-4D97-AF65-F5344CB8AC3E}">
        <p14:creationId xmlns:p14="http://schemas.microsoft.com/office/powerpoint/2010/main" val="52521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FCFF-01F6-376A-6F3F-88C6DEA31AA1}"/>
              </a:ext>
            </a:extLst>
          </p:cNvPr>
          <p:cNvSpPr>
            <a:spLocks noGrp="1"/>
          </p:cNvSpPr>
          <p:nvPr>
            <p:ph type="title"/>
          </p:nvPr>
        </p:nvSpPr>
        <p:spPr>
          <a:xfrm>
            <a:off x="720000" y="619200"/>
            <a:ext cx="10728322" cy="482013"/>
          </a:xfrm>
        </p:spPr>
        <p:txBody>
          <a:bodyPr>
            <a:noAutofit/>
          </a:bodyPr>
          <a:lstStyle/>
          <a:p>
            <a:r>
              <a:rPr lang="en-US" dirty="0"/>
              <a:t>Insights</a:t>
            </a:r>
          </a:p>
        </p:txBody>
      </p:sp>
      <p:sp>
        <p:nvSpPr>
          <p:cNvPr id="4" name="Content Placeholder 3">
            <a:extLst>
              <a:ext uri="{FF2B5EF4-FFF2-40B4-BE49-F238E27FC236}">
                <a16:creationId xmlns:a16="http://schemas.microsoft.com/office/drawing/2014/main" id="{622AD759-60D9-BE82-8370-F089BEF42F10}"/>
              </a:ext>
            </a:extLst>
          </p:cNvPr>
          <p:cNvSpPr>
            <a:spLocks noGrp="1"/>
          </p:cNvSpPr>
          <p:nvPr>
            <p:ph idx="1"/>
          </p:nvPr>
        </p:nvSpPr>
        <p:spPr>
          <a:xfrm>
            <a:off x="719997" y="1342337"/>
            <a:ext cx="10728325" cy="5314102"/>
          </a:xfrm>
        </p:spPr>
        <p:txBody>
          <a:bodyPr>
            <a:noAutofit/>
          </a:bodyPr>
          <a:lstStyle/>
          <a:p>
            <a:pPr marL="0" indent="0" algn="l">
              <a:buNone/>
            </a:pPr>
            <a:endParaRPr lang="en-US" sz="1600" b="1" i="0" dirty="0">
              <a:solidFill>
                <a:schemeClr val="tx1">
                  <a:lumMod val="85000"/>
                </a:schemeClr>
              </a:solidFill>
              <a:effectLst/>
              <a:latin typeface="+mj-lt"/>
            </a:endParaRPr>
          </a:p>
          <a:p>
            <a:pPr algn="l"/>
            <a:r>
              <a:rPr lang="en-US" sz="1600" b="1" i="0" dirty="0">
                <a:solidFill>
                  <a:schemeClr val="tx1">
                    <a:lumMod val="85000"/>
                  </a:schemeClr>
                </a:solidFill>
                <a:effectLst/>
                <a:latin typeface="+mj-lt"/>
              </a:rPr>
              <a:t>Age Group Preferences:</a:t>
            </a:r>
          </a:p>
          <a:p>
            <a:pPr marL="0" indent="0" algn="l">
              <a:buNone/>
            </a:pPr>
            <a:r>
              <a:rPr lang="en-US" sz="1600" b="1" i="0" dirty="0">
                <a:solidFill>
                  <a:schemeClr val="tx1">
                    <a:lumMod val="85000"/>
                  </a:schemeClr>
                </a:solidFill>
                <a:effectLst/>
                <a:latin typeface="+mj-lt"/>
              </a:rPr>
              <a:t>- 25-34 and 35-45 age groups spend more on Electronics, Bills, Groceries, Health, and Travel.</a:t>
            </a:r>
          </a:p>
          <a:p>
            <a:pPr algn="l"/>
            <a:r>
              <a:rPr lang="en-US" sz="1600" b="1" i="0" dirty="0">
                <a:solidFill>
                  <a:schemeClr val="tx1">
                    <a:lumMod val="85000"/>
                  </a:schemeClr>
                </a:solidFill>
                <a:effectLst/>
                <a:latin typeface="+mj-lt"/>
              </a:rPr>
              <a:t>Female Spending Habits:</a:t>
            </a:r>
          </a:p>
          <a:p>
            <a:pPr marL="0" indent="0" algn="l">
              <a:buNone/>
            </a:pPr>
            <a:r>
              <a:rPr lang="en-US" sz="1600" b="1" i="0" dirty="0">
                <a:solidFill>
                  <a:schemeClr val="tx1">
                    <a:lumMod val="85000"/>
                  </a:schemeClr>
                </a:solidFill>
                <a:effectLst/>
                <a:latin typeface="+mj-lt"/>
              </a:rPr>
              <a:t>- Females focus on Food and Travel, aligning with male spending patterns.</a:t>
            </a:r>
          </a:p>
          <a:p>
            <a:pPr algn="l"/>
            <a:r>
              <a:rPr lang="en-US" sz="1600" b="1" i="0" dirty="0">
                <a:solidFill>
                  <a:schemeClr val="tx1">
                    <a:lumMod val="85000"/>
                  </a:schemeClr>
                </a:solidFill>
                <a:effectLst/>
                <a:latin typeface="+mj-lt"/>
              </a:rPr>
              <a:t>Occupation-Related Patterns:</a:t>
            </a:r>
          </a:p>
          <a:p>
            <a:pPr marL="0" indent="0" algn="l">
              <a:buNone/>
            </a:pPr>
            <a:r>
              <a:rPr lang="en-US" sz="1600" b="1" i="0" dirty="0">
                <a:solidFill>
                  <a:schemeClr val="tx1">
                    <a:lumMod val="85000"/>
                  </a:schemeClr>
                </a:solidFill>
                <a:effectLst/>
                <a:latin typeface="+mj-lt"/>
              </a:rPr>
              <a:t>- IT Employees, Salaried Other Employees, and Freelancers exhibit substantial spending.</a:t>
            </a:r>
          </a:p>
          <a:p>
            <a:pPr marL="0" indent="0" algn="l">
              <a:buNone/>
            </a:pPr>
            <a:r>
              <a:rPr lang="en-US" sz="1600" b="1" i="0" dirty="0">
                <a:solidFill>
                  <a:schemeClr val="tx1">
                    <a:lumMod val="85000"/>
                  </a:schemeClr>
                </a:solidFill>
                <a:effectLst/>
                <a:latin typeface="+mj-lt"/>
              </a:rPr>
              <a:t>Actionable Recommendations:</a:t>
            </a:r>
          </a:p>
          <a:p>
            <a:pPr algn="l"/>
            <a:r>
              <a:rPr lang="en-US" sz="1600" b="1" i="0" dirty="0">
                <a:solidFill>
                  <a:schemeClr val="tx1">
                    <a:lumMod val="85000"/>
                  </a:schemeClr>
                </a:solidFill>
                <a:effectLst/>
                <a:latin typeface="+mj-lt"/>
              </a:rPr>
              <a:t>Tailored Credit Card Rewards:</a:t>
            </a:r>
          </a:p>
          <a:p>
            <a:pPr marL="0" indent="0" algn="l">
              <a:buNone/>
            </a:pPr>
            <a:r>
              <a:rPr lang="en-US" sz="1600" b="1" i="0" dirty="0">
                <a:solidFill>
                  <a:schemeClr val="tx1">
                    <a:lumMod val="85000"/>
                  </a:schemeClr>
                </a:solidFill>
                <a:effectLst/>
                <a:latin typeface="+mj-lt"/>
              </a:rPr>
              <a:t> - Align rewards with age group preferences.</a:t>
            </a:r>
          </a:p>
          <a:p>
            <a:pPr marL="0" indent="0" algn="l">
              <a:buNone/>
            </a:pPr>
            <a:r>
              <a:rPr lang="en-US" sz="1600" b="1" i="0" dirty="0">
                <a:solidFill>
                  <a:schemeClr val="tx1">
                    <a:lumMod val="85000"/>
                  </a:schemeClr>
                </a:solidFill>
                <a:effectLst/>
                <a:latin typeface="+mj-lt"/>
              </a:rPr>
              <a:t>  - Introduce gender-specific benefits on like Apparel, Food and Travel.</a:t>
            </a:r>
          </a:p>
          <a:p>
            <a:pPr algn="l"/>
            <a:r>
              <a:rPr lang="en-US" sz="1600" b="1" i="0" dirty="0">
                <a:solidFill>
                  <a:schemeClr val="tx1">
                    <a:lumMod val="85000"/>
                  </a:schemeClr>
                </a:solidFill>
                <a:effectLst/>
                <a:latin typeface="+mj-lt"/>
              </a:rPr>
              <a:t>Targeted Occupation Offers:</a:t>
            </a:r>
          </a:p>
          <a:p>
            <a:pPr marL="0" indent="0" algn="l">
              <a:buNone/>
            </a:pPr>
            <a:r>
              <a:rPr lang="en-US" sz="1600" b="1" i="0" dirty="0">
                <a:solidFill>
                  <a:schemeClr val="tx1">
                    <a:lumMod val="85000"/>
                  </a:schemeClr>
                </a:solidFill>
                <a:effectLst/>
                <a:latin typeface="+mj-lt"/>
              </a:rPr>
              <a:t>  - Customize credit card features for high-spending occupations.</a:t>
            </a:r>
            <a:endParaRPr lang="en-US" sz="1600" dirty="0">
              <a:solidFill>
                <a:schemeClr val="tx1">
                  <a:lumMod val="85000"/>
                </a:schemeClr>
              </a:solidFill>
              <a:latin typeface="+mj-lt"/>
            </a:endParaRPr>
          </a:p>
        </p:txBody>
      </p:sp>
    </p:spTree>
    <p:extLst>
      <p:ext uri="{BB962C8B-B14F-4D97-AF65-F5344CB8AC3E}">
        <p14:creationId xmlns:p14="http://schemas.microsoft.com/office/powerpoint/2010/main" val="128515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7EB0-C4C9-8923-510F-E3B822E9BCC9}"/>
              </a:ext>
            </a:extLst>
          </p:cNvPr>
          <p:cNvSpPr>
            <a:spLocks noGrp="1"/>
          </p:cNvSpPr>
          <p:nvPr>
            <p:ph type="title"/>
          </p:nvPr>
        </p:nvSpPr>
        <p:spPr>
          <a:xfrm>
            <a:off x="720000" y="619201"/>
            <a:ext cx="10728322" cy="639328"/>
          </a:xfrm>
        </p:spPr>
        <p:txBody>
          <a:bodyPr>
            <a:normAutofit/>
          </a:bodyPr>
          <a:lstStyle/>
          <a:p>
            <a:pPr marL="457200" indent="-457200"/>
            <a:r>
              <a:rPr lang="en-US" b="1" i="0" dirty="0">
                <a:solidFill>
                  <a:schemeClr val="tx1"/>
                </a:solidFill>
                <a:effectLst/>
              </a:rPr>
              <a:t>Insights</a:t>
            </a:r>
            <a:endParaRPr lang="en-US" dirty="0"/>
          </a:p>
        </p:txBody>
      </p:sp>
      <p:sp>
        <p:nvSpPr>
          <p:cNvPr id="3" name="Content Placeholder 2">
            <a:extLst>
              <a:ext uri="{FF2B5EF4-FFF2-40B4-BE49-F238E27FC236}">
                <a16:creationId xmlns:a16="http://schemas.microsoft.com/office/drawing/2014/main" id="{0E4149A9-A80D-4EFF-44F7-DA81AA80EA74}"/>
              </a:ext>
            </a:extLst>
          </p:cNvPr>
          <p:cNvSpPr>
            <a:spLocks noGrp="1"/>
          </p:cNvSpPr>
          <p:nvPr>
            <p:ph idx="1"/>
          </p:nvPr>
        </p:nvSpPr>
        <p:spPr>
          <a:xfrm>
            <a:off x="720000" y="1553497"/>
            <a:ext cx="10728325" cy="4247863"/>
          </a:xfrm>
        </p:spPr>
        <p:txBody>
          <a:bodyPr>
            <a:noAutofit/>
          </a:bodyPr>
          <a:lstStyle/>
          <a:p>
            <a:pPr algn="l">
              <a:buFont typeface="Arial" panose="020B0604020202020204" pitchFamily="34" charset="0"/>
              <a:buChar char="•"/>
            </a:pPr>
            <a:r>
              <a:rPr lang="en-US" sz="1600" b="1" i="0" dirty="0">
                <a:solidFill>
                  <a:schemeClr val="tx1">
                    <a:lumMod val="85000"/>
                  </a:schemeClr>
                </a:solidFill>
                <a:effectLst/>
                <a:latin typeface="+mj-lt"/>
              </a:rPr>
              <a:t>Spending Categories:</a:t>
            </a:r>
            <a:endParaRPr lang="en-US" sz="1600" dirty="0">
              <a:solidFill>
                <a:schemeClr val="tx1">
                  <a:lumMod val="85000"/>
                </a:schemeClr>
              </a:solidFill>
              <a:latin typeface="+mj-lt"/>
            </a:endParaRPr>
          </a:p>
          <a:p>
            <a:pPr marL="0" indent="0" algn="l">
              <a:buNone/>
            </a:pPr>
            <a:r>
              <a:rPr lang="en-US" sz="1600" b="0" i="0" dirty="0">
                <a:solidFill>
                  <a:schemeClr val="tx1">
                    <a:lumMod val="85000"/>
                  </a:schemeClr>
                </a:solidFill>
                <a:effectLst/>
                <a:latin typeface="+mj-lt"/>
              </a:rPr>
              <a:t>-Bills are the most utilized category, followed by Electronics, Groceries, Health, and Travel.</a:t>
            </a:r>
          </a:p>
          <a:p>
            <a:pPr algn="l"/>
            <a:r>
              <a:rPr lang="en-US" sz="1600" b="1" i="0" dirty="0">
                <a:solidFill>
                  <a:schemeClr val="tx1">
                    <a:lumMod val="85000"/>
                  </a:schemeClr>
                </a:solidFill>
                <a:effectLst/>
                <a:latin typeface="+mj-lt"/>
              </a:rPr>
              <a:t>Recommendations:</a:t>
            </a:r>
          </a:p>
          <a:p>
            <a:pPr marL="0" indent="0" algn="l">
              <a:buNone/>
            </a:pPr>
            <a:r>
              <a:rPr lang="en-US" sz="1600" b="1" i="0" dirty="0">
                <a:solidFill>
                  <a:schemeClr val="tx1">
                    <a:lumMod val="85000"/>
                  </a:schemeClr>
                </a:solidFill>
                <a:effectLst/>
                <a:latin typeface="+mj-lt"/>
              </a:rPr>
              <a:t>-Customized Offerings:</a:t>
            </a:r>
            <a:r>
              <a:rPr lang="en-US" sz="1600" b="0" i="0" dirty="0">
                <a:solidFill>
                  <a:schemeClr val="tx1">
                    <a:lumMod val="85000"/>
                  </a:schemeClr>
                </a:solidFill>
                <a:effectLst/>
                <a:latin typeface="+mj-lt"/>
              </a:rPr>
              <a:t> Tailor credit card benefits for high-utilizing demographics and categories.</a:t>
            </a:r>
          </a:p>
          <a:p>
            <a:pPr marL="0" indent="0" algn="l">
              <a:buNone/>
            </a:pPr>
            <a:r>
              <a:rPr lang="en-US" sz="1600" b="1" i="0" dirty="0">
                <a:solidFill>
                  <a:schemeClr val="tx1">
                    <a:lumMod val="85000"/>
                  </a:schemeClr>
                </a:solidFill>
                <a:effectLst/>
                <a:latin typeface="+mj-lt"/>
              </a:rPr>
              <a:t>-Occupation-Centric Features:</a:t>
            </a:r>
            <a:r>
              <a:rPr lang="en-US" sz="1600" b="0" i="0" dirty="0">
                <a:solidFill>
                  <a:schemeClr val="tx1">
                    <a:lumMod val="85000"/>
                  </a:schemeClr>
                </a:solidFill>
                <a:effectLst/>
                <a:latin typeface="+mj-lt"/>
              </a:rPr>
              <a:t> Align credit card features with spending habits of IT, Freelancers, and specific employee groups.</a:t>
            </a:r>
          </a:p>
          <a:p>
            <a:endParaRPr lang="en-US" sz="1600" dirty="0">
              <a:solidFill>
                <a:schemeClr val="tx1">
                  <a:lumMod val="85000"/>
                </a:schemeClr>
              </a:solidFill>
              <a:latin typeface="+mj-lt"/>
            </a:endParaRPr>
          </a:p>
        </p:txBody>
      </p:sp>
    </p:spTree>
    <p:extLst>
      <p:ext uri="{BB962C8B-B14F-4D97-AF65-F5344CB8AC3E}">
        <p14:creationId xmlns:p14="http://schemas.microsoft.com/office/powerpoint/2010/main" val="1663152669"/>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747</Words>
  <Application>Microsoft Office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Sagona Book</vt:lpstr>
      <vt:lpstr>Söhne</vt:lpstr>
      <vt:lpstr>The Hand Extrablack</vt:lpstr>
      <vt:lpstr>The Hand Extrablack (Headings)</vt:lpstr>
      <vt:lpstr>BlobVTI</vt:lpstr>
      <vt:lpstr>Mitron Bank Analysis</vt:lpstr>
      <vt:lpstr>PROBLEM STATEMENT</vt:lpstr>
      <vt:lpstr>OBJECTIVE</vt:lpstr>
      <vt:lpstr>BUSINESS QUESTIONS</vt:lpstr>
      <vt:lpstr>Data Model</vt:lpstr>
      <vt:lpstr>DATA CLEANING</vt:lpstr>
      <vt:lpstr>DashBoard</vt:lpstr>
      <vt:lpstr>Insights</vt:lpstr>
      <vt:lpstr>Insights</vt:lpstr>
      <vt:lpstr>Insights</vt:lpstr>
      <vt:lpstr>Insights</vt:lpstr>
      <vt:lpstr>Feature 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Mitron Bank Analysis</dc:title>
  <dc:creator>Mahendra Bairi</dc:creator>
  <cp:lastModifiedBy>Mahendra Bairi</cp:lastModifiedBy>
  <cp:revision>10</cp:revision>
  <dcterms:created xsi:type="dcterms:W3CDTF">2023-12-08T12:44:02Z</dcterms:created>
  <dcterms:modified xsi:type="dcterms:W3CDTF">2024-01-16T12:33:04Z</dcterms:modified>
</cp:coreProperties>
</file>