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
      <p:font typeface="EB Garamon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EBGaramond-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boldItalic.fntdata"/><Relationship Id="rId30" Type="http://schemas.openxmlformats.org/officeDocument/2006/relationships/font" Target="fonts/EBGaramon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dad221989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dad221989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dad221989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dad221989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dad221989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dad221989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dad221989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dad221989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dad22198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dad22198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dad221989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dad221989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dad22198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dad22198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dad22198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dad22198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dad221989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dad221989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dad22198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dad22198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dad22198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dad22198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dad221989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dad221989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dad221989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dad221989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32125" y="5259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MTP- Mid Sem</a:t>
            </a:r>
            <a:endParaRPr sz="30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1242825" y="433075"/>
            <a:ext cx="7698000" cy="37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highlight>
                  <a:schemeClr val="dk1"/>
                </a:highlight>
                <a:latin typeface="Arial"/>
                <a:ea typeface="Arial"/>
                <a:cs typeface="Arial"/>
                <a:sym typeface="Arial"/>
              </a:rPr>
              <a:t>Teacher Model- Big Trained Model</a:t>
            </a:r>
            <a:endParaRPr sz="1400">
              <a:highlight>
                <a:schemeClr val="dk1"/>
              </a:highlight>
              <a:latin typeface="Arial"/>
              <a:ea typeface="Arial"/>
              <a:cs typeface="Arial"/>
              <a:sym typeface="Arial"/>
            </a:endParaRPr>
          </a:p>
          <a:p>
            <a:pPr indent="0" lvl="0" marL="0" rtl="0" algn="l">
              <a:spcBef>
                <a:spcPts val="1200"/>
              </a:spcBef>
              <a:spcAft>
                <a:spcPts val="0"/>
              </a:spcAft>
              <a:buNone/>
            </a:pPr>
            <a:r>
              <a:rPr lang="en" sz="1400">
                <a:highlight>
                  <a:schemeClr val="dk1"/>
                </a:highlight>
                <a:latin typeface="Arial"/>
                <a:ea typeface="Arial"/>
                <a:cs typeface="Arial"/>
                <a:sym typeface="Arial"/>
              </a:rPr>
              <a:t>Student Model- A smaller model that will rely on the Teacher Network’s distilled knowledge. It employs a different type of training called “distillation” to transfer knowledge from the large model to the smaller Student model.</a:t>
            </a:r>
            <a:endParaRPr sz="1400">
              <a:highlight>
                <a:schemeClr val="dk1"/>
              </a:highlight>
              <a:latin typeface="Arial"/>
              <a:ea typeface="Arial"/>
              <a:cs typeface="Arial"/>
              <a:sym typeface="Arial"/>
            </a:endParaRPr>
          </a:p>
          <a:p>
            <a:pPr indent="0" lvl="0" marL="0" rtl="0" algn="l">
              <a:lnSpc>
                <a:spcPct val="120000"/>
              </a:lnSpc>
              <a:spcBef>
                <a:spcPts val="1400"/>
              </a:spcBef>
              <a:spcAft>
                <a:spcPts val="0"/>
              </a:spcAft>
              <a:buNone/>
            </a:pPr>
            <a:r>
              <a:rPr lang="en" sz="1400">
                <a:highlight>
                  <a:schemeClr val="dk1"/>
                </a:highlight>
                <a:latin typeface="Arial"/>
                <a:ea typeface="Arial"/>
                <a:cs typeface="Arial"/>
                <a:sym typeface="Arial"/>
              </a:rPr>
              <a:t>Types of knowledge distillation  </a:t>
            </a:r>
            <a:endParaRPr sz="1400">
              <a:highlight>
                <a:schemeClr val="dk1"/>
              </a:highlight>
              <a:latin typeface="Arial"/>
              <a:ea typeface="Arial"/>
              <a:cs typeface="Arial"/>
              <a:sym typeface="Arial"/>
            </a:endParaRPr>
          </a:p>
          <a:p>
            <a:pPr indent="0" lvl="0" marL="0" rtl="0" algn="l">
              <a:lnSpc>
                <a:spcPct val="120000"/>
              </a:lnSpc>
              <a:spcBef>
                <a:spcPts val="1400"/>
              </a:spcBef>
              <a:spcAft>
                <a:spcPts val="0"/>
              </a:spcAft>
              <a:buNone/>
            </a:pPr>
            <a:r>
              <a:rPr lang="en" sz="1400">
                <a:highlight>
                  <a:schemeClr val="dk1"/>
                </a:highlight>
                <a:latin typeface="Arial"/>
                <a:ea typeface="Arial"/>
                <a:cs typeface="Arial"/>
                <a:sym typeface="Arial"/>
              </a:rPr>
              <a:t>1-Response based distillation  </a:t>
            </a:r>
            <a:endParaRPr sz="1400">
              <a:highlight>
                <a:schemeClr val="dk1"/>
              </a:highlight>
              <a:latin typeface="Arial"/>
              <a:ea typeface="Arial"/>
              <a:cs typeface="Arial"/>
              <a:sym typeface="Arial"/>
            </a:endParaRPr>
          </a:p>
          <a:p>
            <a:pPr indent="0" lvl="0" marL="0" rtl="0" algn="l">
              <a:lnSpc>
                <a:spcPct val="120000"/>
              </a:lnSpc>
              <a:spcBef>
                <a:spcPts val="1400"/>
              </a:spcBef>
              <a:spcAft>
                <a:spcPts val="0"/>
              </a:spcAft>
              <a:buNone/>
            </a:pPr>
            <a:r>
              <a:rPr lang="en" sz="1400">
                <a:highlight>
                  <a:schemeClr val="dk1"/>
                </a:highlight>
                <a:latin typeface="Arial"/>
                <a:ea typeface="Arial"/>
                <a:cs typeface="Arial"/>
                <a:sym typeface="Arial"/>
              </a:rPr>
              <a:t>2- Feature Based Distillation</a:t>
            </a:r>
            <a:endParaRPr sz="1400">
              <a:highlight>
                <a:schemeClr val="dk1"/>
              </a:highlight>
              <a:latin typeface="Arial"/>
              <a:ea typeface="Arial"/>
              <a:cs typeface="Arial"/>
              <a:sym typeface="Arial"/>
            </a:endParaRPr>
          </a:p>
          <a:p>
            <a:pPr indent="0" lvl="0" marL="0" rtl="0" algn="l">
              <a:lnSpc>
                <a:spcPct val="120000"/>
              </a:lnSpc>
              <a:spcBef>
                <a:spcPts val="1400"/>
              </a:spcBef>
              <a:spcAft>
                <a:spcPts val="0"/>
              </a:spcAft>
              <a:buNone/>
            </a:pPr>
            <a:r>
              <a:rPr lang="en" sz="1400">
                <a:highlight>
                  <a:schemeClr val="dk1"/>
                </a:highlight>
                <a:latin typeface="Arial"/>
                <a:ea typeface="Arial"/>
                <a:cs typeface="Arial"/>
                <a:sym typeface="Arial"/>
              </a:rPr>
              <a:t>3- Relation based distillation</a:t>
            </a:r>
            <a:endParaRPr sz="1400">
              <a:highlight>
                <a:schemeClr val="dk1"/>
              </a:highlight>
              <a:latin typeface="Arial"/>
              <a:ea typeface="Arial"/>
              <a:cs typeface="Arial"/>
              <a:sym typeface="Arial"/>
            </a:endParaRPr>
          </a:p>
          <a:p>
            <a:pPr indent="0" lvl="0" marL="0" rtl="0" algn="l">
              <a:spcBef>
                <a:spcPts val="400"/>
              </a:spcBef>
              <a:spcAft>
                <a:spcPts val="0"/>
              </a:spcAft>
              <a:buNone/>
            </a:pPr>
            <a:r>
              <a:t/>
            </a:r>
            <a:endParaRPr sz="1400">
              <a:highlight>
                <a:schemeClr val="lt1"/>
              </a:highlight>
              <a:latin typeface="Arial"/>
              <a:ea typeface="Arial"/>
              <a:cs typeface="Arial"/>
              <a:sym typeface="Arial"/>
            </a:endParaRPr>
          </a:p>
          <a:p>
            <a:pPr indent="0" lvl="0" marL="0" rtl="0" algn="l">
              <a:lnSpc>
                <a:spcPct val="120000"/>
              </a:lnSpc>
              <a:spcBef>
                <a:spcPts val="1400"/>
              </a:spcBef>
              <a:spcAft>
                <a:spcPts val="0"/>
              </a:spcAft>
              <a:buNone/>
            </a:pPr>
            <a:r>
              <a:t/>
            </a:r>
            <a:endParaRPr i="1" sz="1400">
              <a:highlight>
                <a:schemeClr val="lt1"/>
              </a:highlight>
              <a:latin typeface="EB Garamond"/>
              <a:ea typeface="EB Garamond"/>
              <a:cs typeface="EB Garamond"/>
              <a:sym typeface="EB Garamond"/>
            </a:endParaRPr>
          </a:p>
          <a:p>
            <a:pPr indent="0" lvl="0" marL="0" rtl="0" algn="l">
              <a:spcBef>
                <a:spcPts val="400"/>
              </a:spcBef>
              <a:spcAft>
                <a:spcPts val="0"/>
              </a:spcAft>
              <a:buNone/>
            </a:pPr>
            <a:r>
              <a:t/>
            </a:r>
            <a:endParaRPr i="1" sz="1400">
              <a:highlight>
                <a:schemeClr val="lt1"/>
              </a:highlight>
              <a:latin typeface="EB Garamond"/>
              <a:ea typeface="EB Garamond"/>
              <a:cs typeface="EB Garamond"/>
              <a:sym typeface="EB Garamond"/>
            </a:endParaRPr>
          </a:p>
          <a:p>
            <a:pPr indent="0" lvl="0" marL="0" rtl="0" algn="l">
              <a:lnSpc>
                <a:spcPct val="120000"/>
              </a:lnSpc>
              <a:spcBef>
                <a:spcPts val="1400"/>
              </a:spcBef>
              <a:spcAft>
                <a:spcPts val="0"/>
              </a:spcAft>
              <a:buNone/>
            </a:pPr>
            <a:r>
              <a:t/>
            </a:r>
            <a:endParaRPr i="1" sz="1400">
              <a:highlight>
                <a:schemeClr val="lt1"/>
              </a:highlight>
              <a:latin typeface="EB Garamond"/>
              <a:ea typeface="EB Garamond"/>
              <a:cs typeface="EB Garamond"/>
              <a:sym typeface="EB Garamond"/>
            </a:endParaRPr>
          </a:p>
          <a:p>
            <a:pPr indent="0" lvl="0" marL="0" rtl="0" algn="l">
              <a:spcBef>
                <a:spcPts val="400"/>
              </a:spcBef>
              <a:spcAft>
                <a:spcPts val="0"/>
              </a:spcAft>
              <a:buNone/>
            </a:pPr>
            <a:r>
              <a:t/>
            </a:r>
            <a:endParaRPr sz="1400">
              <a:highlight>
                <a:schemeClr val="lt1"/>
              </a:highlight>
              <a:latin typeface="Arial"/>
              <a:ea typeface="Arial"/>
              <a:cs typeface="Arial"/>
              <a:sym typeface="Arial"/>
            </a:endParaRPr>
          </a:p>
          <a:p>
            <a:pPr indent="0" lvl="0" marL="0" rtl="0" algn="l">
              <a:lnSpc>
                <a:spcPct val="120000"/>
              </a:lnSpc>
              <a:spcBef>
                <a:spcPts val="1400"/>
              </a:spcBef>
              <a:spcAft>
                <a:spcPts val="0"/>
              </a:spcAft>
              <a:buNone/>
            </a:pPr>
            <a:r>
              <a:t/>
            </a:r>
            <a:endParaRPr sz="1400">
              <a:highlight>
                <a:schemeClr val="lt1"/>
              </a:highlight>
              <a:latin typeface="EB Garamond"/>
              <a:ea typeface="EB Garamond"/>
              <a:cs typeface="EB Garamond"/>
              <a:sym typeface="EB Garamond"/>
            </a:endParaRPr>
          </a:p>
          <a:p>
            <a:pPr indent="0" lvl="0" marL="0" rtl="0" algn="l">
              <a:spcBef>
                <a:spcPts val="400"/>
              </a:spcBef>
              <a:spcAft>
                <a:spcPts val="1200"/>
              </a:spcAft>
              <a:buNone/>
            </a:pPr>
            <a:r>
              <a:t/>
            </a:r>
            <a:endParaRPr sz="1400">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436100" cy="18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500">
                <a:latin typeface="Arial"/>
                <a:ea typeface="Arial"/>
                <a:cs typeface="Arial"/>
                <a:sym typeface="Arial"/>
              </a:rPr>
              <a:t>Response Based Distillation-</a:t>
            </a:r>
            <a:endParaRPr sz="1500">
              <a:latin typeface="Arial"/>
              <a:ea typeface="Arial"/>
              <a:cs typeface="Arial"/>
              <a:sym typeface="Arial"/>
            </a:endParaRPr>
          </a:p>
          <a:p>
            <a:pPr indent="0" lvl="0" marL="0" rtl="0" algn="l">
              <a:spcBef>
                <a:spcPts val="0"/>
              </a:spcBef>
              <a:spcAft>
                <a:spcPts val="0"/>
              </a:spcAft>
              <a:buSzPts val="990"/>
              <a:buNone/>
            </a:pPr>
            <a:r>
              <a:rPr lang="en" sz="1400">
                <a:highlight>
                  <a:schemeClr val="dk1"/>
                </a:highlight>
                <a:latin typeface="Arial"/>
                <a:ea typeface="Arial"/>
                <a:cs typeface="Arial"/>
                <a:sym typeface="Arial"/>
              </a:rPr>
              <a:t>Response-based knowledge is the focus of the teacher model’s final output layer. The student model will learn to mimic the teacher model’s predictions, according to the hypothesis. </a:t>
            </a:r>
            <a:endParaRPr sz="1400">
              <a:highlight>
                <a:schemeClr val="dk1"/>
              </a:highlight>
              <a:latin typeface="Arial"/>
              <a:ea typeface="Arial"/>
              <a:cs typeface="Arial"/>
              <a:sym typeface="Arial"/>
            </a:endParaRPr>
          </a:p>
          <a:p>
            <a:pPr indent="0" lvl="0" marL="0" rtl="0" algn="l">
              <a:spcBef>
                <a:spcPts val="0"/>
              </a:spcBef>
              <a:spcAft>
                <a:spcPts val="0"/>
              </a:spcAft>
              <a:buSzPts val="990"/>
              <a:buNone/>
            </a:pPr>
            <a:r>
              <a:rPr lang="en" sz="1400">
                <a:highlight>
                  <a:schemeClr val="dk1"/>
                </a:highlight>
                <a:latin typeface="Arial"/>
                <a:ea typeface="Arial"/>
                <a:cs typeface="Arial"/>
                <a:sym typeface="Arial"/>
              </a:rPr>
              <a:t>The student model will become more accurate in making predictions similar to the teacher as loss is reduced over time.</a:t>
            </a:r>
            <a:endParaRPr sz="1400">
              <a:highlight>
                <a:schemeClr val="dk1"/>
              </a:highlight>
              <a:latin typeface="Arial"/>
              <a:ea typeface="Arial"/>
              <a:cs typeface="Arial"/>
              <a:sym typeface="Arial"/>
            </a:endParaRPr>
          </a:p>
        </p:txBody>
      </p:sp>
      <p:sp>
        <p:nvSpPr>
          <p:cNvPr id="195" name="Google Shape;195;p23"/>
          <p:cNvSpPr txBox="1"/>
          <p:nvPr>
            <p:ph idx="1" type="body"/>
          </p:nvPr>
        </p:nvSpPr>
        <p:spPr>
          <a:xfrm>
            <a:off x="1297500" y="2931000"/>
            <a:ext cx="7038900" cy="1547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400">
              <a:latin typeface="Montserrat"/>
              <a:ea typeface="Montserrat"/>
              <a:cs typeface="Montserrat"/>
              <a:sym typeface="Montserrat"/>
            </a:endParaRPr>
          </a:p>
        </p:txBody>
      </p:sp>
      <p:pic>
        <p:nvPicPr>
          <p:cNvPr id="196" name="Google Shape;196;p23"/>
          <p:cNvPicPr preferRelativeResize="0"/>
          <p:nvPr/>
        </p:nvPicPr>
        <p:blipFill>
          <a:blip r:embed="rId3">
            <a:alphaModFix/>
          </a:blip>
          <a:stretch>
            <a:fillRect/>
          </a:stretch>
        </p:blipFill>
        <p:spPr>
          <a:xfrm>
            <a:off x="1494600" y="1973550"/>
            <a:ext cx="6240351" cy="259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31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highlight>
                  <a:schemeClr val="dk1"/>
                </a:highlight>
                <a:latin typeface="Arial"/>
                <a:ea typeface="Arial"/>
                <a:cs typeface="Arial"/>
                <a:sym typeface="Arial"/>
              </a:rPr>
              <a:t>Feature Based Distillation- </a:t>
            </a:r>
            <a:endParaRPr sz="1400">
              <a:highlight>
                <a:schemeClr val="dk1"/>
              </a:highlight>
              <a:latin typeface="Arial"/>
              <a:ea typeface="Arial"/>
              <a:cs typeface="Arial"/>
              <a:sym typeface="Arial"/>
            </a:endParaRPr>
          </a:p>
          <a:p>
            <a:pPr indent="0" lvl="0" marL="0" rtl="0" algn="l">
              <a:spcBef>
                <a:spcPts val="0"/>
              </a:spcBef>
              <a:spcAft>
                <a:spcPts val="0"/>
              </a:spcAft>
              <a:buNone/>
            </a:pPr>
            <a:r>
              <a:rPr lang="en" sz="1400">
                <a:highlight>
                  <a:schemeClr val="dk1"/>
                </a:highlight>
                <a:latin typeface="Arial"/>
                <a:ea typeface="Arial"/>
                <a:cs typeface="Arial"/>
                <a:sym typeface="Arial"/>
              </a:rPr>
              <a:t>A trained teacher model also captures data knowledge in its intermediate layers, which is particularly important for deep neural networks.</a:t>
            </a:r>
            <a:endParaRPr sz="1400">
              <a:highlight>
                <a:schemeClr val="dk1"/>
              </a:highlight>
              <a:latin typeface="Arial"/>
              <a:ea typeface="Arial"/>
              <a:cs typeface="Arial"/>
              <a:sym typeface="Arial"/>
            </a:endParaRPr>
          </a:p>
          <a:p>
            <a:pPr indent="0" lvl="0" marL="0" rtl="0" algn="l">
              <a:spcBef>
                <a:spcPts val="0"/>
              </a:spcBef>
              <a:spcAft>
                <a:spcPts val="0"/>
              </a:spcAft>
              <a:buNone/>
            </a:pPr>
            <a:r>
              <a:rPr lang="en" sz="1400">
                <a:highlight>
                  <a:schemeClr val="dk1"/>
                </a:highlight>
                <a:latin typeface="Arial"/>
                <a:ea typeface="Arial"/>
                <a:cs typeface="Arial"/>
                <a:sym typeface="Arial"/>
              </a:rPr>
              <a:t>The intermediate layers learn to discriminate between specific features, which can then be used to train a student model.</a:t>
            </a:r>
            <a:endParaRPr sz="1400">
              <a:highlight>
                <a:schemeClr val="dk1"/>
              </a:highlight>
              <a:latin typeface="Arial"/>
              <a:ea typeface="Arial"/>
              <a:cs typeface="Arial"/>
              <a:sym typeface="Arial"/>
            </a:endParaRPr>
          </a:p>
          <a:p>
            <a:pPr indent="0" lvl="0" marL="0" rtl="0" algn="l">
              <a:spcBef>
                <a:spcPts val="0"/>
              </a:spcBef>
              <a:spcAft>
                <a:spcPts val="0"/>
              </a:spcAft>
              <a:buNone/>
            </a:pPr>
            <a:r>
              <a:t/>
            </a:r>
            <a:endParaRPr sz="1400">
              <a:highlight>
                <a:schemeClr val="dk1"/>
              </a:highlight>
              <a:latin typeface="Arial"/>
              <a:ea typeface="Arial"/>
              <a:cs typeface="Arial"/>
              <a:sym typeface="Arial"/>
            </a:endParaRPr>
          </a:p>
          <a:p>
            <a:pPr indent="0" lvl="0" marL="0" rtl="0" algn="l">
              <a:spcBef>
                <a:spcPts val="0"/>
              </a:spcBef>
              <a:spcAft>
                <a:spcPts val="0"/>
              </a:spcAft>
              <a:buNone/>
            </a:pPr>
            <a:r>
              <a:rPr lang="en" sz="1400">
                <a:highlight>
                  <a:schemeClr val="dk1"/>
                </a:highlight>
                <a:latin typeface="Arial"/>
                <a:ea typeface="Arial"/>
                <a:cs typeface="Arial"/>
                <a:sym typeface="Arial"/>
              </a:rPr>
              <a:t> Training the student model to learn the same feature activations as the teacher model. This is accomplished by minimizing the difference between the feature activations of the teacher and student models.</a:t>
            </a:r>
            <a:endParaRPr sz="1400">
              <a:highlight>
                <a:schemeClr val="dk1"/>
              </a:highlight>
              <a:latin typeface="Arial"/>
              <a:ea typeface="Arial"/>
              <a:cs typeface="Arial"/>
              <a:sym typeface="Arial"/>
            </a:endParaRPr>
          </a:p>
        </p:txBody>
      </p:sp>
      <p:pic>
        <p:nvPicPr>
          <p:cNvPr id="202" name="Google Shape;202;p24"/>
          <p:cNvPicPr preferRelativeResize="0"/>
          <p:nvPr/>
        </p:nvPicPr>
        <p:blipFill rotWithShape="1">
          <a:blip r:embed="rId3">
            <a:alphaModFix/>
          </a:blip>
          <a:srcRect b="-6292" l="0" r="0" t="0"/>
          <a:stretch/>
        </p:blipFill>
        <p:spPr>
          <a:xfrm>
            <a:off x="1148325" y="2486550"/>
            <a:ext cx="6847351" cy="273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341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highlight>
                  <a:schemeClr val="dk1"/>
                </a:highlight>
                <a:latin typeface="Arial"/>
                <a:ea typeface="Arial"/>
                <a:cs typeface="Arial"/>
                <a:sym typeface="Arial"/>
              </a:rPr>
              <a:t>Relation Based Distillation- </a:t>
            </a:r>
            <a:endParaRPr sz="1500">
              <a:highlight>
                <a:schemeClr val="dk1"/>
              </a:highlight>
              <a:latin typeface="Arial"/>
              <a:ea typeface="Arial"/>
              <a:cs typeface="Arial"/>
              <a:sym typeface="Arial"/>
            </a:endParaRPr>
          </a:p>
          <a:p>
            <a:pPr indent="0" lvl="0" marL="0" rtl="0" algn="l">
              <a:spcBef>
                <a:spcPts val="0"/>
              </a:spcBef>
              <a:spcAft>
                <a:spcPts val="0"/>
              </a:spcAft>
              <a:buNone/>
            </a:pPr>
            <a:r>
              <a:rPr lang="en" sz="1400">
                <a:highlight>
                  <a:schemeClr val="dk1"/>
                </a:highlight>
                <a:latin typeface="Arial"/>
                <a:ea typeface="Arial"/>
                <a:cs typeface="Arial"/>
                <a:sym typeface="Arial"/>
              </a:rPr>
              <a:t>Relationship based knowledge enlarges the connections between different layers or data samples.</a:t>
            </a:r>
            <a:endParaRPr sz="1400">
              <a:highlight>
                <a:schemeClr val="dk1"/>
              </a:highlight>
              <a:latin typeface="Arial"/>
              <a:ea typeface="Arial"/>
              <a:cs typeface="Arial"/>
              <a:sym typeface="Arial"/>
            </a:endParaRPr>
          </a:p>
          <a:p>
            <a:pPr indent="0" lvl="0" marL="0" rtl="0" algn="l">
              <a:spcBef>
                <a:spcPts val="0"/>
              </a:spcBef>
              <a:spcAft>
                <a:spcPts val="0"/>
              </a:spcAft>
              <a:buNone/>
            </a:pPr>
            <a:r>
              <a:rPr lang="en" sz="1400">
                <a:highlight>
                  <a:schemeClr val="dk1"/>
                </a:highlight>
                <a:latin typeface="Arial"/>
                <a:ea typeface="Arial"/>
                <a:cs typeface="Arial"/>
                <a:sym typeface="Arial"/>
              </a:rPr>
              <a:t>A flow of solution process (FSP) defined by the Gram matrix between two layers was used to investigate the relationships between different feature maps. </a:t>
            </a:r>
            <a:endParaRPr sz="1400">
              <a:highlight>
                <a:schemeClr val="dk1"/>
              </a:highlight>
              <a:latin typeface="Arial"/>
              <a:ea typeface="Arial"/>
              <a:cs typeface="Arial"/>
              <a:sym typeface="Arial"/>
            </a:endParaRPr>
          </a:p>
          <a:p>
            <a:pPr indent="0" lvl="0" marL="0" rtl="0" algn="l">
              <a:spcBef>
                <a:spcPts val="0"/>
              </a:spcBef>
              <a:spcAft>
                <a:spcPts val="0"/>
              </a:spcAft>
              <a:buNone/>
            </a:pPr>
            <a:r>
              <a:rPr lang="en" sz="1400">
                <a:highlight>
                  <a:schemeClr val="dk1"/>
                </a:highlight>
                <a:latin typeface="Arial"/>
                <a:ea typeface="Arial"/>
                <a:cs typeface="Arial"/>
                <a:sym typeface="Arial"/>
              </a:rPr>
              <a:t>The feature map pairs relationships are summarized in the FSP matrix. It is calculated by taking the inner products of the features of two layers.</a:t>
            </a:r>
            <a:endParaRPr sz="1400">
              <a:highlight>
                <a:schemeClr val="dk1"/>
              </a:highlight>
              <a:latin typeface="Arial"/>
              <a:ea typeface="Arial"/>
              <a:cs typeface="Arial"/>
              <a:sym typeface="Arial"/>
            </a:endParaRPr>
          </a:p>
        </p:txBody>
      </p:sp>
      <p:pic>
        <p:nvPicPr>
          <p:cNvPr id="208" name="Google Shape;208;p25"/>
          <p:cNvPicPr preferRelativeResize="0"/>
          <p:nvPr/>
        </p:nvPicPr>
        <p:blipFill>
          <a:blip r:embed="rId3">
            <a:alphaModFix/>
          </a:blip>
          <a:stretch>
            <a:fillRect/>
          </a:stretch>
        </p:blipFill>
        <p:spPr>
          <a:xfrm>
            <a:off x="1745275" y="2112625"/>
            <a:ext cx="6075474" cy="2845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561500" cy="4427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highlight>
                  <a:schemeClr val="dk1"/>
                </a:highlight>
                <a:latin typeface="Arial"/>
                <a:ea typeface="Arial"/>
                <a:cs typeface="Arial"/>
                <a:sym typeface="Arial"/>
              </a:rPr>
              <a:t>CHALLENGES AND OPPORTUNITIES OF EDGE INFERENCE-</a:t>
            </a:r>
            <a:endParaRPr sz="1100">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rPr lang="en" sz="1100">
                <a:highlight>
                  <a:schemeClr val="dk1"/>
                </a:highlight>
                <a:latin typeface="Arial"/>
                <a:ea typeface="Arial"/>
                <a:cs typeface="Arial"/>
                <a:sym typeface="Arial"/>
              </a:rPr>
              <a:t>A. Adaptability to Data Heterogeneity: EI faces challenges due to data inconsistency caused by different sensors and environments. Research directions such as data augmentation and representation learning can mitigate this issue.</a:t>
            </a:r>
            <a:endParaRPr sz="1100">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rPr lang="en" sz="1100">
                <a:highlight>
                  <a:schemeClr val="dk1"/>
                </a:highlight>
                <a:latin typeface="Arial"/>
                <a:ea typeface="Arial"/>
                <a:cs typeface="Arial"/>
                <a:sym typeface="Arial"/>
              </a:rPr>
              <a:t>B. Automatic Mapping of DL to Hardware: Converting trained DL models to hardware-compatible versions is currently a manual and time-consuming process. Developing tools for automatic mapping of DL models on hardware is essential.</a:t>
            </a:r>
            <a:endParaRPr sz="1100">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rPr lang="en" sz="1100">
                <a:highlight>
                  <a:schemeClr val="dk1"/>
                </a:highlight>
                <a:latin typeface="Arial"/>
                <a:ea typeface="Arial"/>
                <a:cs typeface="Arial"/>
                <a:sym typeface="Arial"/>
              </a:rPr>
              <a:t>C. Edge-Aware Compression: Existing compression techniques often require manual intervention. Developing automatic compression techniques and exploring compression during training can improve efficiency.</a:t>
            </a:r>
            <a:endParaRPr sz="1100">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rPr lang="en" sz="1100">
                <a:highlight>
                  <a:schemeClr val="dk1"/>
                </a:highlight>
                <a:latin typeface="Arial"/>
                <a:ea typeface="Arial"/>
                <a:cs typeface="Arial"/>
                <a:sym typeface="Arial"/>
              </a:rPr>
              <a:t>D</a:t>
            </a:r>
            <a:r>
              <a:rPr lang="en" sz="1100">
                <a:highlight>
                  <a:schemeClr val="dk1"/>
                </a:highlight>
                <a:latin typeface="Arial"/>
                <a:ea typeface="Arial"/>
                <a:cs typeface="Arial"/>
                <a:sym typeface="Arial"/>
              </a:rPr>
              <a:t>. Specialized hardware architectures are needed to accelerate compressed DNN models. 	</a:t>
            </a:r>
            <a:endParaRPr sz="1100">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rPr lang="en" sz="1100">
                <a:highlight>
                  <a:schemeClr val="dk1"/>
                </a:highlight>
                <a:latin typeface="Arial"/>
                <a:ea typeface="Arial"/>
                <a:cs typeface="Arial"/>
                <a:sym typeface="Arial"/>
              </a:rPr>
              <a:t>E</a:t>
            </a:r>
            <a:r>
              <a:rPr lang="en" sz="1100">
                <a:highlight>
                  <a:schemeClr val="dk1"/>
                </a:highlight>
                <a:latin typeface="Arial"/>
                <a:ea typeface="Arial"/>
                <a:cs typeface="Arial"/>
                <a:sym typeface="Arial"/>
              </a:rPr>
              <a:t>. Focusing on Other DL Techniques: Existing techniques focus mostly on feedforward and convolutional neural networks. Research should expand to include other DL methods like sequence analysis for voice recognition, NLP etc.</a:t>
            </a:r>
            <a:endParaRPr sz="1100">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rPr lang="en" sz="1100">
                <a:highlight>
                  <a:schemeClr val="dk1"/>
                </a:highlight>
                <a:latin typeface="Arial"/>
                <a:ea typeface="Arial"/>
                <a:cs typeface="Arial"/>
                <a:sym typeface="Arial"/>
              </a:rPr>
              <a:t>F. Training on the Edge: Edge training with retraining capability and transfer learning can support continuous learning from new data. Challenges include layer level optimization, energy efficiency, mixed precision support, and dealing with unlabeled and sparse data.</a:t>
            </a:r>
            <a:endParaRPr sz="1100">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t/>
            </a:r>
            <a:endParaRPr sz="1100">
              <a:highlight>
                <a:schemeClr val="dk1"/>
              </a:highlight>
              <a:latin typeface="Arial"/>
              <a:ea typeface="Arial"/>
              <a:cs typeface="Arial"/>
              <a:sym typeface="Arial"/>
            </a:endParaRPr>
          </a:p>
          <a:p>
            <a:pPr indent="0" lvl="0" marL="0" rtl="0" algn="l">
              <a:spcBef>
                <a:spcPts val="120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41" name="Google Shape;141;p14"/>
          <p:cNvSpPr txBox="1"/>
          <p:nvPr>
            <p:ph idx="1" type="body"/>
          </p:nvPr>
        </p:nvSpPr>
        <p:spPr>
          <a:xfrm>
            <a:off x="1297500" y="1015350"/>
            <a:ext cx="6489000" cy="34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1- Introduction</a:t>
            </a:r>
            <a:endParaRPr sz="1400"/>
          </a:p>
          <a:p>
            <a:pPr indent="0" lvl="0" marL="0" rtl="0" algn="l">
              <a:spcBef>
                <a:spcPts val="1200"/>
              </a:spcBef>
              <a:spcAft>
                <a:spcPts val="0"/>
              </a:spcAft>
              <a:buNone/>
            </a:pPr>
            <a:r>
              <a:rPr lang="en" sz="1400"/>
              <a:t>2- Problem Statement</a:t>
            </a:r>
            <a:endParaRPr sz="1400"/>
          </a:p>
          <a:p>
            <a:pPr indent="0" lvl="0" marL="0" rtl="0" algn="l">
              <a:spcBef>
                <a:spcPts val="1200"/>
              </a:spcBef>
              <a:spcAft>
                <a:spcPts val="0"/>
              </a:spcAft>
              <a:buNone/>
            </a:pPr>
            <a:r>
              <a:rPr lang="en" sz="1400"/>
              <a:t>3- Model Compression Techniques</a:t>
            </a:r>
            <a:endParaRPr sz="1400"/>
          </a:p>
          <a:p>
            <a:pPr indent="0" lvl="0" marL="0" rtl="0" algn="l">
              <a:spcBef>
                <a:spcPts val="1200"/>
              </a:spcBef>
              <a:spcAft>
                <a:spcPts val="1200"/>
              </a:spcAft>
              <a:buNone/>
            </a:pPr>
            <a:r>
              <a:rPr lang="en" sz="1400"/>
              <a:t>4- Knowledge Distillation											</a:t>
            </a:r>
            <a:r>
              <a:rPr lang="en">
                <a:highlight>
                  <a:schemeClr val="dk1"/>
                </a:highlight>
                <a:latin typeface="Arial"/>
                <a:ea typeface="Arial"/>
                <a:cs typeface="Arial"/>
                <a:sym typeface="Arial"/>
              </a:rPr>
              <a:t>A- Response Based Distillation									B- Feature Based Distillation									C- Relation Based Distillation</a:t>
            </a:r>
            <a:r>
              <a:rPr lang="en" sz="1400">
                <a:highlight>
                  <a:schemeClr val="dk1"/>
                </a:highlight>
                <a:latin typeface="Arial"/>
                <a:ea typeface="Arial"/>
                <a:cs typeface="Arial"/>
                <a:sym typeface="Arial"/>
              </a:rPr>
              <a:t>				    				    												    </a:t>
            </a:r>
            <a:r>
              <a:rPr lang="en" sz="1400"/>
              <a:t>5- Challenges and Future Scope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812725" y="4237300"/>
            <a:ext cx="6936000" cy="59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5"/>
          <p:cNvSpPr txBox="1"/>
          <p:nvPr/>
        </p:nvSpPr>
        <p:spPr>
          <a:xfrm>
            <a:off x="395425" y="620925"/>
            <a:ext cx="7872900" cy="381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lt1"/>
              </a:solidFill>
              <a:highlight>
                <a:schemeClr val="dk1"/>
              </a:highlight>
            </a:endParaRPr>
          </a:p>
          <a:p>
            <a:pPr indent="0" lvl="0" marL="0" rtl="0" algn="l">
              <a:lnSpc>
                <a:spcPct val="115000"/>
              </a:lnSpc>
              <a:spcBef>
                <a:spcPts val="900"/>
              </a:spcBef>
              <a:spcAft>
                <a:spcPts val="0"/>
              </a:spcAft>
              <a:buNone/>
            </a:pPr>
            <a:r>
              <a:rPr lang="en">
                <a:solidFill>
                  <a:schemeClr val="lt1"/>
                </a:solidFill>
                <a:highlight>
                  <a:schemeClr val="dk1"/>
                </a:highlight>
              </a:rPr>
              <a:t>Deep neural networks have been successful in many areas, but deploying them to end-user applications remains challenging.</a:t>
            </a:r>
            <a:endParaRPr>
              <a:solidFill>
                <a:schemeClr val="lt1"/>
              </a:solidFill>
              <a:highlight>
                <a:schemeClr val="dk1"/>
              </a:highlight>
            </a:endParaRPr>
          </a:p>
          <a:p>
            <a:pPr indent="0" lvl="0" marL="0" rtl="0" algn="l">
              <a:lnSpc>
                <a:spcPct val="115000"/>
              </a:lnSpc>
              <a:spcBef>
                <a:spcPts val="900"/>
              </a:spcBef>
              <a:spcAft>
                <a:spcPts val="0"/>
              </a:spcAft>
              <a:buNone/>
            </a:pPr>
            <a:r>
              <a:rPr lang="en">
                <a:solidFill>
                  <a:schemeClr val="lt1"/>
                </a:solidFill>
                <a:highlight>
                  <a:schemeClr val="dk1"/>
                </a:highlight>
              </a:rPr>
              <a:t>Edge devices, such as mobile phones, wearables, IoT, embedded and autonomous systems, and intelligent sensors, have limited memory, computing resources, and power handling capability.</a:t>
            </a:r>
            <a:endParaRPr>
              <a:solidFill>
                <a:schemeClr val="lt1"/>
              </a:solidFill>
              <a:highlight>
                <a:schemeClr val="dk1"/>
              </a:highlight>
            </a:endParaRPr>
          </a:p>
          <a:p>
            <a:pPr indent="0" lvl="0" marL="0" rtl="0" algn="l">
              <a:lnSpc>
                <a:spcPct val="115000"/>
              </a:lnSpc>
              <a:spcBef>
                <a:spcPts val="900"/>
              </a:spcBef>
              <a:spcAft>
                <a:spcPts val="0"/>
              </a:spcAft>
              <a:buNone/>
            </a:pPr>
            <a:r>
              <a:rPr lang="en">
                <a:solidFill>
                  <a:schemeClr val="lt1"/>
                </a:solidFill>
                <a:highlight>
                  <a:schemeClr val="dk1"/>
                </a:highlight>
              </a:rPr>
              <a:t>To reduce cloud transmission cost, optimization techniques have been developed to handle DL deployment efficiently on the edge.</a:t>
            </a:r>
            <a:endParaRPr>
              <a:solidFill>
                <a:schemeClr val="lt1"/>
              </a:solidFill>
              <a:highlight>
                <a:schemeClr val="dk1"/>
              </a:highlight>
            </a:endParaRPr>
          </a:p>
          <a:p>
            <a:pPr indent="0" lvl="0" marL="0" rtl="0" algn="l">
              <a:lnSpc>
                <a:spcPct val="115000"/>
              </a:lnSpc>
              <a:spcBef>
                <a:spcPts val="900"/>
              </a:spcBef>
              <a:spcAft>
                <a:spcPts val="0"/>
              </a:spcAft>
              <a:buNone/>
            </a:pPr>
            <a:r>
              <a:rPr lang="en">
                <a:solidFill>
                  <a:schemeClr val="lt1"/>
                </a:solidFill>
                <a:highlight>
                  <a:schemeClr val="dk1"/>
                </a:highlight>
              </a:rPr>
              <a:t> Deep learning or Deep neural network is one of the subfields of ML. The three main layers of an NN are the input layer, hidden layers, and output layer.</a:t>
            </a:r>
            <a:endParaRPr>
              <a:solidFill>
                <a:schemeClr val="lt1"/>
              </a:solidFill>
              <a:highlight>
                <a:schemeClr val="dk1"/>
              </a:highlight>
            </a:endParaRPr>
          </a:p>
          <a:p>
            <a:pPr indent="0" lvl="0" marL="0" rtl="0" algn="l">
              <a:lnSpc>
                <a:spcPct val="115000"/>
              </a:lnSpc>
              <a:spcBef>
                <a:spcPts val="900"/>
              </a:spcBef>
              <a:spcAft>
                <a:spcPts val="0"/>
              </a:spcAft>
              <a:buNone/>
            </a:pPr>
            <a:r>
              <a:t/>
            </a:r>
            <a:endParaRPr>
              <a:solidFill>
                <a:schemeClr val="lt1"/>
              </a:solidFill>
              <a:highlight>
                <a:schemeClr val="dk1"/>
              </a:highlight>
            </a:endParaRPr>
          </a:p>
          <a:p>
            <a:pPr indent="0" lvl="0" marL="0" rtl="0" algn="l">
              <a:spcBef>
                <a:spcPts val="900"/>
              </a:spcBef>
              <a:spcAft>
                <a:spcPts val="0"/>
              </a:spcAft>
              <a:buNone/>
            </a:pPr>
            <a:r>
              <a:t/>
            </a:r>
            <a:endParaRPr>
              <a:solidFill>
                <a:schemeClr val="lt1"/>
              </a:solidFill>
              <a:highlight>
                <a:schemeClr val="dk1"/>
              </a:highlight>
              <a:latin typeface="Lato"/>
              <a:ea typeface="Lato"/>
              <a:cs typeface="Lato"/>
              <a:sym typeface="Lato"/>
            </a:endParaRPr>
          </a:p>
        </p:txBody>
      </p:sp>
      <p:sp>
        <p:nvSpPr>
          <p:cNvPr id="148" name="Google Shape;148;p15"/>
          <p:cNvSpPr txBox="1"/>
          <p:nvPr/>
        </p:nvSpPr>
        <p:spPr>
          <a:xfrm>
            <a:off x="436325" y="520225"/>
            <a:ext cx="494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highlight>
                  <a:schemeClr val="dk1"/>
                </a:highlight>
                <a:latin typeface="Lato"/>
                <a:ea typeface="Lato"/>
                <a:cs typeface="Lato"/>
                <a:sym typeface="Lato"/>
              </a:rPr>
              <a:t>Introduction</a:t>
            </a:r>
            <a:r>
              <a:rPr lang="en" sz="1800">
                <a:solidFill>
                  <a:schemeClr val="lt1"/>
                </a:solidFill>
                <a:highlight>
                  <a:schemeClr val="dk1"/>
                </a:highlight>
                <a:latin typeface="Lato"/>
                <a:ea typeface="Lato"/>
                <a:cs typeface="Lato"/>
                <a:sym typeface="Lato"/>
              </a:rPr>
              <a:t>-</a:t>
            </a:r>
            <a:endParaRPr sz="1800">
              <a:solidFill>
                <a:schemeClr val="lt1"/>
              </a:solidFill>
              <a:highlight>
                <a:schemeClr val="dk1"/>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450" y="6534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highlight>
                  <a:schemeClr val="dk1"/>
                </a:highlight>
                <a:latin typeface="Arial"/>
                <a:ea typeface="Arial"/>
                <a:cs typeface="Arial"/>
                <a:sym typeface="Arial"/>
              </a:rPr>
              <a:t>The deployment of DL models for inference can be of two main types:</a:t>
            </a:r>
            <a:endParaRPr sz="1400">
              <a:highlight>
                <a:schemeClr val="dk1"/>
              </a:highlight>
              <a:latin typeface="Arial"/>
              <a:ea typeface="Arial"/>
              <a:cs typeface="Arial"/>
              <a:sym typeface="Arial"/>
            </a:endParaRPr>
          </a:p>
          <a:p>
            <a:pPr indent="0" lvl="0" marL="0" rtl="0" algn="l">
              <a:lnSpc>
                <a:spcPct val="115000"/>
              </a:lnSpc>
              <a:spcBef>
                <a:spcPts val="900"/>
              </a:spcBef>
              <a:spcAft>
                <a:spcPts val="0"/>
              </a:spcAft>
              <a:buNone/>
            </a:pPr>
            <a:r>
              <a:rPr lang="en" sz="1400">
                <a:highlight>
                  <a:schemeClr val="dk1"/>
                </a:highlight>
                <a:latin typeface="Arial"/>
                <a:ea typeface="Arial"/>
                <a:cs typeface="Arial"/>
                <a:sym typeface="Arial"/>
              </a:rPr>
              <a:t> 1- Cloud-based processing                                                    2- Inference on edge	</a:t>
            </a:r>
            <a:endParaRPr sz="1400">
              <a:highlight>
                <a:schemeClr val="dk1"/>
              </a:highlight>
              <a:latin typeface="Arial"/>
              <a:ea typeface="Arial"/>
              <a:cs typeface="Arial"/>
              <a:sym typeface="Arial"/>
            </a:endParaRPr>
          </a:p>
          <a:p>
            <a:pPr indent="0" lvl="0" marL="0" rtl="0" algn="l">
              <a:spcBef>
                <a:spcPts val="900"/>
              </a:spcBef>
              <a:spcAft>
                <a:spcPts val="0"/>
              </a:spcAft>
              <a:buNone/>
            </a:pPr>
            <a:r>
              <a:t/>
            </a:r>
            <a:endParaRPr sz="1400">
              <a:highlight>
                <a:schemeClr val="dk1"/>
              </a:highlight>
            </a:endParaRPr>
          </a:p>
        </p:txBody>
      </p:sp>
      <p:sp>
        <p:nvSpPr>
          <p:cNvPr id="154" name="Google Shape;154;p16"/>
          <p:cNvSpPr txBox="1"/>
          <p:nvPr>
            <p:ph idx="1" type="body"/>
          </p:nvPr>
        </p:nvSpPr>
        <p:spPr>
          <a:xfrm>
            <a:off x="575950" y="1567550"/>
            <a:ext cx="7760400" cy="32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highlight>
                  <a:schemeClr val="dk1"/>
                </a:highlight>
                <a:latin typeface="Arial"/>
                <a:ea typeface="Arial"/>
                <a:cs typeface="Arial"/>
                <a:sym typeface="Arial"/>
              </a:rPr>
              <a:t>Edge inference has many advantages over cloud-based computing, such as faster and real-time use cases, better security, bandwidth efficiency, scalability, and reliability.</a:t>
            </a:r>
            <a:endParaRPr sz="1400">
              <a:highlight>
                <a:schemeClr val="dk1"/>
              </a:highlight>
              <a:latin typeface="Arial"/>
              <a:ea typeface="Arial"/>
              <a:cs typeface="Arial"/>
              <a:sym typeface="Arial"/>
            </a:endParaRPr>
          </a:p>
          <a:p>
            <a:pPr indent="0" lvl="0" marL="0" rtl="0" algn="l">
              <a:spcBef>
                <a:spcPts val="900"/>
              </a:spcBef>
              <a:spcAft>
                <a:spcPts val="0"/>
              </a:spcAft>
              <a:buNone/>
            </a:pPr>
            <a:r>
              <a:rPr lang="en" sz="1400">
                <a:highlight>
                  <a:schemeClr val="dk1"/>
                </a:highlight>
                <a:latin typeface="Arial"/>
                <a:ea typeface="Arial"/>
                <a:cs typeface="Arial"/>
                <a:sym typeface="Arial"/>
              </a:rPr>
              <a:t>Edge computing is a new way of doing computing where processing happens closer to where the data is created, making it easier to use DL in real life situations.</a:t>
            </a:r>
            <a:endParaRPr sz="1400">
              <a:highlight>
                <a:schemeClr val="dk1"/>
              </a:highlight>
              <a:latin typeface="Arial"/>
              <a:ea typeface="Arial"/>
              <a:cs typeface="Arial"/>
              <a:sym typeface="Arial"/>
            </a:endParaRPr>
          </a:p>
          <a:p>
            <a:pPr indent="0" lvl="0" marL="0" rtl="0" algn="l">
              <a:spcBef>
                <a:spcPts val="900"/>
              </a:spcBef>
              <a:spcAft>
                <a:spcPts val="0"/>
              </a:spcAft>
              <a:buNone/>
            </a:pPr>
            <a:r>
              <a:rPr lang="en" sz="1400">
                <a:highlight>
                  <a:schemeClr val="dk1"/>
                </a:highlight>
                <a:latin typeface="Arial"/>
                <a:ea typeface="Arial"/>
                <a:cs typeface="Arial"/>
                <a:sym typeface="Arial"/>
              </a:rPr>
              <a:t>There are surveys available on topics related to DL, such as theories, designs, algorithms, and uses. </a:t>
            </a:r>
            <a:endParaRPr sz="1400">
              <a:highlight>
                <a:schemeClr val="dk1"/>
              </a:highlight>
              <a:latin typeface="Arial"/>
              <a:ea typeface="Arial"/>
              <a:cs typeface="Arial"/>
              <a:sym typeface="Arial"/>
            </a:endParaRPr>
          </a:p>
          <a:p>
            <a:pPr indent="0" lvl="0" marL="0" rtl="0" algn="l">
              <a:spcBef>
                <a:spcPts val="900"/>
              </a:spcBef>
              <a:spcAft>
                <a:spcPts val="0"/>
              </a:spcAft>
              <a:buNone/>
            </a:pPr>
            <a:r>
              <a:rPr lang="en" sz="1400">
                <a:highlight>
                  <a:schemeClr val="dk1"/>
                </a:highlight>
                <a:latin typeface="Arial"/>
                <a:ea typeface="Arial"/>
                <a:cs typeface="Arial"/>
                <a:sym typeface="Arial"/>
              </a:rPr>
              <a:t>Discussions on compression performance evaluation are limited, software frameworks are absent, and there is a lack of reviewing hardware acceleration platforms.					</a:t>
            </a:r>
            <a:endParaRPr sz="1400">
              <a:highlight>
                <a:schemeClr val="dk1"/>
              </a:highlight>
              <a:latin typeface="Arial"/>
              <a:ea typeface="Arial"/>
              <a:cs typeface="Arial"/>
              <a:sym typeface="Arial"/>
            </a:endParaRPr>
          </a:p>
          <a:p>
            <a:pPr indent="0" lvl="0" marL="0" rtl="0" algn="l">
              <a:spcBef>
                <a:spcPts val="900"/>
              </a:spcBef>
              <a:spcAft>
                <a:spcPts val="1200"/>
              </a:spcAft>
              <a:buNone/>
            </a:pPr>
            <a:r>
              <a:t/>
            </a:r>
            <a:endParaRPr sz="1400">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57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Problem Statement-</a:t>
            </a:r>
            <a:endParaRPr sz="2000"/>
          </a:p>
        </p:txBody>
      </p:sp>
      <p:sp>
        <p:nvSpPr>
          <p:cNvPr id="160" name="Google Shape;160;p17"/>
          <p:cNvSpPr txBox="1"/>
          <p:nvPr>
            <p:ph idx="1" type="body"/>
          </p:nvPr>
        </p:nvSpPr>
        <p:spPr>
          <a:xfrm>
            <a:off x="1250225" y="973350"/>
            <a:ext cx="7794900" cy="35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There are many types of edge devices are available with limited memory and computing capability and     many kinds of model compression techniques are also present  but analysis among them is very less.</a:t>
            </a:r>
            <a:endParaRPr/>
          </a:p>
          <a:p>
            <a:pPr indent="0" lvl="0" marL="0" rtl="0" algn="l">
              <a:spcBef>
                <a:spcPts val="1200"/>
              </a:spcBef>
              <a:spcAft>
                <a:spcPts val="0"/>
              </a:spcAft>
              <a:buNone/>
            </a:pPr>
            <a:r>
              <a:rPr lang="en"/>
              <a:t>We can not perform evaluations on actual hardware </a:t>
            </a:r>
            <a:r>
              <a:rPr lang="en"/>
              <a:t>everytime</a:t>
            </a:r>
            <a:r>
              <a:rPr lang="en"/>
              <a:t>, we need a simulator where we can simulate actual hardware and try different compression techniques and analyse their performance but  we don’t have a free open source platform where we can perform these </a:t>
            </a:r>
            <a:r>
              <a:rPr lang="en"/>
              <a:t>analysis</a:t>
            </a:r>
            <a:r>
              <a:rPr lang="en"/>
              <a:t>.</a:t>
            </a:r>
            <a:endParaRPr/>
          </a:p>
          <a:p>
            <a:pPr indent="0" lvl="0" marL="0" rtl="0" algn="l">
              <a:spcBef>
                <a:spcPts val="1200"/>
              </a:spcBef>
              <a:spcAft>
                <a:spcPts val="0"/>
              </a:spcAft>
              <a:buNone/>
            </a:pPr>
            <a:r>
              <a:rPr lang="en"/>
              <a:t>There are very less studies available about how different compression techniques works with different kind of hardware.</a:t>
            </a:r>
            <a:endParaRPr/>
          </a:p>
          <a:p>
            <a:pPr indent="0" lvl="0" marL="0" rtl="0" algn="l">
              <a:spcBef>
                <a:spcPts val="1200"/>
              </a:spcBef>
              <a:spcAft>
                <a:spcPts val="0"/>
              </a:spcAft>
              <a:buNone/>
            </a:pPr>
            <a:r>
              <a:rPr lang="en"/>
              <a:t>First of all, I am focusing on a kind of Model Compression technique called as Knowledge Distillation/ Feature Distillation and will try it on different Edge devices and evaluate performance.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166200" y="567800"/>
            <a:ext cx="6875400" cy="572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highlight>
                  <a:schemeClr val="dk1"/>
                </a:highlight>
                <a:latin typeface="Arial"/>
                <a:ea typeface="Arial"/>
                <a:cs typeface="Arial"/>
                <a:sym typeface="Arial"/>
              </a:rPr>
              <a:t>DEEP LEARNING MODEL COMPRESSION FOR EDGE INFERENCE-</a:t>
            </a:r>
            <a:endParaRPr sz="1500">
              <a:highlight>
                <a:schemeClr val="dk1"/>
              </a:highlight>
              <a:latin typeface="Arial"/>
              <a:ea typeface="Arial"/>
              <a:cs typeface="Arial"/>
              <a:sym typeface="Arial"/>
            </a:endParaRPr>
          </a:p>
          <a:p>
            <a:pPr indent="0" lvl="0" marL="0" rtl="0" algn="l">
              <a:spcBef>
                <a:spcPts val="1200"/>
              </a:spcBef>
              <a:spcAft>
                <a:spcPts val="0"/>
              </a:spcAft>
              <a:buNone/>
            </a:pPr>
            <a:r>
              <a:t/>
            </a:r>
            <a:endParaRPr sz="1500"/>
          </a:p>
        </p:txBody>
      </p:sp>
      <p:sp>
        <p:nvSpPr>
          <p:cNvPr id="166" name="Google Shape;166;p18"/>
          <p:cNvSpPr txBox="1"/>
          <p:nvPr>
            <p:ph idx="1" type="body"/>
          </p:nvPr>
        </p:nvSpPr>
        <p:spPr>
          <a:xfrm>
            <a:off x="1166200" y="1044475"/>
            <a:ext cx="7596900" cy="3634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highlight>
                  <a:schemeClr val="dk1"/>
                </a:highlight>
                <a:latin typeface="Arial"/>
                <a:ea typeface="Arial"/>
                <a:cs typeface="Arial"/>
                <a:sym typeface="Arial"/>
              </a:rPr>
              <a:t>A. Pruning- 														 Pruning is a compression technique that removes less important weights (connections) or filters (channels) from a trained model.</a:t>
            </a:r>
            <a:endParaRPr>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rPr lang="en">
                <a:highlight>
                  <a:schemeClr val="dk1"/>
                </a:highlight>
                <a:latin typeface="Arial"/>
                <a:ea typeface="Arial"/>
                <a:cs typeface="Arial"/>
                <a:sym typeface="Arial"/>
              </a:rPr>
              <a:t>B. Quantization- 													Quantization is a technique used in deep learning models to map model parameters and activations into low-precision quantized levels, which reduces memory usage and improves inference time.		</a:t>
            </a:r>
            <a:r>
              <a:rPr lang="en">
                <a:highlight>
                  <a:schemeClr val="dk1"/>
                </a:highlight>
                <a:latin typeface="Arial"/>
                <a:ea typeface="Arial"/>
                <a:cs typeface="Arial"/>
                <a:sym typeface="Arial"/>
              </a:rPr>
              <a:t>Quantization provides benefits like memory saving, reduced complexity, and improved energy efficiency.</a:t>
            </a:r>
            <a:endParaRPr>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rPr lang="en">
                <a:highlight>
                  <a:schemeClr val="dk1"/>
                </a:highlight>
                <a:latin typeface="Arial"/>
                <a:ea typeface="Arial"/>
                <a:cs typeface="Arial"/>
                <a:sym typeface="Arial"/>
              </a:rPr>
              <a:t>C. Joint Compression and Weight Sharing- </a:t>
            </a:r>
            <a:r>
              <a:rPr lang="en">
                <a:highlight>
                  <a:schemeClr val="dk1"/>
                </a:highlight>
                <a:latin typeface="Arial"/>
                <a:ea typeface="Arial"/>
                <a:cs typeface="Arial"/>
                <a:sym typeface="Arial"/>
              </a:rPr>
              <a:t>Joint compression and weight sharing techniques are applied together with pruning and quantization to reduce the storage requirements of deep learning models. Weight sharing reduces the number of unique weights by using k-means clustering and Huffman coding, </a:t>
            </a:r>
            <a:endParaRPr>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t/>
            </a:r>
            <a:endParaRPr>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t/>
            </a:r>
            <a:endParaRPr>
              <a:highlight>
                <a:schemeClr val="dk1"/>
              </a:highlight>
              <a:latin typeface="Arial"/>
              <a:ea typeface="Arial"/>
              <a:cs typeface="Arial"/>
              <a:sym typeface="Arial"/>
            </a:endParaRPr>
          </a:p>
          <a:p>
            <a:pPr indent="0" lvl="0" marL="0" rtl="0" algn="l">
              <a:lnSpc>
                <a:spcPct val="115000"/>
              </a:lnSpc>
              <a:spcBef>
                <a:spcPts val="1200"/>
              </a:spcBef>
              <a:spcAft>
                <a:spcPts val="1200"/>
              </a:spcAft>
              <a:buNone/>
            </a:pPr>
            <a:r>
              <a:t/>
            </a:r>
            <a:endParaRPr b="1">
              <a:highlight>
                <a:schemeClr val="dk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479300" cy="3942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300">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rPr lang="en" sz="1300">
                <a:highlight>
                  <a:schemeClr val="dk1"/>
                </a:highlight>
                <a:latin typeface="Arial"/>
                <a:ea typeface="Arial"/>
                <a:cs typeface="Arial"/>
                <a:sym typeface="Arial"/>
              </a:rPr>
              <a:t>D. Multiply and Accumulate Optimization- 									    One of the main computational complexities of DL algorithms comes from multiplication operations. Therefore, optimization of the multiplication by replacing it or removing part of the multiplication can significantly improve the inference performance. Shift Operations or storing multiplication values.</a:t>
            </a:r>
            <a:endParaRPr sz="1300">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rPr lang="en" sz="1300">
                <a:highlight>
                  <a:schemeClr val="dk1"/>
                </a:highlight>
                <a:latin typeface="Arial"/>
                <a:ea typeface="Arial"/>
                <a:cs typeface="Arial"/>
                <a:sym typeface="Arial"/>
              </a:rPr>
              <a:t>E. Knowledge Distillation-											     KD is a compression method that mimics the behavior of a large DL model into a lightweight model by transferring learned knowledge.</a:t>
            </a:r>
            <a:endParaRPr sz="1300">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rPr lang="en" sz="1300">
                <a:highlight>
                  <a:schemeClr val="dk1"/>
                </a:highlight>
                <a:latin typeface="Arial"/>
                <a:ea typeface="Arial"/>
                <a:cs typeface="Arial"/>
                <a:sym typeface="Arial"/>
              </a:rPr>
              <a:t>F. Adaptive Optimization Techniques- Adaptive optimization techniques allow tuning during inference runtime based on the current input to the network. Like for NLP, recognizing a simple sentence is much easier than a complex sentence Or object detection from a blurry image is more difficult than detection from a clear picture.</a:t>
            </a:r>
            <a:endParaRPr sz="1300">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t/>
            </a:r>
            <a:endParaRPr sz="1300">
              <a:solidFill>
                <a:srgbClr val="000000"/>
              </a:solidFill>
              <a:latin typeface="Arial"/>
              <a:ea typeface="Arial"/>
              <a:cs typeface="Arial"/>
              <a:sym typeface="Arial"/>
            </a:endParaRPr>
          </a:p>
          <a:p>
            <a:pPr indent="0" lvl="0" marL="0" rtl="0" algn="l">
              <a:spcBef>
                <a:spcPts val="1200"/>
              </a:spcBef>
              <a:spcAft>
                <a:spcPts val="0"/>
              </a:spcAft>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1166350" y="948850"/>
            <a:ext cx="7657200" cy="41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highlight>
                  <a:schemeClr val="dk1"/>
                </a:highlight>
                <a:latin typeface="Arial"/>
                <a:ea typeface="Arial"/>
                <a:cs typeface="Arial"/>
                <a:sym typeface="Arial"/>
              </a:rPr>
              <a:t>Knowledge Distillation which is the process of converting complex model behaviour to smaller one in terms of a number of parameters while maintaining validity. </a:t>
            </a:r>
            <a:endParaRPr sz="1400">
              <a:highlight>
                <a:schemeClr val="dk1"/>
              </a:highlight>
              <a:latin typeface="Arial"/>
              <a:ea typeface="Arial"/>
              <a:cs typeface="Arial"/>
              <a:sym typeface="Arial"/>
            </a:endParaRPr>
          </a:p>
          <a:p>
            <a:pPr indent="0" lvl="0" marL="0" rtl="0" algn="l">
              <a:spcBef>
                <a:spcPts val="1200"/>
              </a:spcBef>
              <a:spcAft>
                <a:spcPts val="0"/>
              </a:spcAft>
              <a:buNone/>
            </a:pPr>
            <a:r>
              <a:rPr lang="en" sz="1400">
                <a:highlight>
                  <a:schemeClr val="dk1"/>
                </a:highlight>
                <a:latin typeface="Arial"/>
                <a:ea typeface="Arial"/>
                <a:cs typeface="Arial"/>
                <a:sym typeface="Arial"/>
              </a:rPr>
              <a:t>In machine learning, knowledge distillation refers to the process of transferring knowledge from a large model to a smaller one. While huge models have larger knowledge capacity than small models, this capacity may not be utilized to its full potential. </a:t>
            </a:r>
            <a:endParaRPr sz="1400">
              <a:highlight>
                <a:schemeClr val="dk1"/>
              </a:highlight>
              <a:latin typeface="Arial"/>
              <a:ea typeface="Arial"/>
              <a:cs typeface="Arial"/>
              <a:sym typeface="Arial"/>
            </a:endParaRPr>
          </a:p>
          <a:p>
            <a:pPr indent="0" lvl="0" marL="0" rtl="0" algn="l">
              <a:spcBef>
                <a:spcPts val="1200"/>
              </a:spcBef>
              <a:spcAft>
                <a:spcPts val="0"/>
              </a:spcAft>
              <a:buNone/>
            </a:pPr>
            <a:r>
              <a:rPr lang="en" sz="1400">
                <a:highlight>
                  <a:schemeClr val="dk1"/>
                </a:highlight>
                <a:latin typeface="Arial"/>
                <a:ea typeface="Arial"/>
                <a:cs typeface="Arial"/>
                <a:sym typeface="Arial"/>
              </a:rPr>
              <a:t>Smaller models can be put on less powerful hardware because they are less expensive to evaluate.</a:t>
            </a:r>
            <a:endParaRPr sz="1400">
              <a:highlight>
                <a:schemeClr val="dk1"/>
              </a:highlight>
              <a:latin typeface="Arial"/>
              <a:ea typeface="Arial"/>
              <a:cs typeface="Arial"/>
              <a:sym typeface="Arial"/>
            </a:endParaRPr>
          </a:p>
          <a:p>
            <a:pPr indent="0" lvl="0" marL="0" rtl="0" algn="l">
              <a:spcBef>
                <a:spcPts val="1200"/>
              </a:spcBef>
              <a:spcAft>
                <a:spcPts val="1200"/>
              </a:spcAft>
              <a:buNone/>
            </a:pPr>
            <a:r>
              <a:rPr lang="en" sz="1400">
                <a:highlight>
                  <a:schemeClr val="dk1"/>
                </a:highlight>
                <a:latin typeface="Arial"/>
                <a:ea typeface="Arial"/>
                <a:cs typeface="Arial"/>
                <a:sym typeface="Arial"/>
              </a:rPr>
              <a:t>Knowledge distillation involves a small “student” model learning to mimic a large “teacher” model and using the teacher’s knowledge to achieve similar or superior accuracy.</a:t>
            </a:r>
            <a:endParaRPr sz="1400">
              <a:highlight>
                <a:schemeClr val="dk1"/>
              </a:highlight>
              <a:latin typeface="Arial"/>
              <a:ea typeface="Arial"/>
              <a:cs typeface="Arial"/>
              <a:sym typeface="Arial"/>
            </a:endParaRPr>
          </a:p>
        </p:txBody>
      </p:sp>
      <p:sp>
        <p:nvSpPr>
          <p:cNvPr id="177" name="Google Shape;177;p20"/>
          <p:cNvSpPr txBox="1"/>
          <p:nvPr/>
        </p:nvSpPr>
        <p:spPr>
          <a:xfrm>
            <a:off x="1292225" y="453100"/>
            <a:ext cx="4833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highlight>
                  <a:schemeClr val="dk1"/>
                </a:highlight>
                <a:latin typeface="Lato"/>
                <a:ea typeface="Lato"/>
                <a:cs typeface="Lato"/>
                <a:sym typeface="Lato"/>
              </a:rPr>
              <a:t>Knowledge Distillation-</a:t>
            </a:r>
            <a:endParaRPr sz="1500">
              <a:solidFill>
                <a:schemeClr val="lt1"/>
              </a:solidFill>
              <a:highlight>
                <a:schemeClr val="dk1"/>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1"/>
          <p:cNvPicPr preferRelativeResize="0"/>
          <p:nvPr/>
        </p:nvPicPr>
        <p:blipFill>
          <a:blip r:embed="rId3">
            <a:alphaModFix/>
          </a:blip>
          <a:stretch>
            <a:fillRect/>
          </a:stretch>
        </p:blipFill>
        <p:spPr>
          <a:xfrm>
            <a:off x="896625" y="478275"/>
            <a:ext cx="7893875" cy="383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