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46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808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9033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0364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2129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7287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6/20/2024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369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t>6/20/2024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48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05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383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7494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6/20/2024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4764575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IllaJyoCodingPro/APSSDC_CSproject.gi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352800" y="1245338"/>
            <a:ext cx="7695818" cy="509114"/>
          </a:xfrm>
          <a:prstGeom prst="rect">
            <a:avLst/>
          </a:prstGeom>
        </p:spPr>
        <p:txBody>
          <a:bodyPr vert="horz" wrap="square" lIns="0" tIns="16510" rIns="0" bIns="0" rtlCol="0">
            <a:spAutoFit/>
          </a:bodyPr>
          <a:lstStyle/>
          <a:p>
            <a:pPr marL="3213735">
              <a:lnSpc>
                <a:spcPct val="100000"/>
              </a:lnSpc>
              <a:spcBef>
                <a:spcPts val="130"/>
              </a:spcBef>
            </a:pPr>
            <a:r>
              <a:rPr lang="en-US" sz="3200" spc="15" dirty="0"/>
              <a:t>P.MAHENDRA VARMA</a:t>
            </a:r>
            <a:endParaRPr sz="32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3657600" y="2821622"/>
            <a:ext cx="7695818" cy="628377"/>
          </a:xfrm>
          <a:prstGeom prst="rect">
            <a:avLst/>
          </a:prstGeom>
        </p:spPr>
        <p:txBody>
          <a:bodyPr vert="horz" wrap="square" lIns="0" tIns="12700" rIns="0" bIns="0" rtlCol="0">
            <a:spAutoFit/>
          </a:bodyPr>
          <a:lstStyle/>
          <a:p>
            <a:pPr marL="12700">
              <a:lnSpc>
                <a:spcPct val="100000"/>
              </a:lnSpc>
              <a:spcBef>
                <a:spcPts val="100"/>
              </a:spcBef>
            </a:pPr>
            <a:r>
              <a:rPr lang="en-US" sz="4000" b="1" u="sng" spc="10" dirty="0">
                <a:solidFill>
                  <a:srgbClr val="2D936B"/>
                </a:solidFill>
                <a:latin typeface="Sitka Small Semibold" pitchFamily="2" charset="0"/>
                <a:cs typeface="Trebuchet MS"/>
              </a:rPr>
              <a:t>KEYLOGGER AND SECURITY</a:t>
            </a:r>
            <a:endParaRPr sz="4000" u="sng" dirty="0">
              <a:latin typeface="Sitka Small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C511D180-ECCA-E050-779A-5EB2A0089389}"/>
              </a:ext>
            </a:extLst>
          </p:cNvPr>
          <p:cNvSpPr txBox="1"/>
          <p:nvPr/>
        </p:nvSpPr>
        <p:spPr>
          <a:xfrm>
            <a:off x="3581400" y="3449999"/>
            <a:ext cx="6934200" cy="707886"/>
          </a:xfrm>
          <a:prstGeom prst="rect">
            <a:avLst/>
          </a:prstGeom>
          <a:noFill/>
        </p:spPr>
        <p:txBody>
          <a:bodyPr wrap="square" rtlCol="0">
            <a:spAutoFit/>
          </a:bodyPr>
          <a:lstStyle/>
          <a:p>
            <a:r>
              <a:rPr lang="en-US" sz="4000" dirty="0">
                <a:solidFill>
                  <a:srgbClr val="00B0F0"/>
                </a:solidFill>
              </a:rPr>
              <a:t>APSSDC CS FINAL PROJECT</a:t>
            </a:r>
            <a:endParaRPr lang="en-IN" sz="4000"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Single Corner Rounded 9">
            <a:extLst>
              <a:ext uri="{FF2B5EF4-FFF2-40B4-BE49-F238E27FC236}">
                <a16:creationId xmlns:a16="http://schemas.microsoft.com/office/drawing/2014/main" id="{87A0F854-C609-46B9-6207-3F2E58041E7E}"/>
              </a:ext>
            </a:extLst>
          </p:cNvPr>
          <p:cNvSpPr/>
          <p:nvPr/>
        </p:nvSpPr>
        <p:spPr>
          <a:xfrm>
            <a:off x="721334" y="1695450"/>
            <a:ext cx="8991600" cy="32766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6AFFD9AB-D0AE-BE0B-D68F-55EF7953C4D7}"/>
              </a:ext>
            </a:extLst>
          </p:cNvPr>
          <p:cNvSpPr txBox="1"/>
          <p:nvPr/>
        </p:nvSpPr>
        <p:spPr>
          <a:xfrm>
            <a:off x="838200" y="1857375"/>
            <a:ext cx="8696325" cy="2862322"/>
          </a:xfrm>
          <a:prstGeom prst="rect">
            <a:avLst/>
          </a:prstGeom>
          <a:noFill/>
        </p:spPr>
        <p:txBody>
          <a:bodyPr wrap="square" rtlCol="0">
            <a:spAutoFit/>
          </a:bodyPr>
          <a:lstStyle/>
          <a:p>
            <a:r>
              <a:rPr lang="en-US" sz="3600" dirty="0"/>
              <a:t>The best way to protect your devices from keylogging is to use a high-quality antivirus or firewall. You can also take other precautions to make an infection less likely. </a:t>
            </a:r>
          </a:p>
          <a:p>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9489B1-DB22-4A77-8568-7DBB34C923B1}"/>
              </a:ext>
            </a:extLst>
          </p:cNvPr>
          <p:cNvSpPr txBox="1"/>
          <p:nvPr/>
        </p:nvSpPr>
        <p:spPr>
          <a:xfrm>
            <a:off x="1371600" y="762000"/>
            <a:ext cx="6248400" cy="1200329"/>
          </a:xfrm>
          <a:prstGeom prst="rect">
            <a:avLst/>
          </a:prstGeom>
          <a:noFill/>
        </p:spPr>
        <p:txBody>
          <a:bodyPr wrap="square" rtlCol="0">
            <a:spAutoFit/>
          </a:bodyPr>
          <a:lstStyle/>
          <a:p>
            <a:r>
              <a:rPr lang="en-US" sz="7200" dirty="0">
                <a:solidFill>
                  <a:srgbClr val="002060"/>
                </a:solidFill>
                <a:latin typeface="Bahnschrift Condensed" panose="020B0502040204020203" pitchFamily="34" charset="0"/>
              </a:rPr>
              <a:t>Project </a:t>
            </a:r>
            <a:r>
              <a:rPr lang="en-US" sz="7200" dirty="0" err="1">
                <a:solidFill>
                  <a:srgbClr val="002060"/>
                </a:solidFill>
                <a:latin typeface="Bahnschrift Condensed" panose="020B0502040204020203" pitchFamily="34" charset="0"/>
              </a:rPr>
              <a:t>Github</a:t>
            </a:r>
            <a:r>
              <a:rPr lang="en-US" sz="7200" dirty="0">
                <a:solidFill>
                  <a:srgbClr val="002060"/>
                </a:solidFill>
                <a:latin typeface="Bahnschrift Condensed" panose="020B0502040204020203" pitchFamily="34" charset="0"/>
              </a:rPr>
              <a:t> Link</a:t>
            </a:r>
            <a:endParaRPr lang="en-IN" sz="7200" dirty="0">
              <a:solidFill>
                <a:srgbClr val="002060"/>
              </a:solidFill>
              <a:latin typeface="Bahnschrift Condensed" panose="020B0502040204020203" pitchFamily="34" charset="0"/>
            </a:endParaRPr>
          </a:p>
        </p:txBody>
      </p:sp>
      <p:sp>
        <p:nvSpPr>
          <p:cNvPr id="3" name="TextBox 2">
            <a:hlinkClick r:id="rId2"/>
            <a:extLst>
              <a:ext uri="{FF2B5EF4-FFF2-40B4-BE49-F238E27FC236}">
                <a16:creationId xmlns:a16="http://schemas.microsoft.com/office/drawing/2014/main" id="{22EE19A5-D760-4612-5663-949CB96A9FD2}"/>
              </a:ext>
            </a:extLst>
          </p:cNvPr>
          <p:cNvSpPr txBox="1"/>
          <p:nvPr/>
        </p:nvSpPr>
        <p:spPr>
          <a:xfrm>
            <a:off x="914400" y="2971800"/>
            <a:ext cx="9753599" cy="584775"/>
          </a:xfrm>
          <a:prstGeom prst="rect">
            <a:avLst/>
          </a:prstGeom>
          <a:noFill/>
        </p:spPr>
        <p:txBody>
          <a:bodyPr wrap="square" rtlCol="0">
            <a:spAutoFit/>
          </a:bodyPr>
          <a:lstStyle/>
          <a:p>
            <a:r>
              <a:rPr lang="en-IN" sz="3200" u="sng" dirty="0">
                <a:solidFill>
                  <a:srgbClr val="FF0000"/>
                </a:solidFill>
              </a:rPr>
              <a:t>https://github.com/MahendraVarma048/mahendra.git</a:t>
            </a:r>
          </a:p>
        </p:txBody>
      </p:sp>
    </p:spTree>
    <p:extLst>
      <p:ext uri="{BB962C8B-B14F-4D97-AF65-F5344CB8AC3E}">
        <p14:creationId xmlns:p14="http://schemas.microsoft.com/office/powerpoint/2010/main" val="294559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7170C571-CB35-8D85-2F78-FEE70D86C851}"/>
              </a:ext>
            </a:extLst>
          </p:cNvPr>
          <p:cNvSpPr txBox="1"/>
          <p:nvPr/>
        </p:nvSpPr>
        <p:spPr>
          <a:xfrm>
            <a:off x="1371600" y="2743200"/>
            <a:ext cx="8230932" cy="830997"/>
          </a:xfrm>
          <a:prstGeom prst="rect">
            <a:avLst/>
          </a:prstGeom>
          <a:noFill/>
        </p:spPr>
        <p:txBody>
          <a:bodyPr wrap="square" rtlCol="0">
            <a:spAutoFit/>
          </a:bodyPr>
          <a:lstStyle/>
          <a:p>
            <a:r>
              <a:rPr lang="en-US" sz="4800" dirty="0">
                <a:solidFill>
                  <a:srgbClr val="00B0F0"/>
                </a:solidFill>
              </a:rPr>
              <a:t>KEYLOGGER &amp; SECURITY</a:t>
            </a:r>
            <a:endParaRPr lang="en-IN" sz="4800" dirty="0">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8" name="TextBox 27">
            <a:extLst>
              <a:ext uri="{FF2B5EF4-FFF2-40B4-BE49-F238E27FC236}">
                <a16:creationId xmlns:a16="http://schemas.microsoft.com/office/drawing/2014/main" id="{69DBC619-102C-2B1B-711F-0E6040A00249}"/>
              </a:ext>
            </a:extLst>
          </p:cNvPr>
          <p:cNvSpPr txBox="1"/>
          <p:nvPr/>
        </p:nvSpPr>
        <p:spPr>
          <a:xfrm>
            <a:off x="1371600" y="1295400"/>
            <a:ext cx="9224391" cy="452431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Introduction to Keyloggers and Security</a:t>
            </a:r>
          </a:p>
          <a:p>
            <a:pPr marL="457200" indent="-457200">
              <a:buFont typeface="Wingdings" panose="05000000000000000000" pitchFamily="2" charset="2"/>
              <a:buChar char="v"/>
            </a:pPr>
            <a:r>
              <a:rPr lang="en-US" sz="3200" dirty="0"/>
              <a:t>Understanding the Problem Statement </a:t>
            </a:r>
          </a:p>
          <a:p>
            <a:pPr marL="457200" indent="-457200">
              <a:buFont typeface="Wingdings" panose="05000000000000000000" pitchFamily="2" charset="2"/>
              <a:buChar char="v"/>
            </a:pPr>
            <a:r>
              <a:rPr lang="en-US" sz="3200" dirty="0"/>
              <a:t>Overview of the project</a:t>
            </a:r>
          </a:p>
          <a:p>
            <a:pPr marL="457200" indent="-457200">
              <a:buFont typeface="Wingdings" panose="05000000000000000000" pitchFamily="2" charset="2"/>
              <a:buChar char="v"/>
            </a:pPr>
            <a:r>
              <a:rPr lang="en-US" sz="3200" dirty="0"/>
              <a:t>Identifying the End Users</a:t>
            </a:r>
          </a:p>
          <a:p>
            <a:pPr marL="457200" indent="-457200">
              <a:buFont typeface="Wingdings" panose="05000000000000000000" pitchFamily="2" charset="2"/>
              <a:buChar char="v"/>
            </a:pPr>
            <a:r>
              <a:rPr lang="en-US" sz="3200" dirty="0"/>
              <a:t>Introducing Your Solution </a:t>
            </a:r>
          </a:p>
          <a:p>
            <a:pPr marL="457200" indent="-457200">
              <a:buFont typeface="Wingdings" panose="05000000000000000000" pitchFamily="2" charset="2"/>
              <a:buChar char="v"/>
            </a:pPr>
            <a:r>
              <a:rPr lang="en-US" sz="3200" dirty="0"/>
              <a:t>Highlighting the unique value proposition </a:t>
            </a:r>
          </a:p>
          <a:p>
            <a:pPr marL="457200" indent="-457200">
              <a:buFont typeface="Wingdings" panose="05000000000000000000" pitchFamily="2" charset="2"/>
              <a:buChar char="v"/>
            </a:pPr>
            <a:r>
              <a:rPr lang="en-US" sz="3200" dirty="0"/>
              <a:t>Discussing the key Modelling Approaches</a:t>
            </a:r>
          </a:p>
          <a:p>
            <a:pPr marL="457200" indent="-457200">
              <a:buFont typeface="Wingdings" panose="05000000000000000000" pitchFamily="2" charset="2"/>
              <a:buChar char="v"/>
            </a:pPr>
            <a:r>
              <a:rPr lang="en-US" sz="3200" dirty="0"/>
              <a:t>Results</a:t>
            </a:r>
          </a:p>
          <a:p>
            <a:pPr marL="457200" indent="-457200">
              <a:buFont typeface="Wingdings" panose="05000000000000000000" pitchFamily="2" charset="2"/>
              <a:buChar char="v"/>
            </a:pPr>
            <a:r>
              <a:rPr lang="en-IN" sz="3200" dirty="0"/>
              <a:t>Project </a:t>
            </a:r>
            <a:r>
              <a:rPr lang="en-IN" sz="3200" dirty="0" err="1"/>
              <a:t>Github</a:t>
            </a:r>
            <a:r>
              <a:rPr lang="en-IN" sz="3200" dirty="0"/>
              <a:t>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24BEF3F9-C81F-188D-B0D1-D2FB19626F5F}"/>
              </a:ext>
            </a:extLst>
          </p:cNvPr>
          <p:cNvSpPr txBox="1"/>
          <p:nvPr/>
        </p:nvSpPr>
        <p:spPr>
          <a:xfrm>
            <a:off x="990600" y="1695450"/>
            <a:ext cx="7239000" cy="3539430"/>
          </a:xfrm>
          <a:prstGeom prst="rect">
            <a:avLst/>
          </a:prstGeom>
          <a:noFill/>
        </p:spPr>
        <p:txBody>
          <a:bodyPr wrap="square" rtlCol="0">
            <a:spAutoFit/>
          </a:bodyPr>
          <a:lstStyle/>
          <a:p>
            <a:r>
              <a:rPr lang="en-US" sz="3200" dirty="0">
                <a:latin typeface="Times New Roman" panose="02020603050405020304" pitchFamily="18" charset="0"/>
                <a:ea typeface="+mn-lt"/>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endParaRPr lang="en-US" sz="3200" dirty="0">
              <a:latin typeface="Times New Roman" panose="02020603050405020304" pitchFamily="18" charset="0"/>
              <a:ea typeface="Calibri" panose="020F0502020204030204"/>
              <a:cs typeface="Times New Roman" panose="02020603050405020304" pitchFamily="18" charset="0"/>
            </a:endParaRPr>
          </a:p>
          <a:p>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Diagonal Corners Rounded 10">
            <a:extLst>
              <a:ext uri="{FF2B5EF4-FFF2-40B4-BE49-F238E27FC236}">
                <a16:creationId xmlns:a16="http://schemas.microsoft.com/office/drawing/2014/main" id="{DF49B0BF-4FC0-CA95-E0E8-4B7BDBBCE9F3}"/>
              </a:ext>
            </a:extLst>
          </p:cNvPr>
          <p:cNvSpPr/>
          <p:nvPr/>
        </p:nvSpPr>
        <p:spPr>
          <a:xfrm>
            <a:off x="381000" y="2233378"/>
            <a:ext cx="8610600" cy="379499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FD4637C9-FBD6-8009-8FD0-C363CE147992}"/>
              </a:ext>
            </a:extLst>
          </p:cNvPr>
          <p:cNvSpPr txBox="1"/>
          <p:nvPr/>
        </p:nvSpPr>
        <p:spPr>
          <a:xfrm>
            <a:off x="739774" y="2233379"/>
            <a:ext cx="8404225" cy="3416320"/>
          </a:xfrm>
          <a:prstGeom prst="rect">
            <a:avLst/>
          </a:prstGeom>
          <a:noFill/>
        </p:spPr>
        <p:txBody>
          <a:bodyPr wrap="square" rtlCol="0">
            <a:spAutoFit/>
          </a:bodyPr>
          <a:lstStyle/>
          <a:p>
            <a:r>
              <a:rPr lang="en-US" sz="3600" dirty="0"/>
              <a:t>THE  keylogger monitors the keystrokes on the operating system you are using, checking the paths each keystroke goes through. In this way, a software keylogger can keep track of your keystrokes and record each 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1564B50E-E621-7EE9-7D4D-9BAD7ED0D854}"/>
              </a:ext>
            </a:extLst>
          </p:cNvPr>
          <p:cNvSpPr txBox="1"/>
          <p:nvPr/>
        </p:nvSpPr>
        <p:spPr>
          <a:xfrm>
            <a:off x="723900" y="1828800"/>
            <a:ext cx="8420100"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Identification of Potential End Users: Individuals, Businesses, Organizations</a:t>
            </a:r>
          </a:p>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Understanding Their Needs and Concerns Regarding Keylogger Protection</a:t>
            </a:r>
            <a:endParaRPr lang="en-US" sz="2800" dirty="0">
              <a:latin typeface="Aptos Narrow" panose="020B0004020202020204" pitchFamily="34" charset="0"/>
              <a:ea typeface="Calibri" panose="020F0502020204030204"/>
              <a:cs typeface="Times New Roman" panose="02020603050405020304" pitchFamily="18" charset="0"/>
            </a:endParaRPr>
          </a:p>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Tailoring Solutions to Meet the Requirements of Various User Groups</a:t>
            </a:r>
            <a:endParaRPr lang="en-US" sz="2800" dirty="0">
              <a:latin typeface="Aptos Narrow" panose="020B0004020202020204" pitchFamily="34" charset="0"/>
              <a:ea typeface="Calibri" panose="020F0502020204030204"/>
              <a:cs typeface="Times New Roman" panose="02020603050405020304" pitchFamily="18" charset="0"/>
            </a:endParaRPr>
          </a:p>
          <a:p>
            <a:pPr marL="457200" indent="-457200" algn="l">
              <a:buFont typeface="Wingdings" panose="05000000000000000000" pitchFamily="2" charset="2"/>
              <a:buChar char="Ø"/>
            </a:pPr>
            <a:endParaRPr lang="en-US" sz="2800" dirty="0">
              <a:latin typeface="Aptos Narrow" panose="020B0004020202020204" pitchFamily="34" charset="0"/>
              <a:ea typeface="Calibri" panose="020F0502020204030204"/>
              <a:cs typeface="Calibri" panose="020F0502020204030204"/>
            </a:endParaRPr>
          </a:p>
          <a:p>
            <a:pPr marL="457200" indent="-457200">
              <a:buFont typeface="Wingdings" panose="05000000000000000000" pitchFamily="2" charset="2"/>
              <a:buChar char="Ø"/>
            </a:pPr>
            <a:endParaRPr lang="en-US" sz="2800" dirty="0">
              <a:latin typeface="Aptos Narrow" panose="020B0004020202020204" pitchFamily="34" charset="0"/>
            </a:endParaRPr>
          </a:p>
          <a:p>
            <a:pPr marL="457200" indent="-457200">
              <a:buFont typeface="Wingdings" panose="05000000000000000000" pitchFamily="2" charset="2"/>
              <a:buChar char="Ø"/>
            </a:pPr>
            <a:endParaRPr lang="en-IN" sz="2800" dirty="0">
              <a:latin typeface="Aptos Narrow" panose="020B0004020202020204" pitchFamily="34" charset="0"/>
            </a:endParaRPr>
          </a:p>
        </p:txBody>
      </p:sp>
      <p:sp>
        <p:nvSpPr>
          <p:cNvPr id="10" name="TextBox 9">
            <a:extLst>
              <a:ext uri="{FF2B5EF4-FFF2-40B4-BE49-F238E27FC236}">
                <a16:creationId xmlns:a16="http://schemas.microsoft.com/office/drawing/2014/main" id="{BFA356D1-3B33-6702-C634-FFE71DE4A770}"/>
              </a:ext>
            </a:extLst>
          </p:cNvPr>
          <p:cNvSpPr txBox="1"/>
          <p:nvPr/>
        </p:nvSpPr>
        <p:spPr>
          <a:xfrm>
            <a:off x="1066800" y="4800600"/>
            <a:ext cx="10591800" cy="1569660"/>
          </a:xfrm>
          <a:prstGeom prst="rect">
            <a:avLst/>
          </a:prstGeom>
          <a:noFill/>
        </p:spPr>
        <p:txBody>
          <a:bodyPr wrap="square" rtlCol="0">
            <a:spAutoFit/>
          </a:bodyPr>
          <a:lstStyle/>
          <a:p>
            <a:r>
              <a:rPr lang="en-US" sz="2400" b="1" i="0" dirty="0">
                <a:solidFill>
                  <a:srgbClr val="000000"/>
                </a:solidFill>
                <a:effectLst/>
                <a:highlight>
                  <a:srgbClr val="FFFFFF"/>
                </a:highlight>
                <a:latin typeface="neue-haas-grotesk-display"/>
              </a:rPr>
              <a:t>Keyloggers</a:t>
            </a:r>
            <a:r>
              <a:rPr lang="en-US" sz="24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Rectangle: Rounded Corners 9">
            <a:extLst>
              <a:ext uri="{FF2B5EF4-FFF2-40B4-BE49-F238E27FC236}">
                <a16:creationId xmlns:a16="http://schemas.microsoft.com/office/drawing/2014/main" id="{EC69B772-D45C-22DA-2D6A-F57F53EFE983}"/>
              </a:ext>
            </a:extLst>
          </p:cNvPr>
          <p:cNvSpPr/>
          <p:nvPr/>
        </p:nvSpPr>
        <p:spPr>
          <a:xfrm>
            <a:off x="3048000" y="1695450"/>
            <a:ext cx="8610600" cy="4629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4" name="TextBox 13">
            <a:extLst>
              <a:ext uri="{FF2B5EF4-FFF2-40B4-BE49-F238E27FC236}">
                <a16:creationId xmlns:a16="http://schemas.microsoft.com/office/drawing/2014/main" id="{E374CFAC-3040-6D8E-CC2F-FDE80DF71CCC}"/>
              </a:ext>
            </a:extLst>
          </p:cNvPr>
          <p:cNvSpPr txBox="1"/>
          <p:nvPr/>
        </p:nvSpPr>
        <p:spPr>
          <a:xfrm>
            <a:off x="3505200" y="2286000"/>
            <a:ext cx="6816090" cy="4154984"/>
          </a:xfrm>
          <a:prstGeom prst="rect">
            <a:avLst/>
          </a:prstGeom>
          <a:noFill/>
        </p:spPr>
        <p:txBody>
          <a:bodyPr wrap="square" rtlCol="0">
            <a:spAutoFit/>
          </a:bodyPr>
          <a:lstStyle/>
          <a:p>
            <a:r>
              <a:rPr lang="en-US" sz="2400" dirty="0"/>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dirty="0" err="1"/>
              <a:t>TheOneSpy</a:t>
            </a:r>
            <a:r>
              <a:rPr lang="en-US" sz="2400" dirty="0"/>
              <a:t>. Individuals use it as an opportunity to guarantee the assurance of their families, organizations, and the ones they care about.</a:t>
            </a:r>
          </a:p>
          <a:p>
            <a:endParaRPr lang="en-IN"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9587" y="2286000"/>
            <a:ext cx="2381024"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753600"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0" y="1834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551820" y="629236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a:extLst>
              <a:ext uri="{28A0092B-C50C-407E-A947-70E740481C1C}">
                <a14:useLocalDpi xmlns:a14="http://schemas.microsoft.com/office/drawing/2010/main" val="0"/>
              </a:ext>
            </a:extLst>
          </a:blip>
          <a:stretch>
            <a:fillRect/>
          </a:stretch>
        </p:blipFill>
        <p:spPr>
          <a:xfrm>
            <a:off x="-4175" y="3268788"/>
            <a:ext cx="2466975" cy="3366917"/>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pic>
        <p:nvPicPr>
          <p:cNvPr id="11" name="Picture 10">
            <a:extLst>
              <a:ext uri="{FF2B5EF4-FFF2-40B4-BE49-F238E27FC236}">
                <a16:creationId xmlns:a16="http://schemas.microsoft.com/office/drawing/2014/main" id="{9AEF52F2-30FE-05A6-24F8-B02B6303B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96" y="1568063"/>
            <a:ext cx="9907504" cy="1721533"/>
          </a:xfrm>
          <a:prstGeom prst="rect">
            <a:avLst/>
          </a:prstGeom>
        </p:spPr>
      </p:pic>
      <p:sp>
        <p:nvSpPr>
          <p:cNvPr id="12" name="TextBox 11">
            <a:extLst>
              <a:ext uri="{FF2B5EF4-FFF2-40B4-BE49-F238E27FC236}">
                <a16:creationId xmlns:a16="http://schemas.microsoft.com/office/drawing/2014/main" id="{CDBE3450-BDFF-2F8B-67C1-950C763A3C73}"/>
              </a:ext>
            </a:extLst>
          </p:cNvPr>
          <p:cNvSpPr txBox="1"/>
          <p:nvPr/>
        </p:nvSpPr>
        <p:spPr>
          <a:xfrm>
            <a:off x="2362200" y="3638360"/>
            <a:ext cx="8686800" cy="2246769"/>
          </a:xfrm>
          <a:prstGeom prst="rect">
            <a:avLst/>
          </a:prstGeom>
          <a:noFill/>
        </p:spPr>
        <p:txBody>
          <a:bodyPr wrap="square" rtlCol="0">
            <a:spAutoFit/>
          </a:bodyPr>
          <a:lstStyle/>
          <a:p>
            <a:r>
              <a:rPr lang="en-US" sz="2800" dirty="0"/>
              <a:t>A keylogger is a program that secretly records everything you type on your computer. It can be used for good things like watching what employees do or keeping kids safe online. But bad people can also use it to steal your passwords and credit card numbers.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891CD7D5-6B52-AE39-3DDB-372AA2D6130E}"/>
              </a:ext>
            </a:extLst>
          </p:cNvPr>
          <p:cNvSpPr txBox="1"/>
          <p:nvPr/>
        </p:nvSpPr>
        <p:spPr>
          <a:xfrm>
            <a:off x="752475" y="1219200"/>
            <a:ext cx="9458325" cy="5029200"/>
          </a:xfrm>
          <a:prstGeom prst="rect">
            <a:avLst/>
          </a:prstGeom>
          <a:noFill/>
        </p:spPr>
        <p:txBody>
          <a:bodyPr wrap="square" rtlCol="0">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Components of Keylogger Models:</a:t>
            </a:r>
            <a:endParaRPr lang="en-US" sz="2000" b="1" u="sng" spc="1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Capture Mechanisms</a:t>
            </a:r>
            <a:r>
              <a:rPr lang="en-US" sz="2000" spc="-45" dirty="0">
                <a:latin typeface="Times New Roman" panose="02020603050405020304" pitchFamily="18" charset="0"/>
                <a:ea typeface="+mn-lt"/>
                <a:cs typeface="Times New Roman" panose="02020603050405020304" pitchFamily="18" charset="0"/>
              </a:rPr>
              <a:t>: How keystrokes are captured.</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Polling</a:t>
            </a:r>
            <a:r>
              <a:rPr lang="en-US" sz="2000" spc="-45" dirty="0">
                <a:latin typeface="Times New Roman" panose="02020603050405020304" pitchFamily="18" charset="0"/>
                <a:ea typeface="+mn-lt"/>
                <a:cs typeface="Times New Roman" panose="02020603050405020304" pitchFamily="18" charset="0"/>
              </a:rPr>
              <a:t>: Regularly checking keyboard buffer.</a:t>
            </a: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Hooking</a:t>
            </a:r>
            <a:r>
              <a:rPr lang="en-US" sz="2000" spc="-45" dirty="0">
                <a:latin typeface="Times New Roman" panose="02020603050405020304" pitchFamily="18" charset="0"/>
                <a:ea typeface="+mn-lt"/>
                <a:cs typeface="Times New Roman" panose="02020603050405020304" pitchFamily="18" charset="0"/>
              </a:rPr>
              <a:t>: Intercepting keystrokes via system hooks.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Storage and Transmission</a:t>
            </a:r>
            <a:r>
              <a:rPr lang="en-US" sz="2000" spc="-45" dirty="0">
                <a:latin typeface="Times New Roman" panose="02020603050405020304" pitchFamily="18" charset="0"/>
                <a:ea typeface="+mn-lt"/>
                <a:cs typeface="Times New Roman" panose="02020603050405020304" pitchFamily="18" charset="0"/>
              </a:rPr>
              <a:t>: Methods for storing and sending captured data.</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Local Storage</a:t>
            </a:r>
            <a:r>
              <a:rPr lang="en-US" sz="2000" spc="-45" dirty="0">
                <a:latin typeface="Times New Roman" panose="02020603050405020304" pitchFamily="18" charset="0"/>
                <a:ea typeface="+mn-lt"/>
                <a:cs typeface="Times New Roman" panose="02020603050405020304" pitchFamily="18" charset="0"/>
              </a:rPr>
              <a:t>: Data saved on the device.</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Remote Transmission</a:t>
            </a:r>
            <a:r>
              <a:rPr lang="en-US" sz="2000" spc="-45" dirty="0">
                <a:latin typeface="Times New Roman" panose="02020603050405020304" pitchFamily="18" charset="0"/>
                <a:ea typeface="+mn-lt"/>
                <a:cs typeface="Times New Roman" panose="02020603050405020304" pitchFamily="18" charset="0"/>
              </a:rPr>
              <a:t>: Data sent to a remote server.</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Evasion Techniques</a:t>
            </a:r>
            <a:r>
              <a:rPr lang="en-US" sz="2000" spc="-45" dirty="0">
                <a:latin typeface="Times New Roman" panose="02020603050405020304" pitchFamily="18" charset="0"/>
                <a:ea typeface="+mn-lt"/>
                <a:cs typeface="Times New Roman" panose="02020603050405020304" pitchFamily="18" charset="0"/>
              </a:rPr>
              <a:t>: Methods to avoid detection.</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Rootkit Integration</a:t>
            </a:r>
            <a:r>
              <a:rPr lang="en-US" sz="2000" spc="-45" dirty="0">
                <a:latin typeface="Times New Roman" panose="02020603050405020304" pitchFamily="18" charset="0"/>
                <a:ea typeface="+mn-lt"/>
                <a:cs typeface="Times New Roman" panose="02020603050405020304" pitchFamily="18" charset="0"/>
              </a:rPr>
              <a:t>: Embedding within the OS.</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Obfuscation</a:t>
            </a:r>
            <a:r>
              <a:rPr lang="en-US" sz="2000" spc="-45" dirty="0">
                <a:latin typeface="Times New Roman" panose="02020603050405020304" pitchFamily="18" charset="0"/>
                <a:ea typeface="+mn-lt"/>
                <a:cs typeface="Times New Roman" panose="02020603050405020304" pitchFamily="18" charset="0"/>
              </a:rPr>
              <a:t>: Hiding code to avoid detection by anti-malware.</a:t>
            </a:r>
            <a:endParaRPr 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530</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Aptos Narrow</vt:lpstr>
      <vt:lpstr>Arial</vt:lpstr>
      <vt:lpstr>Bahnschrift Condensed</vt:lpstr>
      <vt:lpstr>Calibri</vt:lpstr>
      <vt:lpstr>neue-haas-grotesk-display</vt:lpstr>
      <vt:lpstr>Sitka Small Semibold</vt:lpstr>
      <vt:lpstr>Times New Roman</vt:lpstr>
      <vt:lpstr>Trebuchet MS</vt:lpstr>
      <vt:lpstr>Wingdings</vt:lpstr>
      <vt:lpstr>Office Theme</vt:lpstr>
      <vt:lpstr>P.MAHENDRA VARMA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ILLA JYOTHI BHAVANI</dc:title>
  <dc:creator>Potnuru Mahendra Varma</dc:creator>
  <cp:lastModifiedBy>Potnuru Mahendra Varma</cp:lastModifiedBy>
  <cp:revision>7</cp:revision>
  <dcterms:created xsi:type="dcterms:W3CDTF">2024-06-03T05:48:59Z</dcterms:created>
  <dcterms:modified xsi:type="dcterms:W3CDTF">2024-06-20T07:06:52Z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