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5" r:id="rId2"/>
    <p:sldId id="259" r:id="rId3"/>
    <p:sldId id="260" r:id="rId4"/>
    <p:sldId id="261" r:id="rId5"/>
    <p:sldId id="263" r:id="rId6"/>
    <p:sldId id="264" r:id="rId7"/>
    <p:sldId id="265" r:id="rId8"/>
    <p:sldId id="266" r:id="rId9"/>
    <p:sldId id="267" r:id="rId10"/>
    <p:sldId id="268" r:id="rId11"/>
    <p:sldId id="269" r:id="rId12"/>
    <p:sldId id="274" r:id="rId13"/>
    <p:sldId id="273"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8029" autoAdjust="0"/>
  </p:normalViewPr>
  <p:slideViewPr>
    <p:cSldViewPr>
      <p:cViewPr varScale="1">
        <p:scale>
          <a:sx n="86" d="100"/>
          <a:sy n="86" d="100"/>
        </p:scale>
        <p:origin x="1828"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F56BD0-3E94-469A-8708-210AE925551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EE5FA3-84E5-4A9A-95E7-7F5D0AED271F}"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EF56BD0-3E94-469A-8708-210AE925551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EE5FA3-84E5-4A9A-95E7-7F5D0AED271F}" type="datetimeFigureOut">
              <a:rPr lang="en-US" smtClean="0"/>
              <a:pPr/>
              <a:t>11/8/2023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EF56BD0-3E94-469A-8708-210AE925551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seminarsonly.com/computer%20science/smart-voting-system.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6157-A215-4F57-B4B1-6D8789C86D47}"/>
              </a:ext>
            </a:extLst>
          </p:cNvPr>
          <p:cNvSpPr>
            <a:spLocks noGrp="1"/>
          </p:cNvSpPr>
          <p:nvPr>
            <p:ph type="title"/>
          </p:nvPr>
        </p:nvSpPr>
        <p:spPr>
          <a:xfrm>
            <a:off x="419100" y="2667000"/>
            <a:ext cx="8305800" cy="11430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Smart Voting System Support Through Face Recognition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88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a:latin typeface="Times New Roman" pitchFamily="18" charset="0"/>
                <a:cs typeface="Times New Roman" pitchFamily="18" charset="0"/>
              </a:rPr>
              <a:t>How Does It Work</a:t>
            </a:r>
            <a:endParaRPr lang="en-US" sz="4000" b="1" u="sng" dirty="0"/>
          </a:p>
        </p:txBody>
      </p:sp>
      <p:sp>
        <p:nvSpPr>
          <p:cNvPr id="3" name="Content Placeholder 2"/>
          <p:cNvSpPr>
            <a:spLocks noGrp="1"/>
          </p:cNvSpPr>
          <p:nvPr>
            <p:ph idx="1"/>
          </p:nvPr>
        </p:nvSpPr>
        <p:spPr/>
        <p:txBody>
          <a:bodyPr>
            <a:normAutofit/>
          </a:bodyPr>
          <a:lstStyle/>
          <a:p>
            <a:pPr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Initialization: Acquire the training set and calculate Eigen faces (using PCA projections) which define Eigen space.</a:t>
            </a:r>
          </a:p>
          <a:p>
            <a:pPr algn="just">
              <a:buNone/>
            </a:pPr>
            <a:r>
              <a:rPr lang="en-US" sz="2400" dirty="0">
                <a:latin typeface="Times New Roman" panose="02020603050405020304" pitchFamily="18" charset="0"/>
                <a:cs typeface="Times New Roman" panose="02020603050405020304" pitchFamily="18" charset="0"/>
              </a:rPr>
              <a:t>• When a new face is encountered, calculate its weight.</a:t>
            </a:r>
          </a:p>
          <a:p>
            <a:pPr algn="just">
              <a:buNone/>
            </a:pPr>
            <a:r>
              <a:rPr lang="en-US" sz="2400" dirty="0">
                <a:latin typeface="Times New Roman" panose="02020603050405020304" pitchFamily="18" charset="0"/>
                <a:cs typeface="Times New Roman" panose="02020603050405020304" pitchFamily="18" charset="0"/>
              </a:rPr>
              <a:t>• Determine if the image is face.</a:t>
            </a:r>
          </a:p>
          <a:p>
            <a:pPr algn="just">
              <a:buNone/>
            </a:pPr>
            <a:r>
              <a:rPr lang="en-US" sz="2400" dirty="0">
                <a:latin typeface="Times New Roman" panose="02020603050405020304" pitchFamily="18" charset="0"/>
                <a:cs typeface="Times New Roman" panose="02020603050405020304" pitchFamily="18" charset="0"/>
              </a:rPr>
              <a:t>• If yes, classify the weight pattern as known or unknown.</a:t>
            </a:r>
          </a:p>
          <a:p>
            <a:pPr algn="just">
              <a:buNone/>
            </a:pPr>
            <a:r>
              <a:rPr lang="en-US" sz="2400" dirty="0">
                <a:latin typeface="Times New Roman" panose="02020603050405020304" pitchFamily="18" charset="0"/>
                <a:cs typeface="Times New Roman" panose="02020603050405020304" pitchFamily="18" charset="0"/>
              </a:rPr>
              <a:t>• If the same unknown face is seen several times incorporate it into known faces. </a:t>
            </a:r>
          </a:p>
          <a:p>
            <a:pPr algn="just">
              <a:buNone/>
            </a:pPr>
            <a:r>
              <a:rPr lang="en-US" sz="2400" dirty="0">
                <a:latin typeface="Times New Roman" panose="02020603050405020304" pitchFamily="18" charset="0"/>
                <a:cs typeface="Times New Roman" panose="02020603050405020304" pitchFamily="18" charset="0"/>
              </a:rPr>
              <a:t>• Eigen face follows the Principal Component Analysis approach, in which face space forms a cluster in image space.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Smart Vo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Smart Vo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Smart Vo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 name="Picture 4" descr="Smart Voting System 2.jpg"/>
          <p:cNvPicPr>
            <a:picLocks noChangeAspect="1"/>
          </p:cNvPicPr>
          <p:nvPr/>
        </p:nvPicPr>
        <p:blipFill>
          <a:blip r:embed="rId2"/>
          <a:srcRect l="1818" t="4000" r="20000" b="9333"/>
          <a:stretch>
            <a:fillRect/>
          </a:stretch>
        </p:blipFill>
        <p:spPr>
          <a:xfrm>
            <a:off x="685800" y="762000"/>
            <a:ext cx="6553200"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Advantage</a:t>
            </a:r>
          </a:p>
        </p:txBody>
      </p:sp>
      <p:sp>
        <p:nvSpPr>
          <p:cNvPr id="3" name="Content Placeholder 2"/>
          <p:cNvSpPr>
            <a:spLocks noGrp="1"/>
          </p:cNvSpPr>
          <p:nvPr>
            <p:ph idx="1"/>
          </p:nvPr>
        </p:nvSpPr>
        <p:spPr/>
        <p:txBody>
          <a:bodyPr/>
          <a:lstStyle/>
          <a:p>
            <a:endParaRPr lang="en-US" dirty="0"/>
          </a:p>
          <a:p>
            <a:r>
              <a:rPr lang="en-US" sz="2400" dirty="0">
                <a:latin typeface="Times New Roman" panose="02020603050405020304" pitchFamily="18" charset="0"/>
                <a:cs typeface="Times New Roman" panose="02020603050405020304" pitchFamily="18" charset="0"/>
              </a:rPr>
              <a:t>Easy to use</a:t>
            </a:r>
          </a:p>
          <a:p>
            <a:r>
              <a:rPr lang="en-US" sz="2400" dirty="0">
                <a:latin typeface="Times New Roman" panose="02020603050405020304" pitchFamily="18" charset="0"/>
                <a:cs typeface="Times New Roman" panose="02020603050405020304" pitchFamily="18" charset="0"/>
              </a:rPr>
              <a:t>Convenience and social acceptability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a:xfrm>
            <a:off x="457200" y="2209800"/>
            <a:ext cx="8229600" cy="3733800"/>
          </a:xfrm>
        </p:spPr>
        <p:txBody>
          <a:bodyPr>
            <a:normAutofit/>
          </a:bodyPr>
          <a:lstStyle/>
          <a:p>
            <a:r>
              <a:rPr lang="en-US" sz="2400" dirty="0">
                <a:latin typeface="Times New Roman" panose="02020603050405020304" pitchFamily="18" charset="0"/>
                <a:cs typeface="Times New Roman" panose="02020603050405020304" pitchFamily="18" charset="0"/>
              </a:rPr>
              <a:t>Security</a:t>
            </a:r>
          </a:p>
          <a:p>
            <a:r>
              <a:rPr lang="en-US" sz="2400" dirty="0">
                <a:latin typeface="Times New Roman" panose="02020603050405020304" pitchFamily="18" charset="0"/>
                <a:cs typeface="Times New Roman" panose="02020603050405020304" pitchFamily="18" charset="0"/>
              </a:rPr>
              <a:t>Residential Security</a:t>
            </a:r>
          </a:p>
          <a:p>
            <a:r>
              <a:rPr lang="en-US" sz="2400" dirty="0">
                <a:latin typeface="Times New Roman" panose="02020603050405020304" pitchFamily="18" charset="0"/>
                <a:cs typeface="Times New Roman" panose="02020603050405020304" pitchFamily="18" charset="0"/>
              </a:rPr>
              <a:t>Voter  Verification</a:t>
            </a:r>
          </a:p>
          <a:p>
            <a:r>
              <a:rPr lang="en-US" sz="2400" dirty="0">
                <a:latin typeface="Times New Roman" panose="02020603050405020304" pitchFamily="18" charset="0"/>
                <a:cs typeface="Times New Roman" panose="02020603050405020304" pitchFamily="18" charset="0"/>
              </a:rPr>
              <a:t>Banking using ATM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pPr algn="l"/>
            <a:r>
              <a:rPr lang="en-US" b="1" dirty="0"/>
              <a:t>   </a:t>
            </a:r>
            <a:r>
              <a:rPr lang="en-US" sz="4000" b="1" u="sng" dirty="0"/>
              <a:t>CONCLUSION</a:t>
            </a:r>
          </a:p>
        </p:txBody>
      </p:sp>
      <p:sp>
        <p:nvSpPr>
          <p:cNvPr id="3" name="Content Placeholder 2"/>
          <p:cNvSpPr>
            <a:spLocks noGrp="1"/>
          </p:cNvSpPr>
          <p:nvPr>
            <p:ph idx="1"/>
          </p:nvPr>
        </p:nvSpPr>
        <p:spPr>
          <a:xfrm>
            <a:off x="457200" y="1905000"/>
            <a:ext cx="8229600" cy="4114800"/>
          </a:xfrm>
        </p:spPr>
        <p:txBody>
          <a:bodyPr>
            <a:noAutofit/>
          </a:bodyPr>
          <a:lstStyle/>
          <a:p>
            <a:pPr algn="just">
              <a:buNone/>
            </a:pPr>
            <a:r>
              <a:rPr lang="en-US" sz="2600" dirty="0"/>
              <a:t>   </a:t>
            </a:r>
            <a:r>
              <a:rPr lang="en-US" sz="2400" dirty="0">
                <a:latin typeface="Times New Roman" panose="02020603050405020304" pitchFamily="18" charset="0"/>
                <a:cs typeface="Times New Roman" panose="02020603050405020304" pitchFamily="18" charset="0"/>
              </a:rPr>
              <a:t>As we see that existing voting system has many defects such as lengthy process, time taking, not secure, bogus voting, no security level but now we can say that our approach is more useful and secure from the existing system. Since, we are using three level of security in this proposed system the false voters can be easily identified. The facial authentication technique is very much useful in identifying the fraud voters, so we can avoid the bogus votes during election commission. The voters can cast their voting from anywhere by login to our proposed smart voting system through internet.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3820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As every operation is performed through internet connectivity so, it is onetime investment for government. Voters’ location is not important but their voting is important. As data is stored in centralized repository so, data is accessible at any time as well as backup of the data is possible. Smart voting system provides updated result at each and every minute. Also requires less man power and resources. The database needs to be updated every year or before election so that new eligible citizens may be enrolled and those who are dead are removed from the voter list.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REFERENCES</a:t>
            </a:r>
          </a:p>
        </p:txBody>
      </p:sp>
      <p:sp>
        <p:nvSpPr>
          <p:cNvPr id="3" name="Content Placeholder 2"/>
          <p:cNvSpPr>
            <a:spLocks noGrp="1"/>
          </p:cNvSpPr>
          <p:nvPr>
            <p:ph idx="1"/>
          </p:nvPr>
        </p:nvSpPr>
        <p:spPr/>
        <p:txBody>
          <a:bodyPr/>
          <a:lstStyle/>
          <a:p>
            <a:r>
              <a:rPr lang="en-US" dirty="0">
                <a:hlinkClick r:id="rId2"/>
              </a:rPr>
              <a:t>https://www.seminarsonly.com/computer%20science/smart-voting-system.php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INDEX</a:t>
            </a:r>
          </a:p>
        </p:txBody>
      </p:sp>
      <p:sp>
        <p:nvSpPr>
          <p:cNvPr id="3" name="Content Placeholder 2"/>
          <p:cNvSpPr>
            <a:spLocks noGrp="1"/>
          </p:cNvSpPr>
          <p:nvPr>
            <p:ph idx="1"/>
          </p:nvPr>
        </p:nvSpPr>
        <p:spPr/>
        <p:txBody>
          <a:bodyPr>
            <a:normAutofit/>
          </a:bodyPr>
          <a:lstStyle/>
          <a:p>
            <a:pPr marL="0" indent="0">
              <a:buNone/>
            </a:pPr>
            <a:endParaRPr lang="en-US"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Introduction</a:t>
            </a:r>
          </a:p>
          <a:p>
            <a:pPr>
              <a:buFont typeface="Wingdings" pitchFamily="2" charset="2"/>
              <a:buChar char="Ø"/>
            </a:pPr>
            <a:r>
              <a:rPr lang="en-US" sz="2400" dirty="0">
                <a:latin typeface="Times New Roman" pitchFamily="18" charset="0"/>
                <a:cs typeface="Times New Roman" pitchFamily="18" charset="0"/>
              </a:rPr>
              <a:t> Objective</a:t>
            </a:r>
          </a:p>
          <a:p>
            <a:pPr>
              <a:buFont typeface="Wingdings" pitchFamily="2" charset="2"/>
              <a:buChar char="Ø"/>
            </a:pPr>
            <a:r>
              <a:rPr lang="en-US" sz="2400" dirty="0">
                <a:latin typeface="Times New Roman" pitchFamily="18" charset="0"/>
                <a:cs typeface="Times New Roman" pitchFamily="18" charset="0"/>
              </a:rPr>
              <a:t> Literature Survey</a:t>
            </a:r>
          </a:p>
          <a:p>
            <a:pPr>
              <a:buFont typeface="Wingdings" pitchFamily="2" charset="2"/>
              <a:buChar char="Ø"/>
            </a:pPr>
            <a:r>
              <a:rPr lang="en-US" sz="2400" dirty="0">
                <a:latin typeface="Times New Roman" pitchFamily="18" charset="0"/>
                <a:cs typeface="Times New Roman" pitchFamily="18" charset="0"/>
              </a:rPr>
              <a:t> How Does It Work</a:t>
            </a:r>
          </a:p>
          <a:p>
            <a:pPr>
              <a:buFont typeface="Wingdings" pitchFamily="2" charset="2"/>
              <a:buChar char="Ø"/>
            </a:pPr>
            <a:r>
              <a:rPr lang="en-US" sz="2400" dirty="0">
                <a:latin typeface="Times New Roman" pitchFamily="18" charset="0"/>
                <a:cs typeface="Times New Roman" pitchFamily="18" charset="0"/>
              </a:rPr>
              <a:t> Advantages</a:t>
            </a:r>
          </a:p>
          <a:p>
            <a:pPr>
              <a:buFont typeface="Wingdings" pitchFamily="2" charset="2"/>
              <a:buChar char="Ø"/>
            </a:pPr>
            <a:r>
              <a:rPr lang="en-US" sz="2400" dirty="0">
                <a:latin typeface="Times New Roman" pitchFamily="18" charset="0"/>
                <a:cs typeface="Times New Roman" pitchFamily="18" charset="0"/>
              </a:rPr>
              <a:t> Applications</a:t>
            </a:r>
          </a:p>
          <a:p>
            <a:pPr>
              <a:buFont typeface="Wingdings" pitchFamily="2" charset="2"/>
              <a:buChar char="Ø"/>
            </a:pPr>
            <a:r>
              <a:rPr lang="en-US" sz="2400" dirty="0">
                <a:latin typeface="Times New Roman" pitchFamily="18" charset="0"/>
                <a:cs typeface="Times New Roman" pitchFamily="18" charset="0"/>
              </a:rPr>
              <a:t> Conclusion</a:t>
            </a:r>
          </a:p>
          <a:p>
            <a:pPr>
              <a:buFont typeface="Wingdings" pitchFamily="2" charset="2"/>
              <a:buChar char="Ø"/>
            </a:pPr>
            <a:r>
              <a:rPr lang="en-US" sz="2400" dirty="0">
                <a:latin typeface="Times New Roman" pitchFamily="18" charset="0"/>
                <a:cs typeface="Times New Roman" pitchFamily="18" charset="0"/>
              </a:rPr>
              <a:t> Reference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lstStyle/>
          <a:p>
            <a:pPr algn="l"/>
            <a:r>
              <a:rPr lang="en-US" b="1" dirty="0"/>
              <a:t>   </a:t>
            </a:r>
            <a:r>
              <a:rPr lang="en-US" sz="4000" b="1" u="sng" dirty="0"/>
              <a:t>INTRODUCTION</a:t>
            </a:r>
          </a:p>
        </p:txBody>
      </p:sp>
      <p:sp>
        <p:nvSpPr>
          <p:cNvPr id="3" name="Content Placeholder 2"/>
          <p:cNvSpPr>
            <a:spLocks noGrp="1"/>
          </p:cNvSpPr>
          <p:nvPr>
            <p:ph idx="1"/>
          </p:nvPr>
        </p:nvSpPr>
        <p:spPr/>
        <p:txBody>
          <a:bodyPr>
            <a:normAutofit/>
          </a:bodyPr>
          <a:lstStyle/>
          <a:p>
            <a:pPr algn="just">
              <a:buNone/>
            </a:pPr>
            <a:r>
              <a:rPr lang="en-US" sz="2600" dirty="0"/>
              <a:t>   </a:t>
            </a:r>
            <a:r>
              <a:rPr lang="en-US" sz="2400" dirty="0">
                <a:latin typeface="Times New Roman" panose="02020603050405020304" pitchFamily="18" charset="0"/>
                <a:cs typeface="Times New Roman" panose="02020603050405020304" pitchFamily="18" charset="0"/>
              </a:rPr>
              <a:t> Now a day in India two types of method are used for voting. The first method is secret ballot paper, in which lots of paper are used and second method is EVM (electronic voting machine) which is used since 2003. we have to propose a method or way for online voting that is more secure than the existing system. In this proposed project face detection and recognition concept is used to identify the exact person. There are three levels of verification were used for the voters in our proposed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458200" cy="529375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first one is Unique id number verification, second level of verification is election commission id or voter card number, if your election commission id number is correct then you have to go for third level of security which is the main security level where the system recognize the face of the real voter from the current database of face images given by the election commission. If the captured image is matched with the respective image of the voter in the database, then a voter can cast their vote in the election. as you have to know that in existing system is not much more secure because in existing system security level is only voter card so any one can give other person vote with voter card but here we proposed a way for voting which is more secure than existing system.</a:t>
            </a:r>
          </a:p>
          <a:p>
            <a:pPr algn="just"/>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l"/>
            <a:r>
              <a:rPr lang="en-US" sz="4000" b="1" u="sng" dirty="0"/>
              <a:t>LITERATURE SURVEY</a:t>
            </a:r>
          </a:p>
        </p:txBody>
      </p:sp>
      <p:sp>
        <p:nvSpPr>
          <p:cNvPr id="3" name="Content Placeholder 2"/>
          <p:cNvSpPr>
            <a:spLocks noGrp="1"/>
          </p:cNvSpPr>
          <p:nvPr>
            <p:ph idx="1"/>
          </p:nvPr>
        </p:nvSpPr>
        <p:spPr/>
        <p:txBody>
          <a:bodyPr>
            <a:normAutofit/>
          </a:bodyPr>
          <a:lstStyle/>
          <a:p>
            <a:pPr>
              <a:buNone/>
            </a:pPr>
            <a:r>
              <a:rPr lang="en-US" b="1" dirty="0"/>
              <a:t>EXISTING SYSTEM:</a:t>
            </a:r>
          </a:p>
          <a:p>
            <a:pPr algn="just">
              <a:buNone/>
            </a:pPr>
            <a:r>
              <a:rPr lang="en-US" dirty="0"/>
              <a:t>   </a:t>
            </a:r>
            <a:r>
              <a:rPr lang="en-US" sz="2400" dirty="0">
                <a:latin typeface="Times New Roman" panose="02020603050405020304" pitchFamily="18" charset="0"/>
                <a:cs typeface="Times New Roman" panose="02020603050405020304" pitchFamily="18" charset="0"/>
              </a:rPr>
              <a:t>In the current voting system,  the ballet machines where used in which the symbols of various political parties are displayed. When we press the button with the respective party’s (political party) symbol the voting is done. The chance of fake person casting their vote is more in the existing system. The voting person may use the fake voting card and cast his vote, this may cause problem. In the existing system, the person has to travel long places to his constituency to cast his vote. </a:t>
            </a:r>
            <a:endParaRPr lang="en-US" sz="2400" b="1"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09800"/>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Therefore, we need an effective method to identify the fake voters during voting. So, the process is used for detecting the right person and also making the system to work in online, which will help the voters to cast their vote from their place itself.</a:t>
            </a:r>
          </a:p>
        </p:txBody>
      </p:sp>
      <p:sp>
        <p:nvSpPr>
          <p:cNvPr id="3" name="Content Placeholder 2"/>
          <p:cNvSpPr>
            <a:spLocks noGrp="1"/>
          </p:cNvSpPr>
          <p:nvPr>
            <p:ph idx="1"/>
          </p:nvPr>
        </p:nvSpPr>
        <p:spPr>
          <a:xfrm>
            <a:off x="457200" y="2895600"/>
            <a:ext cx="8229600" cy="3429000"/>
          </a:xfrm>
        </p:spPr>
        <p:txBody>
          <a:bodyPr>
            <a:normAutofit lnSpcReduction="10000"/>
          </a:bodyPr>
          <a:lstStyle/>
          <a:p>
            <a:pPr>
              <a:buNone/>
            </a:pPr>
            <a:r>
              <a:rPr lang="en-US" b="1" dirty="0">
                <a:solidFill>
                  <a:srgbClr val="00B0F0"/>
                </a:solidFill>
              </a:rPr>
              <a:t>PROPOSED SYSTEM</a:t>
            </a:r>
          </a:p>
          <a:p>
            <a:pPr algn="just">
              <a:buNone/>
            </a:pPr>
            <a:r>
              <a:rPr lang="en-US" sz="2800" dirty="0"/>
              <a:t>   </a:t>
            </a:r>
            <a:r>
              <a:rPr lang="en-US" sz="2400" dirty="0">
                <a:latin typeface="Times New Roman" panose="02020603050405020304" pitchFamily="18" charset="0"/>
                <a:cs typeface="Times New Roman" panose="02020603050405020304" pitchFamily="18" charset="0"/>
              </a:rPr>
              <a:t>In this project we are working with three different security levels </a:t>
            </a:r>
          </a:p>
          <a:p>
            <a:pPr algn="just">
              <a:buNone/>
            </a:pPr>
            <a:r>
              <a:rPr lang="en-US" sz="3000" b="1" dirty="0">
                <a:solidFill>
                  <a:srgbClr val="002060"/>
                </a:solidFill>
              </a:rPr>
              <a:t>Level1: </a:t>
            </a:r>
            <a:r>
              <a:rPr lang="en-US" sz="3000" dirty="0">
                <a:solidFill>
                  <a:srgbClr val="002060"/>
                </a:solidFill>
              </a:rPr>
              <a:t>-</a:t>
            </a:r>
          </a:p>
          <a:p>
            <a:pPr algn="just">
              <a:buNone/>
            </a:pPr>
            <a:r>
              <a:rPr lang="en-US" sz="3000" dirty="0"/>
              <a:t>   </a:t>
            </a:r>
            <a:r>
              <a:rPr lang="en-US" sz="2400" dirty="0">
                <a:latin typeface="Times New Roman" panose="02020603050405020304" pitchFamily="18" charset="0"/>
                <a:cs typeface="Times New Roman" panose="02020603050405020304" pitchFamily="18" charset="0"/>
              </a:rPr>
              <a:t>Unique id number (UID). At the time of voter registration system will request for the unique id from the voter. The entered unique id is verified from the database provide by the election commission.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pPr algn="l"/>
            <a:br>
              <a:rPr lang="en-US" sz="3300" b="1" dirty="0"/>
            </a:br>
            <a:br>
              <a:rPr lang="en-US" sz="3300" b="1" dirty="0"/>
            </a:br>
            <a:br>
              <a:rPr lang="en-US" sz="3300" b="1" dirty="0"/>
            </a:br>
            <a:br>
              <a:rPr lang="en-US" sz="3300" b="1" dirty="0"/>
            </a:br>
            <a:br>
              <a:rPr lang="en-US" sz="3300" b="1" dirty="0"/>
            </a:br>
            <a:br>
              <a:rPr lang="en-US" dirty="0"/>
            </a:br>
            <a:endParaRPr lang="en-US" dirty="0"/>
          </a:p>
        </p:txBody>
      </p:sp>
      <p:sp>
        <p:nvSpPr>
          <p:cNvPr id="3" name="Content Placeholder 2"/>
          <p:cNvSpPr>
            <a:spLocks noGrp="1"/>
          </p:cNvSpPr>
          <p:nvPr>
            <p:ph idx="1"/>
          </p:nvPr>
        </p:nvSpPr>
        <p:spPr>
          <a:xfrm>
            <a:off x="495300" y="1878449"/>
            <a:ext cx="8229600" cy="4800600"/>
          </a:xfrm>
        </p:spPr>
        <p:txBody>
          <a:bodyPr>
            <a:normAutofit/>
          </a:bodyPr>
          <a:lstStyle/>
          <a:p>
            <a:pPr algn="just">
              <a:buNone/>
            </a:pPr>
            <a:r>
              <a:rPr lang="en-US" sz="2400" dirty="0"/>
              <a:t>    </a:t>
            </a:r>
            <a:r>
              <a:rPr lang="en-US" sz="2400" dirty="0">
                <a:latin typeface="Times New Roman" panose="02020603050405020304" pitchFamily="18" charset="0"/>
                <a:cs typeface="Times New Roman" panose="02020603050405020304" pitchFamily="18" charset="0"/>
              </a:rPr>
              <a:t>The main concept of Eigen Face algorithm is to follow the appearance –based approach to face recognition. It is used to capture the variation in a collection of face images and this information is use to encode the particular images of individual faces. Then the encoded images of individual faces are compared with the collection of face images in a holistic manner. The Eigen faces itself form a basis set of all images used to construct the covariance matrix. The formed smaller set of basis images are used to represent the original training images which produces dimension reduction.</a:t>
            </a:r>
            <a:endParaRPr lang="en-US" sz="2600" dirty="0">
              <a:latin typeface="Times New Roman" panose="02020603050405020304" pitchFamily="18" charset="0"/>
              <a:cs typeface="Times New Roman" panose="02020603050405020304" pitchFamily="18" charset="0"/>
            </a:endParaRPr>
          </a:p>
        </p:txBody>
      </p:sp>
      <p:sp>
        <p:nvSpPr>
          <p:cNvPr id="4" name="Rectangle 3"/>
          <p:cNvSpPr/>
          <p:nvPr/>
        </p:nvSpPr>
        <p:spPr>
          <a:xfrm rot="10800000" flipV="1">
            <a:off x="687219" y="914638"/>
            <a:ext cx="5161100" cy="553998"/>
          </a:xfrm>
          <a:prstGeom prst="rect">
            <a:avLst/>
          </a:prstGeom>
        </p:spPr>
        <p:txBody>
          <a:bodyPr wrap="square">
            <a:spAutoFit/>
          </a:bodyPr>
          <a:lstStyle/>
          <a:p>
            <a:r>
              <a:rPr lang="en-US" sz="3000" b="1" u="sng" dirty="0"/>
              <a:t>Eigen Face Algorithm:</a:t>
            </a:r>
            <a:endParaRPr lang="en-US" sz="3000"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57200"/>
            <a:ext cx="8229600" cy="2819400"/>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By comparing how faces are represented by the basis set, the classification can be achieved. Face Images are projected into a feature space (“Face Space”) that best encodes the variation among known face images. The face space is defined by the “eigen faces”, which are the eigenvectors of the set of faces.</a:t>
            </a:r>
          </a:p>
        </p:txBody>
      </p:sp>
      <p:sp>
        <p:nvSpPr>
          <p:cNvPr id="3" name="Content Placeholder 2"/>
          <p:cNvSpPr>
            <a:spLocks noGrp="1"/>
          </p:cNvSpPr>
          <p:nvPr>
            <p:ph idx="1"/>
          </p:nvPr>
        </p:nvSpPr>
        <p:spPr>
          <a:xfrm>
            <a:off x="457200" y="3733800"/>
            <a:ext cx="8229600" cy="2392363"/>
          </a:xfrm>
        </p:spPr>
        <p:txBody>
          <a:bodyPr>
            <a:normAutofit/>
          </a:bodyPr>
          <a:lstStyle/>
          <a:p>
            <a:pPr>
              <a:buNone/>
            </a:pPr>
            <a:r>
              <a:rPr lang="en-US" b="1" u="sng" dirty="0">
                <a:solidFill>
                  <a:srgbClr val="7030A0"/>
                </a:solidFill>
              </a:rPr>
              <a:t>Level 2: </a:t>
            </a:r>
          </a:p>
          <a:p>
            <a:pPr algn="just">
              <a:buNone/>
            </a:pPr>
            <a:r>
              <a:rPr lang="en-US" sz="2400" dirty="0">
                <a:latin typeface="Times New Roman" panose="02020603050405020304" pitchFamily="18" charset="0"/>
                <a:cs typeface="Times New Roman" panose="02020603050405020304" pitchFamily="18" charset="0"/>
              </a:rPr>
              <a:t>    Smart Voting System Support through Face Recognition doesn’t fully show the all the equipment that are to be connected to raspberry pi, but covers all major functional units.</a:t>
            </a:r>
            <a:endParaRPr lang="en-US" sz="2400" b="1" u="sng"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534400" cy="4955203"/>
          </a:xfrm>
          <a:prstGeom prst="rect">
            <a:avLst/>
          </a:prstGeom>
        </p:spPr>
        <p:txBody>
          <a:bodyPr wrap="square">
            <a:spAutoFit/>
          </a:bodyPr>
          <a:lstStyle/>
          <a:p>
            <a:pPr algn="just"/>
            <a:r>
              <a:rPr lang="en-US" sz="2800" dirty="0"/>
              <a:t> </a:t>
            </a:r>
          </a:p>
          <a:p>
            <a:pPr algn="just"/>
            <a:r>
              <a:rPr lang="en-US" sz="2400" dirty="0">
                <a:latin typeface="Times New Roman" panose="02020603050405020304" pitchFamily="18" charset="0"/>
                <a:cs typeface="Times New Roman" panose="02020603050405020304" pitchFamily="18" charset="0"/>
              </a:rPr>
              <a:t>The IR frames are connected over mirror but still they work fine because it’s a co-ordinate based touch detection by the IR sensors placed at the side of frames and doesn’t require the frame to be directly having contact with monitor behind mirror. The microphone is connected via sound card on USB port of Pi. The camera can be connected to USB port or the Pi camera can be connected to camera slot on Pi. The 8-channel relay is connected to GPIO pins on Pi for controlling the home appliances. To access the internet the Pi is connected to home Wi-Fi network. The programming of the Pi for displaying the UI on the screen is done using Python, the total description of how coding is implemented is described in Section 3 of the document.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2023</TotalTime>
  <Words>1181</Words>
  <Application>Microsoft Office PowerPoint</Application>
  <PresentationFormat>On-screen Show (4:3)</PresentationFormat>
  <Paragraphs>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Constantia</vt:lpstr>
      <vt:lpstr>Times New Roman</vt:lpstr>
      <vt:lpstr>Wingdings</vt:lpstr>
      <vt:lpstr>Wingdings 2</vt:lpstr>
      <vt:lpstr>Flow</vt:lpstr>
      <vt:lpstr>Smart Voting System Support Through Face Recognition</vt:lpstr>
      <vt:lpstr>INDEX</vt:lpstr>
      <vt:lpstr>   INTRODUCTION</vt:lpstr>
      <vt:lpstr>PowerPoint Presentation</vt:lpstr>
      <vt:lpstr>LITERATURE SURVEY</vt:lpstr>
      <vt:lpstr>Therefore, we need an effective method to identify the fake voters during voting. So, the process is used for detecting the right person and also making the system to work in online, which will help the voters to cast their vote from their place itself.</vt:lpstr>
      <vt:lpstr>      </vt:lpstr>
      <vt:lpstr>By comparing how faces are represented by the basis set, the classification can be achieved. Face Images are projected into a feature space (“Face Space”) that best encodes the variation among known face images. The face space is defined by the “eigen faces”, which are the eigenvectors of the set of faces.</vt:lpstr>
      <vt:lpstr>PowerPoint Presentation</vt:lpstr>
      <vt:lpstr>How Does It Work</vt:lpstr>
      <vt:lpstr>PowerPoint Presentation</vt:lpstr>
      <vt:lpstr>Advantage</vt:lpstr>
      <vt:lpstr>APPLICATION</vt:lpstr>
      <vt:lpstr>   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SUNDERDEEP ENGINEERING COLLEGE</dc:title>
  <dc:creator>Windows User</dc:creator>
  <cp:lastModifiedBy>Ashish Samarth</cp:lastModifiedBy>
  <cp:revision>60</cp:revision>
  <dcterms:created xsi:type="dcterms:W3CDTF">2019-04-18T08:03:08Z</dcterms:created>
  <dcterms:modified xsi:type="dcterms:W3CDTF">2023-11-08T12:30:10Z</dcterms:modified>
</cp:coreProperties>
</file>