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9" r:id="rId6"/>
    <p:sldId id="270" r:id="rId7"/>
    <p:sldId id="258" r:id="rId8"/>
    <p:sldId id="263" r:id="rId9"/>
    <p:sldId id="264" r:id="rId10"/>
    <p:sldId id="266" r:id="rId11"/>
    <p:sldId id="262" r:id="rId12"/>
    <p:sldId id="268"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14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22209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343390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972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1549434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570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138693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351372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196726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366031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5AC0-0C93-4709-8FB5-C7E1A3865FC4}"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291437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15AC0-0C93-4709-8FB5-C7E1A3865FC4}"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216642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15AC0-0C93-4709-8FB5-C7E1A3865FC4}" type="datetimeFigureOut">
              <a:rPr lang="en-IN" smtClean="0"/>
              <a:t>02-10-2022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400641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15AC0-0C93-4709-8FB5-C7E1A3865FC4}" type="datetimeFigureOut">
              <a:rPr lang="en-IN" smtClean="0"/>
              <a:t>02-10-2022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397514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D15AC0-0C93-4709-8FB5-C7E1A3865FC4}" type="datetimeFigureOut">
              <a:rPr lang="en-IN" smtClean="0"/>
              <a:t>02-10-2022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57836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D15AC0-0C93-4709-8FB5-C7E1A3865FC4}"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359588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15AC0-0C93-4709-8FB5-C7E1A3865FC4}"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0453A-B8FD-4001-8003-87EC8A6335FF}" type="slidenum">
              <a:rPr lang="en-IN" smtClean="0"/>
              <a:t>‹#›</a:t>
            </a:fld>
            <a:endParaRPr lang="en-IN"/>
          </a:p>
        </p:txBody>
      </p:sp>
    </p:spTree>
    <p:extLst>
      <p:ext uri="{BB962C8B-B14F-4D97-AF65-F5344CB8AC3E}">
        <p14:creationId xmlns:p14="http://schemas.microsoft.com/office/powerpoint/2010/main" val="302476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D15AC0-0C93-4709-8FB5-C7E1A3865FC4}" type="datetimeFigureOut">
              <a:rPr lang="en-IN" smtClean="0"/>
              <a:t>02-10-2022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20453A-B8FD-4001-8003-87EC8A6335FF}" type="slidenum">
              <a:rPr lang="en-IN" smtClean="0"/>
              <a:t>‹#›</a:t>
            </a:fld>
            <a:endParaRPr lang="en-IN"/>
          </a:p>
        </p:txBody>
      </p:sp>
    </p:spTree>
    <p:extLst>
      <p:ext uri="{BB962C8B-B14F-4D97-AF65-F5344CB8AC3E}">
        <p14:creationId xmlns:p14="http://schemas.microsoft.com/office/powerpoint/2010/main" val="655619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eminarsonly.com/computer%20science/smart-voting-system.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RGCER Logo">
            <a:extLst>
              <a:ext uri="{FF2B5EF4-FFF2-40B4-BE49-F238E27FC236}">
                <a16:creationId xmlns:a16="http://schemas.microsoft.com/office/drawing/2014/main" id="{D73914BB-4CE4-4AF8-B15D-33DAEC89E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959"/>
            <a:ext cx="1734824" cy="1999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323C543C-1FBF-47D4-A302-AEC40323BFF5}"/>
              </a:ext>
            </a:extLst>
          </p:cNvPr>
          <p:cNvSpPr txBox="1"/>
          <p:nvPr/>
        </p:nvSpPr>
        <p:spPr>
          <a:xfrm>
            <a:off x="1860330" y="31223"/>
            <a:ext cx="8839980" cy="1569660"/>
          </a:xfrm>
          <a:prstGeom prst="rect">
            <a:avLst/>
          </a:prstGeom>
          <a:noFill/>
        </p:spPr>
        <p:txBody>
          <a:bodyPr wrap="square">
            <a:spAutoFit/>
          </a:bodyPr>
          <a:lstStyle/>
          <a:p>
            <a:r>
              <a:rPr lang="en-US" sz="1800" b="1" dirty="0"/>
              <a:t>RAJIV GANDHI COLLEGE OF ENGINEERING &amp; RESEARCH, NAGPUR </a:t>
            </a:r>
            <a:br>
              <a:rPr lang="en-US" sz="1800" b="1" dirty="0"/>
            </a:br>
            <a:br>
              <a:rPr lang="en-US" sz="1800" b="1" dirty="0"/>
            </a:br>
            <a:r>
              <a:rPr lang="en-US" sz="2400" b="1" dirty="0"/>
              <a:t>Department of Computer Science and Engineering</a:t>
            </a:r>
            <a:br>
              <a:rPr lang="en-US" sz="1800" dirty="0"/>
            </a:br>
            <a:br>
              <a:rPr lang="en-US" dirty="0"/>
            </a:br>
            <a:r>
              <a:rPr lang="en-US" dirty="0"/>
              <a:t> </a:t>
            </a:r>
            <a:endParaRPr lang="en-IN" dirty="0"/>
          </a:p>
        </p:txBody>
      </p:sp>
      <p:pic>
        <p:nvPicPr>
          <p:cNvPr id="9" name="Picture 5" descr="C:\Program Files\MsgPopupEN\downMeghe_Logo.jpg">
            <a:extLst>
              <a:ext uri="{FF2B5EF4-FFF2-40B4-BE49-F238E27FC236}">
                <a16:creationId xmlns:a16="http://schemas.microsoft.com/office/drawing/2014/main" id="{4F160CCF-A6B0-462B-A4B8-211E75786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0310" y="0"/>
            <a:ext cx="1491689" cy="112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7FF28C0E-CAED-4A4F-A141-DFCD13BB40AC}"/>
              </a:ext>
            </a:extLst>
          </p:cNvPr>
          <p:cNvSpPr txBox="1"/>
          <p:nvPr/>
        </p:nvSpPr>
        <p:spPr>
          <a:xfrm>
            <a:off x="1784285" y="1938167"/>
            <a:ext cx="7135906" cy="3139321"/>
          </a:xfrm>
          <a:prstGeom prst="rect">
            <a:avLst/>
          </a:prstGeom>
          <a:noFill/>
        </p:spPr>
        <p:txBody>
          <a:bodyPr wrap="square">
            <a:spAutoFit/>
          </a:bodyPr>
          <a:lstStyle/>
          <a:p>
            <a:pPr algn="ctr">
              <a:buFont typeface="Wingdings" panose="05000000000000000000" pitchFamily="2" charset="2"/>
              <a:buNone/>
              <a:defRPr/>
            </a:pPr>
            <a:r>
              <a:rPr lang="en-US" sz="1800" b="1" dirty="0">
                <a:latin typeface="+mj-lt"/>
              </a:rPr>
              <a:t>Project Seminar On </a:t>
            </a:r>
          </a:p>
          <a:p>
            <a:pPr algn="ctr">
              <a:buFont typeface="Wingdings" panose="05000000000000000000" pitchFamily="2" charset="2"/>
              <a:buNone/>
              <a:defRPr/>
            </a:pPr>
            <a:r>
              <a:rPr lang="en-US" sz="1800" b="1" dirty="0">
                <a:latin typeface="+mj-lt"/>
              </a:rPr>
              <a:t>“</a:t>
            </a:r>
            <a:r>
              <a:rPr lang="en-US" b="1" dirty="0">
                <a:latin typeface="+mj-lt"/>
              </a:rPr>
              <a:t>Smart Voting System</a:t>
            </a:r>
            <a:r>
              <a:rPr lang="en-US" sz="1800" b="1" dirty="0">
                <a:latin typeface="+mj-lt"/>
              </a:rPr>
              <a:t>”</a:t>
            </a:r>
          </a:p>
          <a:p>
            <a:pPr algn="ctr">
              <a:buFont typeface="Wingdings" panose="05000000000000000000" pitchFamily="2" charset="2"/>
              <a:buNone/>
              <a:defRPr/>
            </a:pPr>
            <a:endParaRPr lang="en-US" sz="1800" b="1" dirty="0">
              <a:latin typeface="+mj-lt"/>
            </a:endParaRPr>
          </a:p>
          <a:p>
            <a:pPr algn="ctr">
              <a:buFont typeface="Wingdings" panose="05000000000000000000" pitchFamily="2" charset="2"/>
              <a:buNone/>
              <a:defRPr/>
            </a:pPr>
            <a:r>
              <a:rPr lang="en-US" sz="1800" b="1" i="1" dirty="0">
                <a:latin typeface="+mj-lt"/>
              </a:rPr>
              <a:t>Presented by</a:t>
            </a:r>
            <a:r>
              <a:rPr lang="en-US" b="1" i="1" dirty="0">
                <a:latin typeface="+mj-lt"/>
              </a:rPr>
              <a:t>:</a:t>
            </a:r>
            <a:endParaRPr lang="en-US" sz="1800" b="1" i="1" dirty="0">
              <a:latin typeface="+mj-lt"/>
            </a:endParaRPr>
          </a:p>
          <a:p>
            <a:pPr algn="ctr">
              <a:buFont typeface="Wingdings" panose="05000000000000000000" pitchFamily="2" charset="2"/>
              <a:buNone/>
              <a:defRPr/>
            </a:pPr>
            <a:endParaRPr lang="en-US" sz="1800" b="1" i="1" dirty="0">
              <a:latin typeface="+mj-lt"/>
            </a:endParaRPr>
          </a:p>
          <a:p>
            <a:pPr algn="ctr">
              <a:defRPr/>
            </a:pPr>
            <a:r>
              <a:rPr lang="en-US" b="1" dirty="0">
                <a:latin typeface="+mj-lt"/>
              </a:rPr>
              <a:t>   1.</a:t>
            </a:r>
            <a:r>
              <a:rPr lang="en-US" sz="1800" b="1" dirty="0">
                <a:latin typeface="+mj-lt"/>
              </a:rPr>
              <a:t>Prashanth </a:t>
            </a:r>
            <a:r>
              <a:rPr lang="en-US" sz="1800" b="1" dirty="0" err="1">
                <a:latin typeface="+mj-lt"/>
              </a:rPr>
              <a:t>Potu</a:t>
            </a:r>
            <a:endParaRPr lang="en-US" b="1" dirty="0">
              <a:latin typeface="+mj-lt"/>
            </a:endParaRPr>
          </a:p>
          <a:p>
            <a:pPr algn="ctr">
              <a:defRPr/>
            </a:pPr>
            <a:r>
              <a:rPr lang="en-US" sz="1800" b="1" dirty="0">
                <a:latin typeface="+mj-lt"/>
              </a:rPr>
              <a:t>2. </a:t>
            </a:r>
            <a:r>
              <a:rPr lang="en-US" sz="1800" b="1" dirty="0" err="1">
                <a:latin typeface="+mj-lt"/>
              </a:rPr>
              <a:t>Kedar</a:t>
            </a:r>
            <a:r>
              <a:rPr lang="en-US" sz="1800" b="1" dirty="0">
                <a:latin typeface="+mj-lt"/>
              </a:rPr>
              <a:t> </a:t>
            </a:r>
            <a:r>
              <a:rPr lang="en-US" sz="1800" b="1" dirty="0" err="1">
                <a:latin typeface="+mj-lt"/>
              </a:rPr>
              <a:t>Gorte</a:t>
            </a:r>
            <a:endParaRPr lang="en-US" sz="1800" b="1" dirty="0">
              <a:latin typeface="+mj-lt"/>
            </a:endParaRPr>
          </a:p>
          <a:p>
            <a:pPr algn="ctr">
              <a:defRPr/>
            </a:pPr>
            <a:r>
              <a:rPr lang="en-US" b="1" dirty="0">
                <a:latin typeface="+mj-lt"/>
              </a:rPr>
              <a:t>    3.Ashish Samarth</a:t>
            </a:r>
          </a:p>
          <a:p>
            <a:pPr algn="ctr">
              <a:defRPr/>
            </a:pPr>
            <a:r>
              <a:rPr lang="en-US" sz="1800" b="1" dirty="0">
                <a:latin typeface="+mj-lt"/>
              </a:rPr>
              <a:t>        4.Mahendra </a:t>
            </a:r>
            <a:r>
              <a:rPr lang="en-US" sz="1800" b="1" dirty="0" err="1">
                <a:latin typeface="+mj-lt"/>
              </a:rPr>
              <a:t>Bhalavi</a:t>
            </a:r>
            <a:endParaRPr lang="en-US" sz="1800" b="1" dirty="0">
              <a:latin typeface="+mj-lt"/>
            </a:endParaRPr>
          </a:p>
          <a:p>
            <a:pPr algn="ctr">
              <a:buFont typeface="Wingdings" panose="05000000000000000000" pitchFamily="2" charset="2"/>
              <a:buNone/>
              <a:defRPr/>
            </a:pPr>
            <a:endParaRPr lang="en-US" sz="1800" b="1" i="1" dirty="0">
              <a:latin typeface="+mj-lt"/>
            </a:endParaRPr>
          </a:p>
          <a:p>
            <a:pPr algn="ctr">
              <a:buFont typeface="Wingdings" panose="05000000000000000000" pitchFamily="2" charset="2"/>
              <a:buNone/>
              <a:defRPr/>
            </a:pPr>
            <a:r>
              <a:rPr lang="en-US" b="1" dirty="0">
                <a:latin typeface="+mj-lt"/>
              </a:rPr>
              <a:t> </a:t>
            </a:r>
            <a:endParaRPr lang="en-IN" b="1" dirty="0"/>
          </a:p>
        </p:txBody>
      </p:sp>
      <p:sp>
        <p:nvSpPr>
          <p:cNvPr id="12" name="TextBox 11">
            <a:extLst>
              <a:ext uri="{FF2B5EF4-FFF2-40B4-BE49-F238E27FC236}">
                <a16:creationId xmlns:a16="http://schemas.microsoft.com/office/drawing/2014/main" id="{DB229567-15EE-414D-8639-932302E7666A}"/>
              </a:ext>
            </a:extLst>
          </p:cNvPr>
          <p:cNvSpPr txBox="1"/>
          <p:nvPr/>
        </p:nvSpPr>
        <p:spPr>
          <a:xfrm flipH="1">
            <a:off x="-141890" y="5774138"/>
            <a:ext cx="4124725" cy="646331"/>
          </a:xfrm>
          <a:prstGeom prst="rect">
            <a:avLst/>
          </a:prstGeom>
          <a:noFill/>
        </p:spPr>
        <p:txBody>
          <a:bodyPr wrap="square" rtlCol="0">
            <a:spAutoFit/>
          </a:bodyPr>
          <a:lstStyle/>
          <a:p>
            <a:pPr algn="ctr">
              <a:buFont typeface="Wingdings" panose="05000000000000000000" pitchFamily="2" charset="2"/>
              <a:buNone/>
              <a:defRPr/>
            </a:pPr>
            <a:r>
              <a:rPr lang="en-US" sz="1800" b="1" i="1" dirty="0">
                <a:latin typeface="+mj-lt"/>
              </a:rPr>
              <a:t>Under Guidance of </a:t>
            </a:r>
            <a:endParaRPr lang="en-US" sz="1800" b="1" dirty="0">
              <a:latin typeface="+mj-lt"/>
            </a:endParaRPr>
          </a:p>
          <a:p>
            <a:pPr algn="ctr">
              <a:buFont typeface="Wingdings" panose="05000000000000000000" pitchFamily="2" charset="2"/>
              <a:buNone/>
              <a:defRPr/>
            </a:pPr>
            <a:r>
              <a:rPr lang="en-US" sz="1800" b="1" i="1" dirty="0">
                <a:latin typeface="+mj-lt"/>
              </a:rPr>
              <a:t>	Prof. Kalyani </a:t>
            </a:r>
            <a:r>
              <a:rPr lang="en-US" sz="1800" b="1" i="1" dirty="0" err="1">
                <a:latin typeface="+mj-lt"/>
              </a:rPr>
              <a:t>Pendke</a:t>
            </a:r>
            <a:r>
              <a:rPr lang="en-US" sz="1800" b="1" i="1" dirty="0">
                <a:latin typeface="+mj-lt"/>
              </a:rPr>
              <a:t>                                      </a:t>
            </a:r>
          </a:p>
        </p:txBody>
      </p:sp>
    </p:spTree>
    <p:extLst>
      <p:ext uri="{BB962C8B-B14F-4D97-AF65-F5344CB8AC3E}">
        <p14:creationId xmlns:p14="http://schemas.microsoft.com/office/powerpoint/2010/main" val="337172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47FD-D1E0-4100-B2DE-148DFE98B705}"/>
              </a:ext>
            </a:extLst>
          </p:cNvPr>
          <p:cNvSpPr>
            <a:spLocks noGrp="1"/>
          </p:cNvSpPr>
          <p:nvPr>
            <p:ph type="title"/>
          </p:nvPr>
        </p:nvSpPr>
        <p:spPr/>
        <p:txBody>
          <a:bodyPr/>
          <a:lstStyle/>
          <a:p>
            <a:r>
              <a:rPr lang="en-IN" dirty="0"/>
              <a:t>Aim and Objective</a:t>
            </a:r>
          </a:p>
        </p:txBody>
      </p:sp>
      <p:sp>
        <p:nvSpPr>
          <p:cNvPr id="3" name="Content Placeholder 2">
            <a:extLst>
              <a:ext uri="{FF2B5EF4-FFF2-40B4-BE49-F238E27FC236}">
                <a16:creationId xmlns:a16="http://schemas.microsoft.com/office/drawing/2014/main" id="{AB3DD75E-9765-4C92-B864-4FA5814095EC}"/>
              </a:ext>
            </a:extLst>
          </p:cNvPr>
          <p:cNvSpPr>
            <a:spLocks noGrp="1"/>
          </p:cNvSpPr>
          <p:nvPr>
            <p:ph idx="1"/>
          </p:nvPr>
        </p:nvSpPr>
        <p:spPr>
          <a:xfrm>
            <a:off x="838200" y="1434353"/>
            <a:ext cx="10515600" cy="5058522"/>
          </a:xfrm>
        </p:spPr>
        <p:txBody>
          <a:bodyPr>
            <a:normAutofit/>
          </a:bodyPr>
          <a:lstStyle/>
          <a:p>
            <a:r>
              <a:rPr lang="en-US" dirty="0"/>
              <a:t>The aim is to develop an application that seeks to use various stages of security authentication to enhance the election process for political party elections using the real case study, i.e. The University of Ibadan, in the end imparting an internet platform which permits all eligible electorate to workout their franchise from any region for the duration of the election period. The targets are: </a:t>
            </a:r>
          </a:p>
          <a:p>
            <a:r>
              <a:rPr lang="en-US" dirty="0"/>
              <a:t>1) To create a secured online voting platform where authenticity of votes and voters are ensured with the use of mechanisms such as facial recognition and one – time password .</a:t>
            </a:r>
          </a:p>
          <a:p>
            <a:r>
              <a:rPr lang="en-US" dirty="0"/>
              <a:t>2) To enhance Voter’s identity due to the fact that biometric functions can not be shared. </a:t>
            </a:r>
          </a:p>
          <a:p>
            <a:r>
              <a:rPr lang="en-US" dirty="0"/>
              <a:t>3) To ease the trouble of queuing in the course of balloting duration in elections.</a:t>
            </a:r>
          </a:p>
          <a:p>
            <a:r>
              <a:rPr lang="en-US" dirty="0"/>
              <a:t>4) To save Voter’s time by providing online voting platform ,thus, saving the trouble of going to the actual location.</a:t>
            </a:r>
            <a:endParaRPr lang="en-IN" dirty="0"/>
          </a:p>
        </p:txBody>
      </p:sp>
    </p:spTree>
    <p:extLst>
      <p:ext uri="{BB962C8B-B14F-4D97-AF65-F5344CB8AC3E}">
        <p14:creationId xmlns:p14="http://schemas.microsoft.com/office/powerpoint/2010/main" val="232071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9080-0D09-4737-BC49-E55FB83E0CD2}"/>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543CAD40-D8B7-4A60-818F-765A554BD981}"/>
              </a:ext>
            </a:extLst>
          </p:cNvPr>
          <p:cNvSpPr>
            <a:spLocks noGrp="1"/>
          </p:cNvSpPr>
          <p:nvPr>
            <p:ph idx="1"/>
          </p:nvPr>
        </p:nvSpPr>
        <p:spPr>
          <a:xfrm>
            <a:off x="838200" y="1906308"/>
            <a:ext cx="10515600" cy="4351338"/>
          </a:xfrm>
        </p:spPr>
        <p:txBody>
          <a:bodyPr>
            <a:normAutofit fontScale="77500" lnSpcReduction="20000"/>
          </a:bodyPr>
          <a:lstStyle/>
          <a:p>
            <a:pPr algn="just">
              <a:buNone/>
            </a:pPr>
            <a:r>
              <a:rPr lang="en-US" sz="2800" dirty="0">
                <a:latin typeface="Times New Roman" panose="02020603050405020304" pitchFamily="18" charset="0"/>
                <a:cs typeface="Times New Roman" panose="02020603050405020304" pitchFamily="18" charset="0"/>
              </a:rPr>
              <a:t>In this project we are working with three different security levels </a:t>
            </a:r>
          </a:p>
          <a:p>
            <a:pPr algn="just">
              <a:buNone/>
            </a:pPr>
            <a:r>
              <a:rPr lang="en-US" sz="3600" b="1" dirty="0"/>
              <a:t>Level 1: </a:t>
            </a:r>
            <a:r>
              <a:rPr lang="en-US" sz="3600" dirty="0"/>
              <a:t>-</a:t>
            </a:r>
          </a:p>
          <a:p>
            <a:pPr algn="just">
              <a:buNone/>
            </a:pPr>
            <a:r>
              <a:rPr lang="en-US" sz="3600" dirty="0"/>
              <a:t>   </a:t>
            </a:r>
            <a:r>
              <a:rPr lang="en-US" sz="2800" dirty="0">
                <a:latin typeface="Times New Roman" panose="02020603050405020304" pitchFamily="18" charset="0"/>
                <a:cs typeface="Times New Roman" panose="02020603050405020304" pitchFamily="18" charset="0"/>
              </a:rPr>
              <a:t>Unique id number (UID). At the time of voter registration system will request for the unique id from the voter. The entered unique id is verified from the database provide by the election commission.</a:t>
            </a:r>
          </a:p>
          <a:p>
            <a:pPr algn="just">
              <a:buNone/>
            </a:pPr>
            <a:r>
              <a:rPr lang="en-US" sz="3200" dirty="0">
                <a:latin typeface="Times New Roman" panose="02020603050405020304" pitchFamily="18" charset="0"/>
                <a:cs typeface="Times New Roman" panose="02020603050405020304" pitchFamily="18" charset="0"/>
              </a:rPr>
              <a:t>Eigen Face Algorithm</a:t>
            </a:r>
          </a:p>
          <a:p>
            <a:pPr marL="0" indent="0">
              <a:buNone/>
            </a:pPr>
            <a:r>
              <a:rPr lang="en-US" sz="2800" dirty="0">
                <a:latin typeface="Times New Roman" panose="02020603050405020304" pitchFamily="18" charset="0"/>
                <a:cs typeface="Times New Roman" panose="02020603050405020304" pitchFamily="18" charset="0"/>
              </a:rPr>
              <a:t>The main concept of Eigen Face algorithm is to follow the appearance –based approach to face recognition. It is used to capture the variation in a collection of face images and this information is use to encode the particular images of individual faces. Then the encoded images of individual faces are compared with the collection of face images in a holistic manner. The Eigen faces itself form a basis set of all images used to construct the covariance matrix. The formed smaller set of basis images are used to represent the original training images which produces dimension reduction.</a:t>
            </a:r>
            <a:endParaRPr lang="en-IN" dirty="0"/>
          </a:p>
        </p:txBody>
      </p:sp>
    </p:spTree>
    <p:extLst>
      <p:ext uri="{BB962C8B-B14F-4D97-AF65-F5344CB8AC3E}">
        <p14:creationId xmlns:p14="http://schemas.microsoft.com/office/powerpoint/2010/main" val="63397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1E5FE-EF53-41EE-8F3E-3540162D5EFA}"/>
              </a:ext>
            </a:extLst>
          </p:cNvPr>
          <p:cNvSpPr>
            <a:spLocks noGrp="1"/>
          </p:cNvSpPr>
          <p:nvPr>
            <p:ph idx="1"/>
          </p:nvPr>
        </p:nvSpPr>
        <p:spPr>
          <a:xfrm>
            <a:off x="838200" y="340658"/>
            <a:ext cx="10515600" cy="7431741"/>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By comparing how faces are represented by the basis set, the classification can be achieved. Face Images are projected into a feature space (“Face Space”) that best encodes the variation among known face images. The face space is defined by the “eigen faces”, which are the eigenvectors of the set of faces.</a:t>
            </a:r>
          </a:p>
          <a:p>
            <a:endParaRPr lang="en-US" dirty="0">
              <a:latin typeface="Times New Roman" panose="02020603050405020304" pitchFamily="18" charset="0"/>
              <a:cs typeface="Times New Roman" panose="02020603050405020304" pitchFamily="18" charset="0"/>
            </a:endParaRPr>
          </a:p>
          <a:p>
            <a:pPr>
              <a:buNone/>
            </a:pPr>
            <a:r>
              <a:rPr lang="en-US" b="1" dirty="0"/>
              <a:t>Level 2: </a:t>
            </a:r>
          </a:p>
          <a:p>
            <a:pPr algn="just">
              <a:buNone/>
            </a:pPr>
            <a:r>
              <a:rPr lang="en-US" sz="2800" dirty="0">
                <a:latin typeface="Times New Roman" panose="02020603050405020304" pitchFamily="18" charset="0"/>
                <a:cs typeface="Times New Roman" panose="02020603050405020304" pitchFamily="18" charset="0"/>
              </a:rPr>
              <a:t>    Smart Voting System Support through Face Recognition doesn’t fully show the all the equipment that are to be connected to raspberry pi, but covers all major functional units.</a:t>
            </a:r>
            <a:endParaRPr lang="en-US" sz="2800" b="1" u="sng"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8791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443B-2739-4FCE-84A1-EE9D4AAC1D0E}"/>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chemeClr val="tx1"/>
                </a:solidFill>
              </a:rPr>
              <a:t>System Diagram/Architecture</a:t>
            </a:r>
          </a:p>
        </p:txBody>
      </p:sp>
      <p:pic>
        <p:nvPicPr>
          <p:cNvPr id="5" name="Content Placeholder 4" descr="Diagram&#10;&#10;Description automatically generated">
            <a:extLst>
              <a:ext uri="{FF2B5EF4-FFF2-40B4-BE49-F238E27FC236}">
                <a16:creationId xmlns:a16="http://schemas.microsoft.com/office/drawing/2014/main" id="{4C0E789E-CFED-4EF9-B9B2-E17D7A996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786" y="2426818"/>
            <a:ext cx="4981479" cy="3997637"/>
          </a:xfrm>
          <a:prstGeom prst="rect">
            <a:avLst/>
          </a:prstGeom>
        </p:spPr>
      </p:pic>
      <p:pic>
        <p:nvPicPr>
          <p:cNvPr id="7" name="Picture 6" descr="Diagram&#10;&#10;Description automatically generated">
            <a:extLst>
              <a:ext uri="{FF2B5EF4-FFF2-40B4-BE49-F238E27FC236}">
                <a16:creationId xmlns:a16="http://schemas.microsoft.com/office/drawing/2014/main" id="{643039D1-8985-42ED-A97D-895E85DF8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073" y="3116216"/>
            <a:ext cx="5455917" cy="2618840"/>
          </a:xfrm>
          <a:prstGeom prst="rect">
            <a:avLst/>
          </a:prstGeom>
        </p:spPr>
      </p:pic>
    </p:spTree>
    <p:extLst>
      <p:ext uri="{BB962C8B-B14F-4D97-AF65-F5344CB8AC3E}">
        <p14:creationId xmlns:p14="http://schemas.microsoft.com/office/powerpoint/2010/main" val="97045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2657-8BD7-452B-9CA5-5D1895021410}"/>
              </a:ext>
            </a:extLst>
          </p:cNvPr>
          <p:cNvSpPr>
            <a:spLocks noGrp="1"/>
          </p:cNvSpPr>
          <p:nvPr>
            <p:ph type="title"/>
          </p:nvPr>
        </p:nvSpPr>
        <p:spPr/>
        <p:txBody>
          <a:bodyPr/>
          <a:lstStyle/>
          <a:p>
            <a:r>
              <a:rPr lang="en-IN" dirty="0"/>
              <a:t>Methodology</a:t>
            </a:r>
          </a:p>
        </p:txBody>
      </p:sp>
      <p:sp>
        <p:nvSpPr>
          <p:cNvPr id="11" name="Content Placeholder 10">
            <a:extLst>
              <a:ext uri="{FF2B5EF4-FFF2-40B4-BE49-F238E27FC236}">
                <a16:creationId xmlns:a16="http://schemas.microsoft.com/office/drawing/2014/main" id="{FFC7A5DA-7D3D-4D7A-81F0-6B4B34AFC008}"/>
              </a:ext>
            </a:extLst>
          </p:cNvPr>
          <p:cNvSpPr>
            <a:spLocks noGrp="1"/>
          </p:cNvSpPr>
          <p:nvPr>
            <p:ph idx="1"/>
          </p:nvPr>
        </p:nvSpPr>
        <p:spPr/>
        <p:txBody>
          <a:bodyPr/>
          <a:lstStyle/>
          <a:p>
            <a:pPr marL="0" indent="0">
              <a:buNone/>
            </a:pPr>
            <a:r>
              <a:rPr lang="en-IN" dirty="0"/>
              <a:t>Algorithms</a:t>
            </a:r>
          </a:p>
          <a:p>
            <a:r>
              <a:rPr lang="en-IN" dirty="0"/>
              <a:t>Randomized Search CV</a:t>
            </a:r>
          </a:p>
          <a:p>
            <a:r>
              <a:rPr lang="en-IN" dirty="0"/>
              <a:t>PCA ( Particle Component Algorithm)</a:t>
            </a:r>
          </a:p>
          <a:p>
            <a:r>
              <a:rPr lang="en-IN" dirty="0" err="1"/>
              <a:t>Xgboost</a:t>
            </a:r>
            <a:r>
              <a:rPr lang="en-IN" dirty="0"/>
              <a:t> Algorithm</a:t>
            </a:r>
          </a:p>
          <a:p>
            <a:endParaRPr lang="en-IN" dirty="0"/>
          </a:p>
          <a:p>
            <a:endParaRPr lang="en-IN" dirty="0"/>
          </a:p>
        </p:txBody>
      </p:sp>
    </p:spTree>
    <p:extLst>
      <p:ext uri="{BB962C8B-B14F-4D97-AF65-F5344CB8AC3E}">
        <p14:creationId xmlns:p14="http://schemas.microsoft.com/office/powerpoint/2010/main" val="420666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D389-0D6A-4665-AE16-24DEC8024320}"/>
              </a:ext>
            </a:extLst>
          </p:cNvPr>
          <p:cNvSpPr>
            <a:spLocks noGrp="1"/>
          </p:cNvSpPr>
          <p:nvPr>
            <p:ph type="title"/>
          </p:nvPr>
        </p:nvSpPr>
        <p:spPr/>
        <p:txBody>
          <a:bodyPr/>
          <a:lstStyle/>
          <a:p>
            <a:r>
              <a:rPr lang="en-IN" dirty="0"/>
              <a:t>Implementation Strategies</a:t>
            </a:r>
          </a:p>
        </p:txBody>
      </p:sp>
      <p:sp>
        <p:nvSpPr>
          <p:cNvPr id="3" name="Content Placeholder 2">
            <a:extLst>
              <a:ext uri="{FF2B5EF4-FFF2-40B4-BE49-F238E27FC236}">
                <a16:creationId xmlns:a16="http://schemas.microsoft.com/office/drawing/2014/main" id="{DF5E51A8-C68C-480B-95C8-BEE2883FF596}"/>
              </a:ext>
            </a:extLst>
          </p:cNvPr>
          <p:cNvSpPr>
            <a:spLocks noGrp="1"/>
          </p:cNvSpPr>
          <p:nvPr>
            <p:ph idx="1"/>
          </p:nvPr>
        </p:nvSpPr>
        <p:spPr/>
        <p:txBody>
          <a:bodyPr>
            <a:normAutofit fontScale="70000" lnSpcReduction="20000"/>
          </a:bodyPr>
          <a:lstStyle/>
          <a:p>
            <a:r>
              <a:rPr lang="en-IN" sz="2200" dirty="0"/>
              <a:t>First we have to make a dataset where we can store data.</a:t>
            </a:r>
          </a:p>
          <a:p>
            <a:r>
              <a:rPr lang="en-IN" sz="2200" dirty="0"/>
              <a:t>In Dataset we have to store information we can implement :</a:t>
            </a:r>
          </a:p>
          <a:p>
            <a:r>
              <a:rPr lang="en-IN" sz="2400" dirty="0"/>
              <a:t>By using algorithms</a:t>
            </a:r>
          </a:p>
          <a:p>
            <a:pPr lvl="2" algn="ctr"/>
            <a:r>
              <a:rPr lang="en-IN" sz="2400" u="sng" dirty="0"/>
              <a:t>Randomized Search CV </a:t>
            </a:r>
            <a:r>
              <a:rPr lang="en-IN" sz="2400" dirty="0"/>
              <a:t>: In this algorithm, we have to report to dataset unique id number also we can recognise the face in the dataset to identify fake and real voters.</a:t>
            </a:r>
          </a:p>
          <a:p>
            <a:pPr lvl="2" algn="ctr"/>
            <a:endParaRPr lang="en-IN" sz="2400" dirty="0"/>
          </a:p>
          <a:p>
            <a:pPr lvl="2" algn="ctr"/>
            <a:r>
              <a:rPr lang="en-IN" sz="2400" u="sng" dirty="0"/>
              <a:t>PCA (Particle Component Algorithm) </a:t>
            </a:r>
            <a:r>
              <a:rPr lang="en-IN" sz="2400" dirty="0"/>
              <a:t>:In this algorithm we can predict the voter percent and also predict the total number of real voters and fake voters by forming number of components</a:t>
            </a:r>
          </a:p>
          <a:p>
            <a:pPr lvl="2" algn="ctr"/>
            <a:endParaRPr lang="en-IN" sz="2400" dirty="0"/>
          </a:p>
          <a:p>
            <a:pPr lvl="2" algn="ctr"/>
            <a:r>
              <a:rPr lang="en-IN" sz="2400" u="sng" dirty="0" err="1"/>
              <a:t>Xgboost</a:t>
            </a:r>
            <a:r>
              <a:rPr lang="en-IN" sz="2400" u="sng" dirty="0"/>
              <a:t> Algorithm </a:t>
            </a:r>
            <a:r>
              <a:rPr lang="en-IN" sz="2400" dirty="0"/>
              <a:t>:In this algorithm, the testing and training is </a:t>
            </a:r>
            <a:r>
              <a:rPr lang="en-IN" sz="2400" dirty="0" err="1"/>
              <a:t>performed.It</a:t>
            </a:r>
            <a:r>
              <a:rPr lang="en-IN" sz="2400" dirty="0"/>
              <a:t> is easy to find fake voters and predict the results of the voters.</a:t>
            </a:r>
          </a:p>
          <a:p>
            <a:pPr marL="914400" lvl="1" indent="-457200">
              <a:buFont typeface="+mj-lt"/>
              <a:buAutoNum type="arabicPeriod"/>
            </a:pPr>
            <a:endParaRPr lang="en-IN" dirty="0"/>
          </a:p>
          <a:p>
            <a:pPr marL="914400" lvl="2" indent="0">
              <a:buNone/>
            </a:pPr>
            <a:endParaRPr lang="en-IN" dirty="0"/>
          </a:p>
        </p:txBody>
      </p:sp>
    </p:spTree>
    <p:extLst>
      <p:ext uri="{BB962C8B-B14F-4D97-AF65-F5344CB8AC3E}">
        <p14:creationId xmlns:p14="http://schemas.microsoft.com/office/powerpoint/2010/main" val="104282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EC73-B184-4A7F-899D-CEC5F8B988E2}"/>
              </a:ext>
            </a:extLst>
          </p:cNvPr>
          <p:cNvSpPr>
            <a:spLocks noGrp="1"/>
          </p:cNvSpPr>
          <p:nvPr>
            <p:ph type="title"/>
          </p:nvPr>
        </p:nvSpPr>
        <p:spPr/>
        <p:txBody>
          <a:bodyPr/>
          <a:lstStyle/>
          <a:p>
            <a:r>
              <a:rPr lang="en-IN" dirty="0"/>
              <a:t>Software and Hardware Requirements :</a:t>
            </a:r>
          </a:p>
        </p:txBody>
      </p:sp>
      <p:sp>
        <p:nvSpPr>
          <p:cNvPr id="3" name="Content Placeholder 2">
            <a:extLst>
              <a:ext uri="{FF2B5EF4-FFF2-40B4-BE49-F238E27FC236}">
                <a16:creationId xmlns:a16="http://schemas.microsoft.com/office/drawing/2014/main" id="{86D6D59E-C03C-43EB-BDE7-7172E0B1D1B3}"/>
              </a:ext>
            </a:extLst>
          </p:cNvPr>
          <p:cNvSpPr>
            <a:spLocks noGrp="1"/>
          </p:cNvSpPr>
          <p:nvPr>
            <p:ph idx="1"/>
          </p:nvPr>
        </p:nvSpPr>
        <p:spPr/>
        <p:txBody>
          <a:bodyPr/>
          <a:lstStyle/>
          <a:p>
            <a:r>
              <a:rPr lang="en-IN" dirty="0"/>
              <a:t>Python</a:t>
            </a:r>
          </a:p>
          <a:p>
            <a:r>
              <a:rPr lang="en-IN" dirty="0"/>
              <a:t>Machine Learning</a:t>
            </a:r>
          </a:p>
          <a:p>
            <a:r>
              <a:rPr lang="en-IN" dirty="0"/>
              <a:t>SQL</a:t>
            </a:r>
          </a:p>
          <a:p>
            <a:r>
              <a:rPr lang="en-IN" dirty="0"/>
              <a:t>Django</a:t>
            </a:r>
          </a:p>
        </p:txBody>
      </p:sp>
    </p:spTree>
    <p:extLst>
      <p:ext uri="{BB962C8B-B14F-4D97-AF65-F5344CB8AC3E}">
        <p14:creationId xmlns:p14="http://schemas.microsoft.com/office/powerpoint/2010/main" val="114691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6CBD-C7E0-48AF-9730-D14D015B927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2B1329B-13A5-49D3-AE90-EE047D64D2CF}"/>
              </a:ext>
            </a:extLst>
          </p:cNvPr>
          <p:cNvSpPr>
            <a:spLocks noGrp="1"/>
          </p:cNvSpPr>
          <p:nvPr>
            <p:ph idx="1"/>
          </p:nvPr>
        </p:nvSpPr>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As we see that existing voting system has many defects such as lengthy process, time taking, not secure, bogus voting, no security level but now we can say that our approach is more useful and secure from the existing system. Since, we are using three level of security in this proposed system the false voters can be easily identified. The facial authentication technique is very much useful in identifying the fraud voters, so we can avoid the bogus votes during election commission. The voters can cast their voting from anywhere by login to our proposed smart voting system through internet.</a:t>
            </a:r>
            <a:endParaRPr lang="en-IN" dirty="0"/>
          </a:p>
        </p:txBody>
      </p:sp>
    </p:spTree>
    <p:extLst>
      <p:ext uri="{BB962C8B-B14F-4D97-AF65-F5344CB8AC3E}">
        <p14:creationId xmlns:p14="http://schemas.microsoft.com/office/powerpoint/2010/main" val="162902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3A4AE-7FF4-4B25-89F3-939DB06B364D}"/>
              </a:ext>
            </a:extLst>
          </p:cNvPr>
          <p:cNvSpPr>
            <a:spLocks noGrp="1"/>
          </p:cNvSpPr>
          <p:nvPr>
            <p:ph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As every operation is performed through internet connectivity so, it is onetime investment for government. Voters’ location is not important but their voting is important. As data is stored in centralized repository so, data is accessible at any time as well as backup of the data is possible. Smart voting system provides updated result at each and every minute. Also requires less man power and resources. The database needs to be updated every year or before election so that new eligible citizens may be enrolled and those who are dead are removed from the voter list.</a:t>
            </a:r>
          </a:p>
          <a:p>
            <a:endParaRPr lang="en-IN" dirty="0"/>
          </a:p>
        </p:txBody>
      </p:sp>
    </p:spTree>
    <p:extLst>
      <p:ext uri="{BB962C8B-B14F-4D97-AF65-F5344CB8AC3E}">
        <p14:creationId xmlns:p14="http://schemas.microsoft.com/office/powerpoint/2010/main" val="166131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6876-0E5D-49A1-9DE7-BD7494B8CAF3}"/>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791B6E7E-72E3-42BD-8FEB-194A144F1BF4}"/>
              </a:ext>
            </a:extLst>
          </p:cNvPr>
          <p:cNvSpPr>
            <a:spLocks noGrp="1"/>
          </p:cNvSpPr>
          <p:nvPr>
            <p:ph idx="1"/>
          </p:nvPr>
        </p:nvSpPr>
        <p:spPr>
          <a:xfrm>
            <a:off x="677334" y="1364431"/>
            <a:ext cx="8596668" cy="3880773"/>
          </a:xfrm>
        </p:spPr>
        <p:txBody>
          <a:bodyPr>
            <a:noAutofit/>
          </a:bodyPr>
          <a:lstStyle/>
          <a:p>
            <a:r>
              <a:rPr lang="en-US" sz="1400" dirty="0">
                <a:hlinkClick r:id="rId2">
                  <a:extLst>
                    <a:ext uri="{A12FA001-AC4F-418D-AE19-62706E023703}">
                      <ahyp:hlinkClr xmlns:ahyp="http://schemas.microsoft.com/office/drawing/2018/hyperlinkcolor" val="tx"/>
                    </a:ext>
                  </a:extLst>
                </a:hlinkClick>
              </a:rPr>
              <a:t>https://www.seminarsonly.com/computer%20science/smart-voting-system.php</a:t>
            </a:r>
            <a:endParaRPr lang="en-US" sz="1400" dirty="0"/>
          </a:p>
          <a:p>
            <a:r>
              <a:rPr lang="en-IN" sz="1400" dirty="0"/>
              <a:t>Yamini, K., Kumar, S. M., Sonia, S., </a:t>
            </a:r>
            <a:r>
              <a:rPr lang="en-IN" sz="1400" dirty="0" err="1"/>
              <a:t>Yugandhar</a:t>
            </a:r>
            <a:r>
              <a:rPr lang="en-IN" sz="1400" dirty="0"/>
              <a:t>, P. V, &amp; Bharath, T. (2019). Class Attendance Using Face Detection and Recognition with OPENCV. 3822– 3826.</a:t>
            </a:r>
          </a:p>
          <a:p>
            <a:r>
              <a:rPr lang="en-IN" sz="1400" dirty="0"/>
              <a:t> Soomro, Z. A., &amp; Ali, A. (2020). FPGA based real- time face authorization system for electronic voting system.</a:t>
            </a:r>
          </a:p>
          <a:p>
            <a:r>
              <a:rPr lang="en-IN" sz="1400" dirty="0"/>
              <a:t> Kavitha, S. N. (n.d.). Biometrics Secured Voting System with Fingerprint , Face and Iris Verification. 743–746. </a:t>
            </a:r>
          </a:p>
          <a:p>
            <a:r>
              <a:rPr lang="en-IN" sz="1400" dirty="0"/>
              <a:t>Wagner, P. (2012). Face Recognition with Python. 1– 16</a:t>
            </a:r>
          </a:p>
          <a:p>
            <a:r>
              <a:rPr lang="en-IN" sz="1400" dirty="0"/>
              <a:t>Pandit, </a:t>
            </a:r>
            <a:r>
              <a:rPr lang="en-IN" sz="1400" dirty="0" err="1"/>
              <a:t>Varad</a:t>
            </a:r>
            <a:r>
              <a:rPr lang="en-IN" sz="1400" dirty="0"/>
              <a:t>, </a:t>
            </a:r>
            <a:r>
              <a:rPr lang="en-IN" sz="1400" dirty="0" err="1"/>
              <a:t>Prathamesh</a:t>
            </a:r>
            <a:r>
              <a:rPr lang="en-IN" sz="1400" dirty="0"/>
              <a:t> </a:t>
            </a:r>
            <a:r>
              <a:rPr lang="en-IN" sz="1400" dirty="0" err="1"/>
              <a:t>Majgaonkar</a:t>
            </a:r>
            <a:r>
              <a:rPr lang="en-IN" sz="1400" dirty="0"/>
              <a:t>, Pratik </a:t>
            </a:r>
            <a:r>
              <a:rPr lang="en-IN" sz="1400" dirty="0" err="1"/>
              <a:t>Meher</a:t>
            </a:r>
            <a:r>
              <a:rPr lang="en-IN" sz="1400" dirty="0"/>
              <a:t>, Shashank </a:t>
            </a:r>
            <a:r>
              <a:rPr lang="en-IN" sz="1400" dirty="0" err="1"/>
              <a:t>Sapaliga</a:t>
            </a:r>
            <a:r>
              <a:rPr lang="en-IN" sz="1400" dirty="0"/>
              <a:t>, and Sachin </a:t>
            </a:r>
            <a:r>
              <a:rPr lang="en-IN" sz="1400" dirty="0" err="1"/>
              <a:t>Bojewar</a:t>
            </a:r>
            <a:r>
              <a:rPr lang="en-IN" sz="1400" dirty="0"/>
              <a:t>. "Intelligent security lock." In Trends in Electronics and Informatics (ICEI), 2017 International Conference on, pp. 713-716. IEEE, 2017</a:t>
            </a:r>
          </a:p>
          <a:p>
            <a:r>
              <a:rPr lang="en-IN" sz="1400" dirty="0" err="1"/>
              <a:t>Nilam</a:t>
            </a:r>
            <a:r>
              <a:rPr lang="en-IN" sz="1400" dirty="0"/>
              <a:t> Choudhary, Shikhar Agarwal, </a:t>
            </a:r>
            <a:r>
              <a:rPr lang="en-IN" sz="1400" dirty="0" err="1"/>
              <a:t>Geerija</a:t>
            </a:r>
            <a:r>
              <a:rPr lang="en-IN" sz="1400" dirty="0"/>
              <a:t> </a:t>
            </a:r>
            <a:r>
              <a:rPr lang="en-IN" sz="1400" dirty="0" err="1"/>
              <a:t>Lavania</a:t>
            </a:r>
            <a:r>
              <a:rPr lang="en-IN" sz="1400" dirty="0"/>
              <a:t>. (2019) “Smart Voting System through Facial Recognition” Int. J. Sci. Res. in Computer Science and Engineering Vol-7(2), April 2019, E-ISSN: 2320-7639. </a:t>
            </a:r>
          </a:p>
          <a:p>
            <a:r>
              <a:rPr lang="en-IN" sz="1400" dirty="0"/>
              <a:t>S. V. </a:t>
            </a:r>
            <a:r>
              <a:rPr lang="en-IN" sz="1400" dirty="0" err="1"/>
              <a:t>Tathe</a:t>
            </a:r>
            <a:r>
              <a:rPr lang="en-IN" sz="1400" dirty="0"/>
              <a:t>, A. S. </a:t>
            </a:r>
            <a:r>
              <a:rPr lang="en-IN" sz="1400" dirty="0" err="1"/>
              <a:t>Narote</a:t>
            </a:r>
            <a:r>
              <a:rPr lang="en-IN" sz="1400" dirty="0"/>
              <a:t>, S. P. </a:t>
            </a:r>
            <a:r>
              <a:rPr lang="en-IN" sz="1400" dirty="0" err="1"/>
              <a:t>Narote</a:t>
            </a:r>
            <a:r>
              <a:rPr lang="en-IN" sz="1400" dirty="0"/>
              <a:t> “Face Detection and Recognition in Videos” </a:t>
            </a:r>
            <a:r>
              <a:rPr lang="en-IN" sz="1400" dirty="0" err="1"/>
              <a:t>Sinhgad</a:t>
            </a:r>
            <a:r>
              <a:rPr lang="en-IN" sz="1400" dirty="0"/>
              <a:t> College of Engineering 2016 IEEE</a:t>
            </a:r>
          </a:p>
          <a:p>
            <a:r>
              <a:rPr lang="en-IN" sz="1400" dirty="0"/>
              <a:t>Peter N. </a:t>
            </a:r>
            <a:r>
              <a:rPr lang="en-IN" sz="1400" dirty="0" err="1"/>
              <a:t>Belhumeur</a:t>
            </a:r>
            <a:r>
              <a:rPr lang="en-IN" sz="1400" dirty="0"/>
              <a:t>, Joao P. </a:t>
            </a:r>
            <a:r>
              <a:rPr lang="en-IN" sz="1400" dirty="0" err="1"/>
              <a:t>Hespanha</a:t>
            </a:r>
            <a:r>
              <a:rPr lang="en-IN" sz="1400" dirty="0"/>
              <a:t>, and David J. Kriegman “Eigenfaces vs. </a:t>
            </a:r>
            <a:r>
              <a:rPr lang="en-IN" sz="1400" dirty="0" err="1"/>
              <a:t>Fisherfaces</a:t>
            </a:r>
            <a:r>
              <a:rPr lang="en-IN" sz="1400" dirty="0"/>
              <a:t>: Recognition Using Class Specific Linear Projection” IEEE transactions on pattern analysis and machine intelligence, VOL. 19, NO. 7, JULY 1997</a:t>
            </a:r>
          </a:p>
        </p:txBody>
      </p:sp>
    </p:spTree>
    <p:extLst>
      <p:ext uri="{BB962C8B-B14F-4D97-AF65-F5344CB8AC3E}">
        <p14:creationId xmlns:p14="http://schemas.microsoft.com/office/powerpoint/2010/main" val="208262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6176-B64C-469D-8D66-ACBA968F0B82}"/>
              </a:ext>
            </a:extLst>
          </p:cNvPr>
          <p:cNvSpPr>
            <a:spLocks noGrp="1"/>
          </p:cNvSpPr>
          <p:nvPr>
            <p:ph type="ctrTitle"/>
          </p:nvPr>
        </p:nvSpPr>
        <p:spPr>
          <a:xfrm>
            <a:off x="1524000" y="136944"/>
            <a:ext cx="8435788" cy="851647"/>
          </a:xfrm>
        </p:spPr>
        <p:txBody>
          <a:bodyPr>
            <a:normAutofit fontScale="90000"/>
          </a:bodyPr>
          <a:lstStyle/>
          <a:p>
            <a:pPr algn="ctr"/>
            <a:r>
              <a:rPr lang="en-IN" b="1" dirty="0">
                <a:solidFill>
                  <a:schemeClr val="tx1"/>
                </a:solidFill>
              </a:rPr>
              <a:t>Content</a:t>
            </a:r>
          </a:p>
        </p:txBody>
      </p:sp>
      <p:sp>
        <p:nvSpPr>
          <p:cNvPr id="3" name="Subtitle 2">
            <a:extLst>
              <a:ext uri="{FF2B5EF4-FFF2-40B4-BE49-F238E27FC236}">
                <a16:creationId xmlns:a16="http://schemas.microsoft.com/office/drawing/2014/main" id="{7F60294C-AFC1-4410-916A-E305EE960F80}"/>
              </a:ext>
            </a:extLst>
          </p:cNvPr>
          <p:cNvSpPr>
            <a:spLocks noGrp="1"/>
          </p:cNvSpPr>
          <p:nvPr>
            <p:ph type="subTitle" idx="1"/>
          </p:nvPr>
        </p:nvSpPr>
        <p:spPr>
          <a:xfrm>
            <a:off x="304800" y="851647"/>
            <a:ext cx="10363200" cy="5853953"/>
          </a:xfrm>
        </p:spPr>
        <p:txBody>
          <a:bodyPr>
            <a:normAutofit fontScale="92500" lnSpcReduction="20000"/>
          </a:bodyPr>
          <a:lstStyle/>
          <a:p>
            <a:pPr marL="342900" indent="-342900" algn="l">
              <a:buFont typeface="Arial" panose="020B0604020202020204" pitchFamily="34" charset="0"/>
              <a:buChar char="•"/>
              <a:defRPr/>
            </a:pPr>
            <a:r>
              <a:rPr lang="en-US" sz="2400" dirty="0">
                <a:solidFill>
                  <a:schemeClr val="tx1"/>
                </a:solidFill>
                <a:effectLst/>
                <a:latin typeface="+mj-lt"/>
              </a:rPr>
              <a:t>Introduction</a:t>
            </a:r>
          </a:p>
          <a:p>
            <a:pPr marL="342900" indent="-342900" algn="l">
              <a:buFont typeface="Arial" panose="020B0604020202020204" pitchFamily="34" charset="0"/>
              <a:buChar char="•"/>
              <a:defRPr/>
            </a:pPr>
            <a:r>
              <a:rPr lang="en-US" sz="2400" dirty="0">
                <a:solidFill>
                  <a:schemeClr val="tx1"/>
                </a:solidFill>
                <a:effectLst/>
                <a:latin typeface="+mj-lt"/>
              </a:rPr>
              <a:t>Literature Survey</a:t>
            </a:r>
          </a:p>
          <a:p>
            <a:pPr marL="342900" indent="-342900" algn="l">
              <a:buFont typeface="Arial" panose="020B0604020202020204" pitchFamily="34" charset="0"/>
              <a:buChar char="•"/>
              <a:defRPr/>
            </a:pPr>
            <a:r>
              <a:rPr lang="en-US" sz="2400" dirty="0">
                <a:solidFill>
                  <a:schemeClr val="tx1"/>
                </a:solidFill>
                <a:effectLst/>
                <a:latin typeface="+mj-lt"/>
              </a:rPr>
              <a:t>Problem Statement</a:t>
            </a:r>
          </a:p>
          <a:p>
            <a:pPr marL="342900" indent="-342900" algn="l">
              <a:buFont typeface="Arial" panose="020B0604020202020204" pitchFamily="34" charset="0"/>
              <a:buChar char="•"/>
              <a:defRPr/>
            </a:pPr>
            <a:r>
              <a:rPr lang="en-US" sz="2400" dirty="0">
                <a:solidFill>
                  <a:schemeClr val="tx1"/>
                </a:solidFill>
                <a:effectLst/>
                <a:latin typeface="+mj-lt"/>
              </a:rPr>
              <a:t>Existing System</a:t>
            </a:r>
          </a:p>
          <a:p>
            <a:pPr marL="342900" indent="-342900" algn="l">
              <a:buFont typeface="Arial" panose="020B0604020202020204" pitchFamily="34" charset="0"/>
              <a:buChar char="•"/>
              <a:defRPr/>
            </a:pPr>
            <a:r>
              <a:rPr lang="en-US" sz="2400" dirty="0">
                <a:solidFill>
                  <a:schemeClr val="tx1"/>
                </a:solidFill>
                <a:effectLst/>
                <a:latin typeface="+mj-lt"/>
              </a:rPr>
              <a:t>Aim &amp; Objective</a:t>
            </a:r>
          </a:p>
          <a:p>
            <a:pPr marL="342900" indent="-342900" algn="l">
              <a:buFont typeface="Arial" panose="020B0604020202020204" pitchFamily="34" charset="0"/>
              <a:buChar char="•"/>
              <a:defRPr/>
            </a:pPr>
            <a:r>
              <a:rPr lang="en-US" sz="2400" dirty="0">
                <a:solidFill>
                  <a:schemeClr val="tx1"/>
                </a:solidFill>
                <a:effectLst/>
                <a:latin typeface="+mj-lt"/>
              </a:rPr>
              <a:t>Proposed Work</a:t>
            </a:r>
          </a:p>
          <a:p>
            <a:pPr marL="342900" indent="-342900" algn="l">
              <a:buFont typeface="Arial" panose="020B0604020202020204" pitchFamily="34" charset="0"/>
              <a:buChar char="•"/>
              <a:defRPr/>
            </a:pPr>
            <a:r>
              <a:rPr lang="en-US" sz="2400" dirty="0">
                <a:solidFill>
                  <a:schemeClr val="tx1"/>
                </a:solidFill>
                <a:effectLst/>
                <a:latin typeface="+mj-lt"/>
              </a:rPr>
              <a:t>System Flow</a:t>
            </a:r>
          </a:p>
          <a:p>
            <a:pPr marL="342900" indent="-342900" algn="l">
              <a:buFont typeface="Arial" panose="020B0604020202020204" pitchFamily="34" charset="0"/>
              <a:buChar char="•"/>
              <a:defRPr/>
            </a:pPr>
            <a:r>
              <a:rPr lang="en-US" sz="2400" dirty="0">
                <a:solidFill>
                  <a:schemeClr val="tx1"/>
                </a:solidFill>
                <a:effectLst/>
                <a:latin typeface="+mj-lt"/>
              </a:rPr>
              <a:t>Methodology/Algorithm </a:t>
            </a:r>
          </a:p>
          <a:p>
            <a:pPr marL="342900" indent="-342900" algn="l">
              <a:buFont typeface="Arial" panose="020B0604020202020204" pitchFamily="34" charset="0"/>
              <a:buChar char="•"/>
              <a:defRPr/>
            </a:pPr>
            <a:r>
              <a:rPr lang="en-US" sz="2400" dirty="0">
                <a:solidFill>
                  <a:schemeClr val="tx1"/>
                </a:solidFill>
                <a:effectLst/>
                <a:latin typeface="+mj-lt"/>
              </a:rPr>
              <a:t>Implementation Strategies</a:t>
            </a:r>
          </a:p>
          <a:p>
            <a:pPr marL="342900" indent="-342900" algn="l">
              <a:buFont typeface="Arial" panose="020B0604020202020204" pitchFamily="34" charset="0"/>
              <a:buChar char="•"/>
              <a:defRPr/>
            </a:pPr>
            <a:r>
              <a:rPr lang="en-US" sz="2400" dirty="0">
                <a:solidFill>
                  <a:schemeClr val="tx1"/>
                </a:solidFill>
                <a:effectLst/>
                <a:latin typeface="+mj-lt"/>
              </a:rPr>
              <a:t>S/W &amp; H/W Requirements </a:t>
            </a:r>
          </a:p>
          <a:p>
            <a:pPr marL="342900" indent="-342900" algn="l">
              <a:buFont typeface="Arial" panose="020B0604020202020204" pitchFamily="34" charset="0"/>
              <a:buChar char="•"/>
              <a:defRPr/>
            </a:pPr>
            <a:r>
              <a:rPr lang="en-US" sz="2400" dirty="0">
                <a:solidFill>
                  <a:schemeClr val="tx1"/>
                </a:solidFill>
                <a:effectLst/>
                <a:latin typeface="+mj-lt"/>
              </a:rPr>
              <a:t>Cost Estimation</a:t>
            </a:r>
          </a:p>
          <a:p>
            <a:pPr marL="342900" indent="-342900" algn="l">
              <a:buFont typeface="Arial" panose="020B0604020202020204" pitchFamily="34" charset="0"/>
              <a:buChar char="•"/>
              <a:defRPr/>
            </a:pPr>
            <a:r>
              <a:rPr lang="en-US" sz="2400" dirty="0">
                <a:solidFill>
                  <a:schemeClr val="tx1"/>
                </a:solidFill>
                <a:effectLst/>
                <a:latin typeface="+mj-lt"/>
              </a:rPr>
              <a:t>Patent Search</a:t>
            </a:r>
          </a:p>
          <a:p>
            <a:pPr marL="342900" indent="-342900" algn="l">
              <a:buFont typeface="Arial" panose="020B0604020202020204" pitchFamily="34" charset="0"/>
              <a:buChar char="•"/>
              <a:defRPr/>
            </a:pPr>
            <a:r>
              <a:rPr lang="en-US" sz="2400" dirty="0">
                <a:solidFill>
                  <a:schemeClr val="tx1"/>
                </a:solidFill>
                <a:effectLst/>
                <a:latin typeface="+mj-lt"/>
              </a:rPr>
              <a:t>Conclusion </a:t>
            </a:r>
          </a:p>
          <a:p>
            <a:pPr marL="342900" indent="-342900" algn="l">
              <a:buFont typeface="Arial" panose="020B0604020202020204" pitchFamily="34" charset="0"/>
              <a:buChar char="•"/>
              <a:defRPr/>
            </a:pPr>
            <a:r>
              <a:rPr lang="en-US" sz="2400" dirty="0">
                <a:solidFill>
                  <a:schemeClr val="tx1"/>
                </a:solidFill>
                <a:effectLst/>
                <a:latin typeface="+mj-lt"/>
              </a:rPr>
              <a:t>References/Bibliography</a:t>
            </a:r>
            <a:endParaRPr lang="en-US" sz="2800" dirty="0">
              <a:solidFill>
                <a:schemeClr val="tx1"/>
              </a:solidFill>
              <a:effectLst/>
              <a:latin typeface="+mj-lt"/>
            </a:endParaRPr>
          </a:p>
          <a:p>
            <a:pPr marL="342900" indent="-342900"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57069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6176-B64C-469D-8D66-ACBA968F0B82}"/>
              </a:ext>
            </a:extLst>
          </p:cNvPr>
          <p:cNvSpPr>
            <a:spLocks noGrp="1"/>
          </p:cNvSpPr>
          <p:nvPr>
            <p:ph type="ctrTitle"/>
          </p:nvPr>
        </p:nvSpPr>
        <p:spPr>
          <a:xfrm>
            <a:off x="1524000" y="196915"/>
            <a:ext cx="9144000" cy="806824"/>
          </a:xfrm>
        </p:spPr>
        <p:txBody>
          <a:bodyPr>
            <a:normAutofit fontScale="90000"/>
          </a:bodyPr>
          <a:lstStyle/>
          <a:p>
            <a:pPr algn="ctr"/>
            <a:r>
              <a:rPr lang="en-IN" dirty="0">
                <a:solidFill>
                  <a:schemeClr val="tx1"/>
                </a:solidFill>
              </a:rPr>
              <a:t>Introduction</a:t>
            </a:r>
          </a:p>
        </p:txBody>
      </p:sp>
      <p:sp>
        <p:nvSpPr>
          <p:cNvPr id="3" name="Subtitle 2">
            <a:extLst>
              <a:ext uri="{FF2B5EF4-FFF2-40B4-BE49-F238E27FC236}">
                <a16:creationId xmlns:a16="http://schemas.microsoft.com/office/drawing/2014/main" id="{7F60294C-AFC1-4410-916A-E305EE960F80}"/>
              </a:ext>
            </a:extLst>
          </p:cNvPr>
          <p:cNvSpPr>
            <a:spLocks noGrp="1"/>
          </p:cNvSpPr>
          <p:nvPr>
            <p:ph type="subTitle" idx="1"/>
          </p:nvPr>
        </p:nvSpPr>
        <p:spPr>
          <a:xfrm>
            <a:off x="1524000" y="968189"/>
            <a:ext cx="9144000" cy="4849906"/>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Now a days in India two types of method are used for voting. The first method is secret ballot paper, in which lots of paper are used and second method is EVM (electronic voting machine) which is used since 2003. we have to propose a method or way for online voting that is more secure than the existing system. In this proposed project face detection and recognition concept is used to identify the exact person. There are three levels of verification were used for the voters in our proposed system. </a:t>
            </a:r>
          </a:p>
          <a:p>
            <a:r>
              <a:rPr lang="en-US" sz="2000" dirty="0">
                <a:solidFill>
                  <a:schemeClr val="tx1"/>
                </a:solidFill>
                <a:latin typeface="Times New Roman" panose="02020603050405020304" pitchFamily="18" charset="0"/>
                <a:cs typeface="Times New Roman" panose="02020603050405020304" pitchFamily="18" charset="0"/>
              </a:rPr>
              <a:t>The first one is Unique id number verification, second level of verification is election commission id or voter card number, if your election commission id number is correct then you have to go for third level of security which is the main security level where the system recognize the face of the real voter from the current database of face images given by the election commission. If the captured image is matched with the respective image of the voter in the database, then a voter can cast their vote in the election. as you have to know that in existing system is not much more secure because in existing system security level is only voter card so any one can give other person vote with voter card but here we proposed a way for voting which is more secure than existing system.</a:t>
            </a:r>
          </a:p>
          <a:p>
            <a:endParaRPr lang="en-IN" sz="2000" dirty="0">
              <a:solidFill>
                <a:schemeClr val="tx1"/>
              </a:solidFill>
            </a:endParaRPr>
          </a:p>
        </p:txBody>
      </p:sp>
    </p:spTree>
    <p:extLst>
      <p:ext uri="{BB962C8B-B14F-4D97-AF65-F5344CB8AC3E}">
        <p14:creationId xmlns:p14="http://schemas.microsoft.com/office/powerpoint/2010/main" val="34054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77BA20-E353-4AD8-86B0-F1A6AF9CB664}"/>
              </a:ext>
            </a:extLst>
          </p:cNvPr>
          <p:cNvSpPr>
            <a:spLocks noGrp="1"/>
          </p:cNvSpPr>
          <p:nvPr>
            <p:ph type="subTitle" idx="1"/>
          </p:nvPr>
        </p:nvSpPr>
        <p:spPr>
          <a:xfrm>
            <a:off x="1524000" y="1264024"/>
            <a:ext cx="9144000" cy="4760258"/>
          </a:xfrm>
        </p:spPr>
        <p:txBody>
          <a:bodyPr>
            <a:normAutofit/>
          </a:bodyPr>
          <a:lstStyle/>
          <a:p>
            <a:r>
              <a:rPr lang="en-US" dirty="0">
                <a:solidFill>
                  <a:schemeClr val="tx1"/>
                </a:solidFill>
              </a:rPr>
              <a:t>Many people couldn't vote because the voter has to reach the poll booths to vote or some people like those who are living far away from their original birth place where they are allowed to vote. So to get rid of their drawbacks, a new System is introduced i.e. Online Voting System, which provides accuracy, security, flexibility, mobility etc. An online voting System in a web based application to use in the election process. Initially ballot paper technique was used in the election process. Then the Electronic Voting Machine comes, these are easy to store the data and easily manageable. These are more secure than the ballot paper and less time </a:t>
            </a:r>
            <a:r>
              <a:rPr lang="en-US" dirty="0" err="1">
                <a:solidFill>
                  <a:schemeClr val="tx1"/>
                </a:solidFill>
              </a:rPr>
              <a:t>consuming.Now</a:t>
            </a:r>
            <a:r>
              <a:rPr lang="en-US" dirty="0">
                <a:solidFill>
                  <a:schemeClr val="tx1"/>
                </a:solidFill>
              </a:rPr>
              <a:t>, we proposed a system with biometric authentication to make the voting process more secure and reduce the time taken in the voting process. By the use of this, the electorate can solidify their vote for his or her preferred candidate through the use of their system</a:t>
            </a:r>
            <a:endParaRPr lang="en-IN" dirty="0">
              <a:solidFill>
                <a:schemeClr val="tx1"/>
              </a:solidFill>
            </a:endParaRPr>
          </a:p>
        </p:txBody>
      </p:sp>
    </p:spTree>
    <p:extLst>
      <p:ext uri="{BB962C8B-B14F-4D97-AF65-F5344CB8AC3E}">
        <p14:creationId xmlns:p14="http://schemas.microsoft.com/office/powerpoint/2010/main" val="195236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9515-5D99-454D-8424-409470058B02}"/>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03EAEA4B-F580-4F32-A6F7-7B7E7D6A8AD4}"/>
              </a:ext>
            </a:extLst>
          </p:cNvPr>
          <p:cNvSpPr>
            <a:spLocks noGrp="1"/>
          </p:cNvSpPr>
          <p:nvPr>
            <p:ph idx="1"/>
          </p:nvPr>
        </p:nvSpPr>
        <p:spPr/>
        <p:txBody>
          <a:bodyPr>
            <a:normAutofit fontScale="92500" lnSpcReduction="20000"/>
          </a:bodyPr>
          <a:lstStyle/>
          <a:p>
            <a:r>
              <a:rPr lang="en-US" sz="3200" dirty="0">
                <a:latin typeface="Times New Roman" panose="02020603050405020304" pitchFamily="18" charset="0"/>
                <a:cs typeface="Times New Roman" panose="02020603050405020304" pitchFamily="18" charset="0"/>
              </a:rPr>
              <a:t>In the current voting system,  the ballet machines where used in which the symbols of various political parties are displayed. When we press the button with the respective party’s (political party) symbol the voting is done. The chance of fake person casting their vote is more in the existing system. The voting person may use the fake voting card and cast his vote, this may cause problem. In the existing system, the person has to travel long places to his constituency to cast his vote. </a:t>
            </a:r>
            <a:endParaRPr lang="en-US" sz="3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99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92FC04-BBA1-459F-9FE6-AE62FE7CA0BD}"/>
              </a:ext>
            </a:extLst>
          </p:cNvPr>
          <p:cNvSpPr>
            <a:spLocks noGrp="1"/>
          </p:cNvSpPr>
          <p:nvPr>
            <p:ph idx="1"/>
          </p:nvPr>
        </p:nvSpPr>
        <p:spPr/>
        <p:txBody>
          <a:bodyPr>
            <a:normAutofit/>
          </a:bodyPr>
          <a:lstStyle/>
          <a:p>
            <a:pPr marL="0" indent="0">
              <a:buNone/>
            </a:pPr>
            <a:r>
              <a:rPr lang="en-US" sz="3600" dirty="0">
                <a:solidFill>
                  <a:schemeClr val="tx1"/>
                </a:solidFill>
                <a:latin typeface="Times New Roman" panose="02020603050405020304" pitchFamily="18" charset="0"/>
                <a:cs typeface="Times New Roman" panose="02020603050405020304" pitchFamily="18" charset="0"/>
              </a:rPr>
              <a:t>Therefore, we need an effective method to identify the fake voters during voting. So, the process is used for detecting the right person and also making the system to work in online, which will help the voters to cast their vote from their place itself.</a:t>
            </a:r>
            <a:endParaRPr lang="en-IN" sz="3600" dirty="0"/>
          </a:p>
        </p:txBody>
      </p:sp>
    </p:spTree>
    <p:extLst>
      <p:ext uri="{BB962C8B-B14F-4D97-AF65-F5344CB8AC3E}">
        <p14:creationId xmlns:p14="http://schemas.microsoft.com/office/powerpoint/2010/main" val="217882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6176-B64C-469D-8D66-ACBA968F0B82}"/>
              </a:ext>
            </a:extLst>
          </p:cNvPr>
          <p:cNvSpPr>
            <a:spLocks noGrp="1"/>
          </p:cNvSpPr>
          <p:nvPr>
            <p:ph type="ctrTitle"/>
          </p:nvPr>
        </p:nvSpPr>
        <p:spPr>
          <a:xfrm>
            <a:off x="1524000" y="237410"/>
            <a:ext cx="9144000" cy="851647"/>
          </a:xfrm>
        </p:spPr>
        <p:txBody>
          <a:bodyPr>
            <a:normAutofit fontScale="90000"/>
          </a:bodyPr>
          <a:lstStyle/>
          <a:p>
            <a:pPr algn="ctr"/>
            <a:r>
              <a:rPr lang="en-IN" dirty="0">
                <a:solidFill>
                  <a:schemeClr val="tx1"/>
                </a:solidFill>
              </a:rPr>
              <a:t>PROBLEM STATEMENT</a:t>
            </a:r>
          </a:p>
        </p:txBody>
      </p:sp>
      <p:sp>
        <p:nvSpPr>
          <p:cNvPr id="3" name="Subtitle 2">
            <a:extLst>
              <a:ext uri="{FF2B5EF4-FFF2-40B4-BE49-F238E27FC236}">
                <a16:creationId xmlns:a16="http://schemas.microsoft.com/office/drawing/2014/main" id="{7F60294C-AFC1-4410-916A-E305EE960F80}"/>
              </a:ext>
            </a:extLst>
          </p:cNvPr>
          <p:cNvSpPr>
            <a:spLocks noGrp="1"/>
          </p:cNvSpPr>
          <p:nvPr>
            <p:ph type="subTitle" idx="1"/>
          </p:nvPr>
        </p:nvSpPr>
        <p:spPr>
          <a:xfrm>
            <a:off x="1524000" y="1783976"/>
            <a:ext cx="9144000" cy="4034118"/>
          </a:xfrm>
        </p:spPr>
        <p:txBody>
          <a:bodyPr>
            <a:normAutofit fontScale="92500"/>
          </a:bodyPr>
          <a:lstStyle/>
          <a:p>
            <a:r>
              <a:rPr lang="en-US" sz="3200" dirty="0">
                <a:solidFill>
                  <a:schemeClr val="tx1"/>
                </a:solidFill>
              </a:rPr>
              <a:t>The basic methodology as applied to online voting systems would involve giving voters realistic voting tasks to accomplish using a variety of ballot design. Voting task performance is measured using variables such as accuracy, time and workload. The voting server collects the vote and filters out duplicate or invalid votes. Each voter can then check his vote online to ensure that his vote has been counted.</a:t>
            </a:r>
            <a:endParaRPr lang="en-IN" sz="3200" dirty="0">
              <a:solidFill>
                <a:schemeClr val="tx1"/>
              </a:solidFill>
            </a:endParaRPr>
          </a:p>
        </p:txBody>
      </p:sp>
    </p:spTree>
    <p:extLst>
      <p:ext uri="{BB962C8B-B14F-4D97-AF65-F5344CB8AC3E}">
        <p14:creationId xmlns:p14="http://schemas.microsoft.com/office/powerpoint/2010/main" val="392348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D6AB-3679-458A-9660-DAAB2968B97B}"/>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09CCC788-6A31-41F6-AD41-CD4AB10D0712}"/>
              </a:ext>
            </a:extLst>
          </p:cNvPr>
          <p:cNvSpPr>
            <a:spLocks noGrp="1"/>
          </p:cNvSpPr>
          <p:nvPr>
            <p:ph idx="1"/>
          </p:nvPr>
        </p:nvSpPr>
        <p:spPr/>
        <p:txBody>
          <a:bodyPr>
            <a:normAutofit/>
          </a:bodyPr>
          <a:lstStyle/>
          <a:p>
            <a:pPr marL="0" indent="0">
              <a:buNone/>
            </a:pPr>
            <a:r>
              <a:rPr lang="en-US" dirty="0"/>
              <a:t>The existing system is not too effective. At present there are two types of voting methods, they are: </a:t>
            </a:r>
          </a:p>
          <a:p>
            <a:pPr marL="0" indent="0">
              <a:buNone/>
            </a:pPr>
            <a:r>
              <a:rPr lang="en-US" dirty="0"/>
              <a:t>1) Ballot Voting</a:t>
            </a:r>
          </a:p>
          <a:p>
            <a:pPr marL="0" indent="0">
              <a:buNone/>
            </a:pPr>
            <a:r>
              <a:rPr lang="en-US" dirty="0"/>
              <a:t>2) EVM Voting </a:t>
            </a:r>
          </a:p>
          <a:p>
            <a:pPr marL="0" indent="0">
              <a:buNone/>
            </a:pPr>
            <a:r>
              <a:rPr lang="en-US" dirty="0"/>
              <a:t>Ballot Voting</a:t>
            </a:r>
          </a:p>
          <a:p>
            <a:pPr marL="0" indent="0">
              <a:buNone/>
            </a:pPr>
            <a:r>
              <a:rPr lang="en-US" dirty="0"/>
              <a:t>A ballot is a device used to cast votes in an election, and may be a piece of paper used in secret voting. In this the voter is given a paper which consists of all the party symbols along with representative names in it. Here, people come to the polling booth, take the ballot paper and vote by putting a stamp on the desired party symbol. Finally, the ballot paper is folded and dropped into the ballot box. At last, the votes are counted by the Election commission officers.</a:t>
            </a:r>
            <a:endParaRPr lang="en-IN" dirty="0"/>
          </a:p>
        </p:txBody>
      </p:sp>
    </p:spTree>
    <p:extLst>
      <p:ext uri="{BB962C8B-B14F-4D97-AF65-F5344CB8AC3E}">
        <p14:creationId xmlns:p14="http://schemas.microsoft.com/office/powerpoint/2010/main" val="78782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35188-5D4B-429D-A40E-173BC3CAB423}"/>
              </a:ext>
            </a:extLst>
          </p:cNvPr>
          <p:cNvSpPr>
            <a:spLocks noGrp="1"/>
          </p:cNvSpPr>
          <p:nvPr>
            <p:ph idx="1"/>
          </p:nvPr>
        </p:nvSpPr>
        <p:spPr>
          <a:xfrm>
            <a:off x="838200" y="475129"/>
            <a:ext cx="10515600" cy="5701834"/>
          </a:xfrm>
        </p:spPr>
        <p:txBody>
          <a:bodyPr>
            <a:normAutofit/>
          </a:bodyPr>
          <a:lstStyle/>
          <a:p>
            <a:r>
              <a:rPr lang="en-US" dirty="0">
                <a:solidFill>
                  <a:schemeClr val="tx1"/>
                </a:solidFill>
              </a:rPr>
              <a:t>B. EVM (Electronic Voting Machine) Voting </a:t>
            </a:r>
          </a:p>
          <a:p>
            <a:r>
              <a:rPr lang="en-US" dirty="0">
                <a:solidFill>
                  <a:schemeClr val="tx1"/>
                </a:solidFill>
              </a:rPr>
              <a:t>An EVM is a device which is used for voting. This machine consists of party symbols along with the representative’s name and a button at the end for each and every party name. The voters come near the EVM machine after completion of their verification at the early level before voting. After verification the voter goes near the EVM and casts their vote by pressing the button. The above procedures are not so accurate as there may be possibility for the false/fake voting. The ballot papers may be lost at the time of counting which may affect results of the particular area or people may miscount the number of votes which leads authority into wrong hands. EVM machines sometimes get corrupted and polling gets stopped temporarily and a lot of time is wasted or EVM may be tampered and the casted votes may be polled to a particular party only, even the vote is casted to different candidates or parties. This may lead authority into the wrong </a:t>
            </a:r>
            <a:r>
              <a:rPr lang="en-US" dirty="0" err="1">
                <a:solidFill>
                  <a:schemeClr val="tx1"/>
                </a:solidFill>
              </a:rPr>
              <a:t>hands.They</a:t>
            </a:r>
            <a:r>
              <a:rPr lang="en-US" dirty="0">
                <a:solidFill>
                  <a:schemeClr val="tx1"/>
                </a:solidFill>
              </a:rPr>
              <a:t> also lack security as one’s vote can be casted by another voter or even a miscellaneous person. This factor is known as fake voting. Without proper authentication there is a possibility of fake voting. So, the existing system is not efficient for voting. Even though there is very little false/fake voting, this minor setback can turn the results in the opposite direction.</a:t>
            </a:r>
            <a:endParaRPr lang="en-IN" dirty="0">
              <a:solidFill>
                <a:schemeClr val="tx1"/>
              </a:solidFill>
            </a:endParaRPr>
          </a:p>
        </p:txBody>
      </p:sp>
    </p:spTree>
    <p:extLst>
      <p:ext uri="{BB962C8B-B14F-4D97-AF65-F5344CB8AC3E}">
        <p14:creationId xmlns:p14="http://schemas.microsoft.com/office/powerpoint/2010/main" val="2202811375"/>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221</TotalTime>
  <Words>2209</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Trebuchet MS</vt:lpstr>
      <vt:lpstr>Wingdings</vt:lpstr>
      <vt:lpstr>Wingdings 3</vt:lpstr>
      <vt:lpstr>Facet</vt:lpstr>
      <vt:lpstr>PowerPoint Presentation</vt:lpstr>
      <vt:lpstr>Content</vt:lpstr>
      <vt:lpstr>Introduction</vt:lpstr>
      <vt:lpstr>PowerPoint Presentation</vt:lpstr>
      <vt:lpstr>Literature Survey</vt:lpstr>
      <vt:lpstr>PowerPoint Presentation</vt:lpstr>
      <vt:lpstr>PROBLEM STATEMENT</vt:lpstr>
      <vt:lpstr>Existing System</vt:lpstr>
      <vt:lpstr>PowerPoint Presentation</vt:lpstr>
      <vt:lpstr>Aim and Objective</vt:lpstr>
      <vt:lpstr>Proposed Work</vt:lpstr>
      <vt:lpstr>PowerPoint Presentation</vt:lpstr>
      <vt:lpstr>System Diagram/Architecture</vt:lpstr>
      <vt:lpstr>Methodology</vt:lpstr>
      <vt:lpstr>Implementation Strategies</vt:lpstr>
      <vt:lpstr>Software and Hardware Requirements :</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2022-09-29T08:56:19Z</dcterms:created>
  <dcterms:modified xsi:type="dcterms:W3CDTF">2022-10-02T17:57:05Z</dcterms:modified>
</cp:coreProperties>
</file>