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 id="264" r:id="rId12"/>
    <p:sldId id="265" r:id="rId13"/>
    <p:sldId id="266" r:id="rId14"/>
    <p:sldId id="268" r:id="rId15"/>
    <p:sldId id="267" r:id="rId16"/>
    <p:sldId id="272" r:id="rId17"/>
    <p:sldId id="269" r:id="rId18"/>
    <p:sldId id="273"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p:scale>
          <a:sx n="66" d="100"/>
          <a:sy n="66" d="100"/>
        </p:scale>
        <p:origin x="-1506" y="-180"/>
      </p:cViewPr>
      <p:guideLst>
        <p:guide orient="horz" pos="2160"/>
        <p:guide pos="2880"/>
      </p:guideLst>
    </p:cSldViewPr>
  </p:slideViewPr>
  <p:outlineViewPr>
    <p:cViewPr>
      <p:scale>
        <a:sx n="33" d="100"/>
        <a:sy n="33" d="100"/>
      </p:scale>
      <p:origin x="0" y="53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BBB96A-4F14-464D-9D2A-595492FA7A2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110B8B-1B77-466C-8697-69972156C51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110B8B-1B77-466C-8697-69972156C51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E6E7376-7301-449D-A609-CBC1DCBE6BD6}"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77DA3F1-FC05-4790-A3C8-152914AA5EC7}"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6E7376-7301-449D-A609-CBC1DCBE6B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DA3F1-FC05-4790-A3C8-152914AA5EC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6E7376-7301-449D-A609-CBC1DCBE6BD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7DA3F1-FC05-4790-A3C8-152914AA5EC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E6E7376-7301-449D-A609-CBC1DCBE6BD6}" type="datetimeFigureOut">
              <a:rPr lang="en-US" smtClean="0"/>
            </a:fld>
            <a:endParaRPr lang="en-US"/>
          </a:p>
        </p:txBody>
      </p:sp>
      <p:sp>
        <p:nvSpPr>
          <p:cNvPr id="9" name="Slide Number Placeholder 8"/>
          <p:cNvSpPr>
            <a:spLocks noGrp="1"/>
          </p:cNvSpPr>
          <p:nvPr>
            <p:ph type="sldNum" sz="quarter" idx="15"/>
          </p:nvPr>
        </p:nvSpPr>
        <p:spPr/>
        <p:txBody>
          <a:bodyPr rtlCol="0"/>
          <a:lstStyle/>
          <a:p>
            <a:fld id="{877DA3F1-FC05-4790-A3C8-152914AA5EC7}"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3E6E7376-7301-449D-A609-CBC1DCBE6BD6}"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77DA3F1-FC05-4790-A3C8-152914AA5EC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E6E7376-7301-449D-A609-CBC1DCBE6BD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7DA3F1-FC05-4790-A3C8-152914AA5EC7}"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E6E7376-7301-449D-A609-CBC1DCBE6BD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7DA3F1-FC05-4790-A3C8-152914AA5EC7}"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E6E7376-7301-449D-A609-CBC1DCBE6BD6}" type="datetimeFigureOut">
              <a:rPr lang="en-US" smtClean="0"/>
            </a:fld>
            <a:endParaRPr lang="en-US"/>
          </a:p>
        </p:txBody>
      </p:sp>
      <p:sp>
        <p:nvSpPr>
          <p:cNvPr id="7" name="Slide Number Placeholder 6"/>
          <p:cNvSpPr>
            <a:spLocks noGrp="1"/>
          </p:cNvSpPr>
          <p:nvPr>
            <p:ph type="sldNum" sz="quarter" idx="11"/>
          </p:nvPr>
        </p:nvSpPr>
        <p:spPr/>
        <p:txBody>
          <a:bodyPr rtlCol="0"/>
          <a:lstStyle/>
          <a:p>
            <a:fld id="{877DA3F1-FC05-4790-A3C8-152914AA5EC7}"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E7376-7301-449D-A609-CBC1DCBE6BD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7DA3F1-FC05-4790-A3C8-152914AA5EC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E6E7376-7301-449D-A609-CBC1DCBE6BD6}" type="datetimeFigureOut">
              <a:rPr lang="en-US" smtClean="0"/>
            </a:fld>
            <a:endParaRPr lang="en-US"/>
          </a:p>
        </p:txBody>
      </p:sp>
      <p:sp>
        <p:nvSpPr>
          <p:cNvPr id="22" name="Slide Number Placeholder 21"/>
          <p:cNvSpPr>
            <a:spLocks noGrp="1"/>
          </p:cNvSpPr>
          <p:nvPr>
            <p:ph type="sldNum" sz="quarter" idx="15"/>
          </p:nvPr>
        </p:nvSpPr>
        <p:spPr/>
        <p:txBody>
          <a:bodyPr rtlCol="0"/>
          <a:lstStyle/>
          <a:p>
            <a:fld id="{877DA3F1-FC05-4790-A3C8-152914AA5EC7}"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E6E7376-7301-449D-A609-CBC1DCBE6BD6}" type="datetimeFigureOut">
              <a:rPr lang="en-US" smtClean="0"/>
            </a:fld>
            <a:endParaRPr lang="en-US"/>
          </a:p>
        </p:txBody>
      </p:sp>
      <p:sp>
        <p:nvSpPr>
          <p:cNvPr id="18" name="Slide Number Placeholder 17"/>
          <p:cNvSpPr>
            <a:spLocks noGrp="1"/>
          </p:cNvSpPr>
          <p:nvPr>
            <p:ph type="sldNum" sz="quarter" idx="11"/>
          </p:nvPr>
        </p:nvSpPr>
        <p:spPr/>
        <p:txBody>
          <a:bodyPr rtlCol="0"/>
          <a:lstStyle/>
          <a:p>
            <a:fld id="{877DA3F1-FC05-4790-A3C8-152914AA5EC7}"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E6E7376-7301-449D-A609-CBC1DCBE6BD6}"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77DA3F1-FC05-4790-A3C8-152914AA5EC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62000"/>
            <a:ext cx="6400800" cy="2351562"/>
          </a:xfrm>
        </p:spPr>
        <p:txBody>
          <a:bodyPr>
            <a:normAutofit/>
          </a:bodyPr>
          <a:lstStyle/>
          <a:p>
            <a:pPr algn="ctr"/>
            <a:r>
              <a:rPr lang="en-US" sz="2400" dirty="0" smtClean="0">
                <a:solidFill>
                  <a:schemeClr val="accent1">
                    <a:lumMod val="75000"/>
                  </a:schemeClr>
                </a:solidFill>
                <a:ea typeface="Cambria" panose="02040503050406030204" pitchFamily="18" charset="0"/>
              </a:rPr>
              <a:t>SPOTIFY RECOMMENDATION SYSTEM </a:t>
            </a:r>
            <a:endParaRPr lang="en-US" sz="2400" dirty="0">
              <a:solidFill>
                <a:schemeClr val="accent1">
                  <a:lumMod val="75000"/>
                </a:schemeClr>
              </a:solidFill>
              <a:ea typeface="Cambria" panose="02040503050406030204" pitchFamily="18" charset="0"/>
            </a:endParaRPr>
          </a:p>
        </p:txBody>
      </p:sp>
      <p:sp>
        <p:nvSpPr>
          <p:cNvPr id="3" name="Subtitle 2"/>
          <p:cNvSpPr>
            <a:spLocks noGrp="1"/>
          </p:cNvSpPr>
          <p:nvPr>
            <p:ph type="subTitle" idx="1"/>
          </p:nvPr>
        </p:nvSpPr>
        <p:spPr>
          <a:xfrm>
            <a:off x="1981200" y="3581400"/>
            <a:ext cx="6553200" cy="1600200"/>
          </a:xfrm>
        </p:spPr>
        <p:txBody>
          <a:bodyPr>
            <a:normAutofit/>
          </a:bodyPr>
          <a:lstStyle/>
          <a:p>
            <a:pPr algn="ctr"/>
            <a:r>
              <a:rPr lang="en-US" sz="2400" dirty="0">
                <a:solidFill>
                  <a:schemeClr val="tx1"/>
                </a:solidFill>
                <a:latin typeface="+mj-lt"/>
                <a:ea typeface="Cambria" panose="02040503050406030204" pitchFamily="18" charset="0"/>
              </a:rPr>
              <a:t>BY</a:t>
            </a:r>
            <a:endParaRPr lang="en-US" sz="2400" dirty="0">
              <a:solidFill>
                <a:schemeClr val="tx1"/>
              </a:solidFill>
              <a:latin typeface="+mj-lt"/>
              <a:ea typeface="Cambria" panose="02040503050406030204" pitchFamily="18" charset="0"/>
            </a:endParaRPr>
          </a:p>
          <a:p>
            <a:pPr algn="ctr"/>
            <a:r>
              <a:rPr lang="en-US" sz="2400" dirty="0">
                <a:solidFill>
                  <a:schemeClr val="tx1"/>
                </a:solidFill>
                <a:latin typeface="+mj-lt"/>
                <a:ea typeface="Cambria" panose="02040503050406030204" pitchFamily="18" charset="0"/>
              </a:rPr>
              <a:t>MAHENDRAKUMAR M</a:t>
            </a:r>
            <a:endParaRPr lang="en-US" sz="2400" dirty="0">
              <a:solidFill>
                <a:schemeClr val="tx1"/>
              </a:solidFill>
              <a:latin typeface="+mj-lt"/>
              <a:ea typeface="Cambria" panose="020405030504060302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381000"/>
            <a:ext cx="7467600" cy="1143000"/>
          </a:xfrm>
        </p:spPr>
        <p:txBody>
          <a:bodyPr/>
          <a:lstStyle/>
          <a:p>
            <a:r>
              <a:rPr lang="en-IN" sz="2800" b="1" dirty="0" smtClean="0">
                <a:solidFill>
                  <a:schemeClr val="accent1">
                    <a:lumMod val="50000"/>
                  </a:schemeClr>
                </a:solidFill>
              </a:rPr>
              <a:t>4.Exploratory  data  analysis(EDA)</a:t>
            </a:r>
            <a:br>
              <a:rPr lang="en-US" dirty="0"/>
            </a:br>
            <a:endParaRPr lang="en-US" dirty="0"/>
          </a:p>
        </p:txBody>
      </p:sp>
      <p:pic>
        <p:nvPicPr>
          <p:cNvPr id="4" name="Content Placeholder 3"/>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1524000" y="1143000"/>
            <a:ext cx="4648200" cy="3200400"/>
          </a:xfrm>
          <a:prstGeom prst="rect">
            <a:avLst/>
          </a:prstGeom>
        </p:spPr>
      </p:pic>
      <p:sp>
        <p:nvSpPr>
          <p:cNvPr id="5" name="TextBox 4"/>
          <p:cNvSpPr txBox="1"/>
          <p:nvPr/>
        </p:nvSpPr>
        <p:spPr>
          <a:xfrm>
            <a:off x="381000" y="4191000"/>
            <a:ext cx="8049491" cy="2400657"/>
          </a:xfrm>
          <a:prstGeom prst="rect">
            <a:avLst/>
          </a:prstGeom>
          <a:noFill/>
        </p:spPr>
        <p:txBody>
          <a:bodyPr wrap="square" rtlCol="0">
            <a:spAutoFit/>
          </a:bodyPr>
          <a:lstStyle/>
          <a:p>
            <a:pPr marL="285750" indent="-285750" algn="just">
              <a:lnSpc>
                <a:spcPts val="3000"/>
              </a:lnSpc>
              <a:buFont typeface="Wingdings" panose="05000000000000000000" pitchFamily="2" charset="2"/>
              <a:buChar char="q"/>
            </a:pPr>
            <a:r>
              <a:rPr lang="en-US" dirty="0">
                <a:latin typeface="Cambria" panose="02040503050406030204" pitchFamily="18" charset="0"/>
                <a:ea typeface="Cambria" panose="02040503050406030204" pitchFamily="18" charset="0"/>
              </a:rPr>
              <a:t>The songs can be split into three categories most heard ,least heard and  moderately heard based on the maximum value and minimum value of the total number of times the songs have been heard.  Here from the above plot we can see that moderately heard songs are more than the other two categories.</a:t>
            </a:r>
            <a:endParaRPr lang="en-US" dirty="0">
              <a:latin typeface="Cambria" panose="02040503050406030204" pitchFamily="18" charset="0"/>
              <a:ea typeface="Cambria" panose="02040503050406030204" pitchFamily="18" charset="0"/>
            </a:endParaRPr>
          </a:p>
          <a:p>
            <a:pPr>
              <a:lnSpc>
                <a:spcPts val="3000"/>
              </a:lnSpc>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1020041" y="762000"/>
            <a:ext cx="3448050" cy="2838450"/>
          </a:xfrm>
          <a:prstGeom prst="rect">
            <a:avLst/>
          </a:prstGeom>
        </p:spPr>
      </p:pic>
      <p:sp>
        <p:nvSpPr>
          <p:cNvPr id="5" name="TextBox 4"/>
          <p:cNvSpPr txBox="1"/>
          <p:nvPr/>
        </p:nvSpPr>
        <p:spPr>
          <a:xfrm>
            <a:off x="928255" y="3886200"/>
            <a:ext cx="7010400" cy="1246495"/>
          </a:xfrm>
          <a:prstGeom prst="rect">
            <a:avLst/>
          </a:prstGeom>
          <a:noFill/>
        </p:spPr>
        <p:txBody>
          <a:bodyPr wrap="square" rtlCol="0">
            <a:spAutoFit/>
          </a:bodyPr>
          <a:lstStyle/>
          <a:p>
            <a:pPr marL="342900" indent="-342900">
              <a:lnSpc>
                <a:spcPts val="3000"/>
              </a:lnSpc>
              <a:buFont typeface="Wingdings" panose="05000000000000000000" pitchFamily="2" charset="2"/>
              <a:buChar char="q"/>
            </a:pPr>
            <a:r>
              <a:rPr lang="en-US" dirty="0">
                <a:latin typeface="Cambria" panose="02040503050406030204" pitchFamily="18" charset="0"/>
                <a:ea typeface="Cambria" panose="02040503050406030204" pitchFamily="18" charset="0"/>
              </a:rPr>
              <a:t>The song_3688 is the most listened song and the song_ 2714 is the least listened song by the users among all 5000 songs.</a:t>
            </a:r>
            <a:endParaRPr lang="en-US" dirty="0">
              <a:latin typeface="Cambria" panose="02040503050406030204" pitchFamily="18" charset="0"/>
              <a:ea typeface="Cambria" panose="02040503050406030204" pitchFamily="18" charset="0"/>
            </a:endParaRPr>
          </a:p>
          <a:p>
            <a:pPr marL="342900" indent="-342900">
              <a:lnSpc>
                <a:spcPts val="3000"/>
              </a:lnSpc>
              <a:buFont typeface="Wingdings" panose="05000000000000000000" pitchFamily="2" charset="2"/>
              <a:buChar char="q"/>
            </a:pP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1524000" y="381000"/>
            <a:ext cx="5067300" cy="3143250"/>
          </a:xfrm>
          <a:prstGeom prst="rect">
            <a:avLst/>
          </a:prstGeom>
        </p:spPr>
      </p:pic>
      <p:sp>
        <p:nvSpPr>
          <p:cNvPr id="5" name="TextBox 4"/>
          <p:cNvSpPr txBox="1"/>
          <p:nvPr/>
        </p:nvSpPr>
        <p:spPr>
          <a:xfrm>
            <a:off x="780143" y="3810000"/>
            <a:ext cx="7315200" cy="2677656"/>
          </a:xfrm>
          <a:prstGeom prst="rect">
            <a:avLst/>
          </a:prstGeom>
          <a:noFill/>
        </p:spPr>
        <p:txBody>
          <a:bodyPr wrap="square" rtlCol="0">
            <a:spAutoFit/>
          </a:bodyPr>
          <a:lstStyle/>
          <a:p>
            <a:pPr marL="285750" indent="-285750" algn="just">
              <a:lnSpc>
                <a:spcPts val="3000"/>
              </a:lnSpc>
              <a:buFont typeface="Wingdings" panose="05000000000000000000" pitchFamily="2" charset="2"/>
              <a:buChar char="q"/>
            </a:pPr>
            <a:r>
              <a:rPr lang="en-US" dirty="0">
                <a:latin typeface="Cambria" panose="02040503050406030204" pitchFamily="18" charset="0"/>
                <a:ea typeface="Cambria" panose="02040503050406030204" pitchFamily="18" charset="0"/>
              </a:rPr>
              <a:t>We have </a:t>
            </a:r>
            <a:r>
              <a:rPr lang="en-US" dirty="0" smtClean="0">
                <a:latin typeface="Cambria" panose="02040503050406030204" pitchFamily="18" charset="0"/>
                <a:ea typeface="Cambria" panose="02040503050406030204" pitchFamily="18" charset="0"/>
              </a:rPr>
              <a:t>split </a:t>
            </a:r>
            <a:r>
              <a:rPr lang="en-US" dirty="0">
                <a:latin typeface="Cambria" panose="02040503050406030204" pitchFamily="18" charset="0"/>
                <a:ea typeface="Cambria" panose="02040503050406030204" pitchFamily="18" charset="0"/>
              </a:rPr>
              <a:t>the users into three categories active users, least active user and moderate user based on the total number of times they have  heard the songs.</a:t>
            </a:r>
            <a:endParaRPr lang="en-US" dirty="0">
              <a:latin typeface="Cambria" panose="02040503050406030204" pitchFamily="18" charset="0"/>
              <a:ea typeface="Cambria" panose="02040503050406030204" pitchFamily="18" charset="0"/>
            </a:endParaRPr>
          </a:p>
          <a:p>
            <a:pPr algn="just">
              <a:lnSpc>
                <a:spcPts val="3000"/>
              </a:lnSpc>
            </a:pPr>
            <a:endParaRPr lang="en-US" dirty="0" smtClean="0">
              <a:latin typeface="Cambria" panose="02040503050406030204" pitchFamily="18" charset="0"/>
              <a:ea typeface="Cambria" panose="02040503050406030204" pitchFamily="18" charset="0"/>
            </a:endParaRPr>
          </a:p>
          <a:p>
            <a:pPr marL="285750" indent="-285750" algn="just">
              <a:lnSpc>
                <a:spcPts val="3000"/>
              </a:lnSpc>
              <a:buFont typeface="Wingdings" panose="05000000000000000000" pitchFamily="2" charset="2"/>
              <a:buChar char="q"/>
            </a:pPr>
            <a:r>
              <a:rPr lang="en-US" dirty="0" smtClean="0">
                <a:latin typeface="Cambria" panose="02040503050406030204" pitchFamily="18" charset="0"/>
                <a:ea typeface="Cambria" panose="02040503050406030204" pitchFamily="18" charset="0"/>
              </a:rPr>
              <a:t>Here </a:t>
            </a:r>
            <a:r>
              <a:rPr lang="en-US" dirty="0">
                <a:latin typeface="Cambria" panose="02040503050406030204" pitchFamily="18" charset="0"/>
                <a:ea typeface="Cambria" panose="02040503050406030204" pitchFamily="18" charset="0"/>
              </a:rPr>
              <a:t>also we can see that moderate users are more in number compared to active users and least active users.</a:t>
            </a:r>
            <a:endParaRPr lang="en-US" dirty="0">
              <a:latin typeface="Cambria" panose="02040503050406030204" pitchFamily="18" charset="0"/>
              <a:ea typeface="Cambria" panose="02040503050406030204"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1752600" y="914400"/>
            <a:ext cx="3733800" cy="2971800"/>
          </a:xfrm>
          <a:prstGeom prst="rect">
            <a:avLst/>
          </a:prstGeom>
        </p:spPr>
      </p:pic>
      <p:sp>
        <p:nvSpPr>
          <p:cNvPr id="5" name="TextBox 4"/>
          <p:cNvSpPr txBox="1"/>
          <p:nvPr/>
        </p:nvSpPr>
        <p:spPr>
          <a:xfrm>
            <a:off x="762000" y="4419600"/>
            <a:ext cx="6934200" cy="1169551"/>
          </a:xfrm>
          <a:prstGeom prst="rect">
            <a:avLst/>
          </a:prstGeom>
          <a:noFill/>
        </p:spPr>
        <p:txBody>
          <a:bodyPr wrap="square" rtlCol="0">
            <a:spAutoFit/>
          </a:bodyPr>
          <a:lstStyle/>
          <a:p>
            <a:pPr>
              <a:lnSpc>
                <a:spcPts val="3000"/>
              </a:lnSpc>
            </a:pPr>
            <a:r>
              <a:rPr lang="en-US" dirty="0">
                <a:latin typeface="Cambria" panose="02040503050406030204" pitchFamily="18" charset="0"/>
                <a:ea typeface="Cambria" panose="02040503050406030204" pitchFamily="18" charset="0"/>
              </a:rPr>
              <a:t>The user_656 is the most active user and user_885 is the least active user based on the number of songs heard by all the 1000 the users.</a:t>
            </a:r>
            <a:endParaRPr lang="en-US" dirty="0">
              <a:latin typeface="Cambria" panose="02040503050406030204" pitchFamily="18" charset="0"/>
              <a:ea typeface="Cambria" panose="02040503050406030204" pitchFamily="18" charset="0"/>
            </a:endParaRPr>
          </a:p>
          <a:p>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878954" y="914400"/>
            <a:ext cx="7503046" cy="3429000"/>
          </a:xfrm>
        </p:spPr>
      </p:pic>
      <p:sp>
        <p:nvSpPr>
          <p:cNvPr id="4" name="Title 1"/>
          <p:cNvSpPr txBox="1"/>
          <p:nvPr/>
        </p:nvSpPr>
        <p:spPr>
          <a:xfrm>
            <a:off x="495300" y="1524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z="2400" b="1" smtClean="0">
                <a:solidFill>
                  <a:schemeClr val="accent1">
                    <a:lumMod val="50000"/>
                  </a:schemeClr>
                </a:solidFill>
                <a:latin typeface="Cambria" panose="02040503050406030204" pitchFamily="18" charset="0"/>
                <a:ea typeface="Cambria" panose="02040503050406030204" pitchFamily="18" charset="0"/>
              </a:rPr>
              <a:t>5. FINAL MODEL</a:t>
            </a:r>
            <a:br>
              <a:rPr lang="en-US" smtClean="0">
                <a:solidFill>
                  <a:schemeClr val="accent1">
                    <a:lumMod val="50000"/>
                  </a:schemeClr>
                </a:solidFill>
              </a:rPr>
            </a:br>
            <a:endParaRPr lang="en-US" dirty="0">
              <a:solidFill>
                <a:schemeClr val="accent1">
                  <a:lumMod val="50000"/>
                </a:schemeClr>
              </a:solidFill>
            </a:endParaRPr>
          </a:p>
        </p:txBody>
      </p:sp>
      <p:sp>
        <p:nvSpPr>
          <p:cNvPr id="6" name="TextBox 5"/>
          <p:cNvSpPr txBox="1"/>
          <p:nvPr/>
        </p:nvSpPr>
        <p:spPr>
          <a:xfrm>
            <a:off x="762001" y="4419599"/>
            <a:ext cx="7467600" cy="1415772"/>
          </a:xfrm>
          <a:prstGeom prst="rect">
            <a:avLst/>
          </a:prstGeom>
          <a:noFill/>
        </p:spPr>
        <p:txBody>
          <a:bodyPr wrap="square" rtlCol="0">
            <a:spAutoFit/>
          </a:bodyPr>
          <a:lstStyle/>
          <a:p>
            <a:pPr marL="285750" indent="-285750">
              <a:buFont typeface="Wingdings" panose="05000000000000000000" pitchFamily="2" charset="2"/>
              <a:buChar char="q"/>
            </a:pPr>
            <a:endParaRPr lang="en-US" dirty="0" smtClean="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marL="285750" indent="-285750">
              <a:lnSpc>
                <a:spcPts val="3000"/>
              </a:lnSpc>
              <a:buFont typeface="Wingdings" panose="05000000000000000000" pitchFamily="2" charset="2"/>
              <a:buChar char="q"/>
            </a:pPr>
            <a:r>
              <a:rPr lang="en-US" dirty="0" smtClean="0">
                <a:latin typeface="Cambria" panose="02040503050406030204" pitchFamily="18" charset="0"/>
                <a:ea typeface="Cambria" panose="02040503050406030204" pitchFamily="18" charset="0"/>
              </a:rPr>
              <a:t>We have converted our data frame into a sparse matrix  in order to apply Nonnegative Matrix Factorization .</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1" y="533400"/>
            <a:ext cx="7619999" cy="2292935"/>
          </a:xfrm>
          <a:prstGeom prst="rect">
            <a:avLst/>
          </a:prstGeom>
          <a:noFill/>
        </p:spPr>
        <p:txBody>
          <a:bodyPr wrap="square" rtlCol="0">
            <a:spAutoFit/>
          </a:bodyPr>
          <a:lstStyle/>
          <a:p>
            <a:pPr>
              <a:lnSpc>
                <a:spcPts val="3000"/>
              </a:lnSpc>
            </a:pPr>
            <a:r>
              <a:rPr lang="en-US" dirty="0">
                <a:latin typeface="Cambria" panose="02040503050406030204" pitchFamily="18" charset="0"/>
                <a:ea typeface="Cambria" panose="02040503050406030204" pitchFamily="18" charset="0"/>
              </a:rPr>
              <a:t>Properties of </a:t>
            </a:r>
            <a:r>
              <a:rPr lang="en-US" b="1" dirty="0">
                <a:latin typeface="Cambria" panose="02040503050406030204" pitchFamily="18" charset="0"/>
                <a:ea typeface="Cambria" panose="02040503050406030204" pitchFamily="18" charset="0"/>
              </a:rPr>
              <a:t>Nonnegative Matrix</a:t>
            </a:r>
            <a:r>
              <a:rPr lang="en-US" dirty="0">
                <a:latin typeface="Cambria" panose="02040503050406030204" pitchFamily="18" charset="0"/>
                <a:ea typeface="Cambria" panose="02040503050406030204" pitchFamily="18" charset="0"/>
              </a:rPr>
              <a:t> Factorization (NMF) as a clustering method are studied by relating its formulation to other methods such as K-means clustering.. By introducing sparsity constraints on the coefficient matrix factor in NMF objective function, we in term can view NMF as a clustering method.</a:t>
            </a:r>
            <a:endParaRPr lang="en-US" dirty="0">
              <a:latin typeface="Cambria" panose="02040503050406030204" pitchFamily="18" charset="0"/>
              <a:ea typeface="Cambria" panose="02040503050406030204" pitchFamily="18" charset="0"/>
            </a:endParaRPr>
          </a:p>
          <a:p>
            <a:endParaRPr lang="en-US" dirty="0"/>
          </a:p>
        </p:txBody>
      </p:sp>
      <p:pic>
        <p:nvPicPr>
          <p:cNvPr id="4" name="Content Placeholder 3"/>
          <p:cNvPicPr/>
          <p:nvPr/>
        </p:nvPicPr>
        <p:blipFill>
          <a:blip r:embed="rId1">
            <a:extLst>
              <a:ext uri="{28A0092B-C50C-407E-A947-70E740481C1C}">
                <a14:useLocalDpi xmlns:a14="http://schemas.microsoft.com/office/drawing/2010/main" val="0"/>
              </a:ext>
            </a:extLst>
          </a:blip>
          <a:stretch>
            <a:fillRect/>
          </a:stretch>
        </p:blipFill>
        <p:spPr>
          <a:xfrm>
            <a:off x="609600" y="3657600"/>
            <a:ext cx="7467600" cy="16002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1066800" y="2362200"/>
            <a:ext cx="6705600" cy="3200400"/>
          </a:xfrm>
          <a:prstGeom prst="rect">
            <a:avLst/>
          </a:prstGeom>
        </p:spPr>
      </p:pic>
      <p:sp>
        <p:nvSpPr>
          <p:cNvPr id="5" name="TextBox 4"/>
          <p:cNvSpPr txBox="1"/>
          <p:nvPr/>
        </p:nvSpPr>
        <p:spPr>
          <a:xfrm>
            <a:off x="762000" y="762000"/>
            <a:ext cx="6781800" cy="861774"/>
          </a:xfrm>
          <a:prstGeom prst="rect">
            <a:avLst/>
          </a:prstGeom>
          <a:noFill/>
        </p:spPr>
        <p:txBody>
          <a:bodyPr wrap="square" rtlCol="0">
            <a:spAutoFit/>
          </a:bodyPr>
          <a:lstStyle/>
          <a:p>
            <a:pPr marL="342900" indent="-342900">
              <a:lnSpc>
                <a:spcPts val="3000"/>
              </a:lnSpc>
              <a:buFont typeface="Wingdings" panose="05000000000000000000" pitchFamily="2" charset="2"/>
              <a:buChar char="q"/>
            </a:pPr>
            <a:r>
              <a:rPr lang="en-US" sz="2000" b="1" dirty="0" smtClean="0">
                <a:solidFill>
                  <a:schemeClr val="accent1">
                    <a:lumMod val="50000"/>
                  </a:schemeClr>
                </a:solidFill>
                <a:latin typeface="Cambria" panose="02040503050406030204" pitchFamily="18" charset="0"/>
                <a:ea typeface="Cambria" panose="02040503050406030204" pitchFamily="18" charset="0"/>
              </a:rPr>
              <a:t>Elbow method :  </a:t>
            </a:r>
            <a:r>
              <a:rPr lang="en-US" sz="1600" dirty="0" smtClean="0"/>
              <a:t>In </a:t>
            </a:r>
            <a:r>
              <a:rPr lang="en-US" sz="1600" dirty="0"/>
              <a:t>cluster analysis, the elbow method is a heuristic used in determining the number of clusters in a data set</a:t>
            </a:r>
            <a:endParaRPr lang="en-US" sz="1600" dirty="0">
              <a:solidFill>
                <a:schemeClr val="accent1">
                  <a:lumMod val="50000"/>
                </a:schemeClr>
              </a:solidFill>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609600" y="152400"/>
            <a:ext cx="7772400" cy="4876800"/>
          </a:xfrm>
          <a:prstGeom prst="rect">
            <a:avLst/>
          </a:prstGeom>
        </p:spPr>
      </p:pic>
      <p:sp>
        <p:nvSpPr>
          <p:cNvPr id="7" name="TextBox 6"/>
          <p:cNvSpPr txBox="1"/>
          <p:nvPr/>
        </p:nvSpPr>
        <p:spPr>
          <a:xfrm>
            <a:off x="651164" y="5105400"/>
            <a:ext cx="7391400" cy="1107996"/>
          </a:xfrm>
          <a:prstGeom prst="rect">
            <a:avLst/>
          </a:prstGeom>
          <a:noFill/>
        </p:spPr>
        <p:txBody>
          <a:bodyPr wrap="square" rtlCol="0">
            <a:spAutoFit/>
          </a:bodyPr>
          <a:lstStyle/>
          <a:p>
            <a:pPr>
              <a:lnSpc>
                <a:spcPts val="3000"/>
              </a:lnSpc>
            </a:pPr>
            <a:r>
              <a:rPr lang="en-US" dirty="0">
                <a:latin typeface="Cambria" panose="02040503050406030204" pitchFamily="18" charset="0"/>
                <a:ea typeface="Cambria" panose="02040503050406030204" pitchFamily="18" charset="0"/>
              </a:rPr>
              <a:t>The recommendation system will recommend any number of songs (</a:t>
            </a:r>
            <a:r>
              <a:rPr lang="en-US">
                <a:latin typeface="Cambria" panose="02040503050406030204" pitchFamily="18" charset="0"/>
                <a:ea typeface="Cambria" panose="02040503050406030204" pitchFamily="18" charset="0"/>
              </a:rPr>
              <a:t>say </a:t>
            </a:r>
            <a:r>
              <a:rPr lang="en-US" smtClean="0">
                <a:latin typeface="Cambria" panose="02040503050406030204" pitchFamily="18" charset="0"/>
                <a:ea typeface="Cambria" panose="02040503050406030204" pitchFamily="18" charset="0"/>
              </a:rPr>
              <a:t>1 t0 5000) to  </a:t>
            </a:r>
            <a:r>
              <a:rPr lang="en-US" dirty="0">
                <a:latin typeface="Cambria" panose="02040503050406030204" pitchFamily="18" charset="0"/>
                <a:ea typeface="Cambria" panose="02040503050406030204" pitchFamily="18" charset="0"/>
              </a:rPr>
              <a:t>any  user based on a song they have heard .</a:t>
            </a:r>
            <a:endParaRPr lang="en-US" dirty="0">
              <a:latin typeface="Cambria" panose="02040503050406030204" pitchFamily="18" charset="0"/>
              <a:ea typeface="Cambria" panose="02040503050406030204" pitchFamily="18" charset="0"/>
            </a:endParaRPr>
          </a:p>
          <a:p>
            <a:endParaRPr lang="en-US" sz="16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smtClean="0">
                <a:solidFill>
                  <a:schemeClr val="accent1">
                    <a:lumMod val="50000"/>
                  </a:schemeClr>
                </a:solidFill>
                <a:latin typeface="Cambria" panose="02040503050406030204" pitchFamily="18" charset="0"/>
                <a:ea typeface="Cambria" panose="02040503050406030204" pitchFamily="18" charset="0"/>
              </a:rPr>
              <a:t>6. CONCLUSION</a:t>
            </a:r>
            <a:br>
              <a:rPr lang="en-US" sz="2400" dirty="0">
                <a:solidFill>
                  <a:schemeClr val="accent1">
                    <a:lumMod val="50000"/>
                  </a:schemeClr>
                </a:solidFill>
                <a:latin typeface="Cambria" panose="02040503050406030204" pitchFamily="18" charset="0"/>
                <a:ea typeface="Cambria" panose="02040503050406030204" pitchFamily="18" charset="0"/>
              </a:rPr>
            </a:br>
            <a:endParaRPr lang="en-US" sz="2400" dirty="0">
              <a:solidFill>
                <a:schemeClr val="accent1">
                  <a:lumMod val="50000"/>
                </a:schemeClr>
              </a:solidFill>
              <a:latin typeface="Cambria" panose="02040503050406030204" pitchFamily="18" charset="0"/>
              <a:ea typeface="Cambria" panose="02040503050406030204" pitchFamily="18" charset="0"/>
            </a:endParaRPr>
          </a:p>
        </p:txBody>
      </p:sp>
      <p:sp>
        <p:nvSpPr>
          <p:cNvPr id="3" name="Content Placeholder 2"/>
          <p:cNvSpPr>
            <a:spLocks noGrp="1"/>
          </p:cNvSpPr>
          <p:nvPr>
            <p:ph sz="quarter" idx="1"/>
          </p:nvPr>
        </p:nvSpPr>
        <p:spPr>
          <a:xfrm>
            <a:off x="457200" y="1066800"/>
            <a:ext cx="7772400" cy="4572000"/>
          </a:xfrm>
        </p:spPr>
        <p:txBody>
          <a:bodyPr>
            <a:normAutofit/>
          </a:bodyPr>
          <a:lstStyle/>
          <a:p>
            <a:pPr marL="0" indent="0">
              <a:buNone/>
            </a:pPr>
            <a:endParaRPr lang="en-US" dirty="0"/>
          </a:p>
          <a:p>
            <a:pPr algn="just">
              <a:lnSpc>
                <a:spcPts val="3000"/>
              </a:lnSpc>
              <a:buClr>
                <a:schemeClr val="accent1">
                  <a:lumMod val="50000"/>
                </a:schemeClr>
              </a:buClr>
              <a:buFont typeface="Wingdings" panose="05000000000000000000" pitchFamily="2" charset="2"/>
              <a:buChar char="q"/>
            </a:pPr>
            <a:r>
              <a:rPr lang="en-IN" sz="2000" dirty="0">
                <a:latin typeface="Cambria" panose="02040503050406030204" pitchFamily="18" charset="0"/>
                <a:ea typeface="Cambria" panose="02040503050406030204" pitchFamily="18" charset="0"/>
              </a:rPr>
              <a:t>We have built a Recommendation model to the users of the spotify . The spotify dataset was not labeled so we have used an unsupervised machine learning technique </a:t>
            </a:r>
            <a:r>
              <a:rPr lang="en-IN" sz="2000" dirty="0" smtClean="0">
                <a:latin typeface="Cambria" panose="02040503050406030204" pitchFamily="18" charset="0"/>
                <a:ea typeface="Cambria" panose="02040503050406030204" pitchFamily="18" charset="0"/>
              </a:rPr>
              <a:t>which </a:t>
            </a:r>
            <a:r>
              <a:rPr lang="en-IN" sz="2000" dirty="0">
                <a:latin typeface="Cambria" panose="02040503050406030204" pitchFamily="18" charset="0"/>
                <a:ea typeface="Cambria" panose="02040503050406030204" pitchFamily="18" charset="0"/>
              </a:rPr>
              <a:t>is cluster analysis along with collaborative filtering to build a recommendation system which will recommend songs to each individual user distinctively. </a:t>
            </a:r>
            <a:endParaRPr lang="en-IN" sz="2000" dirty="0" smtClean="0">
              <a:latin typeface="Cambria" panose="02040503050406030204" pitchFamily="18" charset="0"/>
              <a:ea typeface="Cambria" panose="02040503050406030204" pitchFamily="18" charset="0"/>
            </a:endParaRPr>
          </a:p>
          <a:p>
            <a:pPr algn="just">
              <a:lnSpc>
                <a:spcPts val="3000"/>
              </a:lnSpc>
              <a:buClr>
                <a:schemeClr val="accent1">
                  <a:lumMod val="50000"/>
                </a:schemeClr>
              </a:buClr>
              <a:buFont typeface="Wingdings" panose="05000000000000000000" pitchFamily="2" charset="2"/>
              <a:buChar char="q"/>
            </a:pPr>
            <a:r>
              <a:rPr lang="en-IN" sz="2000" dirty="0" smtClean="0">
                <a:latin typeface="Cambria" panose="02040503050406030204" pitchFamily="18" charset="0"/>
                <a:ea typeface="Cambria" panose="02040503050406030204" pitchFamily="18" charset="0"/>
              </a:rPr>
              <a:t>We </a:t>
            </a:r>
            <a:r>
              <a:rPr lang="en-IN" sz="2000" dirty="0">
                <a:latin typeface="Cambria" panose="02040503050406030204" pitchFamily="18" charset="0"/>
                <a:ea typeface="Cambria" panose="02040503050406030204" pitchFamily="18" charset="0"/>
              </a:rPr>
              <a:t>have found after </a:t>
            </a:r>
            <a:r>
              <a:rPr lang="en-IN" sz="2000" dirty="0" smtClean="0">
                <a:latin typeface="Cambria" panose="02040503050406030204" pitchFamily="18" charset="0"/>
                <a:ea typeface="Cambria" panose="02040503050406030204" pitchFamily="18" charset="0"/>
              </a:rPr>
              <a:t>analysing that </a:t>
            </a:r>
            <a:r>
              <a:rPr lang="en-IN" sz="2000" dirty="0">
                <a:latin typeface="Cambria" panose="02040503050406030204" pitchFamily="18" charset="0"/>
                <a:ea typeface="Cambria" panose="02040503050406030204" pitchFamily="18" charset="0"/>
              </a:rPr>
              <a:t>with K-means clustering we could build an recommendation system which gives impressive recommendations for the users in the spotify dataset.</a:t>
            </a:r>
            <a:endParaRPr lang="en-US" sz="2000" dirty="0">
              <a:latin typeface="Cambria" panose="02040503050406030204" pitchFamily="18" charset="0"/>
              <a:ea typeface="Cambria" panose="02040503050406030204" pitchFamily="18" charset="0"/>
            </a:endParaRPr>
          </a:p>
          <a:p>
            <a:pPr>
              <a:lnSpc>
                <a:spcPts val="3000"/>
              </a:lnSpc>
            </a:pPr>
            <a:endParaRPr lang="en-US" sz="200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chemeClr val="accent1">
                    <a:lumMod val="50000"/>
                  </a:schemeClr>
                </a:solidFill>
              </a:rPr>
              <a:t>   ABSTRACT</a:t>
            </a:r>
            <a:br>
              <a:rPr lang="en-US" b="1" dirty="0"/>
            </a:br>
            <a:endParaRPr lang="en-US" b="1" dirty="0"/>
          </a:p>
        </p:txBody>
      </p:sp>
      <p:sp>
        <p:nvSpPr>
          <p:cNvPr id="3" name="Content Placeholder 2"/>
          <p:cNvSpPr>
            <a:spLocks noGrp="1"/>
          </p:cNvSpPr>
          <p:nvPr>
            <p:ph sz="quarter" idx="1"/>
          </p:nvPr>
        </p:nvSpPr>
        <p:spPr>
          <a:xfrm>
            <a:off x="685800" y="1143000"/>
            <a:ext cx="7467600" cy="4297680"/>
          </a:xfrm>
        </p:spPr>
        <p:txBody>
          <a:bodyPr>
            <a:normAutofit/>
          </a:bodyPr>
          <a:lstStyle/>
          <a:p>
            <a:pPr marL="0" indent="0" algn="just">
              <a:lnSpc>
                <a:spcPts val="3000"/>
              </a:lnSpc>
              <a:spcBef>
                <a:spcPts val="0"/>
              </a:spcBef>
              <a:buNone/>
            </a:pPr>
            <a:r>
              <a:rPr lang="en-US" sz="1900" dirty="0" smtClean="0">
                <a:latin typeface="Cambria" panose="02040503050406030204" pitchFamily="18" charset="0"/>
                <a:ea typeface="Cambria" panose="02040503050406030204" pitchFamily="18" charset="0"/>
              </a:rPr>
              <a:t>Spotify is the perfect example of the rise of music streaming services. The success of an app depends a lot on the user experience that the app provides to its users. A recommendation system is what helps a streaming application in providing a good user experience. So we can say that the Spotify Recommendation System has played a major role in providing a good user experience which has resulted in such success for Spotify. In this project  a Spotify  Recommendation System  will  be built using Machine learning algorithms like clustering analysis. Moreover Exploratory Data Analysis (EDA) will be carried out to gather some insights from the data.</a:t>
            </a:r>
            <a:endParaRPr lang="en-US" sz="1900" dirty="0">
              <a:latin typeface="Cambria" panose="02040503050406030204" pitchFamily="18" charset="0"/>
              <a:ea typeface="Cambria" panose="02040503050406030204" pitchFamily="18" charset="0"/>
            </a:endParaRPr>
          </a:p>
          <a:p>
            <a:pPr marL="0" algn="just">
              <a:spcBef>
                <a:spcPts val="0"/>
              </a:spcBef>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1143000"/>
          </a:xfrm>
        </p:spPr>
        <p:txBody>
          <a:bodyPr>
            <a:normAutofit/>
          </a:bodyPr>
          <a:lstStyle/>
          <a:p>
            <a:r>
              <a:rPr lang="en-IN" sz="2800" b="1" dirty="0" smtClean="0">
                <a:solidFill>
                  <a:schemeClr val="accent1">
                    <a:lumMod val="50000"/>
                  </a:schemeClr>
                </a:solidFill>
              </a:rPr>
              <a:t>1.Scope </a:t>
            </a:r>
            <a:r>
              <a:rPr lang="en-IN" sz="2800" b="1" dirty="0">
                <a:solidFill>
                  <a:schemeClr val="accent1">
                    <a:lumMod val="50000"/>
                  </a:schemeClr>
                </a:solidFill>
              </a:rPr>
              <a:t>and Objective of the study</a:t>
            </a:r>
            <a:br>
              <a:rPr lang="en-US" sz="2800" dirty="0">
                <a:solidFill>
                  <a:schemeClr val="accent1">
                    <a:lumMod val="50000"/>
                  </a:schemeClr>
                </a:solidFill>
              </a:rPr>
            </a:br>
            <a:endParaRPr lang="en-US" sz="2800" dirty="0">
              <a:solidFill>
                <a:schemeClr val="accent1">
                  <a:lumMod val="50000"/>
                </a:schemeClr>
              </a:solidFill>
            </a:endParaRPr>
          </a:p>
        </p:txBody>
      </p:sp>
      <p:sp>
        <p:nvSpPr>
          <p:cNvPr id="3" name="Content Placeholder 2"/>
          <p:cNvSpPr>
            <a:spLocks noGrp="1"/>
          </p:cNvSpPr>
          <p:nvPr>
            <p:ph sz="quarter" idx="1"/>
          </p:nvPr>
        </p:nvSpPr>
        <p:spPr>
          <a:xfrm>
            <a:off x="533400" y="762000"/>
            <a:ext cx="7620000" cy="5410200"/>
          </a:xfrm>
        </p:spPr>
        <p:txBody>
          <a:bodyPr bIns="91440">
            <a:noAutofit/>
          </a:bodyPr>
          <a:lstStyle/>
          <a:p>
            <a:pPr marL="0" indent="0" algn="just" fontAlgn="base">
              <a:lnSpc>
                <a:spcPts val="3000"/>
              </a:lnSpc>
              <a:buNone/>
            </a:pPr>
            <a:r>
              <a:rPr lang="en-IN" sz="1800" dirty="0" smtClean="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Spotify Recommendation System” project belongs to audio-streaming services sector   (Audio streaming Podcasting). Spotify is a Swedish </a:t>
            </a:r>
            <a:r>
              <a:rPr lang="en-US" sz="1800" dirty="0" smtClean="0">
                <a:latin typeface="Cambria" panose="02040503050406030204" pitchFamily="18" charset="0"/>
                <a:ea typeface="Cambria" panose="02040503050406030204" pitchFamily="18" charset="0"/>
              </a:rPr>
              <a:t>audio streaming </a:t>
            </a:r>
            <a:r>
              <a:rPr lang="en-US" sz="1800" dirty="0">
                <a:latin typeface="Cambria" panose="02040503050406030204" pitchFamily="18" charset="0"/>
                <a:ea typeface="Cambria" panose="02040503050406030204" pitchFamily="18" charset="0"/>
              </a:rPr>
              <a:t> and media services provider founded on 23 April </a:t>
            </a:r>
            <a:r>
              <a:rPr lang="en-US" sz="1800" dirty="0" smtClean="0">
                <a:latin typeface="Cambria" panose="02040503050406030204" pitchFamily="18" charset="0"/>
                <a:ea typeface="Cambria" panose="02040503050406030204" pitchFamily="18" charset="0"/>
              </a:rPr>
              <a:t>2006.It </a:t>
            </a:r>
            <a:r>
              <a:rPr lang="en-US" sz="1800" dirty="0">
                <a:latin typeface="Cambria" panose="02040503050406030204" pitchFamily="18" charset="0"/>
                <a:ea typeface="Cambria" panose="02040503050406030204" pitchFamily="18" charset="0"/>
              </a:rPr>
              <a:t>is one of  the world's largest music streaming service provider, with over 551 million monthly </a:t>
            </a:r>
            <a:r>
              <a:rPr lang="en-US" sz="1800" dirty="0" smtClean="0">
                <a:latin typeface="Cambria" panose="02040503050406030204" pitchFamily="18" charset="0"/>
                <a:ea typeface="Cambria" panose="02040503050406030204" pitchFamily="18" charset="0"/>
              </a:rPr>
              <a:t> active users , </a:t>
            </a:r>
            <a:r>
              <a:rPr lang="en-US" sz="1800" dirty="0">
                <a:latin typeface="Cambria" panose="02040503050406030204" pitchFamily="18" charset="0"/>
                <a:ea typeface="Cambria" panose="02040503050406030204" pitchFamily="18" charset="0"/>
              </a:rPr>
              <a:t>including 220 million paying subscribers, as of June 2023</a:t>
            </a:r>
            <a:r>
              <a:rPr lang="en-IN" sz="1800" dirty="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A </a:t>
            </a:r>
            <a:r>
              <a:rPr lang="en-US" sz="1800" dirty="0">
                <a:latin typeface="Cambria" panose="02040503050406030204" pitchFamily="18" charset="0"/>
                <a:ea typeface="Cambria" panose="02040503050406030204" pitchFamily="18" charset="0"/>
              </a:rPr>
              <a:t>recommendation system plays a major role in providing a good user experience in an application by recommending the most suitable and personalized services for each </a:t>
            </a:r>
            <a:r>
              <a:rPr lang="en-US" sz="1800" dirty="0" smtClean="0">
                <a:latin typeface="Cambria" panose="02040503050406030204" pitchFamily="18" charset="0"/>
                <a:ea typeface="Cambria" panose="02040503050406030204" pitchFamily="18" charset="0"/>
              </a:rPr>
              <a:t>user. </a:t>
            </a:r>
            <a:r>
              <a:rPr lang="en-US" sz="1800" dirty="0">
                <a:latin typeface="Cambria" panose="02040503050406030204" pitchFamily="18" charset="0"/>
                <a:ea typeface="Cambria" panose="02040503050406030204" pitchFamily="18" charset="0"/>
              </a:rPr>
              <a:t>The data set has information about users and the songs listened by them. The objective of the study is to recommend songs to a user based on the songs listened by them. The Spotify recommendation system uses Clustering Analysis  to recommend songs and podcasts to users.. So here we have built a machine learning project on Spotify Recommendation System using the Python programming language.</a:t>
            </a:r>
            <a:endParaRPr lang="en-US" sz="1800" dirty="0">
              <a:latin typeface="Cambria" panose="02040503050406030204" pitchFamily="18" charset="0"/>
              <a:ea typeface="Cambria" panose="02040503050406030204" pitchFamily="18" charset="0"/>
            </a:endParaRPr>
          </a:p>
          <a:p>
            <a:pPr algn="just"/>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772400" cy="5638800"/>
          </a:xfrm>
        </p:spPr>
        <p:txBody>
          <a:bodyPr>
            <a:normAutofit/>
          </a:bodyPr>
          <a:lstStyle/>
          <a:p>
            <a:pPr fontAlgn="base">
              <a:buClr>
                <a:schemeClr val="accent1">
                  <a:lumMod val="50000"/>
                </a:schemeClr>
              </a:buClr>
              <a:buFont typeface="Wingdings" panose="05000000000000000000" pitchFamily="2" charset="2"/>
              <a:buChar char="q"/>
            </a:pPr>
            <a:r>
              <a:rPr lang="en-IN" sz="2000" b="1" dirty="0" smtClean="0">
                <a:solidFill>
                  <a:schemeClr val="accent1">
                    <a:lumMod val="50000"/>
                  </a:schemeClr>
                </a:solidFill>
                <a:latin typeface="Cambria" panose="02040503050406030204" pitchFamily="18" charset="0"/>
                <a:ea typeface="Cambria" panose="02040503050406030204" pitchFamily="18" charset="0"/>
              </a:rPr>
              <a:t>Data </a:t>
            </a:r>
            <a:r>
              <a:rPr lang="en-IN" sz="2000" b="1" dirty="0">
                <a:solidFill>
                  <a:schemeClr val="accent1">
                    <a:lumMod val="50000"/>
                  </a:schemeClr>
                </a:solidFill>
                <a:latin typeface="Cambria" panose="02040503050406030204" pitchFamily="18" charset="0"/>
                <a:ea typeface="Cambria" panose="02040503050406030204" pitchFamily="18" charset="0"/>
              </a:rPr>
              <a:t>sources</a:t>
            </a:r>
            <a:endParaRPr lang="en-US" sz="2000" dirty="0">
              <a:solidFill>
                <a:schemeClr val="accent1">
                  <a:lumMod val="50000"/>
                </a:schemeClr>
              </a:solidFill>
              <a:latin typeface="Cambria" panose="02040503050406030204" pitchFamily="18" charset="0"/>
              <a:ea typeface="Cambria" panose="02040503050406030204" pitchFamily="18" charset="0"/>
            </a:endParaRPr>
          </a:p>
          <a:p>
            <a:pPr marL="347980" indent="0" algn="just" fontAlgn="base">
              <a:buClr>
                <a:schemeClr val="tx1"/>
              </a:buClr>
              <a:buNone/>
            </a:pPr>
            <a:r>
              <a:rPr lang="en-IN" sz="1800" dirty="0" smtClean="0">
                <a:latin typeface="Cambria" panose="02040503050406030204" pitchFamily="18" charset="0"/>
                <a:ea typeface="Cambria" panose="02040503050406030204" pitchFamily="18" charset="0"/>
              </a:rPr>
              <a:t>Data </a:t>
            </a:r>
            <a:r>
              <a:rPr lang="en-IN" sz="1800" dirty="0">
                <a:latin typeface="Cambria" panose="02040503050406030204" pitchFamily="18" charset="0"/>
                <a:ea typeface="Cambria" panose="02040503050406030204" pitchFamily="18" charset="0"/>
              </a:rPr>
              <a:t>contains the information about the users </a:t>
            </a:r>
            <a:r>
              <a:rPr lang="en-IN" sz="1800" dirty="0" smtClean="0">
                <a:latin typeface="Cambria" panose="02040503050406030204" pitchFamily="18" charset="0"/>
                <a:ea typeface="Cambria" panose="02040503050406030204" pitchFamily="18" charset="0"/>
              </a:rPr>
              <a:t>and the </a:t>
            </a:r>
            <a:r>
              <a:rPr lang="en-IN" sz="1800" dirty="0">
                <a:latin typeface="Cambria" panose="02040503050406030204" pitchFamily="18" charset="0"/>
                <a:ea typeface="Cambria" panose="02040503050406030204" pitchFamily="18" charset="0"/>
              </a:rPr>
              <a:t>songs </a:t>
            </a:r>
            <a:r>
              <a:rPr lang="en-IN" sz="1800" dirty="0" smtClean="0">
                <a:latin typeface="Cambria" panose="02040503050406030204" pitchFamily="18" charset="0"/>
                <a:ea typeface="Cambria" panose="02040503050406030204" pitchFamily="18" charset="0"/>
              </a:rPr>
              <a:t>heard </a:t>
            </a:r>
            <a:r>
              <a:rPr lang="en-IN" sz="1800" dirty="0">
                <a:latin typeface="Cambria" panose="02040503050406030204" pitchFamily="18" charset="0"/>
                <a:ea typeface="Cambria" panose="02040503050406030204" pitchFamily="18" charset="0"/>
              </a:rPr>
              <a:t>by </a:t>
            </a:r>
            <a:r>
              <a:rPr lang="en-IN" sz="1800" dirty="0" smtClean="0">
                <a:latin typeface="Cambria" panose="02040503050406030204" pitchFamily="18" charset="0"/>
                <a:ea typeface="Cambria" panose="02040503050406030204" pitchFamily="18" charset="0"/>
              </a:rPr>
              <a:t>  them</a:t>
            </a:r>
            <a:r>
              <a:rPr lang="en-IN" sz="1800" dirty="0">
                <a:latin typeface="Cambria" panose="02040503050406030204" pitchFamily="18" charset="0"/>
                <a:ea typeface="Cambria" panose="02040503050406030204" pitchFamily="18" charset="0"/>
              </a:rPr>
              <a:t>. </a:t>
            </a:r>
            <a:r>
              <a:rPr lang="en-IN" sz="1800" dirty="0" smtClean="0">
                <a:latin typeface="Cambria" panose="02040503050406030204" pitchFamily="18" charset="0"/>
                <a:ea typeface="Cambria" panose="02040503050406030204" pitchFamily="18" charset="0"/>
              </a:rPr>
              <a:t>The </a:t>
            </a:r>
            <a:r>
              <a:rPr lang="en-IN" sz="1800" dirty="0">
                <a:latin typeface="Cambria" panose="02040503050406030204" pitchFamily="18" charset="0"/>
                <a:ea typeface="Cambria" panose="02040503050406030204" pitchFamily="18" charset="0"/>
              </a:rPr>
              <a:t>dataset </a:t>
            </a:r>
            <a:r>
              <a:rPr lang="en-IN" sz="1800" dirty="0" smtClean="0">
                <a:latin typeface="Cambria" panose="02040503050406030204" pitchFamily="18" charset="0"/>
                <a:ea typeface="Cambria" panose="02040503050406030204" pitchFamily="18" charset="0"/>
              </a:rPr>
              <a:t>contains the </a:t>
            </a:r>
            <a:r>
              <a:rPr lang="en-IN" sz="1800" dirty="0">
                <a:latin typeface="Cambria" panose="02040503050406030204" pitchFamily="18" charset="0"/>
                <a:ea typeface="Cambria" panose="02040503050406030204" pitchFamily="18" charset="0"/>
              </a:rPr>
              <a:t>information like </a:t>
            </a:r>
            <a:r>
              <a:rPr lang="en-IN" sz="1800" dirty="0" smtClean="0">
                <a:latin typeface="Cambria" panose="02040503050406030204" pitchFamily="18" charset="0"/>
                <a:ea typeface="Cambria" panose="02040503050406030204" pitchFamily="18" charset="0"/>
              </a:rPr>
              <a:t>user id </a:t>
            </a:r>
            <a:r>
              <a:rPr lang="en-IN" sz="1800" dirty="0">
                <a:latin typeface="Cambria" panose="02040503050406030204" pitchFamily="18" charset="0"/>
                <a:ea typeface="Cambria" panose="02040503050406030204" pitchFamily="18" charset="0"/>
              </a:rPr>
              <a:t>of the </a:t>
            </a:r>
            <a:r>
              <a:rPr lang="en-IN" sz="1800" dirty="0" smtClean="0">
                <a:latin typeface="Cambria" panose="02040503050406030204" pitchFamily="18" charset="0"/>
                <a:ea typeface="Cambria" panose="02040503050406030204" pitchFamily="18" charset="0"/>
              </a:rPr>
              <a:t>subscribers   and  the </a:t>
            </a:r>
            <a:r>
              <a:rPr lang="en-IN" sz="1800" dirty="0">
                <a:latin typeface="Cambria" panose="02040503050406030204" pitchFamily="18" charset="0"/>
                <a:ea typeface="Cambria" panose="02040503050406030204" pitchFamily="18" charset="0"/>
              </a:rPr>
              <a:t>songs listened by the </a:t>
            </a:r>
            <a:r>
              <a:rPr lang="en-IN" sz="1800" dirty="0" smtClean="0">
                <a:latin typeface="Cambria" panose="02040503050406030204" pitchFamily="18" charset="0"/>
                <a:ea typeface="Cambria" panose="02040503050406030204" pitchFamily="18" charset="0"/>
              </a:rPr>
              <a:t> users</a:t>
            </a:r>
            <a:r>
              <a:rPr lang="en-IN" sz="1800" dirty="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p>
            <a:pPr algn="just" fontAlgn="base">
              <a:buSzPct val="85000"/>
              <a:buFont typeface="Courier New" panose="02070309020205020404" pitchFamily="49" charset="0"/>
              <a:buChar char="o"/>
            </a:pPr>
            <a:endParaRPr lang="en-IN" sz="1800" b="1" dirty="0" smtClean="0">
              <a:solidFill>
                <a:schemeClr val="accent1">
                  <a:lumMod val="75000"/>
                </a:schemeClr>
              </a:solidFill>
              <a:latin typeface="Cambria" panose="02040503050406030204" pitchFamily="18" charset="0"/>
              <a:ea typeface="Cambria" panose="02040503050406030204" pitchFamily="18" charset="0"/>
            </a:endParaRPr>
          </a:p>
          <a:p>
            <a:pPr fontAlgn="base">
              <a:buClr>
                <a:schemeClr val="accent1">
                  <a:lumMod val="50000"/>
                </a:schemeClr>
              </a:buClr>
              <a:buSzPct val="85000"/>
              <a:buFont typeface="Wingdings" panose="05000000000000000000" pitchFamily="2" charset="2"/>
              <a:buChar char="q"/>
            </a:pPr>
            <a:r>
              <a:rPr lang="en-IN" sz="2000" b="1" dirty="0" smtClean="0">
                <a:solidFill>
                  <a:schemeClr val="accent1">
                    <a:lumMod val="50000"/>
                  </a:schemeClr>
                </a:solidFill>
                <a:latin typeface="Cambria" panose="02040503050406030204" pitchFamily="18" charset="0"/>
                <a:ea typeface="Cambria" panose="02040503050406030204" pitchFamily="18" charset="0"/>
              </a:rPr>
              <a:t>Data </a:t>
            </a:r>
            <a:r>
              <a:rPr lang="en-IN" sz="2000" b="1" dirty="0">
                <a:solidFill>
                  <a:schemeClr val="accent1">
                    <a:lumMod val="50000"/>
                  </a:schemeClr>
                </a:solidFill>
                <a:latin typeface="Cambria" panose="02040503050406030204" pitchFamily="18" charset="0"/>
                <a:ea typeface="Cambria" panose="02040503050406030204" pitchFamily="18" charset="0"/>
              </a:rPr>
              <a:t>Set Description:</a:t>
            </a:r>
            <a:endParaRPr lang="en-US" sz="2000" b="1" dirty="0">
              <a:solidFill>
                <a:schemeClr val="accent1">
                  <a:lumMod val="50000"/>
                </a:schemeClr>
              </a:solidFill>
              <a:latin typeface="Cambria" panose="02040503050406030204" pitchFamily="18" charset="0"/>
              <a:ea typeface="Cambria" panose="02040503050406030204" pitchFamily="18" charset="0"/>
            </a:endParaRPr>
          </a:p>
          <a:p>
            <a:pPr marL="0" indent="0" fontAlgn="base">
              <a:buNone/>
            </a:pPr>
            <a:r>
              <a:rPr lang="en-IN" sz="1800" dirty="0" smtClean="0">
                <a:latin typeface="Cambria" panose="02040503050406030204" pitchFamily="18" charset="0"/>
                <a:ea typeface="Cambria" panose="02040503050406030204" pitchFamily="18" charset="0"/>
              </a:rPr>
              <a:t>   Contains </a:t>
            </a:r>
            <a:r>
              <a:rPr lang="en-IN" sz="1800" dirty="0">
                <a:latin typeface="Cambria" panose="02040503050406030204" pitchFamily="18" charset="0"/>
                <a:ea typeface="Cambria" panose="02040503050406030204" pitchFamily="18" charset="0"/>
              </a:rPr>
              <a:t>1000 rows and 5000 columns</a:t>
            </a:r>
            <a:endParaRPr lang="en-US" sz="1800" dirty="0">
              <a:latin typeface="Cambria" panose="02040503050406030204" pitchFamily="18" charset="0"/>
              <a:ea typeface="Cambria" panose="02040503050406030204" pitchFamily="18" charset="0"/>
            </a:endParaRPr>
          </a:p>
          <a:p>
            <a:pPr fontAlgn="base"/>
            <a:endParaRPr lang="en-IN" sz="1800" b="1" dirty="0" smtClean="0">
              <a:solidFill>
                <a:schemeClr val="accent1">
                  <a:lumMod val="75000"/>
                </a:schemeClr>
              </a:solidFill>
              <a:latin typeface="Cambria" panose="02040503050406030204" pitchFamily="18" charset="0"/>
              <a:ea typeface="Cambria" panose="02040503050406030204" pitchFamily="18" charset="0"/>
            </a:endParaRPr>
          </a:p>
          <a:p>
            <a:pPr fontAlgn="base">
              <a:buClr>
                <a:schemeClr val="accent1">
                  <a:lumMod val="50000"/>
                </a:schemeClr>
              </a:buClr>
              <a:buFont typeface="Wingdings" panose="05000000000000000000" pitchFamily="2" charset="2"/>
              <a:buChar char="q"/>
            </a:pPr>
            <a:r>
              <a:rPr lang="en-IN" sz="2000" b="1" dirty="0" smtClean="0">
                <a:solidFill>
                  <a:schemeClr val="accent1">
                    <a:lumMod val="50000"/>
                  </a:schemeClr>
                </a:solidFill>
                <a:latin typeface="Cambria" panose="02040503050406030204" pitchFamily="18" charset="0"/>
                <a:ea typeface="Cambria" panose="02040503050406030204" pitchFamily="18" charset="0"/>
              </a:rPr>
              <a:t>Analytics Tools</a:t>
            </a:r>
            <a:endParaRPr lang="en-US" sz="2000" dirty="0" smtClean="0">
              <a:solidFill>
                <a:schemeClr val="accent1">
                  <a:lumMod val="50000"/>
                </a:schemeClr>
              </a:solidFill>
              <a:latin typeface="Cambria" panose="02040503050406030204" pitchFamily="18" charset="0"/>
              <a:ea typeface="Cambria" panose="02040503050406030204" pitchFamily="18" charset="0"/>
            </a:endParaRPr>
          </a:p>
          <a:p>
            <a:pPr marL="0" indent="0">
              <a:buNone/>
            </a:pPr>
            <a:r>
              <a:rPr lang="en-IN" sz="1800" b="1" dirty="0" smtClean="0">
                <a:latin typeface="Cambria" panose="02040503050406030204" pitchFamily="18" charset="0"/>
                <a:ea typeface="Cambria" panose="02040503050406030204" pitchFamily="18" charset="0"/>
              </a:rPr>
              <a:t>  </a:t>
            </a:r>
            <a:endParaRPr lang="en-IN" sz="1800" b="1" dirty="0" smtClean="0">
              <a:latin typeface="Cambria" panose="02040503050406030204" pitchFamily="18" charset="0"/>
              <a:ea typeface="Cambria" panose="02040503050406030204" pitchFamily="18" charset="0"/>
            </a:endParaRPr>
          </a:p>
          <a:p>
            <a:pPr marL="0" indent="0">
              <a:buNone/>
            </a:pPr>
            <a:r>
              <a:rPr lang="en-IN" sz="1800" b="1" dirty="0">
                <a:latin typeface="Cambria" panose="02040503050406030204" pitchFamily="18" charset="0"/>
                <a:ea typeface="Cambria" panose="02040503050406030204" pitchFamily="18" charset="0"/>
              </a:rPr>
              <a:t> </a:t>
            </a:r>
            <a:r>
              <a:rPr lang="en-IN" sz="1800" b="1" dirty="0" smtClean="0">
                <a:latin typeface="Cambria" panose="02040503050406030204" pitchFamily="18" charset="0"/>
                <a:ea typeface="Cambria" panose="02040503050406030204" pitchFamily="18" charset="0"/>
              </a:rPr>
              <a:t>  Tool</a:t>
            </a:r>
            <a:r>
              <a:rPr lang="en-IN" sz="1800" dirty="0">
                <a:latin typeface="Cambria" panose="02040503050406030204" pitchFamily="18" charset="0"/>
                <a:ea typeface="Cambria" panose="02040503050406030204" pitchFamily="18" charset="0"/>
              </a:rPr>
              <a:t>:  </a:t>
            </a:r>
            <a:r>
              <a:rPr lang="en-IN" sz="1800" dirty="0" smtClean="0">
                <a:latin typeface="Cambria" panose="02040503050406030204" pitchFamily="18" charset="0"/>
                <a:ea typeface="Cambria" panose="02040503050406030204" pitchFamily="18" charset="0"/>
              </a:rPr>
              <a:t>Jupyter</a:t>
            </a:r>
            <a:r>
              <a:rPr lang="en-IN" sz="1800" dirty="0">
                <a:latin typeface="Cambria" panose="02040503050406030204" pitchFamily="18" charset="0"/>
                <a:ea typeface="Cambria" panose="02040503050406030204" pitchFamily="18" charset="0"/>
              </a:rPr>
              <a:t> </a:t>
            </a:r>
            <a:r>
              <a:rPr lang="en-IN" sz="1800" dirty="0" smtClean="0">
                <a:latin typeface="Cambria" panose="02040503050406030204" pitchFamily="18" charset="0"/>
                <a:ea typeface="Cambria" panose="02040503050406030204" pitchFamily="18" charset="0"/>
              </a:rPr>
              <a:t>Notebook</a:t>
            </a:r>
            <a:r>
              <a:rPr lang="en-IN" sz="1800" dirty="0">
                <a:latin typeface="Cambria" panose="02040503050406030204" pitchFamily="18" charset="0"/>
                <a:ea typeface="Cambria" panose="02040503050406030204" pitchFamily="18" charset="0"/>
              </a:rPr>
              <a:t>. </a:t>
            </a:r>
            <a:endParaRPr lang="en-US" sz="1800" dirty="0">
              <a:latin typeface="Cambria" panose="02040503050406030204" pitchFamily="18" charset="0"/>
              <a:ea typeface="Cambria" panose="02040503050406030204" pitchFamily="18" charset="0"/>
            </a:endParaRPr>
          </a:p>
          <a:p>
            <a:pPr marL="0" indent="0" algn="just" fontAlgn="base">
              <a:buNone/>
            </a:pPr>
            <a:r>
              <a:rPr lang="en-IN" sz="1800" b="1" dirty="0" smtClean="0">
                <a:latin typeface="Cambria" panose="02040503050406030204" pitchFamily="18" charset="0"/>
                <a:ea typeface="Cambria" panose="02040503050406030204" pitchFamily="18" charset="0"/>
              </a:rPr>
              <a:t>   Techniques:</a:t>
            </a:r>
            <a:r>
              <a:rPr lang="en-IN" sz="1800" dirty="0" smtClean="0">
                <a:latin typeface="Cambria" panose="02040503050406030204" pitchFamily="18" charset="0"/>
                <a:ea typeface="Cambria" panose="02040503050406030204" pitchFamily="18" charset="0"/>
              </a:rPr>
              <a:t>   Unsupervised Machine Learning-  K- Means Clustering. </a:t>
            </a:r>
            <a:endParaRPr lang="en-US" sz="1800" dirty="0" smtClean="0">
              <a:latin typeface="Cambria" panose="02040503050406030204" pitchFamily="18" charset="0"/>
              <a:ea typeface="Cambria" panose="02040503050406030204" pitchFamily="18" charset="0"/>
            </a:endParaRP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chemeClr val="accent1">
                    <a:lumMod val="50000"/>
                  </a:schemeClr>
                </a:solidFill>
                <a:latin typeface="Cambria" panose="02040503050406030204" pitchFamily="18" charset="0"/>
                <a:ea typeface="Cambria" panose="02040503050406030204" pitchFamily="18" charset="0"/>
              </a:rPr>
              <a:t>2.Analytics </a:t>
            </a:r>
            <a:r>
              <a:rPr lang="en-IN" sz="2800" b="1" dirty="0">
                <a:solidFill>
                  <a:schemeClr val="accent1">
                    <a:lumMod val="50000"/>
                  </a:schemeClr>
                </a:solidFill>
                <a:latin typeface="Cambria" panose="02040503050406030204" pitchFamily="18" charset="0"/>
                <a:ea typeface="Cambria" panose="02040503050406030204" pitchFamily="18" charset="0"/>
              </a:rPr>
              <a:t>approach</a:t>
            </a:r>
            <a:r>
              <a:rPr lang="en-IN" sz="2800" dirty="0">
                <a:solidFill>
                  <a:schemeClr val="accent1">
                    <a:lumMod val="50000"/>
                  </a:schemeClr>
                </a:solidFill>
                <a:latin typeface="Cambria" panose="02040503050406030204" pitchFamily="18" charset="0"/>
                <a:ea typeface="Cambria" panose="02040503050406030204" pitchFamily="18" charset="0"/>
              </a:rPr>
              <a:t>:</a:t>
            </a:r>
            <a:br>
              <a:rPr lang="en-US" dirty="0">
                <a:solidFill>
                  <a:schemeClr val="accent1">
                    <a:lumMod val="75000"/>
                  </a:schemeClr>
                </a:solidFill>
              </a:rPr>
            </a:br>
            <a:endParaRPr lang="en-US" dirty="0">
              <a:solidFill>
                <a:schemeClr val="accent1">
                  <a:lumMod val="75000"/>
                </a:schemeClr>
              </a:solidFill>
            </a:endParaRPr>
          </a:p>
        </p:txBody>
      </p:sp>
      <p:sp>
        <p:nvSpPr>
          <p:cNvPr id="3" name="Content Placeholder 2"/>
          <p:cNvSpPr>
            <a:spLocks noGrp="1"/>
          </p:cNvSpPr>
          <p:nvPr>
            <p:ph sz="quarter" idx="1"/>
          </p:nvPr>
        </p:nvSpPr>
        <p:spPr>
          <a:xfrm>
            <a:off x="609600" y="1066800"/>
            <a:ext cx="7315200" cy="5407152"/>
          </a:xfrm>
        </p:spPr>
        <p:txBody>
          <a:bodyPr>
            <a:normAutofit fontScale="85000" lnSpcReduction="10000"/>
          </a:bodyPr>
          <a:lstStyle/>
          <a:p>
            <a:pPr algn="just" fontAlgn="base">
              <a:lnSpc>
                <a:spcPts val="3000"/>
              </a:lnSpc>
              <a:buClr>
                <a:schemeClr val="accent1">
                  <a:lumMod val="50000"/>
                </a:schemeClr>
              </a:buClr>
              <a:buFont typeface="Wingdings" panose="05000000000000000000" pitchFamily="2" charset="2"/>
              <a:buChar char="q"/>
            </a:pPr>
            <a:r>
              <a:rPr lang="en-IN" sz="2100" dirty="0" smtClean="0"/>
              <a:t>Data </a:t>
            </a:r>
            <a:r>
              <a:rPr lang="en-IN" sz="2100" dirty="0"/>
              <a:t>cleaning and pre-processing is the initial stage of the project. As part of pre-processing exploratory data analysis will also be carried out to get a clear understanding of the data at hand, the attributes, the significance of the attributes, how each attribute are related to each other and to figure out the trends and patterns. </a:t>
            </a:r>
            <a:endParaRPr lang="en-IN" sz="2100" dirty="0" smtClean="0"/>
          </a:p>
          <a:p>
            <a:pPr algn="just" fontAlgn="base">
              <a:lnSpc>
                <a:spcPts val="3000"/>
              </a:lnSpc>
              <a:buClr>
                <a:schemeClr val="accent1">
                  <a:lumMod val="50000"/>
                </a:schemeClr>
              </a:buClr>
              <a:buFont typeface="Wingdings" panose="05000000000000000000" pitchFamily="2" charset="2"/>
              <a:buChar char="q"/>
            </a:pPr>
            <a:r>
              <a:rPr lang="en-IN" sz="2100" dirty="0" smtClean="0"/>
              <a:t>Since </a:t>
            </a:r>
            <a:r>
              <a:rPr lang="en-IN" sz="2100" dirty="0"/>
              <a:t>it is unsupervised machine learning we will do cluster analysis and collaborative filtering to build a recommendation system.</a:t>
            </a:r>
            <a:r>
              <a:rPr lang="en-US" sz="2100" dirty="0"/>
              <a:t>Collaborative filtering recommends products or services by finding similarities between users and the products or services to provide a better user experience. It works by searching a large group of people and finding a smaller set of users with tastes similar to a particular user.</a:t>
            </a:r>
            <a:endParaRPr lang="en-US" sz="2100"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0" y="392438"/>
            <a:ext cx="6858000" cy="461665"/>
          </a:xfrm>
          <a:prstGeom prst="rect">
            <a:avLst/>
          </a:prstGeom>
        </p:spPr>
        <p:txBody>
          <a:bodyPr wrap="square">
            <a:spAutoFit/>
          </a:bodyPr>
          <a:lstStyle/>
          <a:p>
            <a:r>
              <a:rPr lang="en-IN" sz="2400" b="1" dirty="0" smtClean="0">
                <a:solidFill>
                  <a:schemeClr val="accent1">
                    <a:lumMod val="50000"/>
                  </a:schemeClr>
                </a:solidFill>
                <a:latin typeface="Cambria" panose="02040503050406030204" pitchFamily="18" charset="0"/>
                <a:ea typeface="Cambria" panose="02040503050406030204" pitchFamily="18" charset="0"/>
              </a:rPr>
              <a:t>3.DATA </a:t>
            </a:r>
            <a:r>
              <a:rPr lang="en-IN" sz="2400" b="1" dirty="0">
                <a:solidFill>
                  <a:schemeClr val="accent1">
                    <a:lumMod val="50000"/>
                  </a:schemeClr>
                </a:solidFill>
                <a:latin typeface="Cambria" panose="02040503050406030204" pitchFamily="18" charset="0"/>
                <a:ea typeface="Cambria" panose="02040503050406030204" pitchFamily="18" charset="0"/>
              </a:rPr>
              <a:t>PREPARATION AND UNDERSTANDING</a:t>
            </a:r>
            <a:endParaRPr lang="en-US" sz="2400" dirty="0">
              <a:solidFill>
                <a:schemeClr val="accent1">
                  <a:lumMod val="50000"/>
                </a:schemeClr>
              </a:solidFill>
              <a:latin typeface="Cambria" panose="02040503050406030204" pitchFamily="18" charset="0"/>
              <a:ea typeface="Cambria" panose="02040503050406030204" pitchFamily="18" charset="0"/>
            </a:endParaRPr>
          </a:p>
        </p:txBody>
      </p:sp>
      <p:sp>
        <p:nvSpPr>
          <p:cNvPr id="8" name="TextBox 7"/>
          <p:cNvSpPr txBox="1"/>
          <p:nvPr/>
        </p:nvSpPr>
        <p:spPr>
          <a:xfrm>
            <a:off x="1371600" y="1397222"/>
            <a:ext cx="5562600"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t>Importing required libraries and the dataset</a:t>
            </a:r>
            <a:endParaRPr lang="en-US" dirty="0"/>
          </a:p>
          <a:p>
            <a:endParaRPr lang="en-US" dirty="0"/>
          </a:p>
        </p:txBody>
      </p:sp>
      <p:sp>
        <p:nvSpPr>
          <p:cNvPr id="2" name="Content Placeholder 1"/>
          <p:cNvSpPr/>
          <p:nvPr>
            <p:ph sz="quarter" idx="1"/>
          </p:nvPr>
        </p:nvSpPr>
        <p:spPr>
          <a:xfrm>
            <a:off x="600710" y="2362200"/>
            <a:ext cx="7467600" cy="4108450"/>
          </a:xfrm>
        </p:spPr>
        <p:txBody>
          <a:bodyPr/>
          <a:p>
            <a:endParaRPr lang="en-US"/>
          </a:p>
        </p:txBody>
      </p:sp>
      <p:pic>
        <p:nvPicPr>
          <p:cNvPr id="3" name="Picture 2" descr="1"/>
          <p:cNvPicPr>
            <a:picLocks noChangeAspect="1"/>
          </p:cNvPicPr>
          <p:nvPr/>
        </p:nvPicPr>
        <p:blipFill>
          <a:blip r:embed="rId1"/>
          <a:srcRect l="14381"/>
          <a:stretch>
            <a:fillRect/>
          </a:stretch>
        </p:blipFill>
        <p:spPr>
          <a:xfrm>
            <a:off x="600710" y="2365375"/>
            <a:ext cx="7152640" cy="26885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10457"/>
            <a:ext cx="7467600" cy="1143000"/>
          </a:xfrm>
        </p:spPr>
        <p:txBody>
          <a:bodyPr>
            <a:normAutofit/>
          </a:bodyPr>
          <a:lstStyle/>
          <a:p>
            <a:r>
              <a:rPr lang="en-IN" sz="2400" b="1" dirty="0" smtClean="0">
                <a:solidFill>
                  <a:schemeClr val="accent1">
                    <a:lumMod val="50000"/>
                  </a:schemeClr>
                </a:solidFill>
                <a:latin typeface="Cambria" panose="02040503050406030204" pitchFamily="18" charset="0"/>
                <a:ea typeface="Cambria" panose="02040503050406030204" pitchFamily="18" charset="0"/>
              </a:rPr>
              <a:t>3.1 MISSING </a:t>
            </a:r>
            <a:r>
              <a:rPr lang="en-IN" sz="2400" b="1" dirty="0">
                <a:solidFill>
                  <a:schemeClr val="accent1">
                    <a:lumMod val="50000"/>
                  </a:schemeClr>
                </a:solidFill>
                <a:latin typeface="Cambria" panose="02040503050406030204" pitchFamily="18" charset="0"/>
                <a:ea typeface="Cambria" panose="02040503050406030204" pitchFamily="18" charset="0"/>
              </a:rPr>
              <a:t>VALUE </a:t>
            </a:r>
            <a:r>
              <a:rPr lang="en-IN" sz="2400" b="1" dirty="0" smtClean="0">
                <a:solidFill>
                  <a:schemeClr val="accent1">
                    <a:lumMod val="50000"/>
                  </a:schemeClr>
                </a:solidFill>
                <a:latin typeface="Cambria" panose="02040503050406030204" pitchFamily="18" charset="0"/>
                <a:ea typeface="Cambria" panose="02040503050406030204" pitchFamily="18" charset="0"/>
              </a:rPr>
              <a:t>TREATMENT </a:t>
            </a:r>
            <a:br>
              <a:rPr lang="en-US" sz="2000" dirty="0"/>
            </a:br>
            <a:endParaRPr lang="en-US" sz="2000" dirty="0"/>
          </a:p>
        </p:txBody>
      </p:sp>
      <p:sp>
        <p:nvSpPr>
          <p:cNvPr id="3" name="Content Placeholder 2"/>
          <p:cNvSpPr>
            <a:spLocks noGrp="1"/>
          </p:cNvSpPr>
          <p:nvPr>
            <p:ph sz="quarter" idx="1"/>
          </p:nvPr>
        </p:nvSpPr>
        <p:spPr/>
        <p:txBody>
          <a:bodyPr/>
          <a:lstStyle/>
          <a:p>
            <a:pPr marL="0" indent="0">
              <a:buNone/>
            </a:pPr>
            <a:endParaRPr lang="en-US" dirty="0"/>
          </a:p>
          <a:p>
            <a:endParaRPr lang="en-US" dirty="0"/>
          </a:p>
        </p:txBody>
      </p:sp>
      <p:pic>
        <p:nvPicPr>
          <p:cNvPr id="5" name="Picture 4"/>
          <p:cNvPicPr/>
          <p:nvPr/>
        </p:nvPicPr>
        <p:blipFill>
          <a:blip r:embed="rId1">
            <a:extLst>
              <a:ext uri="{28A0092B-C50C-407E-A947-70E740481C1C}">
                <a14:useLocalDpi xmlns:a14="http://schemas.microsoft.com/office/drawing/2010/main" val="0"/>
              </a:ext>
            </a:extLst>
          </a:blip>
          <a:stretch>
            <a:fillRect/>
          </a:stretch>
        </p:blipFill>
        <p:spPr>
          <a:xfrm>
            <a:off x="1295400" y="1277257"/>
            <a:ext cx="4052570" cy="3146108"/>
          </a:xfrm>
          <a:prstGeom prst="rect">
            <a:avLst/>
          </a:prstGeom>
        </p:spPr>
      </p:pic>
      <p:sp>
        <p:nvSpPr>
          <p:cNvPr id="6" name="TextBox 5"/>
          <p:cNvSpPr txBox="1"/>
          <p:nvPr/>
        </p:nvSpPr>
        <p:spPr>
          <a:xfrm>
            <a:off x="609600" y="4495801"/>
            <a:ext cx="7696200" cy="1138773"/>
          </a:xfrm>
          <a:prstGeom prst="rect">
            <a:avLst/>
          </a:prstGeom>
          <a:noFill/>
        </p:spPr>
        <p:txBody>
          <a:bodyPr wrap="square" rtlCol="0">
            <a:spAutoFit/>
          </a:bodyPr>
          <a:lstStyle/>
          <a:p>
            <a:pPr>
              <a:lnSpc>
                <a:spcPts val="3000"/>
              </a:lnSpc>
            </a:pPr>
            <a:r>
              <a:rPr lang="en-US" dirty="0">
                <a:latin typeface="Cambria" panose="02040503050406030204" pitchFamily="18" charset="0"/>
                <a:ea typeface="Cambria" panose="02040503050406030204" pitchFamily="18" charset="0"/>
              </a:rPr>
              <a:t>We can see that there are no missing values in the data so we can proceed further and check for any outliers in the dataset.</a:t>
            </a:r>
            <a:endParaRPr lang="en-US" dirty="0">
              <a:latin typeface="Cambria" panose="02040503050406030204" pitchFamily="18" charset="0"/>
              <a:ea typeface="Cambria" panose="02040503050406030204"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467600" cy="715962"/>
          </a:xfrm>
        </p:spPr>
        <p:txBody>
          <a:bodyPr>
            <a:normAutofit fontScale="90000"/>
          </a:bodyPr>
          <a:lstStyle/>
          <a:p>
            <a:r>
              <a:rPr lang="en-US" dirty="0"/>
              <a:t> </a:t>
            </a:r>
            <a:br>
              <a:rPr lang="en-US" dirty="0"/>
            </a:br>
            <a:r>
              <a:rPr lang="en-US" dirty="0" smtClean="0">
                <a:solidFill>
                  <a:schemeClr val="accent1">
                    <a:lumMod val="50000"/>
                  </a:schemeClr>
                </a:solidFill>
              </a:rPr>
              <a:t>3.2 </a:t>
            </a:r>
            <a:r>
              <a:rPr lang="en-US" b="1" dirty="0" smtClean="0"/>
              <a:t> </a:t>
            </a:r>
            <a:r>
              <a:rPr lang="en-US" sz="2800" b="1" dirty="0">
                <a:solidFill>
                  <a:schemeClr val="accent1">
                    <a:lumMod val="50000"/>
                  </a:schemeClr>
                </a:solidFill>
                <a:latin typeface="Cambria" panose="02040503050406030204" pitchFamily="18" charset="0"/>
                <a:ea typeface="Cambria" panose="02040503050406030204" pitchFamily="18" charset="0"/>
              </a:rPr>
              <a:t>Handling Outliers</a:t>
            </a:r>
            <a:endParaRPr lang="en-US" dirty="0">
              <a:solidFill>
                <a:schemeClr val="accent1">
                  <a:lumMod val="50000"/>
                </a:schemeClr>
              </a:solidFill>
              <a:latin typeface="Cambria" panose="02040503050406030204" pitchFamily="18" charset="0"/>
              <a:ea typeface="Cambria" panose="02040503050406030204" pitchFamily="18" charset="0"/>
            </a:endParaRPr>
          </a:p>
        </p:txBody>
      </p:sp>
      <p:sp>
        <p:nvSpPr>
          <p:cNvPr id="3" name="Content Placeholder 2"/>
          <p:cNvSpPr>
            <a:spLocks noGrp="1"/>
          </p:cNvSpPr>
          <p:nvPr>
            <p:ph sz="quarter" idx="1"/>
          </p:nvPr>
        </p:nvSpPr>
        <p:spPr>
          <a:xfrm>
            <a:off x="457200" y="1066800"/>
            <a:ext cx="7467600" cy="5407152"/>
          </a:xfrm>
        </p:spPr>
        <p:txBody>
          <a:bodyPr>
            <a:normAutofit/>
          </a:bodyPr>
          <a:lstStyle/>
          <a:p>
            <a:pPr marL="0" indent="0">
              <a:buNone/>
            </a:pPr>
            <a:r>
              <a:rPr lang="en-US" dirty="0" smtClean="0"/>
              <a:t>                                        </a:t>
            </a:r>
            <a:endParaRPr lang="en-US" dirty="0" smtClean="0"/>
          </a:p>
          <a:p>
            <a:endParaRPr lang="en-US" dirty="0"/>
          </a:p>
          <a:p>
            <a:endParaRPr lang="en-US" dirty="0" smtClean="0"/>
          </a:p>
          <a:p>
            <a:endParaRPr lang="en-US" dirty="0"/>
          </a:p>
          <a:p>
            <a:endParaRPr lang="en-US" dirty="0" smtClean="0"/>
          </a:p>
          <a:p>
            <a:pPr marL="0" indent="0">
              <a:buNone/>
            </a:pPr>
            <a:r>
              <a:rPr lang="en-US" dirty="0" smtClean="0"/>
              <a:t>                                              </a:t>
            </a:r>
            <a:endParaRPr lang="en-US" dirty="0"/>
          </a:p>
          <a:p>
            <a:endParaRPr lang="en-US" dirty="0" smtClean="0"/>
          </a:p>
          <a:p>
            <a:endParaRPr lang="en-US" dirty="0"/>
          </a:p>
          <a:p>
            <a:endParaRPr lang="en-US" dirty="0" smtClean="0"/>
          </a:p>
          <a:p>
            <a:endParaRPr lang="en-US" sz="1600" dirty="0" smtClean="0"/>
          </a:p>
          <a:p>
            <a:endParaRPr lang="en-US" dirty="0"/>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914400" y="1066800"/>
            <a:ext cx="3886200" cy="4648200"/>
          </a:xfrm>
          <a:prstGeom prst="rect">
            <a:avLst/>
          </a:prstGeom>
        </p:spPr>
      </p:pic>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585957" y="1074057"/>
            <a:ext cx="2239283" cy="2115457"/>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514974" y="3390900"/>
            <a:ext cx="2381251" cy="2382751"/>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1">
            <a:extLst>
              <a:ext uri="{28A0092B-C50C-407E-A947-70E740481C1C}">
                <a14:useLocalDpi xmlns:a14="http://schemas.microsoft.com/office/drawing/2010/main" val="0"/>
              </a:ext>
            </a:extLst>
          </a:blip>
          <a:stretch>
            <a:fillRect/>
          </a:stretch>
        </p:blipFill>
        <p:spPr>
          <a:xfrm>
            <a:off x="457200" y="457200"/>
            <a:ext cx="2438400" cy="2317173"/>
          </a:xfrm>
          <a:prstGeom prst="rect">
            <a:avLst/>
          </a:prstGeom>
        </p:spPr>
      </p:pic>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733904" y="381000"/>
            <a:ext cx="2517775" cy="2393373"/>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054927" y="2092036"/>
            <a:ext cx="2590800" cy="2209800"/>
          </a:xfrm>
          <a:prstGeom prst="rect">
            <a:avLst/>
          </a:prstGeom>
        </p:spPr>
      </p:pic>
      <p:sp>
        <p:nvSpPr>
          <p:cNvPr id="7" name="TextBox 6"/>
          <p:cNvSpPr txBox="1"/>
          <p:nvPr/>
        </p:nvSpPr>
        <p:spPr>
          <a:xfrm>
            <a:off x="762000" y="4419600"/>
            <a:ext cx="7391400" cy="2015936"/>
          </a:xfrm>
          <a:prstGeom prst="rect">
            <a:avLst/>
          </a:prstGeom>
          <a:noFill/>
        </p:spPr>
        <p:txBody>
          <a:bodyPr wrap="square" rtlCol="0">
            <a:spAutoFit/>
          </a:bodyPr>
          <a:lstStyle/>
          <a:p>
            <a:pPr marL="285750" indent="-285750">
              <a:lnSpc>
                <a:spcPts val="3000"/>
              </a:lnSpc>
              <a:buFont typeface="Wingdings" panose="05000000000000000000" pitchFamily="2" charset="2"/>
              <a:buChar char="q"/>
            </a:pPr>
            <a:r>
              <a:rPr lang="en-US" dirty="0" smtClean="0">
                <a:latin typeface="Cambria" panose="02040503050406030204" pitchFamily="18" charset="0"/>
                <a:ea typeface="Cambria" panose="02040503050406030204" pitchFamily="18" charset="0"/>
              </a:rPr>
              <a:t>We could not find any outliers in the dataset which could impact would affect our model. Less number or no outliers in many variables as compared to the huge number of observations whose effect will be negligible.</a:t>
            </a:r>
            <a:endParaRPr lang="en-US" dirty="0" smtClean="0">
              <a:latin typeface="Cambria" panose="02040503050406030204" pitchFamily="18" charset="0"/>
              <a:ea typeface="Cambria" panose="02040503050406030204" pitchFamily="18" charset="0"/>
            </a:endParaRPr>
          </a:p>
          <a:p>
            <a:pPr marL="285750" indent="-285750">
              <a:lnSpc>
                <a:spcPts val="3000"/>
              </a:lnSpc>
              <a:buFont typeface="Wingdings" panose="05000000000000000000" pitchFamily="2" charset="2"/>
              <a:buChar char="q"/>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5432</Words>
  <Application>WPS Presentation</Application>
  <PresentationFormat>On-screen Show (4:3)</PresentationFormat>
  <Paragraphs>97</Paragraphs>
  <Slides>18</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vt:lpstr>
      <vt:lpstr>Wingdings 2</vt:lpstr>
      <vt:lpstr>Wingdings</vt:lpstr>
      <vt:lpstr>Cambria</vt:lpstr>
      <vt:lpstr>Courier New</vt:lpstr>
      <vt:lpstr>Century Schoolbook</vt:lpstr>
      <vt:lpstr>Segoe Print</vt:lpstr>
      <vt:lpstr>Microsoft YaHei</vt:lpstr>
      <vt:lpstr>Arial Unicode MS</vt:lpstr>
      <vt:lpstr>Calibri</vt:lpstr>
      <vt:lpstr>Oriel</vt:lpstr>
      <vt:lpstr>SPOTIFY RECOMMENDATION SYSTEM </vt:lpstr>
      <vt:lpstr>   ABSTRACT </vt:lpstr>
      <vt:lpstr>1.Scope and Objective of the study </vt:lpstr>
      <vt:lpstr>PowerPoint 演示文稿</vt:lpstr>
      <vt:lpstr>2.Analytics approach: </vt:lpstr>
      <vt:lpstr>PowerPoint 演示文稿</vt:lpstr>
      <vt:lpstr>3.1 MISSING VALUE TREATMENT  </vt:lpstr>
      <vt:lpstr>  3.2  Handling Outliers</vt:lpstr>
      <vt:lpstr>PowerPoint 演示文稿</vt:lpstr>
      <vt:lpstr>4.Exploratory  data  analysis(EDA)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RECOMMENDATION SYSTEM</dc:title>
  <dc:creator>SONY</dc:creator>
  <cp:lastModifiedBy>MAHENDRAKUMAR M</cp:lastModifiedBy>
  <cp:revision>28</cp:revision>
  <dcterms:created xsi:type="dcterms:W3CDTF">2021-09-02T02:18:00Z</dcterms:created>
  <dcterms:modified xsi:type="dcterms:W3CDTF">2023-09-16T05:10:56Z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187EE9A9869D4B33B365BE7581182A47_13</vt:lpwstr>
  </property>
  <property fmtid="{D5CDD505-2E9C-101B-9397-08002B2CF9AE}" pid="3" name="KSOProductBuildVer">
    <vt:lpwstr>1033-12.2.0.13181</vt:lpwstr>
  </property>
</Properties>
</file>