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9" r:id="rId7"/>
    <p:sldId id="263" r:id="rId8"/>
    <p:sldId id="264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C6600"/>
    <a:srgbClr val="33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711" autoAdjust="0"/>
    <p:restoredTop sz="95946" autoAdjust="0"/>
  </p:normalViewPr>
  <p:slideViewPr>
    <p:cSldViewPr snapToGrid="0">
      <p:cViewPr>
        <p:scale>
          <a:sx n="70" d="100"/>
          <a:sy n="70" d="100"/>
        </p:scale>
        <p:origin x="-134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A86438-062D-4054-AEA3-8A48778E2F0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1A52B1-6B63-4CB6-BD68-48686EB57EB6}">
      <dgm:prSet custT="1"/>
      <dgm:spPr/>
      <dgm:t>
        <a:bodyPr/>
        <a:lstStyle/>
        <a:p>
          <a:pPr rtl="0"/>
          <a:r>
            <a:rPr lang="en-US" sz="2800" b="1" dirty="0" smtClean="0"/>
            <a:t>Kindly enter the last 4 digit bank a/c no. in box then click verify button</a:t>
          </a:r>
          <a:endParaRPr lang="en-US" sz="2800" dirty="0"/>
        </a:p>
      </dgm:t>
    </dgm:pt>
    <dgm:pt modelId="{CED0A187-D7F5-4B96-B328-28A60706DCDC}" type="parTrans" cxnId="{3302B29A-3D3E-4D63-81FD-C50F06795F38}">
      <dgm:prSet/>
      <dgm:spPr/>
      <dgm:t>
        <a:bodyPr/>
        <a:lstStyle/>
        <a:p>
          <a:endParaRPr lang="en-US"/>
        </a:p>
      </dgm:t>
    </dgm:pt>
    <dgm:pt modelId="{5F83DCA1-A2D5-4654-9F8F-4932D0C05314}" type="sibTrans" cxnId="{3302B29A-3D3E-4D63-81FD-C50F06795F38}">
      <dgm:prSet/>
      <dgm:spPr/>
      <dgm:t>
        <a:bodyPr/>
        <a:lstStyle/>
        <a:p>
          <a:endParaRPr lang="en-US"/>
        </a:p>
      </dgm:t>
    </dgm:pt>
    <dgm:pt modelId="{2EE8E612-6710-4551-A660-870322A7C815}" type="pres">
      <dgm:prSet presAssocID="{15A86438-062D-4054-AEA3-8A48778E2F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C8E49-EBAC-43FD-804A-AF65BF401C10}" type="pres">
      <dgm:prSet presAssocID="{431A52B1-6B63-4CB6-BD68-48686EB57EB6}" presName="parentText" presStyleLbl="node1" presStyleIdx="0" presStyleCnt="1" custScaleY="1631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02B29A-3D3E-4D63-81FD-C50F06795F38}" srcId="{15A86438-062D-4054-AEA3-8A48778E2F08}" destId="{431A52B1-6B63-4CB6-BD68-48686EB57EB6}" srcOrd="0" destOrd="0" parTransId="{CED0A187-D7F5-4B96-B328-28A60706DCDC}" sibTransId="{5F83DCA1-A2D5-4654-9F8F-4932D0C05314}"/>
    <dgm:cxn modelId="{C0A6CE07-419A-44DA-9AA4-C8EB781325A0}" type="presOf" srcId="{15A86438-062D-4054-AEA3-8A48778E2F08}" destId="{2EE8E612-6710-4551-A660-870322A7C815}" srcOrd="0" destOrd="0" presId="urn:microsoft.com/office/officeart/2005/8/layout/vList2"/>
    <dgm:cxn modelId="{4D18F500-B536-425C-9F62-1DAD1838C66C}" type="presOf" srcId="{431A52B1-6B63-4CB6-BD68-48686EB57EB6}" destId="{F6EC8E49-EBAC-43FD-804A-AF65BF401C10}" srcOrd="0" destOrd="0" presId="urn:microsoft.com/office/officeart/2005/8/layout/vList2"/>
    <dgm:cxn modelId="{3F221749-25D2-4275-8905-021F48F2D0E9}" type="presParOf" srcId="{2EE8E612-6710-4551-A660-870322A7C815}" destId="{F6EC8E49-EBAC-43FD-804A-AF65BF401C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C8E49-EBAC-43FD-804A-AF65BF401C10}">
      <dsp:nvSpPr>
        <dsp:cNvPr id="0" name=""/>
        <dsp:cNvSpPr/>
      </dsp:nvSpPr>
      <dsp:spPr>
        <a:xfrm>
          <a:off x="0" y="47977"/>
          <a:ext cx="11916229" cy="5149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Kindly enter the last 4 digit bank a/c no. in box then click verify button</a:t>
          </a:r>
          <a:endParaRPr lang="en-US" sz="2800" kern="1200" dirty="0"/>
        </a:p>
      </dsp:txBody>
      <dsp:txXfrm>
        <a:off x="25137" y="73114"/>
        <a:ext cx="11865955" cy="46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AB8F8-3727-CF48-8F48-2BF0183FF538}" type="datetimeFigureOut">
              <a:rPr lang="en-US" smtClean="0"/>
              <a:t>13/07/2019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3D62-FBC8-7941-A4F2-D72165812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A3D62-FBC8-7941-A4F2-D721658127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8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A3D62-FBC8-7941-A4F2-D721658127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7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B335-77FB-9E47-A4B5-61B75F3EA926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AE53-68BA-F84C-A157-C8498897E69C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DEBA-209B-A74D-A729-A4BAF60F20D7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5805-8B92-D641-8C6B-11C5D20B6006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C102-6500-1F4C-8882-F03CD6CA147E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65AE-ED10-CF4A-A113-2247CC4B9024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4F0E-863D-D547-90F1-E89426E95E6B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D04-8FED-0D40-88DB-E198374FD5CE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739-89AD-8E43-A82B-9AD3073E634D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95C1D9-3EC3-9145-8317-B115674E10BF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D1E9-841D-9548-92F0-112573270835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CED800-67DE-2C4F-AB56-08509C520F38}" type="datetime1">
              <a:rPr lang="en-US" smtClean="0"/>
              <a:t>13/07/2019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www.dkmonline.com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fiedportal-mem.epfindia.gov.in/memberinterfa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7910" y="3390900"/>
            <a:ext cx="4488180" cy="1040130"/>
          </a:xfrm>
        </p:spPr>
        <p:txBody>
          <a:bodyPr>
            <a:normAutofit/>
          </a:bodyPr>
          <a:lstStyle/>
          <a:p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Since  1989		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0898"/>
            <a:ext cx="4704521" cy="4708981"/>
          </a:xfrm>
          <a:prstGeom prst="rect">
            <a:avLst/>
          </a:prstGeom>
          <a:solidFill>
            <a:srgbClr val="7030A0">
              <a:alpha val="0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sunset" dir="t"/>
          </a:scene3d>
          <a:sp3d prstMaterial="metal">
            <a:bevelT w="88900" h="88900" prst="artDeco"/>
            <a:bevelB w="114300" prst="artDeco"/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000" spc="50" dirty="0" smtClean="0">
                <a:ln w="11430"/>
                <a:solidFill>
                  <a:srgbClr val="FF9933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Procedure  </a:t>
            </a:r>
          </a:p>
          <a:p>
            <a:pPr algn="ctr"/>
            <a:r>
              <a:rPr lang="en-US" sz="5000" spc="50" dirty="0" smtClean="0">
                <a:ln w="11430"/>
                <a:solidFill>
                  <a:srgbClr val="FF9933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for online EPS Claim</a:t>
            </a:r>
          </a:p>
          <a:p>
            <a:pPr algn="ctr"/>
            <a:r>
              <a:rPr lang="en-US" sz="5000" spc="50" dirty="0" smtClean="0">
                <a:ln w="11430"/>
                <a:solidFill>
                  <a:srgbClr val="FF9933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by Member through UAN Member Portal</a:t>
            </a:r>
            <a:endParaRPr lang="en-US" sz="5000" spc="50" dirty="0">
              <a:ln w="11430"/>
              <a:solidFill>
                <a:srgbClr val="FF9933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09818" y="3450336"/>
            <a:ext cx="4593574" cy="30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800" cap="none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</a:rPr>
              <a:t>www.dkmonline.com</a:t>
            </a:r>
            <a:endParaRPr lang="en-US" sz="1800" cap="none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000" b="1" dirty="0" smtClean="0"/>
              <a:t>2</a:t>
            </a:r>
            <a:endParaRPr lang="en-US" sz="3000" b="1" dirty="0"/>
          </a:p>
        </p:txBody>
      </p:sp>
      <p:sp>
        <p:nvSpPr>
          <p:cNvPr id="2" name="Rectangle 1"/>
          <p:cNvSpPr/>
          <p:nvPr/>
        </p:nvSpPr>
        <p:spPr>
          <a:xfrm>
            <a:off x="55261" y="1035992"/>
            <a:ext cx="11765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https://unifiedportal-mem.epfindia.gov.in/memberinterface</a:t>
            </a:r>
            <a:r>
              <a:rPr lang="en-US" sz="2400" b="1" dirty="0" smtClean="0">
                <a:hlinkClick r:id="rId2"/>
              </a:rPr>
              <a:t>/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901148" y="55692"/>
            <a:ext cx="7129670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  <a:t>Visit 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9114" y="1599517"/>
            <a:ext cx="7633666" cy="20621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into your UAN Account with your password</a:t>
            </a:r>
          </a:p>
          <a:p>
            <a:pPr algn="ctr"/>
            <a:r>
              <a:rPr lang="en-US" sz="3200" b="1" u="sng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endParaRPr lang="en-US" sz="3200" b="1" u="sng" dirty="0" smtClean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79" y="355117"/>
            <a:ext cx="3286125" cy="5820396"/>
          </a:xfrm>
          <a:prstGeom prst="rect">
            <a:avLst/>
          </a:prstGeom>
          <a:solidFill>
            <a:schemeClr val="accent1"/>
          </a:solidFill>
          <a:ln w="34925"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7039429" y="2513849"/>
            <a:ext cx="1681763" cy="91150"/>
          </a:xfrm>
          <a:prstGeom prst="straightConnector1">
            <a:avLst/>
          </a:prstGeom>
          <a:ln w="50800"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unset" dir="t"/>
          </a:scene3d>
          <a:sp3d>
            <a:bevelT w="114300" prst="artDeco"/>
            <a:bevelB w="114300" prst="artDeco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3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09818" y="3450336"/>
            <a:ext cx="4593574" cy="30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800" b="1" cap="none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</a:rPr>
              <a:t>www.dkmonline.com</a:t>
            </a:r>
            <a:endParaRPr lang="en-US" sz="1800" b="1" cap="none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000" b="1" dirty="0" smtClean="0"/>
              <a:t>3</a:t>
            </a:r>
            <a:endParaRPr lang="en-US" sz="3000" b="1" dirty="0"/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407"/>
            <a:ext cx="12090400" cy="545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847179047"/>
              </p:ext>
            </p:extLst>
          </p:nvPr>
        </p:nvGraphicFramePr>
        <p:xfrm>
          <a:off x="-1" y="0"/>
          <a:ext cx="11916230" cy="61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4401618" y="2322324"/>
            <a:ext cx="0" cy="1128012"/>
          </a:xfrm>
          <a:prstGeom prst="line">
            <a:avLst/>
          </a:prstGeom>
          <a:ln w="2540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3" y="784205"/>
            <a:ext cx="3562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09818" y="3450336"/>
            <a:ext cx="4593574" cy="30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800" b="1" cap="none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</a:rPr>
              <a:t>www.dkmonline.com</a:t>
            </a:r>
            <a:endParaRPr lang="en-US" sz="1800" b="1" cap="none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000" b="1" dirty="0" smtClean="0"/>
              <a:t>4</a:t>
            </a:r>
            <a:endParaRPr lang="en-US" sz="3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1916229" cy="514941"/>
            <a:chOff x="0" y="47977"/>
            <a:chExt cx="11916229" cy="514941"/>
          </a:xfrm>
        </p:grpSpPr>
        <p:sp>
          <p:nvSpPr>
            <p:cNvPr id="9" name="Rounded Rectangle 8"/>
            <p:cNvSpPr/>
            <p:nvPr/>
          </p:nvSpPr>
          <p:spPr>
            <a:xfrm>
              <a:off x="0" y="47977"/>
              <a:ext cx="11916229" cy="514941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5137" y="73114"/>
              <a:ext cx="11865955" cy="464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Click proceed for online Claim</a:t>
              </a:r>
              <a:endParaRPr lang="en-US" sz="2800" kern="1200" dirty="0"/>
            </a:p>
          </p:txBody>
        </p:sp>
      </p:grpSp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171"/>
            <a:ext cx="11916229" cy="566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6796476" y="6091936"/>
            <a:ext cx="3232895" cy="1"/>
          </a:xfrm>
          <a:prstGeom prst="line">
            <a:avLst/>
          </a:prstGeom>
          <a:ln w="2540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" y="685391"/>
            <a:ext cx="3562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1028291"/>
            <a:ext cx="6429375" cy="211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2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09818" y="3450336"/>
            <a:ext cx="4593574" cy="30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800" b="1" cap="none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</a:rPr>
              <a:t>www.dkmonline.com</a:t>
            </a:r>
            <a:endParaRPr lang="en-US" sz="1800" b="1" cap="none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000" b="1" dirty="0" smtClean="0"/>
              <a:t>5</a:t>
            </a:r>
            <a:endParaRPr lang="en-US" sz="3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0" y="1"/>
            <a:ext cx="11916229" cy="1004552"/>
          </a:xfrm>
          <a:prstGeom prst="round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 smtClean="0"/>
              <a:t>Choose </a:t>
            </a:r>
            <a:r>
              <a:rPr lang="en-US" sz="2800" dirty="0"/>
              <a:t>the option for I want to apply </a:t>
            </a:r>
            <a:r>
              <a:rPr lang="en-US" sz="2800" dirty="0" smtClean="0"/>
              <a:t>for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Pension Withdrawal (FORM-10C)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553"/>
            <a:ext cx="11916229" cy="528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66686" y="6080079"/>
            <a:ext cx="3048000" cy="0"/>
          </a:xfrm>
          <a:prstGeom prst="line">
            <a:avLst/>
          </a:prstGeom>
          <a:ln w="2540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09818" y="3450336"/>
            <a:ext cx="4593574" cy="30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800" cap="none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</a:rPr>
              <a:t>www.dkmonline.com</a:t>
            </a:r>
            <a:endParaRPr lang="en-US" sz="1800" cap="none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000" b="1" dirty="0" smtClean="0"/>
              <a:t>6</a:t>
            </a:r>
            <a:endParaRPr lang="en-US" sz="3000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4128" y="246117"/>
            <a:ext cx="11868846" cy="121162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  <a:t/>
            </a:r>
            <a:br>
              <a:rPr lang="en-US" sz="4000" b="1" u="sng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</a:br>
            <a:r>
              <a:rPr lang="en-US" sz="4000" b="1" u="sng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  <a:t/>
            </a:r>
            <a:br>
              <a:rPr lang="en-US" sz="4000" b="1" u="sng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</a:br>
            <a:r>
              <a:rPr lang="en-US" sz="4000" b="1" u="sng" dirty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  <a:t/>
            </a:r>
            <a:br>
              <a:rPr lang="en-US" sz="4000" b="1" u="sng" dirty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</a:br>
            <a:r>
              <a:rPr lang="en-US" sz="4000" b="1" u="sng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  <a:t/>
            </a:r>
            <a:br>
              <a:rPr lang="en-US" sz="4000" b="1" u="sng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</a:br>
            <a:r>
              <a:rPr lang="en-US" sz="4000" b="1" u="sng" dirty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  <a:t/>
            </a:r>
            <a:br>
              <a:rPr lang="en-US" sz="4000" b="1" u="sng" dirty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</a:br>
            <a:endParaRPr lang="en-US" sz="4400" u="sng" dirty="0">
              <a:solidFill>
                <a:srgbClr val="FF9933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0" y="1"/>
            <a:ext cx="11916229" cy="624114"/>
          </a:xfrm>
          <a:prstGeom prst="round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en-US" sz="2800" dirty="0"/>
              <a:t>Kindly fill your Postal address then you can click the check box.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512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115"/>
            <a:ext cx="11916229" cy="563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786743" y="4321193"/>
            <a:ext cx="2819561" cy="0"/>
          </a:xfrm>
          <a:prstGeom prst="line">
            <a:avLst/>
          </a:prstGeom>
          <a:ln w="2540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89365" y="4273078"/>
            <a:ext cx="876450" cy="1365940"/>
          </a:xfrm>
          <a:prstGeom prst="line">
            <a:avLst/>
          </a:prstGeom>
          <a:ln w="2540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14" y="3140854"/>
            <a:ext cx="256437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09818" y="3450336"/>
            <a:ext cx="4593574" cy="30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800" cap="none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</a:rPr>
              <a:t>www.dkmonline.com</a:t>
            </a:r>
            <a:endParaRPr lang="en-US" sz="1800" cap="none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000" b="1" smtClean="0"/>
              <a:t>7</a:t>
            </a:r>
            <a:endParaRPr lang="en-US" sz="3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11916229" cy="899885"/>
          </a:xfrm>
          <a:prstGeom prst="round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en-US" sz="2800" dirty="0"/>
              <a:t>After clicking the box please click to Get Aadhaar OTP and submit the PF/EPS </a:t>
            </a:r>
            <a:r>
              <a:rPr lang="en-US" sz="2800" dirty="0" smtClean="0"/>
              <a:t>Claim online.</a:t>
            </a:r>
            <a:endParaRPr lang="en-US" sz="2800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614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9885"/>
            <a:ext cx="11916228" cy="535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266123" y="6062908"/>
            <a:ext cx="2819561" cy="0"/>
          </a:xfrm>
          <a:prstGeom prst="line">
            <a:avLst/>
          </a:prstGeom>
          <a:ln w="2540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12525" y="3875314"/>
            <a:ext cx="1619475" cy="1203524"/>
          </a:xfrm>
          <a:prstGeom prst="line">
            <a:avLst/>
          </a:prstGeom>
          <a:ln w="2540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15" y="2393879"/>
            <a:ext cx="266740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1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7910" y="3390900"/>
            <a:ext cx="4488180" cy="1040130"/>
          </a:xfrm>
        </p:spPr>
        <p:txBody>
          <a:bodyPr>
            <a:normAutofit/>
          </a:bodyPr>
          <a:lstStyle/>
          <a:p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Since  1989		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2" y="2733675"/>
            <a:ext cx="2616200" cy="139065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8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2622</TotalTime>
  <Words>112</Words>
  <Application>Microsoft Office PowerPoint</Application>
  <PresentationFormat>Custom</PresentationFormat>
  <Paragraphs>36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 Since  1989  </vt:lpstr>
      <vt:lpstr>PowerPoint Presentation</vt:lpstr>
      <vt:lpstr>PowerPoint Presentation</vt:lpstr>
      <vt:lpstr>PowerPoint Presentation</vt:lpstr>
      <vt:lpstr>PowerPoint Presentation</vt:lpstr>
      <vt:lpstr>     </vt:lpstr>
      <vt:lpstr>PowerPoint Presentation</vt:lpstr>
      <vt:lpstr> Since  1989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Shilpi Vijayi</dc:creator>
  <cp:lastModifiedBy>Bhawnaraina</cp:lastModifiedBy>
  <cp:revision>470</cp:revision>
  <cp:lastPrinted>2016-05-21T07:58:11Z</cp:lastPrinted>
  <dcterms:created xsi:type="dcterms:W3CDTF">2014-09-12T02:10:31Z</dcterms:created>
  <dcterms:modified xsi:type="dcterms:W3CDTF">2019-07-13T09:35:52Z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