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Default ContentType="image/jpeg" Extension="jpeg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19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1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14" Type="http://schemas.openxmlformats.org/officeDocument/2006/relationships/slide" Target="slides/slide9.xml"/><Relationship Id="rId7" Type="http://schemas.openxmlformats.org/officeDocument/2006/relationships/slide" Target="slides/slide2.xml"/><Relationship Id="rId23" Type="http://schemas.openxmlformats.org/officeDocument/2006/relationships/slide" Target="slides/slide18.xml"/><Relationship Id="rId21" Type="http://schemas.openxmlformats.org/officeDocument/2006/relationships/slide" Target="slides/slide16.xml"/><Relationship Id="rId2" Type="http://schemas.openxmlformats.org/officeDocument/2006/relationships/presProps" Target="presProps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7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22" Type="http://schemas.openxmlformats.org/officeDocument/2006/relationships/slide" Target="slides/slide17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A91B-2412-4783-A94E-6003BC11CDF4}" type="datetimeFigureOut">
              <a:rPr lang="en-US" smtClean="0"/>
              <a:t>14-Jun-20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9B669-85E8-48E8-B243-59C444AF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B669-85E8-48E8-B243-59C444AFE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14-Jun-20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HREAD </a:t>
            </a:r>
          </a:p>
          <a:p>
            <a:pPr marL="109728" indent="0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ILLING</a:t>
            </a:r>
          </a:p>
          <a:p>
            <a:pPr marL="109728" indent="0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UTTERS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SAI SOLUTIONS </a:t>
            </a:r>
            <a:r>
              <a:rPr lang="en-US" dirty="0" smtClean="0">
                <a:solidFill>
                  <a:srgbClr val="C00000"/>
                </a:solidFill>
                <a:latin typeface="Berlin Sans FB Demi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Berlin Sans FB Demi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Berlin Sans FB Demi" pitchFamily="34" charset="0"/>
              </a:rPr>
              <a:t>Channel </a:t>
            </a:r>
            <a:r>
              <a:rPr lang="en-US" sz="2000" dirty="0">
                <a:solidFill>
                  <a:schemeClr val="tx1"/>
                </a:solidFill>
                <a:latin typeface="Berlin Sans FB Demi" pitchFamily="34" charset="0"/>
              </a:rPr>
              <a:t>Partner : EMUGE-FRANKEN ( Tooling &amp; accessories)</a:t>
            </a:r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</a:br>
            <a:endParaRPr lang="en-US" sz="2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4799"/>
            <a:ext cx="1219200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025356" cy="47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GSF</a:t>
            </a:r>
            <a:r>
              <a:rPr lang="en-US" sz="1600" dirty="0" smtClean="0"/>
              <a:t>-With corrected thread profile for single thread size only, </a:t>
            </a:r>
          </a:p>
          <a:p>
            <a:pPr marL="109728" indent="0">
              <a:buNone/>
            </a:pPr>
            <a:r>
              <a:rPr lang="en-US" sz="1600" dirty="0" smtClean="0"/>
              <a:t>Threading &amp; counter sinking done in one process from </a:t>
            </a:r>
          </a:p>
          <a:p>
            <a:pPr marL="109728" indent="0">
              <a:buNone/>
            </a:pPr>
            <a:r>
              <a:rPr lang="en-US" sz="1600" dirty="0" smtClean="0"/>
              <a:t>M4 – M16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92" y="533399"/>
            <a:ext cx="1073508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GSF</a:t>
            </a:r>
            <a:r>
              <a:rPr lang="en-US" sz="1600" dirty="0" smtClean="0"/>
              <a:t>-With corrected thread profile for single thread size only, </a:t>
            </a:r>
          </a:p>
          <a:p>
            <a:pPr marL="109728" indent="0">
              <a:buNone/>
            </a:pPr>
            <a:r>
              <a:rPr lang="en-US" sz="1600" dirty="0" smtClean="0"/>
              <a:t>Threading &amp; counter sinking done in one process from </a:t>
            </a:r>
          </a:p>
          <a:p>
            <a:pPr marL="109728" indent="0">
              <a:buNone/>
            </a:pPr>
            <a:r>
              <a:rPr lang="en-US" sz="1600" dirty="0" smtClean="0"/>
              <a:t>M4 – M16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GSF-E</a:t>
            </a:r>
            <a:r>
              <a:rPr lang="en-US" sz="1400" dirty="0" smtClean="0"/>
              <a:t>-With </a:t>
            </a:r>
            <a:r>
              <a:rPr lang="en-US" sz="1600" dirty="0"/>
              <a:t>corrected thread profile </a:t>
            </a:r>
            <a:r>
              <a:rPr lang="en-US" sz="1600" dirty="0" smtClean="0"/>
              <a:t>SPIRAL FLUTE for single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thread size only, </a:t>
            </a:r>
            <a:r>
              <a:rPr lang="en-US" sz="1600" dirty="0" smtClean="0"/>
              <a:t>Threading </a:t>
            </a:r>
            <a:r>
              <a:rPr lang="en-US" sz="1600" dirty="0"/>
              <a:t>&amp; counter sinking done in one </a:t>
            </a:r>
            <a:r>
              <a:rPr lang="en-US" sz="1600" dirty="0" smtClean="0"/>
              <a:t>process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from </a:t>
            </a:r>
            <a:r>
              <a:rPr lang="en-US" sz="1600" dirty="0" smtClean="0"/>
              <a:t>M4 </a:t>
            </a:r>
            <a:r>
              <a:rPr lang="en-US" sz="1600" dirty="0"/>
              <a:t>– M16 size.</a:t>
            </a:r>
          </a:p>
          <a:p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7" y="914400"/>
            <a:ext cx="1219200" cy="21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GSF</a:t>
            </a:r>
            <a:r>
              <a:rPr lang="en-US" sz="1600" dirty="0" smtClean="0"/>
              <a:t>-With corrected thread profile for single thread size only, </a:t>
            </a:r>
          </a:p>
          <a:p>
            <a:pPr marL="109728" indent="0">
              <a:buNone/>
            </a:pPr>
            <a:r>
              <a:rPr lang="en-US" sz="1600" dirty="0" smtClean="0"/>
              <a:t>Threading &amp; counter sinking done in one process from </a:t>
            </a:r>
          </a:p>
          <a:p>
            <a:pPr marL="109728" indent="0">
              <a:buNone/>
            </a:pPr>
            <a:r>
              <a:rPr lang="en-US" sz="1600" dirty="0" smtClean="0"/>
              <a:t>M4 – M16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GSF-E</a:t>
            </a:r>
            <a:r>
              <a:rPr lang="en-US" sz="1400" dirty="0" smtClean="0"/>
              <a:t>-With </a:t>
            </a:r>
            <a:r>
              <a:rPr lang="en-US" sz="1600" dirty="0"/>
              <a:t>corrected thread profile </a:t>
            </a:r>
            <a:r>
              <a:rPr lang="en-US" sz="1600" dirty="0" smtClean="0"/>
              <a:t>SPIRAL FLUTE for single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thread size only, </a:t>
            </a:r>
            <a:r>
              <a:rPr lang="en-US" sz="1600" dirty="0" smtClean="0"/>
              <a:t>Threading </a:t>
            </a:r>
            <a:r>
              <a:rPr lang="en-US" sz="1600" dirty="0"/>
              <a:t>&amp; counter sinking done in one </a:t>
            </a:r>
            <a:r>
              <a:rPr lang="en-US" sz="1600" dirty="0" smtClean="0"/>
              <a:t>process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from </a:t>
            </a:r>
            <a:r>
              <a:rPr lang="en-US" sz="1600" dirty="0" smtClean="0"/>
              <a:t>M4 </a:t>
            </a:r>
            <a:r>
              <a:rPr lang="en-US" sz="1600" dirty="0"/>
              <a:t>– M16 size.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GF-KEG </a:t>
            </a:r>
            <a:r>
              <a:rPr lang="en-US" sz="1600" b="1" dirty="0" smtClean="0"/>
              <a:t>-</a:t>
            </a:r>
            <a:r>
              <a:rPr lang="en-US" sz="1400" dirty="0" smtClean="0"/>
              <a:t>With </a:t>
            </a:r>
            <a:r>
              <a:rPr lang="en-US" sz="1600" dirty="0"/>
              <a:t>corrected thread </a:t>
            </a:r>
            <a:r>
              <a:rPr lang="en-US" sz="1600" dirty="0" smtClean="0"/>
              <a:t>profile </a:t>
            </a:r>
            <a:r>
              <a:rPr lang="en-US" sz="1600" dirty="0"/>
              <a:t>for </a:t>
            </a:r>
            <a:r>
              <a:rPr lang="en-US" sz="1600" dirty="0" smtClean="0"/>
              <a:t>TAPERED internal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threads.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7" y="914400"/>
            <a:ext cx="1219200" cy="2101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7" y="3276600"/>
            <a:ext cx="1219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GSF</a:t>
            </a:r>
            <a:r>
              <a:rPr lang="en-US" sz="1600" dirty="0" smtClean="0"/>
              <a:t>-With corrected thread profile for single thread size only, </a:t>
            </a:r>
          </a:p>
          <a:p>
            <a:pPr marL="109728" indent="0">
              <a:buNone/>
            </a:pPr>
            <a:r>
              <a:rPr lang="en-US" sz="1600" dirty="0" smtClean="0"/>
              <a:t>Threading &amp; counter sinking done in one process from </a:t>
            </a:r>
          </a:p>
          <a:p>
            <a:pPr marL="109728" indent="0">
              <a:buNone/>
            </a:pPr>
            <a:r>
              <a:rPr lang="en-US" sz="1600" dirty="0" smtClean="0"/>
              <a:t>M4 – M16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GSF-E</a:t>
            </a:r>
            <a:r>
              <a:rPr lang="en-US" sz="1400" dirty="0" smtClean="0"/>
              <a:t>-With </a:t>
            </a:r>
            <a:r>
              <a:rPr lang="en-US" sz="1600" dirty="0"/>
              <a:t>corrected thread profile </a:t>
            </a:r>
            <a:r>
              <a:rPr lang="en-US" sz="1600" dirty="0" smtClean="0"/>
              <a:t>SPIRAL FLUTE for single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thread size only, </a:t>
            </a:r>
            <a:r>
              <a:rPr lang="en-US" sz="1600" dirty="0" smtClean="0"/>
              <a:t>Threading </a:t>
            </a:r>
            <a:r>
              <a:rPr lang="en-US" sz="1600" dirty="0"/>
              <a:t>&amp; counter sinking done in one </a:t>
            </a:r>
            <a:r>
              <a:rPr lang="en-US" sz="1600" dirty="0" smtClean="0"/>
              <a:t>process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from </a:t>
            </a:r>
            <a:r>
              <a:rPr lang="en-US" sz="1600" dirty="0" smtClean="0"/>
              <a:t>M4 </a:t>
            </a:r>
            <a:r>
              <a:rPr lang="en-US" sz="1600" dirty="0"/>
              <a:t>– M16 size.</a:t>
            </a:r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GF-KEG </a:t>
            </a:r>
            <a:r>
              <a:rPr lang="en-US" sz="1600" b="1" dirty="0" smtClean="0"/>
              <a:t>-</a:t>
            </a:r>
            <a:r>
              <a:rPr lang="en-US" sz="1400" dirty="0" smtClean="0"/>
              <a:t>With </a:t>
            </a:r>
            <a:r>
              <a:rPr lang="en-US" sz="1600" dirty="0"/>
              <a:t>corrected thread </a:t>
            </a:r>
            <a:r>
              <a:rPr lang="en-US" sz="1600" dirty="0" smtClean="0"/>
              <a:t>profile </a:t>
            </a:r>
            <a:r>
              <a:rPr lang="en-US" sz="1600" dirty="0"/>
              <a:t>for </a:t>
            </a:r>
            <a:r>
              <a:rPr lang="en-US" sz="1600" dirty="0" smtClean="0"/>
              <a:t>TAPERED internal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threads.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ZGF</a:t>
            </a:r>
            <a:r>
              <a:rPr lang="en-US" sz="1600" b="1" dirty="0" smtClean="0"/>
              <a:t>-</a:t>
            </a:r>
            <a:r>
              <a:rPr lang="en-US" sz="1400" dirty="0" smtClean="0"/>
              <a:t>Single point with </a:t>
            </a:r>
            <a:r>
              <a:rPr lang="en-US" sz="1600" dirty="0"/>
              <a:t>corrected thread profile 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for machining of threads  from M1 – M16 size.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7" y="914400"/>
            <a:ext cx="1219200" cy="2101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7" y="3276600"/>
            <a:ext cx="121920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8600"/>
            <a:ext cx="1352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ZIRK-GF</a:t>
            </a:r>
            <a:r>
              <a:rPr lang="en-US" sz="1600" dirty="0" smtClean="0"/>
              <a:t>-Multi tooth insert cutter for one pitch only  from </a:t>
            </a:r>
          </a:p>
          <a:p>
            <a:pPr marL="109728" indent="0">
              <a:buNone/>
            </a:pPr>
            <a:r>
              <a:rPr lang="en-US" sz="1600" dirty="0" smtClean="0"/>
              <a:t>0.5 – 3mm pitch range from M20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990600"/>
            <a:ext cx="146858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ZIRK-GF</a:t>
            </a:r>
            <a:r>
              <a:rPr lang="en-US" sz="1600" dirty="0" smtClean="0"/>
              <a:t>-Multi tooth insert cutter for one pitch only  from </a:t>
            </a:r>
          </a:p>
          <a:p>
            <a:pPr marL="109728" indent="0">
              <a:buNone/>
            </a:pPr>
            <a:r>
              <a:rPr lang="en-US" sz="1600" dirty="0" smtClean="0"/>
              <a:t>0.5 – 3mm pitch range from M20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GIGANT</a:t>
            </a:r>
            <a:r>
              <a:rPr lang="en-US" sz="1600" dirty="0" smtClean="0"/>
              <a:t>-Specially for bigger thread sizes with maximum 10</a:t>
            </a:r>
          </a:p>
          <a:p>
            <a:pPr marL="109728" indent="0">
              <a:buNone/>
            </a:pPr>
            <a:r>
              <a:rPr lang="en-US" sz="1600" dirty="0" smtClean="0"/>
              <a:t>Pocket 4 tooth </a:t>
            </a:r>
            <a:r>
              <a:rPr lang="en-US" sz="1600" dirty="0" err="1" smtClean="0"/>
              <a:t>indexable</a:t>
            </a:r>
            <a:r>
              <a:rPr lang="en-US" sz="1600" dirty="0" smtClean="0"/>
              <a:t> inserts having 1.5mm – 6mm pitch</a:t>
            </a:r>
          </a:p>
          <a:p>
            <a:pPr marL="109728" indent="0">
              <a:buNone/>
            </a:pPr>
            <a:r>
              <a:rPr lang="en-US" sz="1600" dirty="0" smtClean="0"/>
              <a:t>Range from M24 size, with size14 cutter we can produce up</a:t>
            </a:r>
          </a:p>
          <a:p>
            <a:pPr marL="109728" indent="0">
              <a:buNone/>
            </a:pPr>
            <a:r>
              <a:rPr lang="en-US" sz="1600" dirty="0" smtClean="0"/>
              <a:t>to 260mm thread depth for M80 and above sizes.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914400"/>
            <a:ext cx="1468582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2" y="3657600"/>
            <a:ext cx="1409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32241"/>
              </p:ext>
            </p:extLst>
          </p:nvPr>
        </p:nvGraphicFramePr>
        <p:xfrm>
          <a:off x="457200" y="1143000"/>
          <a:ext cx="8229600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067"/>
                <a:gridCol w="3895984"/>
                <a:gridCol w="3255549"/>
              </a:tblGrid>
              <a:tr h="379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Thread Milling Process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Tapping Process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</a:tr>
              <a:tr h="15541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Tooling inventory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One thread mill tool covers  different diameters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Single tool for RH,LH Threads.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Different pitches possible with </a:t>
                      </a:r>
                      <a:r>
                        <a:rPr lang="en-US" sz="1400" dirty="0" err="1">
                          <a:effectLst/>
                        </a:rPr>
                        <a:t>indexable</a:t>
                      </a:r>
                      <a:r>
                        <a:rPr lang="en-US" sz="1400" dirty="0">
                          <a:effectLst/>
                        </a:rPr>
                        <a:t> Thread milling cutter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Separate tap required for each hole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Separate tap required for each Threads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Separate tap need for each pitch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</a:tr>
              <a:tr h="885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Tool Breakage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Easier to remove a broken tool from the component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Reduced machine downtime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Difficult to remove broken tap from component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Machine downtime will increase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Chip control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Better chip control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Chip evacuation issues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</a:tr>
              <a:tr h="888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Thread Quality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Due to its shape, a Thread mill can achieve full bottom threading in a blind hole with no extra drill depth required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Drill depth is required to be maintained with in limit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Cutting material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Suitable for all material groups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Machining possible up to 65HRC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With HSSE to apporox.45HRC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With Carbide to approx.55HRC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044" marR="64044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Comparison between Thread milling &amp; Tapping</a:t>
            </a:r>
            <a:b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693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/>
              <a:t>TMC’s are only option to make big size threads with shorter machining time &amp; higher process safety.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Produce threads with excellent form, finish and dimensional accuracy.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Common tool for all grade of materials.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Only option for Difficult to cut materials.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One tool can possible to do Internal and External threads &amp; Right-hand and Left-hand threads.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One tool for Through hole or Blind hole.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Zero tool breakage due to chip clogging. No chipping problems.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Drilling, Threading, Countersinking can be done by one tool.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 Pitch diameter can be controlled by CNC offset.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Almost ultimate possibilities to thread production as far as size and tolerance are concerned.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Zero Gauging related issues.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Hence Threading is final operation, Zero Rejection in machined component.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At the end of set life, if the tool not chipped off . We can regrind &amp; re use the tool maximum 2 times.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Reducing new project tooling costs.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Longer tool life, Economy of space in the tool changer.</a:t>
            </a:r>
          </a:p>
          <a:p>
            <a:pPr>
              <a:buFont typeface="Wingdings" pitchFamily="2" charset="2"/>
              <a:buChar char="v"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Advantages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Thank you all. If you have still doubt in this please ask questions. It’s our pleasure to clarify your doubts.</a:t>
            </a:r>
            <a:endParaRPr lang="en-US" sz="3600" b="1" dirty="0">
              <a:solidFill>
                <a:srgbClr val="C00000"/>
              </a:solidFill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1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5263"/>
            <a:ext cx="2812050" cy="27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5" y="228600"/>
            <a:ext cx="5834743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44091"/>
            <a:ext cx="3156854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3013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is the Thread milling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utters?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Why Thread milling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utters required?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Types of Thread milling cutters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Comparison between Thread milling &amp; Tapping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Advantages of Thread milling cutter.</a:t>
            </a:r>
          </a:p>
          <a:p>
            <a:pPr marL="109728" indent="0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09728" indent="0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09728" indent="0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09728" indent="0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200" b="1" u="sng" dirty="0" smtClean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200" b="1" u="sng" dirty="0" smtClean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200" b="1" u="sng" dirty="0" smtClean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 - Contents….</a:t>
            </a:r>
            <a:endParaRPr lang="en-US" sz="3200" b="1" u="sng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26" y="3962400"/>
            <a:ext cx="3148687" cy="2649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72480"/>
            <a:ext cx="4714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Thread milling is a versatile 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cost-effective process for anyone 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cutting a variety of threads, 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parts and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work piece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materials 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on the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same machine with 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circular interpolation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method. 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Unlike Tapping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threads produced 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through milling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can be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machined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to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full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depth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at high accuracy 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</a:rPr>
              <a:t>even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in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hardened </a:t>
            </a:r>
            <a:r>
              <a:rPr lang="en-US" sz="2000" dirty="0" smtClean="0">
                <a:latin typeface="Verdana" pitchFamily="34" charset="0"/>
                <a:ea typeface="Verdana" pitchFamily="34" charset="0"/>
              </a:rPr>
              <a:t>materials</a:t>
            </a:r>
            <a:r>
              <a:rPr lang="en-US" sz="1800" dirty="0" smtClean="0">
                <a:latin typeface="Verdana" pitchFamily="34" charset="0"/>
                <a:ea typeface="Verdana" pitchFamily="34" charset="0"/>
              </a:rPr>
              <a:t>. </a:t>
            </a:r>
            <a:endParaRPr lang="en-US" sz="1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What is the </a:t>
            </a:r>
            <a:r>
              <a:rPr lang="en-US" sz="36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sz="36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219200"/>
            <a:ext cx="3733800" cy="277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91000"/>
            <a:ext cx="37338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Safest process.</a:t>
            </a:r>
          </a:p>
          <a:p>
            <a:r>
              <a:rPr lang="en-US" sz="1800" dirty="0" smtClean="0"/>
              <a:t>Short chips, Hence no chip </a:t>
            </a:r>
          </a:p>
          <a:p>
            <a:pPr marL="109728" indent="0">
              <a:buNone/>
            </a:pPr>
            <a:r>
              <a:rPr lang="en-US" sz="1800" dirty="0" smtClean="0"/>
              <a:t>problems.</a:t>
            </a:r>
          </a:p>
          <a:p>
            <a:r>
              <a:rPr lang="en-US" sz="1800" dirty="0" smtClean="0"/>
              <a:t>Excellent Thread surface finish.</a:t>
            </a:r>
          </a:p>
          <a:p>
            <a:r>
              <a:rPr lang="en-US" sz="1800" dirty="0" smtClean="0"/>
              <a:t>Single tool for RH,LH Threads.</a:t>
            </a:r>
          </a:p>
          <a:p>
            <a:r>
              <a:rPr lang="en-US" sz="1800" dirty="0" smtClean="0"/>
              <a:t>No axial </a:t>
            </a:r>
            <a:r>
              <a:rPr lang="en-US" sz="1800" dirty="0" err="1" smtClean="0"/>
              <a:t>mis</a:t>
            </a:r>
            <a:r>
              <a:rPr lang="en-US" sz="1800" dirty="0" smtClean="0"/>
              <a:t> cut of thread.</a:t>
            </a:r>
          </a:p>
          <a:p>
            <a:r>
              <a:rPr lang="en-US" sz="1800" dirty="0" smtClean="0"/>
              <a:t>Low cutting forces.</a:t>
            </a:r>
          </a:p>
          <a:p>
            <a:r>
              <a:rPr lang="en-US" sz="1800" dirty="0" smtClean="0"/>
              <a:t>Thread depth can be achieved </a:t>
            </a:r>
          </a:p>
          <a:p>
            <a:pPr marL="109728" indent="0">
              <a:buNone/>
            </a:pPr>
            <a:r>
              <a:rPr lang="en-US" sz="1800" dirty="0" smtClean="0"/>
              <a:t>up to bottom of the hole.</a:t>
            </a:r>
          </a:p>
          <a:p>
            <a:r>
              <a:rPr lang="en-US" sz="1800" dirty="0" smtClean="0"/>
              <a:t>If pitch is same only one tool for</a:t>
            </a:r>
          </a:p>
          <a:p>
            <a:pPr marL="109728" indent="0">
              <a:buNone/>
            </a:pPr>
            <a:r>
              <a:rPr lang="en-US" sz="1800" dirty="0" smtClean="0"/>
              <a:t> Blind hole &amp; Through hole applications </a:t>
            </a:r>
          </a:p>
          <a:p>
            <a:pPr marL="109728" indent="0">
              <a:buNone/>
            </a:pPr>
            <a:r>
              <a:rPr lang="en-US" sz="1800" dirty="0" smtClean="0"/>
              <a:t>on various thread sizes.</a:t>
            </a:r>
          </a:p>
          <a:p>
            <a:r>
              <a:rPr lang="en-US" sz="1800" dirty="0" smtClean="0"/>
              <a:t>Possibilities to Mill External threads.</a:t>
            </a:r>
          </a:p>
          <a:p>
            <a:pPr marL="109728" indent="0">
              <a:buNone/>
            </a:pPr>
            <a:r>
              <a:rPr lang="en-US" sz="1800" dirty="0" smtClean="0"/>
              <a:t> 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Why </a:t>
            </a:r>
            <a:r>
              <a:rPr lang="en-US" sz="32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2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2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2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2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utters </a:t>
            </a:r>
            <a:r>
              <a:rPr lang="en-US" sz="32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required?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60" y="838200"/>
            <a:ext cx="392153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</a:t>
            </a:r>
            <a:r>
              <a:rPr lang="en-US" sz="1600" dirty="0" smtClean="0"/>
              <a:t>-With standard thread profile for one pitch only, we have </a:t>
            </a:r>
          </a:p>
          <a:p>
            <a:pPr marL="109728" indent="0">
              <a:buNone/>
            </a:pPr>
            <a:r>
              <a:rPr lang="en-US" sz="1600" dirty="0" smtClean="0"/>
              <a:t>0.5mm – 3mm pitch range from M10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99" y="909109"/>
            <a:ext cx="1081088" cy="11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</a:t>
            </a:r>
            <a:r>
              <a:rPr lang="en-US" sz="1600" dirty="0" smtClean="0"/>
              <a:t>-With standard thread profile for one pitch only, we have </a:t>
            </a:r>
          </a:p>
          <a:p>
            <a:pPr marL="109728" indent="0">
              <a:buNone/>
            </a:pPr>
            <a:r>
              <a:rPr lang="en-US" sz="1600" dirty="0" smtClean="0"/>
              <a:t>0.5mm – 3mm pitch range from M10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GFZ</a:t>
            </a:r>
            <a:r>
              <a:rPr lang="en-US" sz="1600" dirty="0" smtClean="0"/>
              <a:t>-With standard thread profile for one pitch only, increased </a:t>
            </a:r>
          </a:p>
          <a:p>
            <a:pPr marL="109728" indent="0">
              <a:buNone/>
            </a:pPr>
            <a:r>
              <a:rPr lang="en-US" sz="1600" dirty="0" err="1" smtClean="0"/>
              <a:t>No.of</a:t>
            </a:r>
            <a:r>
              <a:rPr lang="en-US" sz="1600" dirty="0" smtClean="0"/>
              <a:t> flutes </a:t>
            </a:r>
            <a:r>
              <a:rPr lang="en-US" sz="1600" dirty="0" err="1" smtClean="0"/>
              <a:t>optimised</a:t>
            </a:r>
            <a:r>
              <a:rPr lang="en-US" sz="1600" dirty="0" smtClean="0"/>
              <a:t> cutting geometry. We have 1mm – 3mm </a:t>
            </a:r>
          </a:p>
          <a:p>
            <a:pPr marL="109728" indent="0">
              <a:buNone/>
            </a:pPr>
            <a:r>
              <a:rPr lang="en-US" sz="1600" dirty="0" smtClean="0"/>
              <a:t>pitch range from M14 size.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99" y="909109"/>
            <a:ext cx="1081088" cy="11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92" y="2169698"/>
            <a:ext cx="942974" cy="14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</a:t>
            </a:r>
            <a:r>
              <a:rPr lang="en-US" sz="1600" dirty="0" smtClean="0"/>
              <a:t>-With standard thread profile for one pitch only, we have </a:t>
            </a:r>
          </a:p>
          <a:p>
            <a:pPr marL="109728" indent="0">
              <a:buNone/>
            </a:pPr>
            <a:r>
              <a:rPr lang="en-US" sz="1600" dirty="0" smtClean="0"/>
              <a:t>0.5mm – 3mm pitch range from M10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GFZ</a:t>
            </a:r>
            <a:r>
              <a:rPr lang="en-US" sz="1600" dirty="0" smtClean="0"/>
              <a:t>-With standard thread profile for one pitch only, increased </a:t>
            </a:r>
          </a:p>
          <a:p>
            <a:pPr marL="109728" indent="0">
              <a:buNone/>
            </a:pPr>
            <a:r>
              <a:rPr lang="en-US" sz="1600" dirty="0" err="1" smtClean="0"/>
              <a:t>No.of</a:t>
            </a:r>
            <a:r>
              <a:rPr lang="en-US" sz="1600" dirty="0" smtClean="0"/>
              <a:t> flutes </a:t>
            </a:r>
            <a:r>
              <a:rPr lang="en-US" sz="1600" dirty="0" err="1" smtClean="0"/>
              <a:t>optimised</a:t>
            </a:r>
            <a:r>
              <a:rPr lang="en-US" sz="1600" dirty="0" smtClean="0"/>
              <a:t> cutting geometry. We have 1mm – 3mm </a:t>
            </a:r>
          </a:p>
          <a:p>
            <a:pPr marL="109728" indent="0">
              <a:buNone/>
            </a:pPr>
            <a:r>
              <a:rPr lang="en-US" sz="1600" dirty="0" smtClean="0"/>
              <a:t>pitch range from M14 size.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800" b="1" dirty="0" smtClean="0">
                <a:solidFill>
                  <a:srgbClr val="FF0000"/>
                </a:solidFill>
              </a:rPr>
              <a:t>GFE</a:t>
            </a:r>
            <a:r>
              <a:rPr lang="en-US" sz="1600" dirty="0" smtClean="0"/>
              <a:t>-With corrected thread profile for single thread size only</a:t>
            </a:r>
          </a:p>
          <a:p>
            <a:pPr marL="109728" indent="0">
              <a:buNone/>
            </a:pPr>
            <a:r>
              <a:rPr lang="en-US" sz="1600" dirty="0" smtClean="0"/>
              <a:t>From M5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99" y="909109"/>
            <a:ext cx="1081088" cy="11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92" y="2169698"/>
            <a:ext cx="942974" cy="14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940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</a:t>
            </a:r>
            <a:r>
              <a:rPr lang="en-US" sz="1600" dirty="0" smtClean="0"/>
              <a:t>-With standard thread profile for one pitch only, we have </a:t>
            </a:r>
          </a:p>
          <a:p>
            <a:pPr marL="109728" indent="0">
              <a:buNone/>
            </a:pPr>
            <a:r>
              <a:rPr lang="en-US" sz="1600" dirty="0" smtClean="0"/>
              <a:t>0.5mm – 3mm pitch range from M10 size.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</a:rPr>
              <a:t>GFZ</a:t>
            </a:r>
            <a:r>
              <a:rPr lang="en-US" sz="1600" dirty="0" smtClean="0"/>
              <a:t>-With standard thread profile for one pitch only, increased </a:t>
            </a:r>
          </a:p>
          <a:p>
            <a:pPr marL="109728" indent="0">
              <a:buNone/>
            </a:pPr>
            <a:r>
              <a:rPr lang="en-US" sz="1600" dirty="0" err="1" smtClean="0"/>
              <a:t>No.of</a:t>
            </a:r>
            <a:r>
              <a:rPr lang="en-US" sz="1600" dirty="0" smtClean="0"/>
              <a:t> flutes </a:t>
            </a:r>
            <a:r>
              <a:rPr lang="en-US" sz="1600" dirty="0" err="1" smtClean="0"/>
              <a:t>optimised</a:t>
            </a:r>
            <a:r>
              <a:rPr lang="en-US" sz="1600" dirty="0" smtClean="0"/>
              <a:t> cutting geometry. We have 1mm – 3mm </a:t>
            </a:r>
          </a:p>
          <a:p>
            <a:pPr marL="109728" indent="0">
              <a:buNone/>
            </a:pPr>
            <a:r>
              <a:rPr lang="en-US" sz="1600" dirty="0" smtClean="0"/>
              <a:t>pitch range from M14 size.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800" b="1" dirty="0" smtClean="0">
                <a:solidFill>
                  <a:srgbClr val="FF0000"/>
                </a:solidFill>
              </a:rPr>
              <a:t>GFE</a:t>
            </a:r>
            <a:r>
              <a:rPr lang="en-US" sz="1600" dirty="0" smtClean="0"/>
              <a:t>-With corrected thread profile for single thread size only</a:t>
            </a:r>
          </a:p>
          <a:p>
            <a:pPr marL="109728" indent="0">
              <a:buNone/>
            </a:pPr>
            <a:r>
              <a:rPr lang="en-US" sz="1600" dirty="0" smtClean="0"/>
              <a:t>From M5</a:t>
            </a:r>
          </a:p>
          <a:p>
            <a:pPr marL="109728" indent="0">
              <a:buNone/>
            </a:pPr>
            <a:endParaRPr lang="en-US" sz="1600" dirty="0"/>
          </a:p>
          <a:p>
            <a:r>
              <a:rPr lang="en-US" sz="1800" b="1" dirty="0" smtClean="0">
                <a:solidFill>
                  <a:srgbClr val="FF0000"/>
                </a:solidFill>
              </a:rPr>
              <a:t>GF-</a:t>
            </a:r>
            <a:r>
              <a:rPr lang="en-US" sz="1800" b="1" dirty="0" err="1" smtClean="0">
                <a:solidFill>
                  <a:srgbClr val="FF0000"/>
                </a:solidFill>
              </a:rPr>
              <a:t>Vario</a:t>
            </a:r>
            <a:r>
              <a:rPr lang="en-US" sz="1800" b="1" dirty="0" smtClean="0">
                <a:solidFill>
                  <a:srgbClr val="FF0000"/>
                </a:solidFill>
              </a:rPr>
              <a:t>-Z</a:t>
            </a:r>
            <a:r>
              <a:rPr lang="en-US" sz="1600" dirty="0" smtClean="0"/>
              <a:t> – With corrected thread profile for single thread </a:t>
            </a:r>
          </a:p>
          <a:p>
            <a:pPr marL="109728" indent="0">
              <a:buNone/>
            </a:pPr>
            <a:r>
              <a:rPr lang="en-US" sz="1600" dirty="0" smtClean="0"/>
              <a:t>size only, increased </a:t>
            </a:r>
            <a:r>
              <a:rPr lang="en-US" sz="1600" dirty="0" err="1" smtClean="0"/>
              <a:t>no.of</a:t>
            </a:r>
            <a:r>
              <a:rPr lang="en-US" sz="1600" dirty="0" smtClean="0"/>
              <a:t> flutes, optimized cutting geometry. </a:t>
            </a:r>
          </a:p>
          <a:p>
            <a:pPr marL="109728" indent="0">
              <a:buNone/>
            </a:pPr>
            <a:r>
              <a:rPr lang="en-US" sz="1600" dirty="0" smtClean="0"/>
              <a:t>We have 1mm – 3mm pitch range from M6 size.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Types of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hread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illing </a:t>
            </a:r>
            <a:r>
              <a:rPr lang="en-US" sz="36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utters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99" y="909109"/>
            <a:ext cx="1081088" cy="11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92" y="2169698"/>
            <a:ext cx="942974" cy="1462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92" y="4572000"/>
            <a:ext cx="9429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