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49"/>
  </p:notesMasterIdLst>
  <p:handoutMasterIdLst>
    <p:handoutMasterId r:id="rId50"/>
  </p:handoutMasterIdLst>
  <p:sldIdLst>
    <p:sldId id="256" r:id="rId2"/>
    <p:sldId id="583" r:id="rId3"/>
    <p:sldId id="486" r:id="rId4"/>
    <p:sldId id="581" r:id="rId5"/>
    <p:sldId id="568" r:id="rId6"/>
    <p:sldId id="569" r:id="rId7"/>
    <p:sldId id="570" r:id="rId8"/>
    <p:sldId id="571" r:id="rId9"/>
    <p:sldId id="573" r:id="rId10"/>
    <p:sldId id="574" r:id="rId11"/>
    <p:sldId id="616" r:id="rId12"/>
    <p:sldId id="580" r:id="rId13"/>
    <p:sldId id="578" r:id="rId14"/>
    <p:sldId id="582" r:id="rId15"/>
    <p:sldId id="585" r:id="rId16"/>
    <p:sldId id="586" r:id="rId17"/>
    <p:sldId id="587" r:id="rId18"/>
    <p:sldId id="579" r:id="rId19"/>
    <p:sldId id="588" r:id="rId20"/>
    <p:sldId id="589" r:id="rId21"/>
    <p:sldId id="591" r:id="rId22"/>
    <p:sldId id="592" r:id="rId23"/>
    <p:sldId id="593" r:id="rId24"/>
    <p:sldId id="594" r:id="rId25"/>
    <p:sldId id="595" r:id="rId26"/>
    <p:sldId id="597" r:id="rId27"/>
    <p:sldId id="598" r:id="rId28"/>
    <p:sldId id="599" r:id="rId29"/>
    <p:sldId id="600" r:id="rId30"/>
    <p:sldId id="601" r:id="rId31"/>
    <p:sldId id="602" r:id="rId32"/>
    <p:sldId id="603" r:id="rId33"/>
    <p:sldId id="604" r:id="rId34"/>
    <p:sldId id="605" r:id="rId35"/>
    <p:sldId id="590" r:id="rId36"/>
    <p:sldId id="608" r:id="rId37"/>
    <p:sldId id="609" r:id="rId38"/>
    <p:sldId id="610" r:id="rId39"/>
    <p:sldId id="611" r:id="rId40"/>
    <p:sldId id="612" r:id="rId41"/>
    <p:sldId id="606" r:id="rId42"/>
    <p:sldId id="614" r:id="rId43"/>
    <p:sldId id="615" r:id="rId44"/>
    <p:sldId id="572" r:id="rId45"/>
    <p:sldId id="576" r:id="rId46"/>
    <p:sldId id="577" r:id="rId47"/>
    <p:sldId id="514" r:id="rId48"/>
  </p:sldIdLst>
  <p:sldSz cx="12192000" cy="6858000"/>
  <p:notesSz cx="6858000" cy="9144000"/>
  <p:custDataLst>
    <p:tags r:id="rId51"/>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199"/>
    <a:srgbClr val="AB0066"/>
    <a:srgbClr val="FAFAFA"/>
    <a:srgbClr val="E9E9E9"/>
    <a:srgbClr val="60A6DA"/>
    <a:srgbClr val="019649"/>
    <a:srgbClr val="F0F0F0"/>
    <a:srgbClr val="FF6200"/>
    <a:srgbClr val="A0CAE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53634-6644-90A8-5D8E-1069D88A74BD}" v="17" dt="2020-06-10T15:20:32.436"/>
    <p1510:client id="{FC9FCD0E-BF91-6E40-49B5-5130DE40D085}" v="107" dt="2020-06-11T09:00:35.198"/>
  </p1510:revLst>
</p1510:revInfo>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15" autoAdjust="0"/>
    <p:restoredTop sz="96604" autoAdjust="0"/>
  </p:normalViewPr>
  <p:slideViewPr>
    <p:cSldViewPr snapToGrid="0" showGuides="1">
      <p:cViewPr varScale="1">
        <p:scale>
          <a:sx n="62" d="100"/>
          <a:sy n="62" d="100"/>
        </p:scale>
        <p:origin x="840" y="78"/>
      </p:cViewPr>
      <p:guideLst>
        <p:guide orient="horz" pos="2160"/>
        <p:guide pos="3840"/>
      </p:guideLst>
    </p:cSldViewPr>
  </p:slideViewPr>
  <p:outlineViewPr>
    <p:cViewPr>
      <p:scale>
        <a:sx n="33" d="100"/>
        <a:sy n="33" d="100"/>
      </p:scale>
      <p:origin x="0" y="-42581"/>
    </p:cViewPr>
  </p:outlineViewPr>
  <p:notesTextViewPr>
    <p:cViewPr>
      <p:scale>
        <a:sx n="125" d="100"/>
        <a:sy n="125" d="100"/>
      </p:scale>
      <p:origin x="0" y="0"/>
    </p:cViewPr>
  </p:notesTextViewPr>
  <p:sorterViewPr>
    <p:cViewPr>
      <p:scale>
        <a:sx n="40" d="100"/>
        <a:sy n="40" d="100"/>
      </p:scale>
      <p:origin x="0" y="0"/>
    </p:cViewPr>
  </p:sorterViewPr>
  <p:notesViewPr>
    <p:cSldViewPr snapToGrid="0" showGuides="1">
      <p:cViewPr varScale="1">
        <p:scale>
          <a:sx n="74" d="100"/>
          <a:sy n="74" d="100"/>
        </p:scale>
        <p:origin x="12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ikta Das" userId="S::abhisikta.das@hcl.com::45cdcf95-81c7-409e-81cd-106a0e0f5262" providerId="AD" clId="Web-{DDB53634-6644-90A8-5D8E-1069D88A74BD}"/>
    <pc:docChg chg="modSld">
      <pc:chgData name="Abhisikta Das" userId="S::abhisikta.das@hcl.com::45cdcf95-81c7-409e-81cd-106a0e0f5262" providerId="AD" clId="Web-{DDB53634-6644-90A8-5D8E-1069D88A74BD}" dt="2020-06-10T15:20:32.436" v="14" actId="14100"/>
      <pc:docMkLst>
        <pc:docMk/>
      </pc:docMkLst>
      <pc:sldChg chg="addSp delSp modSp">
        <pc:chgData name="Abhisikta Das" userId="S::abhisikta.das@hcl.com::45cdcf95-81c7-409e-81cd-106a0e0f5262" providerId="AD" clId="Web-{DDB53634-6644-90A8-5D8E-1069D88A74BD}" dt="2020-06-10T15:20:32.436" v="14" actId="14100"/>
        <pc:sldMkLst>
          <pc:docMk/>
          <pc:sldMk cId="2148839148" sldId="549"/>
        </pc:sldMkLst>
        <pc:picChg chg="add mod">
          <ac:chgData name="Abhisikta Das" userId="S::abhisikta.das@hcl.com::45cdcf95-81c7-409e-81cd-106a0e0f5262" providerId="AD" clId="Web-{DDB53634-6644-90A8-5D8E-1069D88A74BD}" dt="2020-06-10T15:20:32.436" v="14" actId="14100"/>
          <ac:picMkLst>
            <pc:docMk/>
            <pc:sldMk cId="2148839148" sldId="549"/>
            <ac:picMk id="5" creationId="{14BDC6D4-C11B-4A67-891B-AD0E0D9F3F64}"/>
          </ac:picMkLst>
        </pc:picChg>
        <pc:picChg chg="del mod">
          <ac:chgData name="Abhisikta Das" userId="S::abhisikta.das@hcl.com::45cdcf95-81c7-409e-81cd-106a0e0f5262" providerId="AD" clId="Web-{DDB53634-6644-90A8-5D8E-1069D88A74BD}" dt="2020-06-10T15:20:08.811" v="8"/>
          <ac:picMkLst>
            <pc:docMk/>
            <pc:sldMk cId="2148839148" sldId="549"/>
            <ac:picMk id="4098" creationId="{D01FC967-E11A-4C02-A6AA-02D47FFE3B21}"/>
          </ac:picMkLst>
        </pc:picChg>
      </pc:sldChg>
      <pc:sldChg chg="addSp delSp modSp">
        <pc:chgData name="Abhisikta Das" userId="S::abhisikta.das@hcl.com::45cdcf95-81c7-409e-81cd-106a0e0f5262" providerId="AD" clId="Web-{DDB53634-6644-90A8-5D8E-1069D88A74BD}" dt="2020-06-10T15:19:47.748" v="6" actId="14100"/>
        <pc:sldMkLst>
          <pc:docMk/>
          <pc:sldMk cId="3894195718" sldId="553"/>
        </pc:sldMkLst>
        <pc:picChg chg="add mod">
          <ac:chgData name="Abhisikta Das" userId="S::abhisikta.das@hcl.com::45cdcf95-81c7-409e-81cd-106a0e0f5262" providerId="AD" clId="Web-{DDB53634-6644-90A8-5D8E-1069D88A74BD}" dt="2020-06-10T15:19:47.748" v="6" actId="14100"/>
          <ac:picMkLst>
            <pc:docMk/>
            <pc:sldMk cId="3894195718" sldId="553"/>
            <ac:picMk id="5" creationId="{07D53724-5118-49A1-BAC5-2946AB744B05}"/>
          </ac:picMkLst>
        </pc:picChg>
        <pc:picChg chg="del">
          <ac:chgData name="Abhisikta Das" userId="S::abhisikta.das@hcl.com::45cdcf95-81c7-409e-81cd-106a0e0f5262" providerId="AD" clId="Web-{DDB53634-6644-90A8-5D8E-1069D88A74BD}" dt="2020-06-10T15:18:52.013" v="0"/>
          <ac:picMkLst>
            <pc:docMk/>
            <pc:sldMk cId="3894195718" sldId="553"/>
            <ac:picMk id="3074" creationId="{A0F6C087-61C3-4AA8-A7CF-CA249E6AE6F7}"/>
          </ac:picMkLst>
        </pc:picChg>
      </pc:sldChg>
    </pc:docChg>
  </pc:docChgLst>
  <pc:docChgLst>
    <pc:chgData name="Abhisikta Das" userId="S::abhisikta.das@hcl.com::45cdcf95-81c7-409e-81cd-106a0e0f5262" providerId="AD" clId="Web-{FC9FCD0E-BF91-6E40-49B5-5130DE40D085}"/>
    <pc:docChg chg="addSld modSld sldOrd">
      <pc:chgData name="Abhisikta Das" userId="S::abhisikta.das@hcl.com::45cdcf95-81c7-409e-81cd-106a0e0f5262" providerId="AD" clId="Web-{FC9FCD0E-BF91-6E40-49B5-5130DE40D085}" dt="2020-06-11T09:00:35.198" v="100" actId="20577"/>
      <pc:docMkLst>
        <pc:docMk/>
      </pc:docMkLst>
      <pc:sldChg chg="addSp delSp modSp">
        <pc:chgData name="Abhisikta Das" userId="S::abhisikta.das@hcl.com::45cdcf95-81c7-409e-81cd-106a0e0f5262" providerId="AD" clId="Web-{FC9FCD0E-BF91-6E40-49B5-5130DE40D085}" dt="2020-06-11T08:53:30.838" v="76" actId="14100"/>
        <pc:sldMkLst>
          <pc:docMk/>
          <pc:sldMk cId="894004881" sldId="522"/>
        </pc:sldMkLst>
        <pc:graphicFrameChg chg="del">
          <ac:chgData name="Abhisikta Das" userId="S::abhisikta.das@hcl.com::45cdcf95-81c7-409e-81cd-106a0e0f5262" providerId="AD" clId="Web-{FC9FCD0E-BF91-6E40-49B5-5130DE40D085}" dt="2020-06-11T08:53:06.431" v="71"/>
          <ac:graphicFrameMkLst>
            <pc:docMk/>
            <pc:sldMk cId="894004881" sldId="522"/>
            <ac:graphicFrameMk id="9" creationId="{331E7B63-AFA0-4F90-AD97-A36DDC622403}"/>
          </ac:graphicFrameMkLst>
        </pc:graphicFrameChg>
        <pc:picChg chg="add mod">
          <ac:chgData name="Abhisikta Das" userId="S::abhisikta.das@hcl.com::45cdcf95-81c7-409e-81cd-106a0e0f5262" providerId="AD" clId="Web-{FC9FCD0E-BF91-6E40-49B5-5130DE40D085}" dt="2020-06-11T08:53:30.838" v="76" actId="14100"/>
          <ac:picMkLst>
            <pc:docMk/>
            <pc:sldMk cId="894004881" sldId="522"/>
            <ac:picMk id="8" creationId="{3F625BC3-7B6E-4685-8E11-AA83AFB822E0}"/>
          </ac:picMkLst>
        </pc:picChg>
      </pc:sldChg>
      <pc:sldChg chg="addSp delSp modSp">
        <pc:chgData name="Abhisikta Das" userId="S::abhisikta.das@hcl.com::45cdcf95-81c7-409e-81cd-106a0e0f5262" providerId="AD" clId="Web-{FC9FCD0E-BF91-6E40-49B5-5130DE40D085}" dt="2020-06-11T08:46:52.979" v="14" actId="14100"/>
        <pc:sldMkLst>
          <pc:docMk/>
          <pc:sldMk cId="3054997616" sldId="534"/>
        </pc:sldMkLst>
        <pc:spChg chg="mod">
          <ac:chgData name="Abhisikta Das" userId="S::abhisikta.das@hcl.com::45cdcf95-81c7-409e-81cd-106a0e0f5262" providerId="AD" clId="Web-{FC9FCD0E-BF91-6E40-49B5-5130DE40D085}" dt="2020-06-11T08:45:35.804" v="8" actId="20577"/>
          <ac:spMkLst>
            <pc:docMk/>
            <pc:sldMk cId="3054997616" sldId="534"/>
            <ac:spMk id="3" creationId="{00000000-0000-0000-0000-000000000000}"/>
          </ac:spMkLst>
        </pc:spChg>
        <pc:graphicFrameChg chg="del">
          <ac:chgData name="Abhisikta Das" userId="S::abhisikta.das@hcl.com::45cdcf95-81c7-409e-81cd-106a0e0f5262" providerId="AD" clId="Web-{FC9FCD0E-BF91-6E40-49B5-5130DE40D085}" dt="2020-06-11T08:45:38.397" v="9"/>
          <ac:graphicFrameMkLst>
            <pc:docMk/>
            <pc:sldMk cId="3054997616" sldId="534"/>
            <ac:graphicFrameMk id="7" creationId="{CA296895-370C-4108-889C-4A938CB7803A}"/>
          </ac:graphicFrameMkLst>
        </pc:graphicFrameChg>
        <pc:picChg chg="add mod">
          <ac:chgData name="Abhisikta Das" userId="S::abhisikta.das@hcl.com::45cdcf95-81c7-409e-81cd-106a0e0f5262" providerId="AD" clId="Web-{FC9FCD0E-BF91-6E40-49B5-5130DE40D085}" dt="2020-06-11T08:46:52.979" v="14" actId="14100"/>
          <ac:picMkLst>
            <pc:docMk/>
            <pc:sldMk cId="3054997616" sldId="534"/>
            <ac:picMk id="6" creationId="{BA119493-E937-4249-BF0F-635A82617EBC}"/>
          </ac:picMkLst>
        </pc:picChg>
      </pc:sldChg>
      <pc:sldChg chg="addSp delSp modSp">
        <pc:chgData name="Abhisikta Das" userId="S::abhisikta.das@hcl.com::45cdcf95-81c7-409e-81cd-106a0e0f5262" providerId="AD" clId="Web-{FC9FCD0E-BF91-6E40-49B5-5130DE40D085}" dt="2020-06-11T08:48:11.388" v="21" actId="14100"/>
        <pc:sldMkLst>
          <pc:docMk/>
          <pc:sldMk cId="1240601784" sldId="536"/>
        </pc:sldMkLst>
        <pc:spChg chg="mod">
          <ac:chgData name="Abhisikta Das" userId="S::abhisikta.das@hcl.com::45cdcf95-81c7-409e-81cd-106a0e0f5262" providerId="AD" clId="Web-{FC9FCD0E-BF91-6E40-49B5-5130DE40D085}" dt="2020-06-11T08:47:34.871" v="15" actId="20577"/>
          <ac:spMkLst>
            <pc:docMk/>
            <pc:sldMk cId="1240601784" sldId="536"/>
            <ac:spMk id="3" creationId="{00000000-0000-0000-0000-000000000000}"/>
          </ac:spMkLst>
        </pc:spChg>
        <pc:graphicFrameChg chg="del">
          <ac:chgData name="Abhisikta Das" userId="S::abhisikta.das@hcl.com::45cdcf95-81c7-409e-81cd-106a0e0f5262" providerId="AD" clId="Web-{FC9FCD0E-BF91-6E40-49B5-5130DE40D085}" dt="2020-06-11T08:47:38.933" v="16"/>
          <ac:graphicFrameMkLst>
            <pc:docMk/>
            <pc:sldMk cId="1240601784" sldId="536"/>
            <ac:graphicFrameMk id="7" creationId="{14CE50DD-A0C2-4851-BAA6-C89D6C5DF5BD}"/>
          </ac:graphicFrameMkLst>
        </pc:graphicFrameChg>
        <pc:picChg chg="add mod">
          <ac:chgData name="Abhisikta Das" userId="S::abhisikta.das@hcl.com::45cdcf95-81c7-409e-81cd-106a0e0f5262" providerId="AD" clId="Web-{FC9FCD0E-BF91-6E40-49B5-5130DE40D085}" dt="2020-06-11T08:48:11.388" v="21" actId="14100"/>
          <ac:picMkLst>
            <pc:docMk/>
            <pc:sldMk cId="1240601784" sldId="536"/>
            <ac:picMk id="6" creationId="{22B265ED-145B-4C17-9E3F-F1E713A99B2F}"/>
          </ac:picMkLst>
        </pc:picChg>
      </pc:sldChg>
      <pc:sldChg chg="addSp delSp modSp">
        <pc:chgData name="Abhisikta Das" userId="S::abhisikta.das@hcl.com::45cdcf95-81c7-409e-81cd-106a0e0f5262" providerId="AD" clId="Web-{FC9FCD0E-BF91-6E40-49B5-5130DE40D085}" dt="2020-06-11T08:49:00.374" v="29" actId="14100"/>
        <pc:sldMkLst>
          <pc:docMk/>
          <pc:sldMk cId="2050945247" sldId="540"/>
        </pc:sldMkLst>
        <pc:spChg chg="mod">
          <ac:chgData name="Abhisikta Das" userId="S::abhisikta.das@hcl.com::45cdcf95-81c7-409e-81cd-106a0e0f5262" providerId="AD" clId="Web-{FC9FCD0E-BF91-6E40-49B5-5130DE40D085}" dt="2020-06-11T08:48:44.655" v="23" actId="20577"/>
          <ac:spMkLst>
            <pc:docMk/>
            <pc:sldMk cId="2050945247" sldId="540"/>
            <ac:spMk id="3" creationId="{00000000-0000-0000-0000-000000000000}"/>
          </ac:spMkLst>
        </pc:spChg>
        <pc:graphicFrameChg chg="del">
          <ac:chgData name="Abhisikta Das" userId="S::abhisikta.das@hcl.com::45cdcf95-81c7-409e-81cd-106a0e0f5262" providerId="AD" clId="Web-{FC9FCD0E-BF91-6E40-49B5-5130DE40D085}" dt="2020-06-11T08:48:47.077" v="24"/>
          <ac:graphicFrameMkLst>
            <pc:docMk/>
            <pc:sldMk cId="2050945247" sldId="540"/>
            <ac:graphicFrameMk id="6" creationId="{8C14F4D8-6A52-4C83-A55B-E4B94D66D6BE}"/>
          </ac:graphicFrameMkLst>
        </pc:graphicFrameChg>
        <pc:picChg chg="add mod">
          <ac:chgData name="Abhisikta Das" userId="S::abhisikta.das@hcl.com::45cdcf95-81c7-409e-81cd-106a0e0f5262" providerId="AD" clId="Web-{FC9FCD0E-BF91-6E40-49B5-5130DE40D085}" dt="2020-06-11T08:49:00.374" v="29" actId="14100"/>
          <ac:picMkLst>
            <pc:docMk/>
            <pc:sldMk cId="2050945247" sldId="540"/>
            <ac:picMk id="7" creationId="{51FC2170-9EB2-4EC5-94D4-10FF4EC33B83}"/>
          </ac:picMkLst>
        </pc:picChg>
      </pc:sldChg>
      <pc:sldChg chg="modSp">
        <pc:chgData name="Abhisikta Das" userId="S::abhisikta.das@hcl.com::45cdcf95-81c7-409e-81cd-106a0e0f5262" providerId="AD" clId="Web-{FC9FCD0E-BF91-6E40-49B5-5130DE40D085}" dt="2020-06-11T09:00:35.198" v="100" actId="20577"/>
        <pc:sldMkLst>
          <pc:docMk/>
          <pc:sldMk cId="2028988139" sldId="554"/>
        </pc:sldMkLst>
        <pc:spChg chg="mod">
          <ac:chgData name="Abhisikta Das" userId="S::abhisikta.das@hcl.com::45cdcf95-81c7-409e-81cd-106a0e0f5262" providerId="AD" clId="Web-{FC9FCD0E-BF91-6E40-49B5-5130DE40D085}" dt="2020-06-11T09:00:35.198" v="100" actId="20577"/>
          <ac:spMkLst>
            <pc:docMk/>
            <pc:sldMk cId="2028988139" sldId="554"/>
            <ac:spMk id="6" creationId="{42157B19-AD7A-4493-8735-32AE87D70F01}"/>
          </ac:spMkLst>
        </pc:spChg>
      </pc:sldChg>
      <pc:sldChg chg="addSp delSp modSp add ord replId">
        <pc:chgData name="Abhisikta Das" userId="S::abhisikta.das@hcl.com::45cdcf95-81c7-409e-81cd-106a0e0f5262" providerId="AD" clId="Web-{FC9FCD0E-BF91-6E40-49B5-5130DE40D085}" dt="2020-06-11T08:51:39.787" v="56" actId="14100"/>
        <pc:sldMkLst>
          <pc:docMk/>
          <pc:sldMk cId="3117032444" sldId="555"/>
        </pc:sldMkLst>
        <pc:spChg chg="mod">
          <ac:chgData name="Abhisikta Das" userId="S::abhisikta.das@hcl.com::45cdcf95-81c7-409e-81cd-106a0e0f5262" providerId="AD" clId="Web-{FC9FCD0E-BF91-6E40-49B5-5130DE40D085}" dt="2020-06-11T08:51:12.848" v="50" actId="20577"/>
          <ac:spMkLst>
            <pc:docMk/>
            <pc:sldMk cId="3117032444" sldId="555"/>
            <ac:spMk id="3" creationId="{00000000-0000-0000-0000-000000000000}"/>
          </ac:spMkLst>
        </pc:spChg>
        <pc:picChg chg="del">
          <ac:chgData name="Abhisikta Das" userId="S::abhisikta.das@hcl.com::45cdcf95-81c7-409e-81cd-106a0e0f5262" providerId="AD" clId="Web-{FC9FCD0E-BF91-6E40-49B5-5130DE40D085}" dt="2020-06-11T08:51:25.724" v="51"/>
          <ac:picMkLst>
            <pc:docMk/>
            <pc:sldMk cId="3117032444" sldId="555"/>
            <ac:picMk id="6" creationId="{22B265ED-145B-4C17-9E3F-F1E713A99B2F}"/>
          </ac:picMkLst>
        </pc:picChg>
        <pc:picChg chg="add mod">
          <ac:chgData name="Abhisikta Das" userId="S::abhisikta.das@hcl.com::45cdcf95-81c7-409e-81cd-106a0e0f5262" providerId="AD" clId="Web-{FC9FCD0E-BF91-6E40-49B5-5130DE40D085}" dt="2020-06-11T08:51:39.787" v="56" actId="14100"/>
          <ac:picMkLst>
            <pc:docMk/>
            <pc:sldMk cId="3117032444" sldId="555"/>
            <ac:picMk id="7" creationId="{DE191028-0FD6-4752-9E34-E3F7D7B3B650}"/>
          </ac:picMkLst>
        </pc:picChg>
      </pc:sldChg>
      <pc:sldChg chg="addSp delSp modSp add replId">
        <pc:chgData name="Abhisikta Das" userId="S::abhisikta.das@hcl.com::45cdcf95-81c7-409e-81cd-106a0e0f5262" providerId="AD" clId="Web-{FC9FCD0E-BF91-6E40-49B5-5130DE40D085}" dt="2020-06-11T08:52:50.836" v="70" actId="20577"/>
        <pc:sldMkLst>
          <pc:docMk/>
          <pc:sldMk cId="1739725669" sldId="556"/>
        </pc:sldMkLst>
        <pc:spChg chg="mod">
          <ac:chgData name="Abhisikta Das" userId="S::abhisikta.das@hcl.com::45cdcf95-81c7-409e-81cd-106a0e0f5262" providerId="AD" clId="Web-{FC9FCD0E-BF91-6E40-49B5-5130DE40D085}" dt="2020-06-11T08:52:50.836" v="70" actId="20577"/>
          <ac:spMkLst>
            <pc:docMk/>
            <pc:sldMk cId="1739725669" sldId="556"/>
            <ac:spMk id="3" creationId="{00000000-0000-0000-0000-000000000000}"/>
          </ac:spMkLst>
        </pc:spChg>
        <pc:picChg chg="add mod">
          <ac:chgData name="Abhisikta Das" userId="S::abhisikta.das@hcl.com::45cdcf95-81c7-409e-81cd-106a0e0f5262" providerId="AD" clId="Web-{FC9FCD0E-BF91-6E40-49B5-5130DE40D085}" dt="2020-06-11T08:52:42.648" v="67" actId="14100"/>
          <ac:picMkLst>
            <pc:docMk/>
            <pc:sldMk cId="1739725669" sldId="556"/>
            <ac:picMk id="6" creationId="{108F3CB9-CCBC-46BE-B143-B75F86F0F031}"/>
          </ac:picMkLst>
        </pc:picChg>
        <pc:picChg chg="del">
          <ac:chgData name="Abhisikta Das" userId="S::abhisikta.das@hcl.com::45cdcf95-81c7-409e-81cd-106a0e0f5262" providerId="AD" clId="Web-{FC9FCD0E-BF91-6E40-49B5-5130DE40D085}" dt="2020-06-11T08:52:14.788" v="58"/>
          <ac:picMkLst>
            <pc:docMk/>
            <pc:sldMk cId="1739725669" sldId="556"/>
            <ac:picMk id="7" creationId="{51FC2170-9EB2-4EC5-94D4-10FF4EC33B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26/06/2020</a:t>
            </a:fld>
            <a:endParaRPr lang="en-GB" dirty="0">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26/06/2020</a:t>
            </a:fld>
            <a:endParaRPr lang="en-GB" dirty="0"/>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dirty="0"/>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12</a:t>
            </a:fld>
            <a:endParaRPr lang="en-GB" dirty="0"/>
          </a:p>
        </p:txBody>
      </p:sp>
    </p:spTree>
    <p:extLst>
      <p:ext uri="{BB962C8B-B14F-4D97-AF65-F5344CB8AC3E}">
        <p14:creationId xmlns:p14="http://schemas.microsoft.com/office/powerpoint/2010/main" val="1948212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3" name="Straight Connector 1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Min.</a:t>
            </a:r>
            <a:r>
              <a:rPr lang="en-GB" sz="1000" baseline="0" dirty="0"/>
              <a:t> height</a:t>
            </a:r>
            <a:endParaRPr lang="en-GB" sz="1000" dirty="0"/>
          </a:p>
        </p:txBody>
      </p:sp>
      <p:sp>
        <p:nvSpPr>
          <p:cNvPr id="28" name="TextBox 27"/>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77" name="Group 76"/>
          <p:cNvGrpSpPr/>
          <p:nvPr userDrawn="1"/>
        </p:nvGrpSpPr>
        <p:grpSpPr>
          <a:xfrm>
            <a:off x="-2035175" y="0"/>
            <a:ext cx="1881477" cy="5176145"/>
            <a:chOff x="-2035175" y="0"/>
            <a:chExt cx="1881477" cy="5176145"/>
          </a:xfrm>
        </p:grpSpPr>
        <p:sp>
          <p:nvSpPr>
            <p:cNvPr id="78"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79" name="Group 78"/>
            <p:cNvGrpSpPr/>
            <p:nvPr userDrawn="1"/>
          </p:nvGrpSpPr>
          <p:grpSpPr>
            <a:xfrm>
              <a:off x="-2035175" y="0"/>
              <a:ext cx="1872000" cy="5176145"/>
              <a:chOff x="-2035175" y="0"/>
              <a:chExt cx="1872000" cy="5730106"/>
            </a:xfrm>
          </p:grpSpPr>
          <p:sp>
            <p:nvSpPr>
              <p:cNvPr id="80" name="Rectangle 104"/>
              <p:cNvSpPr>
                <a:spLocks noChangeArrowheads="1"/>
              </p:cNvSpPr>
              <p:nvPr/>
            </p:nvSpPr>
            <p:spPr bwMode="gray">
              <a:xfrm>
                <a:off x="-2035175" y="4694552"/>
                <a:ext cx="1872000" cy="1035554"/>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8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8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8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8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9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9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9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9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10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01" name="Picture 10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0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10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0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10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0" name="Picture 69"/>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71029595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2" name="Picture 71"/>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5469895"/>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dirty="0"/>
              <a:t>Click icon to add picture</a:t>
            </a:r>
            <a:endParaRPr lang="en-GB" noProof="0" dirty="0"/>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Header Orange">
    <p:spTree>
      <p:nvGrpSpPr>
        <p:cNvPr id="1" name=""/>
        <p:cNvGrpSpPr/>
        <p:nvPr/>
      </p:nvGrpSpPr>
      <p:grpSpPr>
        <a:xfrm>
          <a:off x="0" y="0"/>
          <a:ext cx="0" cy="0"/>
          <a:chOff x="0" y="0"/>
          <a:chExt cx="0" cy="0"/>
        </a:xfrm>
      </p:grpSpPr>
      <p:sp>
        <p:nvSpPr>
          <p:cNvPr id="37" name="Freeform 9"/>
          <p:cNvSpPr>
            <a:spLocks noChangeAspect="1"/>
          </p:cNvSpPr>
          <p:nvPr userDrawn="1"/>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 name="Title 1"/>
          <p:cNvSpPr>
            <a:spLocks noGrp="1"/>
          </p:cNvSpPr>
          <p:nvPr userDrawn="1">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34" name="Picture 3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56" name="Group 55"/>
          <p:cNvGrpSpPr/>
          <p:nvPr userDrawn="1"/>
        </p:nvGrpSpPr>
        <p:grpSpPr>
          <a:xfrm>
            <a:off x="-2035175" y="0"/>
            <a:ext cx="1881477" cy="5176146"/>
            <a:chOff x="-2035175" y="0"/>
            <a:chExt cx="1881477" cy="5176146"/>
          </a:xfrm>
        </p:grpSpPr>
        <p:sp>
          <p:nvSpPr>
            <p:cNvPr id="5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8" name="Group 57"/>
            <p:cNvGrpSpPr/>
            <p:nvPr userDrawn="1"/>
          </p:nvGrpSpPr>
          <p:grpSpPr>
            <a:xfrm>
              <a:off x="-2035175" y="0"/>
              <a:ext cx="1872000" cy="5176146"/>
              <a:chOff x="-2035175" y="0"/>
              <a:chExt cx="1872000" cy="5730107"/>
            </a:xfrm>
          </p:grpSpPr>
          <p:sp>
            <p:nvSpPr>
              <p:cNvPr id="59"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6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7"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8" name="Picture 8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9"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0"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1"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2"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3"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4"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5"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590487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GB" noProof="0" dirty="0"/>
              <a:t>Click to edit </a:t>
            </a:r>
            <a:br>
              <a:rPr lang="en-GB" noProof="0" dirty="0"/>
            </a:br>
            <a:r>
              <a:rPr lang="en-GB" noProof="0" dirty="0"/>
              <a:t>Master title style</a:t>
            </a:r>
          </a:p>
        </p:txBody>
      </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35" name="Group 34"/>
          <p:cNvGrpSpPr/>
          <p:nvPr userDrawn="1"/>
        </p:nvGrpSpPr>
        <p:grpSpPr>
          <a:xfrm>
            <a:off x="-2035175" y="0"/>
            <a:ext cx="1881477" cy="5176146"/>
            <a:chOff x="-2035175" y="0"/>
            <a:chExt cx="1881477" cy="5176146"/>
          </a:xfrm>
        </p:grpSpPr>
        <p:sp>
          <p:nvSpPr>
            <p:cNvPr id="3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37" name="Group 36"/>
            <p:cNvGrpSpPr/>
            <p:nvPr userDrawn="1"/>
          </p:nvGrpSpPr>
          <p:grpSpPr>
            <a:xfrm>
              <a:off x="-2035175" y="0"/>
              <a:ext cx="1872000" cy="5176146"/>
              <a:chOff x="-2035175" y="0"/>
              <a:chExt cx="1872000" cy="5730107"/>
            </a:xfrm>
          </p:grpSpPr>
          <p:sp>
            <p:nvSpPr>
              <p:cNvPr id="39" name="Rectangle 104"/>
              <p:cNvSpPr>
                <a:spLocks noChangeArrowheads="1"/>
              </p:cNvSpPr>
              <p:nvPr/>
            </p:nvSpPr>
            <p:spPr bwMode="gray">
              <a:xfrm>
                <a:off x="-2035175" y="4653095"/>
                <a:ext cx="1872000" cy="1077012"/>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4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4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4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4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4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4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4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5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5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0" name="Picture 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959066176"/>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886394254"/>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a:xfrm>
            <a:off x="845575" y="280733"/>
            <a:ext cx="10479024" cy="854075"/>
          </a:xfrm>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8" userDrawn="1">
          <p15:clr>
            <a:srgbClr val="FBAE40"/>
          </p15:clr>
        </p15:guide>
        <p15:guide id="1" pos="3720" userDrawn="1">
          <p15:clr>
            <a:srgbClr val="FBAE40"/>
          </p15:clr>
        </p15:guide>
        <p15:guide id="2" orient="horz" pos="2274" userDrawn="1">
          <p15:clr>
            <a:srgbClr val="FBAE40"/>
          </p15:clr>
        </p15:guide>
        <p15:guide id="3" orient="horz" pos="244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91" userDrawn="1">
          <p15:clr>
            <a:srgbClr val="FBAE40"/>
          </p15:clr>
        </p15:guide>
        <p15:guide id="2" pos="2808" userDrawn="1">
          <p15:clr>
            <a:srgbClr val="FBAE40"/>
          </p15:clr>
        </p15:guide>
        <p15:guide id="3" pos="4866" userDrawn="1">
          <p15:clr>
            <a:srgbClr val="FBAE40"/>
          </p15:clr>
        </p15:guide>
        <p15:guide id="4" pos="5082" userDrawn="1">
          <p15:clr>
            <a:srgbClr val="FBAE40"/>
          </p15:clr>
        </p15:guide>
        <p15:guide id="5" orient="horz" pos="2274" userDrawn="1">
          <p15:clr>
            <a:srgbClr val="FBAE40"/>
          </p15:clr>
        </p15:guide>
        <p15:guide id="6" orient="horz" pos="244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userDrawn="1">
          <p15:clr>
            <a:srgbClr val="FBAE40"/>
          </p15:clr>
        </p15:guide>
        <p15:guide id="6" orient="horz" pos="2998" userDrawn="1">
          <p15:clr>
            <a:srgbClr val="FBAE40"/>
          </p15:clr>
        </p15:guide>
        <p15:guide id="7" pos="259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a:t>Text level</a:t>
            </a:r>
          </a:p>
        </p:txBody>
      </p:sp>
      <p:cxnSp>
        <p:nvCxnSpPr>
          <p:cNvPr id="9" name="Straight Connector 8"/>
          <p:cNvCxnSpPr/>
          <p:nvPr userDrawn="1"/>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a:t>Text level</a:t>
            </a:r>
          </a:p>
        </p:txBody>
      </p:sp>
      <p:cxnSp>
        <p:nvCxnSpPr>
          <p:cNvPr id="19" name="Straight Connector 18"/>
          <p:cNvCxnSpPr/>
          <p:nvPr userDrawn="1"/>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20" userDrawn="1">
          <p15:clr>
            <a:srgbClr val="FBAE40"/>
          </p15:clr>
        </p15:guide>
        <p15:guide id="3" pos="3953"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a:t>Text level</a:t>
            </a:r>
          </a:p>
        </p:txBody>
      </p:sp>
      <p:cxnSp>
        <p:nvCxnSpPr>
          <p:cNvPr id="44" name="Straight Connector 43"/>
          <p:cNvCxnSpPr/>
          <p:nvPr userDrawn="1"/>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a:t>Text level</a:t>
            </a:r>
          </a:p>
        </p:txBody>
      </p:sp>
      <p:cxnSp>
        <p:nvCxnSpPr>
          <p:cNvPr id="50" name="Straight Connector 49"/>
          <p:cNvCxnSpPr/>
          <p:nvPr userDrawn="1"/>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92" userDrawn="1">
          <p15:clr>
            <a:srgbClr val="FBAE40"/>
          </p15:clr>
        </p15:guide>
        <p15:guide id="3" pos="5082" userDrawn="1">
          <p15:clr>
            <a:srgbClr val="FBAE40"/>
          </p15:clr>
        </p15:guide>
        <p15:guide id="4" pos="2803" userDrawn="1">
          <p15:clr>
            <a:srgbClr val="FBAE40"/>
          </p15:clr>
        </p15:guide>
        <p15:guide id="5" pos="4866" userDrawn="1">
          <p15:clr>
            <a:srgbClr val="FBAE40"/>
          </p15:clr>
        </p15:guide>
        <p15:guide id="6" orient="horz" pos="2274" userDrawn="1">
          <p15:clr>
            <a:srgbClr val="FBAE40"/>
          </p15:clr>
        </p15:guide>
        <p15:guide id="7"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a:t>Text level</a:t>
            </a:r>
          </a:p>
        </p:txBody>
      </p:sp>
      <p:cxnSp>
        <p:nvCxnSpPr>
          <p:cNvPr id="55" name="Straight Connector 54"/>
          <p:cNvCxnSpPr/>
          <p:nvPr userDrawn="1"/>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a:t>Text level</a:t>
            </a:r>
          </a:p>
        </p:txBody>
      </p:sp>
      <p:cxnSp>
        <p:nvCxnSpPr>
          <p:cNvPr id="61" name="Straight Connector 60"/>
          <p:cNvCxnSpPr/>
          <p:nvPr userDrawn="1"/>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a:t>Text level</a:t>
            </a:r>
          </a:p>
        </p:txBody>
      </p:sp>
      <p:cxnSp>
        <p:nvCxnSpPr>
          <p:cNvPr id="67" name="Straight Connector 66"/>
          <p:cNvCxnSpPr/>
          <p:nvPr userDrawn="1"/>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49" userDrawn="1">
          <p15:clr>
            <a:srgbClr val="FBAE40"/>
          </p15:clr>
        </p15:guide>
        <p15:guide id="4" pos="5480" userDrawn="1">
          <p15:clr>
            <a:srgbClr val="FBAE40"/>
          </p15:clr>
        </p15:guide>
        <p15:guide id="5" pos="3864" userDrawn="1">
          <p15:clr>
            <a:srgbClr val="FBAE40"/>
          </p15:clr>
        </p15:guide>
        <p15:guide id="6" pos="2196" userDrawn="1">
          <p15:clr>
            <a:srgbClr val="FBAE40"/>
          </p15:clr>
        </p15:guide>
        <p15:guide id="7" pos="3809" userDrawn="1">
          <p15:clr>
            <a:srgbClr val="FBAE40"/>
          </p15:clr>
        </p15:guide>
        <p15:guide id="8" pos="5528"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dirty="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noProof="0"/>
              <a:t>Click to edit Master title style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dirty="0"/>
              <a:t>Click icon to add picture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Title 3"/>
          <p:cNvSpPr>
            <a:spLocks noGrp="1"/>
          </p:cNvSpPr>
          <p:nvPr>
            <p:ph type="title"/>
          </p:nvPr>
        </p:nvSpPr>
        <p:spPr>
          <a:xfrm>
            <a:off x="845575" y="280733"/>
            <a:ext cx="677862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
        <p:nvSpPr>
          <p:cNvPr id="5" name="Slide Number Placeholder 4"/>
          <p:cNvSpPr>
            <a:spLocks noGrp="1"/>
          </p:cNvSpPr>
          <p:nvPr>
            <p:ph type="sldNum" sz="quarter" idx="16"/>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17967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79024"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7" name="Text Placeholder 10"/>
          <p:cNvSpPr>
            <a:spLocks noGrp="1"/>
          </p:cNvSpPr>
          <p:nvPr>
            <p:ph type="body" sz="quarter" idx="12" hasCustomPrompt="1"/>
          </p:nvPr>
        </p:nvSpPr>
        <p:spPr>
          <a:xfrm>
            <a:off x="845574" y="1277982"/>
            <a:ext cx="10479024"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0660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DDD2A080-DA64-4F5C-9131-47EB793B4410}" type="slidenum">
              <a:rPr lang="en-GB" smtClean="0"/>
              <a:t>‹#›</a:t>
            </a:fld>
            <a:endParaRPr lang="en-GB" dirty="0"/>
          </a:p>
        </p:txBody>
      </p:sp>
    </p:spTree>
    <p:extLst>
      <p:ext uri="{BB962C8B-B14F-4D97-AF65-F5344CB8AC3E}">
        <p14:creationId xmlns:p14="http://schemas.microsoft.com/office/powerpoint/2010/main" val="28811907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Freeform 31"/>
          <p:cNvSpPr>
            <a:spLocks noChangeAspect="1"/>
          </p:cNvSpPr>
          <p:nvPr userDrawn="1"/>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grpSp>
        <p:nvGrpSpPr>
          <p:cNvPr id="36" name="Group 35"/>
          <p:cNvGrpSpPr/>
          <p:nvPr userDrawn="1"/>
        </p:nvGrpSpPr>
        <p:grpSpPr>
          <a:xfrm>
            <a:off x="-2025698" y="6362700"/>
            <a:ext cx="1857255" cy="500063"/>
            <a:chOff x="-2025698" y="6445247"/>
            <a:chExt cx="1857255" cy="417516"/>
          </a:xfrm>
        </p:grpSpPr>
        <p:sp>
          <p:nvSpPr>
            <p:cNvPr id="3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dirty="0">
                  <a:ln>
                    <a:noFill/>
                  </a:ln>
                  <a:solidFill>
                    <a:srgbClr val="FDFDFD"/>
                  </a:solidFill>
                  <a:effectLst/>
                  <a:uLnTx/>
                  <a:uFillTx/>
                  <a:latin typeface="+mn-lt"/>
                </a:rPr>
                <a:t>No content below </a:t>
              </a:r>
              <a:br>
                <a:rPr kumimoji="0" lang="en-GB" altLang="en-GB" sz="1200" b="1" i="0" u="none" strike="noStrike" kern="0" cap="none" spc="0" normalizeH="0" baseline="0" dirty="0">
                  <a:ln>
                    <a:noFill/>
                  </a:ln>
                  <a:solidFill>
                    <a:srgbClr val="FDFDFD"/>
                  </a:solidFill>
                  <a:effectLst/>
                  <a:uLnTx/>
                  <a:uFillTx/>
                  <a:latin typeface="+mn-lt"/>
                </a:rPr>
              </a:br>
              <a:r>
                <a:rPr kumimoji="0" lang="en-GB" altLang="en-GB" sz="1200" b="1" i="0" u="none" strike="noStrike" kern="0" cap="none" spc="0" normalizeH="0" baseline="0" dirty="0">
                  <a:ln>
                    <a:noFill/>
                  </a:ln>
                  <a:solidFill>
                    <a:srgbClr val="FDFDFD"/>
                  </a:solidFill>
                  <a:effectLst/>
                  <a:uLnTx/>
                  <a:uFillTx/>
                  <a:latin typeface="+mn-lt"/>
                </a:rPr>
                <a:t>the grey line</a:t>
              </a:r>
            </a:p>
          </p:txBody>
        </p:sp>
        <p:grpSp>
          <p:nvGrpSpPr>
            <p:cNvPr id="38" name="Group 37"/>
            <p:cNvGrpSpPr/>
            <p:nvPr userDrawn="1"/>
          </p:nvGrpSpPr>
          <p:grpSpPr bwMode="gray">
            <a:xfrm>
              <a:off x="-546100" y="6452392"/>
              <a:ext cx="377657" cy="403227"/>
              <a:chOff x="-2035174" y="6454773"/>
              <a:chExt cx="1872000" cy="403227"/>
            </a:xfrm>
          </p:grpSpPr>
          <p:cxnSp>
            <p:nvCxnSpPr>
              <p:cNvPr id="39" name="Straight Connector 3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40" name="Straight Connector 3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grpSp>
        <p:nvGrpSpPr>
          <p:cNvPr id="58" name="Group 57"/>
          <p:cNvGrpSpPr/>
          <p:nvPr userDrawn="1"/>
        </p:nvGrpSpPr>
        <p:grpSpPr>
          <a:xfrm>
            <a:off x="-2035175" y="0"/>
            <a:ext cx="1881477" cy="5176145"/>
            <a:chOff x="-2035175" y="0"/>
            <a:chExt cx="1881477" cy="5176145"/>
          </a:xfrm>
        </p:grpSpPr>
        <p:sp>
          <p:nvSpPr>
            <p:cNvPr id="59"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60" name="Group 59"/>
            <p:cNvGrpSpPr/>
            <p:nvPr userDrawn="1"/>
          </p:nvGrpSpPr>
          <p:grpSpPr>
            <a:xfrm>
              <a:off x="-2035175" y="0"/>
              <a:ext cx="1872000" cy="5176145"/>
              <a:chOff x="-2035175" y="0"/>
              <a:chExt cx="1872000" cy="5730106"/>
            </a:xfrm>
          </p:grpSpPr>
          <p:sp>
            <p:nvSpPr>
              <p:cNvPr id="61"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6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7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7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8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8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7"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8"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9"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0"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5" name="Picture 9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6"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7"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8"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9"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1"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2"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2861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19951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userDrawn="1"/>
        </p:nvGrpSpPr>
        <p:grpSpPr bwMode="gray">
          <a:xfrm>
            <a:off x="0" y="1643199"/>
            <a:ext cx="5909320" cy="3045600"/>
            <a:chOff x="3465513" y="2070100"/>
            <a:chExt cx="5260975" cy="2711450"/>
          </a:xfrm>
        </p:grpSpPr>
        <p:sp>
          <p:nvSpPr>
            <p:cNvPr id="67"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67"/>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3" name="TextBox 22"/>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24" name="Straight Connector 23"/>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6"/>
              <a:chOff x="-2035175" y="0"/>
              <a:chExt cx="1872000" cy="5730107"/>
            </a:xfrm>
          </p:grpSpPr>
          <p:sp>
            <p:nvSpPr>
              <p:cNvPr id="55" name="Rectangle 104"/>
              <p:cNvSpPr>
                <a:spLocks noChangeArrowheads="1"/>
              </p:cNvSpPr>
              <p:nvPr/>
            </p:nvSpPr>
            <p:spPr bwMode="gray">
              <a:xfrm>
                <a:off x="-2035175" y="4686980"/>
                <a:ext cx="1872000" cy="104312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0" name="Picture 7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8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userDrawn="1"/>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a:t>Click to insert project logo</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6" name="Straight Connector 15"/>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Min.</a:t>
            </a:r>
            <a:r>
              <a:rPr lang="en-GB" sz="1000" baseline="0" dirty="0"/>
              <a:t> height</a:t>
            </a:r>
            <a:endParaRPr lang="en-GB" sz="1000" dirty="0"/>
          </a:p>
        </p:txBody>
      </p:sp>
      <p:sp>
        <p:nvSpPr>
          <p:cNvPr id="32" name="TextBox 31"/>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33" name="Straight Connector 3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56" name="Group 55"/>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53" name="Group 52"/>
          <p:cNvGrpSpPr/>
          <p:nvPr userDrawn="1"/>
        </p:nvGrpSpPr>
        <p:grpSpPr>
          <a:xfrm>
            <a:off x="-2035175" y="0"/>
            <a:ext cx="1881477" cy="5176145"/>
            <a:chOff x="-2035175" y="0"/>
            <a:chExt cx="1881477" cy="5176145"/>
          </a:xfrm>
        </p:grpSpPr>
        <p:sp>
          <p:nvSpPr>
            <p:cNvPr id="5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5"/>
              <a:chOff x="-2035175" y="0"/>
              <a:chExt cx="1872000" cy="5730106"/>
            </a:xfrm>
          </p:grpSpPr>
          <p:sp>
            <p:nvSpPr>
              <p:cNvPr id="81" name="Rectangle 104"/>
              <p:cNvSpPr>
                <a:spLocks noChangeArrowheads="1"/>
              </p:cNvSpPr>
              <p:nvPr/>
            </p:nvSpPr>
            <p:spPr bwMode="gray">
              <a:xfrm>
                <a:off x="-2035175" y="4672310"/>
                <a:ext cx="1872000" cy="1057796"/>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8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8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8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9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9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9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9"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101"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10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10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10" name="Picture 10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1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11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1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11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1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1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1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6380020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userDrawn="1"/>
        </p:nvGrpSpPr>
        <p:grpSpPr bwMode="gray">
          <a:xfrm>
            <a:off x="0" y="1643199"/>
            <a:ext cx="5909320" cy="3045600"/>
            <a:chOff x="3465513" y="2070100"/>
            <a:chExt cx="5260975" cy="2711450"/>
          </a:xfrm>
        </p:grpSpPr>
        <p:sp>
          <p:nvSpPr>
            <p:cNvPr id="81"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5" name="Freeform 84"/>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7" name="TextBox 26"/>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28" name="Straight Connector 27"/>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5" name="Group 44"/>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6"/>
              <a:chOff x="-2035175" y="0"/>
              <a:chExt cx="1872000" cy="5730107"/>
            </a:xfrm>
          </p:grpSpPr>
          <p:sp>
            <p:nvSpPr>
              <p:cNvPr id="56"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6"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7" name="Picture 7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7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2"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3"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4"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54550112"/>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6" name="Picture 65"/>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1894182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4" name="Picture 63"/>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317490681"/>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693738" y="6230179"/>
            <a:ext cx="11498262" cy="627821"/>
            <a:chOff x="693738" y="6230179"/>
            <a:chExt cx="11498262" cy="627821"/>
          </a:xfrm>
        </p:grpSpPr>
        <p:sp>
          <p:nvSpPr>
            <p:cNvPr id="41"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9" name="Rectangle 38"/>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p>
          </p:txBody>
        </p:sp>
      </p:grpSp>
      <p:sp>
        <p:nvSpPr>
          <p:cNvPr id="2" name="Title Placeholder 1"/>
          <p:cNvSpPr>
            <a:spLocks noGrp="1"/>
          </p:cNvSpPr>
          <p:nvPr>
            <p:ph type="title"/>
          </p:nvPr>
        </p:nvSpPr>
        <p:spPr bwMode="auto">
          <a:xfrm>
            <a:off x="845575" y="280733"/>
            <a:ext cx="10479024"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75" y="1278000"/>
            <a:ext cx="10479024" cy="4922799"/>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1" name="Slide Number Placeholder 5"/>
          <p:cNvSpPr>
            <a:spLocks noGrp="1"/>
          </p:cNvSpPr>
          <p:nvPr>
            <p:ph type="sldNum" sz="quarter" idx="4"/>
          </p:nvPr>
        </p:nvSpPr>
        <p:spPr bwMode="gray">
          <a:xfrm>
            <a:off x="838200" y="6498000"/>
            <a:ext cx="495300" cy="188119"/>
          </a:xfrm>
          <a:prstGeom prst="rect">
            <a:avLst/>
          </a:prstGeom>
        </p:spPr>
        <p:txBody>
          <a:bodyPr vert="horz" lIns="0" tIns="0" rIns="0" bIns="0" rtlCol="0" anchor="ctr"/>
          <a:lstStyle>
            <a:lvl1pPr algn="l">
              <a:defRPr sz="1000" b="1">
                <a:solidFill>
                  <a:schemeClr val="tx1"/>
                </a:solidFill>
              </a:defRPr>
            </a:lvl1pPr>
          </a:lstStyle>
          <a:p>
            <a:fld id="{DDD2A080-DA64-4F5C-9131-47EB793B4410}" type="slidenum">
              <a:rPr lang="en-GB" noProof="0" smtClean="0"/>
              <a:pPr/>
              <a:t>‹#›</a:t>
            </a:fld>
            <a:endParaRPr lang="en-GB" noProof="0" dirty="0"/>
          </a:p>
        </p:txBody>
      </p:sp>
      <p:grpSp>
        <p:nvGrpSpPr>
          <p:cNvPr id="46" name="Group 45"/>
          <p:cNvGrpSpPr/>
          <p:nvPr userDrawn="1"/>
        </p:nvGrpSpPr>
        <p:grpSpPr>
          <a:xfrm>
            <a:off x="-2025698" y="6362700"/>
            <a:ext cx="1857255" cy="500063"/>
            <a:chOff x="-2025698" y="6445247"/>
            <a:chExt cx="1857255" cy="417516"/>
          </a:xfrm>
        </p:grpSpPr>
        <p:sp>
          <p:nvSpPr>
            <p:cNvPr id="4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noProof="0" dirty="0">
                  <a:ln>
                    <a:noFill/>
                  </a:ln>
                  <a:solidFill>
                    <a:srgbClr val="FDFDFD"/>
                  </a:solidFill>
                  <a:effectLst/>
                  <a:uLnTx/>
                  <a:uFillTx/>
                  <a:latin typeface="+mn-lt"/>
                </a:rPr>
                <a:t>No content below </a:t>
              </a:r>
              <a:br>
                <a:rPr kumimoji="0" lang="en-GB" altLang="en-GB" sz="1200" b="1" i="0" u="none" strike="noStrike" kern="0" cap="none" spc="0" normalizeH="0" baseline="0" noProof="0" dirty="0">
                  <a:ln>
                    <a:noFill/>
                  </a:ln>
                  <a:solidFill>
                    <a:srgbClr val="FDFDFD"/>
                  </a:solidFill>
                  <a:effectLst/>
                  <a:uLnTx/>
                  <a:uFillTx/>
                  <a:latin typeface="+mn-lt"/>
                </a:rPr>
              </a:br>
              <a:r>
                <a:rPr kumimoji="0" lang="en-GB" altLang="en-GB" sz="1200" b="1" i="0" u="none" strike="noStrike" kern="0" cap="none" spc="0" normalizeH="0" baseline="0" noProof="0" dirty="0">
                  <a:ln>
                    <a:noFill/>
                  </a:ln>
                  <a:solidFill>
                    <a:srgbClr val="FDFDFD"/>
                  </a:solidFill>
                  <a:effectLst/>
                  <a:uLnTx/>
                  <a:uFillTx/>
                  <a:latin typeface="+mn-lt"/>
                </a:rPr>
                <a:t>the grey line</a:t>
              </a: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8" name="Picture 37"/>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6" name="Group 5"/>
          <p:cNvGrpSpPr/>
          <p:nvPr userDrawn="1"/>
        </p:nvGrpSpPr>
        <p:grpSpPr>
          <a:xfrm>
            <a:off x="-2035175" y="0"/>
            <a:ext cx="1881477" cy="5176145"/>
            <a:chOff x="-2035175" y="0"/>
            <a:chExt cx="1881477" cy="5176145"/>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5"/>
              <a:chOff x="-2035175" y="0"/>
              <a:chExt cx="1872000" cy="5730106"/>
            </a:xfrm>
          </p:grpSpPr>
          <p:sp>
            <p:nvSpPr>
              <p:cNvPr id="55"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5"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6"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7"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8"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9"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0"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1"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2"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4"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6" name="Picture 75"/>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7"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78"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79"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0"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1"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2"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3"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27" r:id="rId6"/>
    <p:sldLayoutId id="2147483728" r:id="rId7"/>
    <p:sldLayoutId id="2147483732" r:id="rId8"/>
    <p:sldLayoutId id="2147483733" r:id="rId9"/>
    <p:sldLayoutId id="2147483734" r:id="rId10"/>
    <p:sldLayoutId id="2147483735" r:id="rId11"/>
    <p:sldLayoutId id="2147483692" r:id="rId12"/>
    <p:sldLayoutId id="2147483711" r:id="rId13"/>
    <p:sldLayoutId id="2147483694" r:id="rId14"/>
    <p:sldLayoutId id="2147483695" r:id="rId15"/>
    <p:sldLayoutId id="2147483696" r:id="rId16"/>
    <p:sldLayoutId id="2147483736" r:id="rId17"/>
    <p:sldLayoutId id="2147483738" r:id="rId18"/>
    <p:sldLayoutId id="2147483739" r:id="rId19"/>
    <p:sldLayoutId id="2147483731" r:id="rId20"/>
    <p:sldLayoutId id="2147483697" r:id="rId21"/>
    <p:sldLayoutId id="2147483740" r:id="rId22"/>
    <p:sldLayoutId id="2147483716" r:id="rId23"/>
    <p:sldLayoutId id="2147483718" r:id="rId24"/>
    <p:sldLayoutId id="2147483719" r:id="rId25"/>
    <p:sldLayoutId id="2147483700" r:id="rId26"/>
    <p:sldLayoutId id="2147483743" r:id="rId27"/>
    <p:sldLayoutId id="2147483742" r:id="rId28"/>
    <p:sldLayoutId id="2147483741" r:id="rId29"/>
    <p:sldLayoutId id="2147483702" r:id="rId30"/>
    <p:sldLayoutId id="2147483706" r:id="rId31"/>
    <p:sldLayoutId id="2147483726" r:id="rId32"/>
  </p:sldLayoutIdLst>
  <p:hf hdr="0" ftr="0" dt="0"/>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6" pos="7140" userDrawn="1">
          <p15:clr>
            <a:srgbClr val="F26B43"/>
          </p15:clr>
        </p15:guide>
        <p15:guide id="8" pos="528" userDrawn="1">
          <p15:clr>
            <a:srgbClr val="F26B43"/>
          </p15:clr>
        </p15:guide>
        <p15:guide id="9" orient="horz" pos="173" userDrawn="1">
          <p15:clr>
            <a:srgbClr val="F26B43"/>
          </p15:clr>
        </p15:guide>
        <p15:guide id="10" orient="horz" pos="4008" userDrawn="1">
          <p15:clr>
            <a:srgbClr val="F26B43"/>
          </p15:clr>
        </p15:guide>
        <p15:guide id="11" orient="horz" pos="3906" userDrawn="1">
          <p15:clr>
            <a:srgbClr val="F26B43"/>
          </p15:clr>
        </p15:guide>
        <p15:guide id="12" orient="horz" pos="800" userDrawn="1">
          <p15:clr>
            <a:srgbClr val="F26B43"/>
          </p15:clr>
        </p15:guide>
        <p15:guide id="13" pos="7491" userDrawn="1">
          <p15:clr>
            <a:srgbClr val="F26B43"/>
          </p15:clr>
        </p15:guide>
        <p15:guide id="14" pos="437" userDrawn="1">
          <p15:clr>
            <a:srgbClr val="F26B43"/>
          </p15:clr>
        </p15:guide>
        <p15:guide id="15" pos="3834" userDrawn="1">
          <p15:clr>
            <a:srgbClr val="F26B43"/>
          </p15:clr>
        </p15:guide>
        <p15:guide id="16" orient="horz" pos="2358" userDrawn="1">
          <p15:clr>
            <a:srgbClr val="F26B43"/>
          </p15:clr>
        </p15:guide>
        <p15:guide id="17" pos="739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pgrad.com/blog/github-vs-gitlab-difference-between-github-and-gitla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git/git/tree/master/contrib/completi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git/git/tree/master/contrib/completio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git/git/tree/master/contrib/completio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lab.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irrors.edge.kernel.org/pub/software/scm/git/docs/user-manual.html#def_tag_object" TargetMode="External"/><Relationship Id="rId3" Type="http://schemas.openxmlformats.org/officeDocument/2006/relationships/hyperlink" Target="https://mirrors.edge.kernel.org/pub/software/scm/git/docs/user-manual.html#object-details" TargetMode="External"/><Relationship Id="rId7" Type="http://schemas.openxmlformats.org/officeDocument/2006/relationships/hyperlink" Target="https://mirrors.edge.kernel.org/pub/software/scm/git/docs/user-manual.html#def_DAG" TargetMode="External"/><Relationship Id="rId2" Type="http://schemas.openxmlformats.org/officeDocument/2006/relationships/hyperlink" Target="https://mirrors.edge.kernel.org/pub/software/scm/git/docs/user-manual.html#understanding-commits" TargetMode="External"/><Relationship Id="rId1" Type="http://schemas.openxmlformats.org/officeDocument/2006/relationships/slideLayout" Target="../slideLayouts/slideLayout2.xml"/><Relationship Id="rId6" Type="http://schemas.openxmlformats.org/officeDocument/2006/relationships/hyperlink" Target="https://mirrors.edge.kernel.org/pub/software/scm/git/docs/user-manual.html#def_commit_object" TargetMode="External"/><Relationship Id="rId5" Type="http://schemas.openxmlformats.org/officeDocument/2006/relationships/hyperlink" Target="https://mirrors.edge.kernel.org/pub/software/scm/git/docs/user-manual.html#def_tree_object" TargetMode="External"/><Relationship Id="rId4" Type="http://schemas.openxmlformats.org/officeDocument/2006/relationships/hyperlink" Target="https://mirrors.edge.kernel.org/pub/software/scm/git/docs/user-manual.html#def_blob_objec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bitbucket.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gitlab.com/users/sign-in" TargetMode="External"/><Relationship Id="rId5" Type="http://schemas.openxmlformats.org/officeDocument/2006/relationships/hyperlink" Target="https://gitlab.sesync.org/" TargetMode="External"/><Relationship Id="rId4" Type="http://schemas.openxmlformats.org/officeDocument/2006/relationships/hyperlink" Target="https://about.gitla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lstStyle/>
          <a:p>
            <a:r>
              <a:rPr lang="en-GB" dirty="0"/>
              <a:t>29 April,  2020</a:t>
            </a:r>
          </a:p>
        </p:txBody>
      </p:sp>
      <p:sp>
        <p:nvSpPr>
          <p:cNvPr id="7" name="Subtitle 5">
            <a:extLst>
              <a:ext uri="{FF2B5EF4-FFF2-40B4-BE49-F238E27FC236}">
                <a16:creationId xmlns:a16="http://schemas.microsoft.com/office/drawing/2014/main" id="{6B9D920F-4CCE-46FF-892E-3A595FB72E77}"/>
              </a:ext>
            </a:extLst>
          </p:cNvPr>
          <p:cNvSpPr>
            <a:spLocks noGrp="1"/>
          </p:cNvSpPr>
          <p:nvPr>
            <p:ph type="subTitle" idx="1"/>
          </p:nvPr>
        </p:nvSpPr>
        <p:spPr>
          <a:xfrm>
            <a:off x="842433" y="4240704"/>
            <a:ext cx="7082733" cy="306798"/>
          </a:xfrm>
        </p:spPr>
        <p:txBody>
          <a:bodyPr/>
          <a:lstStyle/>
          <a:p>
            <a:r>
              <a:rPr lang="en-GB" dirty="0"/>
              <a:t>ING | HCL</a:t>
            </a:r>
          </a:p>
        </p:txBody>
      </p:sp>
      <p:sp>
        <p:nvSpPr>
          <p:cNvPr id="9" name="Title 4">
            <a:extLst>
              <a:ext uri="{FF2B5EF4-FFF2-40B4-BE49-F238E27FC236}">
                <a16:creationId xmlns:a16="http://schemas.microsoft.com/office/drawing/2014/main" id="{4C8AE45D-BA09-4078-B382-42C246255785}"/>
              </a:ext>
            </a:extLst>
          </p:cNvPr>
          <p:cNvSpPr txBox="1">
            <a:spLocks/>
          </p:cNvSpPr>
          <p:nvPr/>
        </p:nvSpPr>
        <p:spPr bwMode="gray">
          <a:xfrm>
            <a:off x="842433" y="2116800"/>
            <a:ext cx="10313209" cy="1895642"/>
          </a:xfrm>
          <a:prstGeom prst="rect">
            <a:avLst/>
          </a:prstGeom>
        </p:spPr>
        <p:txBody>
          <a:bodyPr vert="horz" lIns="0" tIns="0" rIns="0" bIns="0" rtlCol="0" anchor="ctr" anchorCtr="0">
            <a:noAutofit/>
          </a:bodyPr>
          <a:lstStyle>
            <a:lvl1pPr algn="l" defTabSz="914400" rtl="0" eaLnBrk="1" latinLnBrk="0" hangingPunct="1">
              <a:lnSpc>
                <a:spcPts val="4600"/>
              </a:lnSpc>
              <a:spcBef>
                <a:spcPct val="0"/>
              </a:spcBef>
              <a:buNone/>
              <a:defRPr sz="4600" b="1" kern="1200" baseline="0">
                <a:solidFill>
                  <a:schemeClr val="bg1"/>
                </a:solidFill>
                <a:latin typeface="+mj-lt"/>
                <a:ea typeface="+mj-ea"/>
                <a:cs typeface="ING Me" pitchFamily="2" charset="0"/>
              </a:defRPr>
            </a:lvl1pPr>
          </a:lstStyle>
          <a:p>
            <a:r>
              <a:rPr lang="en-US" sz="3200" dirty="0">
                <a:latin typeface="+mn-lt"/>
              </a:rPr>
              <a:t>Git -Tips , Tools and Technique.</a:t>
            </a:r>
          </a:p>
          <a:p>
            <a:r>
              <a:rPr lang="en-US" sz="3200" dirty="0">
                <a:latin typeface="+mn-lt"/>
              </a:rPr>
              <a:t>By</a:t>
            </a:r>
          </a:p>
          <a:p>
            <a:r>
              <a:rPr lang="en-US" sz="3200" dirty="0">
                <a:latin typeface="+mn-lt"/>
              </a:rPr>
              <a:t>Mahendran S</a:t>
            </a:r>
            <a:endParaRPr lang="en-GB" sz="3200" dirty="0">
              <a:latin typeface="+mn-lt"/>
            </a:endParaRPr>
          </a:p>
        </p:txBody>
      </p:sp>
    </p:spTree>
    <p:extLst>
      <p:ext uri="{BB962C8B-B14F-4D97-AF65-F5344CB8AC3E}">
        <p14:creationId xmlns:p14="http://schemas.microsoft.com/office/powerpoint/2010/main" val="207564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GitHub vs GitLab?</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10</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hlinkClick r:id="rId2"/>
              </a:rPr>
              <a:t>https://www.upgrad.com/blog/github-vs-gitlab-difference-between-github-and-gitlab/</a:t>
            </a:r>
            <a:endParaRPr lang="en-US" sz="1050" dirty="0"/>
          </a:p>
        </p:txBody>
      </p:sp>
    </p:spTree>
    <p:extLst>
      <p:ext uri="{BB962C8B-B14F-4D97-AF65-F5344CB8AC3E}">
        <p14:creationId xmlns:p14="http://schemas.microsoft.com/office/powerpoint/2010/main" val="165610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a:t>
            </a:r>
            <a:r>
              <a:rPr lang="en-US" b="0"/>
              <a:t>TIps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The major difference between GitHub and GitLab is the platform each philosophy presents. GitHub has higher availability and is more focused on infrastructure performance, while GitLab is more focused on offering a features-based system with a centralized, integrated platform for web developers.</a:t>
            </a:r>
          </a:p>
          <a:p>
            <a:r>
              <a:rPr lang="en-US" dirty="0"/>
              <a:t>If you are working on a larger project in collaboration with numerous developers, then GitHub can be the better choice. On the other hand, if the project requires continuous integration, then GitLab can be leaned upon.</a:t>
            </a:r>
          </a:p>
          <a:p>
            <a:endParaRPr lang="en-US" dirty="0"/>
          </a:p>
        </p:txBody>
      </p:sp>
    </p:spTree>
    <p:extLst>
      <p:ext uri="{BB962C8B-B14F-4D97-AF65-F5344CB8AC3E}">
        <p14:creationId xmlns:p14="http://schemas.microsoft.com/office/powerpoint/2010/main" val="90898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Difference Between GitHub and GitLab</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12</a:t>
            </a:fld>
            <a:endParaRPr lang="en-GB" noProof="0" dirty="0"/>
          </a:p>
        </p:txBody>
      </p:sp>
      <p:graphicFrame>
        <p:nvGraphicFramePr>
          <p:cNvPr id="5" name="Content Placeholder 4">
            <a:extLst>
              <a:ext uri="{FF2B5EF4-FFF2-40B4-BE49-F238E27FC236}">
                <a16:creationId xmlns:a16="http://schemas.microsoft.com/office/drawing/2014/main" id="{AE85FBDA-052A-4B6E-A94E-9C4281869259}"/>
              </a:ext>
            </a:extLst>
          </p:cNvPr>
          <p:cNvGraphicFramePr>
            <a:graphicFrameLocks noGrp="1"/>
          </p:cNvGraphicFramePr>
          <p:nvPr>
            <p:ph idx="1"/>
          </p:nvPr>
        </p:nvGraphicFramePr>
        <p:xfrm>
          <a:off x="838199" y="1134808"/>
          <a:ext cx="8824415" cy="5488258"/>
        </p:xfrm>
        <a:graphic>
          <a:graphicData uri="http://schemas.openxmlformats.org/drawingml/2006/table">
            <a:tbl>
              <a:tblPr/>
              <a:tblGrid>
                <a:gridCol w="1618398">
                  <a:extLst>
                    <a:ext uri="{9D8B030D-6E8A-4147-A177-3AD203B41FA5}">
                      <a16:colId xmlns:a16="http://schemas.microsoft.com/office/drawing/2014/main" val="2426699376"/>
                    </a:ext>
                  </a:extLst>
                </a:gridCol>
                <a:gridCol w="4145552">
                  <a:extLst>
                    <a:ext uri="{9D8B030D-6E8A-4147-A177-3AD203B41FA5}">
                      <a16:colId xmlns:a16="http://schemas.microsoft.com/office/drawing/2014/main" val="2864042926"/>
                    </a:ext>
                  </a:extLst>
                </a:gridCol>
                <a:gridCol w="3060465">
                  <a:extLst>
                    <a:ext uri="{9D8B030D-6E8A-4147-A177-3AD203B41FA5}">
                      <a16:colId xmlns:a16="http://schemas.microsoft.com/office/drawing/2014/main" val="1243060208"/>
                    </a:ext>
                  </a:extLst>
                </a:gridCol>
              </a:tblGrid>
              <a:tr h="149019">
                <a:tc>
                  <a:txBody>
                    <a:bodyPr/>
                    <a:lstStyle/>
                    <a:p>
                      <a:pPr latinLnBrk="0"/>
                      <a:r>
                        <a:rPr lang="en-US" sz="1200" b="1">
                          <a:effectLst/>
                        </a:rPr>
                        <a:t>Feature</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1">
                          <a:effectLst/>
                        </a:rPr>
                        <a:t>GitHub</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1">
                          <a:effectLst/>
                        </a:rPr>
                        <a:t>GitLab</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4145202458"/>
                  </a:ext>
                </a:extLst>
              </a:tr>
              <a:tr h="463981">
                <a:tc>
                  <a:txBody>
                    <a:bodyPr/>
                    <a:lstStyle/>
                    <a:p>
                      <a:pPr latinLnBrk="0"/>
                      <a:r>
                        <a:rPr lang="en-US" sz="1200" b="1">
                          <a:effectLst/>
                        </a:rPr>
                        <a:t>Fees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projects are free and open to all with publicly shared codes.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is a repository that only lets its team of web developers collaborate on codes.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412944795"/>
                  </a:ext>
                </a:extLst>
              </a:tr>
              <a:tr h="463981">
                <a:tc>
                  <a:txBody>
                    <a:bodyPr/>
                    <a:lstStyle/>
                    <a:p>
                      <a:pPr latinLnBrk="0"/>
                      <a:r>
                        <a:rPr lang="en-US" sz="1200" b="1">
                          <a:effectLst/>
                        </a:rPr>
                        <a:t>Location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doesn’t allow locating a repository inside an organization in the free plan.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allows its users to locate a repository inside an organization while using the free plan.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661283786"/>
                  </a:ext>
                </a:extLst>
              </a:tr>
              <a:tr h="674596">
                <a:tc>
                  <a:txBody>
                    <a:bodyPr/>
                    <a:lstStyle/>
                    <a:p>
                      <a:pPr latinLnBrk="0"/>
                      <a:r>
                        <a:rPr lang="en-US" sz="1200" b="1">
                          <a:effectLst/>
                        </a:rPr>
                        <a:t>Issue Tracker</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The issue tracker allows pulling requests so that the raised issues are automatically closed upon being merged to another repose.</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Here, the issue tracker allows its users to associate issues with PRs to be closed automatically.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021688848"/>
                  </a:ext>
                </a:extLst>
              </a:tr>
              <a:tr h="569289">
                <a:tc>
                  <a:txBody>
                    <a:bodyPr/>
                    <a:lstStyle/>
                    <a:p>
                      <a:pPr latinLnBrk="0"/>
                      <a:r>
                        <a:rPr lang="en-US" sz="1200" b="1">
                          <a:effectLst/>
                        </a:rPr>
                        <a:t>Documentation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documents are organized in a series of various guides with each guide covers a particular platform.</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documents are similar to documentation for a language with a search bar, listing all the documents required for the installer.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478887121"/>
                  </a:ext>
                </a:extLst>
              </a:tr>
              <a:tr h="463981">
                <a:tc>
                  <a:txBody>
                    <a:bodyPr/>
                    <a:lstStyle/>
                    <a:p>
                      <a:pPr latinLnBrk="0"/>
                      <a:r>
                        <a:rPr lang="en-US" sz="1200" b="1">
                          <a:effectLst/>
                        </a:rPr>
                        <a:t>Integration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There is no built-in continuous integration in GitHub. It is provided by third-party vendors.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offers 100% built-in integration. They favor their own integration tools with continuous developments.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438599238"/>
                  </a:ext>
                </a:extLst>
              </a:tr>
              <a:tr h="463981">
                <a:tc>
                  <a:txBody>
                    <a:bodyPr/>
                    <a:lstStyle/>
                    <a:p>
                      <a:pPr latinLnBrk="0"/>
                      <a:r>
                        <a:rPr lang="en-US" sz="1200" b="1">
                          <a:effectLst/>
                        </a:rPr>
                        <a:t>Authentication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Authenticating who can and cannot use the repository can be set according to their role.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Here, a developer has the authority to decide whether someone should access a repository.</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470281290"/>
                  </a:ext>
                </a:extLst>
              </a:tr>
              <a:tr h="569289">
                <a:tc>
                  <a:txBody>
                    <a:bodyPr/>
                    <a:lstStyle/>
                    <a:p>
                      <a:pPr latinLnBrk="0"/>
                      <a:r>
                        <a:rPr lang="en-US" sz="1200" b="1">
                          <a:effectLst/>
                        </a:rPr>
                        <a:t>Community</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boasts of a large community of developers. It has highly active millions of users to discuss problems with.</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hosts community events connecting contributors with open-source systems.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82130626"/>
                  </a:ext>
                </a:extLst>
              </a:tr>
              <a:tr h="569289">
                <a:tc>
                  <a:txBody>
                    <a:bodyPr/>
                    <a:lstStyle/>
                    <a:p>
                      <a:pPr latinLnBrk="0"/>
                      <a:r>
                        <a:rPr lang="en-US" sz="1200" b="1">
                          <a:effectLst/>
                        </a:rPr>
                        <a:t>Platform</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It has a development platform used to store projects. It provides features such as task management, bug tracking, etc.</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a:effectLst/>
                        </a:rPr>
                        <a:t>GitLab provides web-based DevOps internal management of repositories.</a:t>
                      </a:r>
                      <a:endParaRPr lang="en-US" sz="120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17191111"/>
                  </a:ext>
                </a:extLst>
              </a:tr>
              <a:tr h="358674">
                <a:tc>
                  <a:txBody>
                    <a:bodyPr/>
                    <a:lstStyle/>
                    <a:p>
                      <a:pPr latinLnBrk="0"/>
                      <a:r>
                        <a:rPr lang="en-US" sz="1200" b="1">
                          <a:effectLst/>
                        </a:rPr>
                        <a:t>Inner-sourcing</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Developers are allowed to promote inner sourcing of internal repositories.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dirty="0">
                          <a:effectLst/>
                        </a:rPr>
                        <a:t>GitLab doesn’t allow inner sourcing.</a:t>
                      </a:r>
                      <a:endParaRPr lang="en-US" sz="1200" dirty="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848847283"/>
                  </a:ext>
                </a:extLst>
              </a:tr>
              <a:tr h="463981">
                <a:tc>
                  <a:txBody>
                    <a:bodyPr/>
                    <a:lstStyle/>
                    <a:p>
                      <a:pPr latinLnBrk="0"/>
                      <a:r>
                        <a:rPr lang="en-US" sz="1200" b="1">
                          <a:effectLst/>
                        </a:rPr>
                        <a:t>Confidential Issues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This module creates confidential issues that are visible only to project members.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dirty="0">
                          <a:effectLst/>
                        </a:rPr>
                        <a:t>GitLab lacks this the confidential issue feature.</a:t>
                      </a:r>
                      <a:endParaRPr lang="en-US" sz="1200" dirty="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663961192"/>
                  </a:ext>
                </a:extLst>
              </a:tr>
            </a:tbl>
          </a:graphicData>
        </a:graphic>
      </p:graphicFrame>
    </p:spTree>
    <p:extLst>
      <p:ext uri="{BB962C8B-B14F-4D97-AF65-F5344CB8AC3E}">
        <p14:creationId xmlns:p14="http://schemas.microsoft.com/office/powerpoint/2010/main" val="87079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About remote repositories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GitHub's collaborative approach to development depends on publishing commits from your local repository for other people to view, fetch, and update.</a:t>
            </a:r>
          </a:p>
          <a:p>
            <a:endParaRPr lang="en-US" dirty="0"/>
          </a:p>
          <a:p>
            <a:r>
              <a:rPr lang="en-US" dirty="0"/>
              <a:t>A remote URL is Git's fancy way of saying "the place where your code is stored." That URL could be your repository on GitHub, or another user's fork, or even on a completely different server.</a:t>
            </a:r>
          </a:p>
          <a:p>
            <a:endParaRPr lang="en-US" dirty="0"/>
          </a:p>
          <a:p>
            <a:r>
              <a:rPr lang="en-US" dirty="0"/>
              <a:t>You can only push to two types of URL addresses:</a:t>
            </a:r>
          </a:p>
          <a:p>
            <a:endParaRPr lang="en-US" dirty="0"/>
          </a:p>
          <a:p>
            <a:r>
              <a:rPr lang="en-US" dirty="0"/>
              <a:t>An HTTPS URL like https://github.com/user/repo.git</a:t>
            </a:r>
          </a:p>
          <a:p>
            <a:r>
              <a:rPr lang="en-US" dirty="0"/>
              <a:t>An SSH URL, like </a:t>
            </a:r>
            <a:r>
              <a:rPr lang="en-US" dirty="0" err="1"/>
              <a:t>git@github.com:user</a:t>
            </a:r>
            <a:r>
              <a:rPr lang="en-US" dirty="0"/>
              <a:t>/</a:t>
            </a:r>
            <a:r>
              <a:rPr lang="en-US" dirty="0" err="1"/>
              <a:t>repo.git</a:t>
            </a:r>
            <a:endParaRPr lang="en-US" dirty="0"/>
          </a:p>
          <a:p>
            <a:r>
              <a:rPr lang="en-US" dirty="0"/>
              <a:t>Git associates a remote URL with a name, and your default remote is usually called origin.</a:t>
            </a:r>
          </a:p>
        </p:txBody>
      </p:sp>
    </p:spTree>
    <p:extLst>
      <p:ext uri="{BB962C8B-B14F-4D97-AF65-F5344CB8AC3E}">
        <p14:creationId xmlns:p14="http://schemas.microsoft.com/office/powerpoint/2010/main" val="166658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Tools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pPr marL="342900" indent="-342900">
              <a:buFont typeface="Arial" panose="020B0604020202020204" pitchFamily="34" charset="0"/>
              <a:buChar char="•"/>
            </a:pPr>
            <a:r>
              <a:rPr lang="en-US" dirty="0"/>
              <a:t>Git comes with some of its tools like Git Bash, Git GUI to provide the interface between machine and user. It supports inbuilt as well as third-party tools.</a:t>
            </a:r>
          </a:p>
          <a:p>
            <a:pPr marL="342900" indent="-342900">
              <a:buFont typeface="Arial" panose="020B0604020202020204" pitchFamily="34" charset="0"/>
              <a:buChar char="•"/>
            </a:pPr>
            <a:r>
              <a:rPr lang="en-US" dirty="0"/>
              <a:t>Git comes with built-in GUI tools like </a:t>
            </a:r>
            <a:r>
              <a:rPr lang="en-US" b="1" dirty="0"/>
              <a:t>git bash</a:t>
            </a:r>
            <a:r>
              <a:rPr lang="en-US" dirty="0"/>
              <a:t>, </a:t>
            </a:r>
            <a:r>
              <a:rPr lang="en-US" b="1" dirty="0"/>
              <a:t>git-</a:t>
            </a:r>
            <a:r>
              <a:rPr lang="en-US" b="1" dirty="0" err="1"/>
              <a:t>gui</a:t>
            </a:r>
            <a:r>
              <a:rPr lang="en-US" dirty="0"/>
              <a:t>, and </a:t>
            </a:r>
            <a:r>
              <a:rPr lang="en-US" b="1" dirty="0" err="1"/>
              <a:t>gitk</a:t>
            </a:r>
            <a:r>
              <a:rPr lang="en-US" dirty="0"/>
              <a:t> for committing and browsing. It also supports several third-party tools for users looking for platform-specific experience.</a:t>
            </a:r>
          </a:p>
          <a:p>
            <a:endParaRPr lang="en-US" dirty="0"/>
          </a:p>
        </p:txBody>
      </p:sp>
    </p:spTree>
    <p:extLst>
      <p:ext uri="{BB962C8B-B14F-4D97-AF65-F5344CB8AC3E}">
        <p14:creationId xmlns:p14="http://schemas.microsoft.com/office/powerpoint/2010/main" val="417105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Git provides powerful functionality to explore it. We need many tools such as commands, command line, Git GUI. Let's understand some essential package tools.</a:t>
            </a:r>
          </a:p>
          <a:p>
            <a:endParaRPr lang="en-US" dirty="0"/>
          </a:p>
          <a:p>
            <a:r>
              <a:rPr lang="en-US" dirty="0" err="1"/>
              <a:t>GitBash</a:t>
            </a:r>
            <a:endParaRPr lang="en-US" dirty="0"/>
          </a:p>
          <a:p>
            <a:pPr marL="342900" indent="-342900">
              <a:buFont typeface="Arial" panose="020B0604020202020204" pitchFamily="34" charset="0"/>
              <a:buChar char="•"/>
            </a:pPr>
            <a:r>
              <a:rPr lang="en-US" dirty="0"/>
              <a:t>Git Bash is an application for the Windows environment. It is used as Git command line for windows. Git Bash provides an emulation layer for a Git command-line experience. </a:t>
            </a:r>
          </a:p>
          <a:p>
            <a:pPr marL="342900" indent="-342900">
              <a:buFont typeface="Arial" panose="020B0604020202020204" pitchFamily="34" charset="0"/>
              <a:buChar char="•"/>
            </a:pPr>
            <a:r>
              <a:rPr lang="en-US" dirty="0"/>
              <a:t>Bash is an abbreviation of </a:t>
            </a:r>
            <a:r>
              <a:rPr lang="en-US" b="1" dirty="0"/>
              <a:t>Bourne Again Shell</a:t>
            </a:r>
            <a:r>
              <a:rPr lang="en-US" dirty="0"/>
              <a:t>. Git package installer contains Bash, bash utilities, and Git on a Windows operating system.</a:t>
            </a:r>
          </a:p>
          <a:p>
            <a:pPr marL="342900" indent="-342900">
              <a:buFont typeface="Arial" panose="020B0604020202020204" pitchFamily="34" charset="0"/>
              <a:buChar char="•"/>
            </a:pPr>
            <a:r>
              <a:rPr lang="en-US" dirty="0"/>
              <a:t>Bash is a standard default shell on Linux and macOS. A shell is a terminal application which is used to create an interface with an operating system through commands.</a:t>
            </a:r>
          </a:p>
          <a:p>
            <a:pPr marL="342900" indent="-342900">
              <a:buFont typeface="Arial" panose="020B0604020202020204" pitchFamily="34" charset="0"/>
              <a:buChar char="•"/>
            </a:pPr>
            <a:r>
              <a:rPr lang="en-US" dirty="0"/>
              <a:t>By default, Git Windows package contains the Git Bash tool. We can access it by right-click on a folder in Windows Explorer.</a:t>
            </a:r>
          </a:p>
          <a:p>
            <a:endParaRPr lang="en-US" dirty="0"/>
          </a:p>
        </p:txBody>
      </p:sp>
    </p:spTree>
    <p:extLst>
      <p:ext uri="{BB962C8B-B14F-4D97-AF65-F5344CB8AC3E}">
        <p14:creationId xmlns:p14="http://schemas.microsoft.com/office/powerpoint/2010/main" val="172526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2400" b="1" dirty="0"/>
              <a:t>Git Bash</a:t>
            </a:r>
            <a:endParaRPr lang="en-US" b="1" dirty="0"/>
          </a:p>
          <a:p>
            <a:pPr marL="342900" indent="-342900">
              <a:buFont typeface="Arial" panose="020B0604020202020204" pitchFamily="34" charset="0"/>
              <a:buChar char="•"/>
            </a:pPr>
            <a:r>
              <a:rPr lang="en-US" dirty="0"/>
              <a:t>Git Bash comes with some additional commands that are stored in the </a:t>
            </a:r>
            <a:r>
              <a:rPr lang="en-US" b="1" dirty="0"/>
              <a:t>/</a:t>
            </a:r>
            <a:r>
              <a:rPr lang="en-US" b="1" dirty="0" err="1"/>
              <a:t>usr</a:t>
            </a:r>
            <a:r>
              <a:rPr lang="en-US" b="1" dirty="0"/>
              <a:t>/bin</a:t>
            </a:r>
            <a:r>
              <a:rPr lang="en-US" dirty="0"/>
              <a:t> directory of the Git Bash emulation.</a:t>
            </a:r>
          </a:p>
          <a:p>
            <a:pPr marL="342900" indent="-342900">
              <a:buFont typeface="Arial" panose="020B0604020202020204" pitchFamily="34" charset="0"/>
              <a:buChar char="•"/>
            </a:pPr>
            <a:r>
              <a:rPr lang="en-US" dirty="0"/>
              <a:t>Git Bash can provide a robust shell experience on Windows.</a:t>
            </a:r>
          </a:p>
          <a:p>
            <a:pPr marL="342900" indent="-342900">
              <a:buFont typeface="Arial" panose="020B0604020202020204" pitchFamily="34" charset="0"/>
              <a:buChar char="•"/>
            </a:pPr>
            <a:r>
              <a:rPr lang="en-US" dirty="0"/>
              <a:t>Git Bash comes with some essential shell commands like </a:t>
            </a:r>
            <a:r>
              <a:rPr lang="en-US" b="1" dirty="0" err="1"/>
              <a:t>Ssh</a:t>
            </a:r>
            <a:r>
              <a:rPr lang="en-US" dirty="0"/>
              <a:t>, </a:t>
            </a:r>
            <a:r>
              <a:rPr lang="en-US" b="1" dirty="0" err="1"/>
              <a:t>scp</a:t>
            </a:r>
            <a:r>
              <a:rPr lang="en-US" dirty="0"/>
              <a:t>, </a:t>
            </a:r>
            <a:r>
              <a:rPr lang="en-US" b="1" dirty="0"/>
              <a:t>cat</a:t>
            </a:r>
            <a:r>
              <a:rPr lang="en-US" dirty="0"/>
              <a:t>, </a:t>
            </a:r>
            <a:r>
              <a:rPr lang="en-US" b="1" dirty="0"/>
              <a:t>find</a:t>
            </a:r>
            <a:r>
              <a:rPr lang="en-US" dirty="0"/>
              <a:t>.</a:t>
            </a:r>
          </a:p>
          <a:p>
            <a:pPr marL="342900" indent="-342900">
              <a:buFont typeface="Arial" panose="020B0604020202020204" pitchFamily="34" charset="0"/>
              <a:buChar char="•"/>
            </a:pPr>
            <a:r>
              <a:rPr lang="en-US" dirty="0"/>
              <a:t>Git Bash also includes the full set of Git core commands like </a:t>
            </a:r>
            <a:r>
              <a:rPr lang="en-US" b="1" dirty="0"/>
              <a:t>git clone, git commit, git checkout, git push</a:t>
            </a:r>
            <a:r>
              <a:rPr lang="en-US" dirty="0"/>
              <a:t>, and more.</a:t>
            </a:r>
          </a:p>
          <a:p>
            <a:r>
              <a:rPr lang="en-US" sz="2400" b="1" dirty="0"/>
              <a:t>Git GUI</a:t>
            </a:r>
          </a:p>
          <a:p>
            <a:pPr marL="342900" indent="-342900">
              <a:buFont typeface="Arial" panose="020B0604020202020204" pitchFamily="34" charset="0"/>
              <a:buChar char="•"/>
            </a:pPr>
            <a:r>
              <a:rPr lang="en-US" dirty="0"/>
              <a:t>Git GUI is a powerful alternative to Git BASH. </a:t>
            </a:r>
          </a:p>
          <a:p>
            <a:pPr marL="342900" indent="-342900">
              <a:buFont typeface="Arial" panose="020B0604020202020204" pitchFamily="34" charset="0"/>
              <a:buChar char="•"/>
            </a:pPr>
            <a:r>
              <a:rPr lang="en-US" dirty="0"/>
              <a:t>It offers a graphical version of the Git command line function, as well as comprehensive visual diff tools. </a:t>
            </a:r>
          </a:p>
          <a:p>
            <a:pPr marL="342900" indent="-342900">
              <a:buFont typeface="Arial" panose="020B0604020202020204" pitchFamily="34" charset="0"/>
              <a:buChar char="•"/>
            </a:pPr>
            <a:r>
              <a:rPr lang="en-US" dirty="0"/>
              <a:t>We can access it by simply right click on a folder or location in windows explorer. Also, we can access it through the command line by typing below command.</a:t>
            </a:r>
          </a:p>
          <a:p>
            <a:pPr marL="342900" indent="-342900">
              <a:buFont typeface="Arial" panose="020B0604020202020204" pitchFamily="34" charset="0"/>
              <a:buChar char="•"/>
            </a:pPr>
            <a:r>
              <a:rPr lang="en-US" dirty="0"/>
              <a:t>$ git </a:t>
            </a:r>
            <a:r>
              <a:rPr lang="en-US" dirty="0" err="1"/>
              <a:t>gui</a:t>
            </a:r>
            <a:r>
              <a:rPr lang="en-US" dirty="0"/>
              <a:t>  </a:t>
            </a:r>
          </a:p>
          <a:p>
            <a:endParaRPr lang="en-US" dirty="0"/>
          </a:p>
        </p:txBody>
      </p:sp>
    </p:spTree>
    <p:extLst>
      <p:ext uri="{BB962C8B-B14F-4D97-AF65-F5344CB8AC3E}">
        <p14:creationId xmlns:p14="http://schemas.microsoft.com/office/powerpoint/2010/main" val="340062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  -GIT GUI</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17</a:t>
            </a:fld>
            <a:endParaRPr lang="en-GB" noProof="0" dirty="0"/>
          </a:p>
        </p:txBody>
      </p:sp>
      <p:pic>
        <p:nvPicPr>
          <p:cNvPr id="16386" name="Picture 2" descr="Git Tools">
            <a:extLst>
              <a:ext uri="{FF2B5EF4-FFF2-40B4-BE49-F238E27FC236}">
                <a16:creationId xmlns:a16="http://schemas.microsoft.com/office/drawing/2014/main" id="{40BF883B-2C84-468E-B23D-81BDAE9C9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01" y="1278384"/>
            <a:ext cx="10457198" cy="85407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Git Tools">
            <a:extLst>
              <a:ext uri="{FF2B5EF4-FFF2-40B4-BE49-F238E27FC236}">
                <a16:creationId xmlns:a16="http://schemas.microsoft.com/office/drawing/2014/main" id="{82D1D29F-3BE4-440E-80D0-DE72AD0F29C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67400" y="2276035"/>
            <a:ext cx="10479023" cy="422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069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  - </a:t>
            </a:r>
            <a:r>
              <a:rPr lang="en-US" b="0" dirty="0" err="1"/>
              <a:t>Gitk</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18</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67401" y="1134808"/>
            <a:ext cx="11514348" cy="4922391"/>
          </a:xfrm>
        </p:spPr>
        <p:txBody>
          <a:bodyPr/>
          <a:lstStyle/>
          <a:p>
            <a:r>
              <a:rPr lang="en-US" dirty="0" err="1"/>
              <a:t>gitk</a:t>
            </a:r>
            <a:r>
              <a:rPr lang="en-US" dirty="0"/>
              <a:t> is a graphical history viewer tool. It's a robust GUI shell over </a:t>
            </a:r>
            <a:r>
              <a:rPr lang="en-US" b="1" dirty="0"/>
              <a:t>git log</a:t>
            </a:r>
            <a:r>
              <a:rPr lang="en-US" dirty="0"/>
              <a:t> and </a:t>
            </a:r>
            <a:r>
              <a:rPr lang="en-US" b="1" dirty="0"/>
              <a:t>git grep</a:t>
            </a:r>
            <a:r>
              <a:rPr lang="en-US" dirty="0"/>
              <a:t>. </a:t>
            </a:r>
          </a:p>
          <a:p>
            <a:r>
              <a:rPr lang="en-US" dirty="0"/>
              <a:t>This tool is used to find something that happened in the past or visualize your project's history.</a:t>
            </a:r>
          </a:p>
          <a:p>
            <a:r>
              <a:rPr lang="en-US" dirty="0" err="1"/>
              <a:t>Gitk</a:t>
            </a:r>
            <a:r>
              <a:rPr lang="en-US" dirty="0"/>
              <a:t> can invoke from the command-line. Just change directory into a Git repository, and type:</a:t>
            </a:r>
          </a:p>
          <a:p>
            <a:r>
              <a:rPr lang="en-US" dirty="0"/>
              <a:t>$ </a:t>
            </a:r>
            <a:r>
              <a:rPr lang="en-US" dirty="0" err="1"/>
              <a:t>gitk</a:t>
            </a:r>
            <a:r>
              <a:rPr lang="en-US" dirty="0"/>
              <a:t> [git log options]  </a:t>
            </a:r>
          </a:p>
          <a:p>
            <a:endParaRPr lang="en-US" dirty="0"/>
          </a:p>
        </p:txBody>
      </p:sp>
      <p:pic>
        <p:nvPicPr>
          <p:cNvPr id="14338" name="Picture 2" descr="Git Tools">
            <a:extLst>
              <a:ext uri="{FF2B5EF4-FFF2-40B4-BE49-F238E27FC236}">
                <a16:creationId xmlns:a16="http://schemas.microsoft.com/office/drawing/2014/main" id="{1AE6DA56-B921-4FCD-8A50-729942B86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02" y="2813937"/>
            <a:ext cx="8981324" cy="171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41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  - </a:t>
            </a:r>
            <a:r>
              <a:rPr lang="en-US" b="0" dirty="0" err="1"/>
              <a:t>Gitk</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19</a:t>
            </a:fld>
            <a:endParaRPr lang="en-GB" noProof="0" dirty="0"/>
          </a:p>
        </p:txBody>
      </p:sp>
      <p:pic>
        <p:nvPicPr>
          <p:cNvPr id="23554" name="Picture 2" descr="Git Tools">
            <a:extLst>
              <a:ext uri="{FF2B5EF4-FFF2-40B4-BE49-F238E27FC236}">
                <a16:creationId xmlns:a16="http://schemas.microsoft.com/office/drawing/2014/main" id="{6CF0B877-F215-4F8C-893D-4E4FB8F50C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6979" y="1351128"/>
            <a:ext cx="10072048" cy="468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61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 Overview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pPr marL="342900" indent="-342900">
              <a:buFont typeface="Arial" panose="020B0604020202020204" pitchFamily="34" charset="0"/>
              <a:buChar char="•"/>
            </a:pPr>
            <a:r>
              <a:rPr lang="en-US" dirty="0"/>
              <a:t>Git is essentially a </a:t>
            </a:r>
            <a:r>
              <a:rPr lang="en-US" b="1" dirty="0"/>
              <a:t>version control system</a:t>
            </a:r>
            <a:r>
              <a:rPr lang="en-US" dirty="0"/>
              <a:t> (or a </a:t>
            </a:r>
            <a:r>
              <a:rPr lang="en-US" b="1" dirty="0"/>
              <a:t>revision control system</a:t>
            </a:r>
            <a:r>
              <a:rPr lang="en-US" dirty="0"/>
              <a:t>) is software that has the ability to manage and track changes that occur to any document that is in a given project.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 key benefit of version control is being able to have several people working on the same document at once. You then will have the ability to merge these changes so that each member can work on the same file without fear that they are affecting each other’s work. Pretty cool, eh?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Historically, version control systems have been associated with developers and programmers because they normally deal with source code files (which are essentially text files) and because they work in teams where different members may be dipping in and out of various files.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Imagine having 5 developers working on the same project: managing 5 files would mean 20 more files to deal with. Most projects will have many, many files and even more developers– and as you can soon imagine, it can become quite a nightmare.</a:t>
            </a:r>
          </a:p>
        </p:txBody>
      </p:sp>
    </p:spTree>
    <p:extLst>
      <p:ext uri="{BB962C8B-B14F-4D97-AF65-F5344CB8AC3E}">
        <p14:creationId xmlns:p14="http://schemas.microsoft.com/office/powerpoint/2010/main" val="1476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20</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endParaRPr lang="en-US" b="1" dirty="0"/>
          </a:p>
          <a:p>
            <a:r>
              <a:rPr lang="en-US" b="1" dirty="0"/>
              <a:t>The most common commands</a:t>
            </a:r>
          </a:p>
          <a:p>
            <a:r>
              <a:rPr lang="en-US" dirty="0"/>
              <a:t>Run git help to print a list of the most common commands. You'll probably notice you've used most of them, but how well do you really know them? Thankfully, there is a help page for every command!</a:t>
            </a:r>
          </a:p>
          <a:p>
            <a:r>
              <a:rPr lang="en-US" b="1" dirty="0"/>
              <a:t>A help page for every command</a:t>
            </a:r>
          </a:p>
          <a:p>
            <a:r>
              <a:rPr lang="en-US" dirty="0"/>
              <a:t>Git's documentation is comprehensive and is automatically installed with Git. Run git help &lt;command&gt; to find out all about a command's behavior and what options it can take</a:t>
            </a:r>
          </a:p>
          <a:p>
            <a:endParaRPr lang="en-US" dirty="0"/>
          </a:p>
          <a:p>
            <a:r>
              <a:rPr lang="en-US" b="1" dirty="0"/>
              <a:t>Git guides</a:t>
            </a:r>
          </a:p>
          <a:p>
            <a:r>
              <a:rPr lang="en-US" dirty="0"/>
              <a:t>Git comes with a handful of guides ready for you to explore. Run git help -g to see what's available:</a:t>
            </a:r>
          </a:p>
        </p:txBody>
      </p:sp>
    </p:spTree>
    <p:extLst>
      <p:ext uri="{BB962C8B-B14F-4D97-AF65-F5344CB8AC3E}">
        <p14:creationId xmlns:p14="http://schemas.microsoft.com/office/powerpoint/2010/main" val="3992609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Git guides</a:t>
            </a:r>
          </a:p>
          <a:p>
            <a:r>
              <a:rPr lang="en-US" dirty="0"/>
              <a:t>Git comes with a handful of guides ready for you to explore. Run git help -g to see what's available:</a:t>
            </a:r>
          </a:p>
          <a:p>
            <a:endParaRPr lang="en-US" dirty="0"/>
          </a:p>
          <a:p>
            <a:r>
              <a:rPr lang="en-US" dirty="0"/>
              <a:t>The common Git guides are:</a:t>
            </a:r>
          </a:p>
          <a:p>
            <a:endParaRPr lang="en-US" dirty="0"/>
          </a:p>
          <a:p>
            <a:r>
              <a:rPr lang="en-US" dirty="0"/>
              <a:t>   attributes   Defining attributes per path</a:t>
            </a:r>
          </a:p>
          <a:p>
            <a:r>
              <a:rPr lang="en-US" dirty="0"/>
              <a:t>   everyday     </a:t>
            </a:r>
            <a:r>
              <a:rPr lang="en-US" dirty="0" err="1"/>
              <a:t>Everyday</a:t>
            </a:r>
            <a:r>
              <a:rPr lang="en-US" dirty="0"/>
              <a:t> Git With 20 Commands Or So</a:t>
            </a:r>
          </a:p>
          <a:p>
            <a:r>
              <a:rPr lang="en-US" dirty="0"/>
              <a:t>   glossary     A Git glossary</a:t>
            </a:r>
          </a:p>
          <a:p>
            <a:r>
              <a:rPr lang="en-US" dirty="0"/>
              <a:t>   ignore       Specifies intentionally untracked files to ignore</a:t>
            </a:r>
          </a:p>
          <a:p>
            <a:r>
              <a:rPr lang="en-US" dirty="0"/>
              <a:t>   modules      Defining submodule properties</a:t>
            </a:r>
          </a:p>
          <a:p>
            <a:r>
              <a:rPr lang="en-US" dirty="0"/>
              <a:t>   revisions    Specifying revisions and ranges for Git</a:t>
            </a:r>
          </a:p>
          <a:p>
            <a:r>
              <a:rPr lang="en-US" dirty="0"/>
              <a:t>   tutorial     A tutorial introduction to Git (for version 1.5.1 or newer)</a:t>
            </a:r>
          </a:p>
          <a:p>
            <a:r>
              <a:rPr lang="en-US" dirty="0"/>
              <a:t>   workflows    An overview of recommended workflows with Git</a:t>
            </a:r>
          </a:p>
          <a:p>
            <a:r>
              <a:rPr lang="en-US" dirty="0"/>
              <a:t>'git help -a' and 'git help -g' list available subcommands and some concept guides. See 'git help   &lt;command&gt;' or 'git help &lt;concept&gt;’  to read about a specific subcommand or concept.</a:t>
            </a:r>
          </a:p>
          <a:p>
            <a:r>
              <a:rPr lang="en-US" dirty="0"/>
              <a:t>See 'git help git' for an overview of the system.</a:t>
            </a:r>
          </a:p>
        </p:txBody>
      </p:sp>
    </p:spTree>
    <p:extLst>
      <p:ext uri="{BB962C8B-B14F-4D97-AF65-F5344CB8AC3E}">
        <p14:creationId xmlns:p14="http://schemas.microsoft.com/office/powerpoint/2010/main" val="2604709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 - </a:t>
            </a:r>
            <a:r>
              <a:rPr lang="en-US" dirty="0"/>
              <a:t>Autocompletion for Git commands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You may also find it useful to use the completion scripts that provide Git command completion for bash, </a:t>
            </a:r>
            <a:r>
              <a:rPr lang="en-US" dirty="0" err="1"/>
              <a:t>tcsh</a:t>
            </a:r>
            <a:r>
              <a:rPr lang="en-US" dirty="0"/>
              <a:t> and </a:t>
            </a:r>
            <a:r>
              <a:rPr lang="en-US" dirty="0" err="1"/>
              <a:t>zsh</a:t>
            </a:r>
            <a:r>
              <a:rPr lang="en-US" dirty="0"/>
              <a:t>. Again, follow the instructions inside the scripts to learn how to install them. Once done, you can try out typing a command.</a:t>
            </a:r>
          </a:p>
          <a:p>
            <a:r>
              <a:rPr lang="en-US" dirty="0"/>
              <a:t>Let's say you want to type git pull. If Git completion is enabled, typing just the first letter with git p followed by Tab will show the following:</a:t>
            </a:r>
          </a:p>
          <a:p>
            <a:r>
              <a:rPr lang="en-US" dirty="0"/>
              <a:t>pack-objects   -- create packed archive of objects</a:t>
            </a:r>
          </a:p>
          <a:p>
            <a:r>
              <a:rPr lang="en-US" dirty="0"/>
              <a:t>pack-redundant -- find redundant pack files</a:t>
            </a:r>
          </a:p>
          <a:p>
            <a:r>
              <a:rPr lang="en-US" dirty="0"/>
              <a:t>pack-refs      -- pack heads and tags for efficient repository access</a:t>
            </a:r>
          </a:p>
          <a:p>
            <a:r>
              <a:rPr lang="en-US" dirty="0"/>
              <a:t>parse-remote   -- routines to help parsing remote repository access parameters</a:t>
            </a:r>
          </a:p>
          <a:p>
            <a:r>
              <a:rPr lang="en-US" dirty="0"/>
              <a:t>patch-id       -- compute unique ID for a patch</a:t>
            </a:r>
          </a:p>
          <a:p>
            <a:r>
              <a:rPr lang="en-US" dirty="0"/>
              <a:t>prune          -- prune all unreachable objects from the object database</a:t>
            </a:r>
          </a:p>
          <a:p>
            <a:r>
              <a:rPr lang="en-US" dirty="0"/>
              <a:t>prune-packed   -- remove extra objects that are already in pack files</a:t>
            </a:r>
          </a:p>
          <a:p>
            <a:r>
              <a:rPr lang="en-US" dirty="0"/>
              <a:t>pull           -- fetch from and merge with another repository or local branch</a:t>
            </a:r>
          </a:p>
          <a:p>
            <a:r>
              <a:rPr lang="en-US" dirty="0"/>
              <a:t>push           -- update remote refs along with associated objects</a:t>
            </a:r>
          </a:p>
          <a:p>
            <a:r>
              <a:rPr lang="en-US" dirty="0"/>
              <a:t>To show all available commands, type git in your terminal followed by Tab+ Tab, and see the magic happening.</a:t>
            </a:r>
          </a:p>
          <a:p>
            <a:endParaRPr lang="en-US" dirty="0"/>
          </a:p>
          <a:p>
            <a:endParaRPr lang="en-US" dirty="0"/>
          </a:p>
        </p:txBody>
      </p:sp>
    </p:spTree>
    <p:extLst>
      <p:ext uri="{BB962C8B-B14F-4D97-AF65-F5344CB8AC3E}">
        <p14:creationId xmlns:p14="http://schemas.microsoft.com/office/powerpoint/2010/main" val="322760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Git plugins</a:t>
            </a:r>
          </a:p>
          <a:p>
            <a:r>
              <a:rPr lang="en-US" dirty="0"/>
              <a:t>Since Git is free software, it's easy for people to write scripts that extend its functionality. Let's see some of the most common ones.</a:t>
            </a:r>
          </a:p>
          <a:p>
            <a:endParaRPr lang="en-US" dirty="0"/>
          </a:p>
          <a:p>
            <a:r>
              <a:rPr lang="en-US" b="1" dirty="0"/>
              <a:t>The git-extras plugin</a:t>
            </a:r>
          </a:p>
          <a:p>
            <a:r>
              <a:rPr lang="en-US" dirty="0"/>
              <a:t>If you want to enhance Git with more commands, you'll want to try out the git-extras plugin. It includes commands like git info (show information about the repository), git effort (number of commits per file), and the list goes on. After you install it, make sure to visit the documentation on the provided commands in order to understand what each one does before using it.</a:t>
            </a:r>
          </a:p>
          <a:p>
            <a:endParaRPr lang="en-US" dirty="0"/>
          </a:p>
          <a:p>
            <a:r>
              <a:rPr lang="en-US" b="1" dirty="0"/>
              <a:t>The git-open plugin</a:t>
            </a:r>
          </a:p>
          <a:p>
            <a:r>
              <a:rPr lang="en-US" dirty="0"/>
              <a:t>If you want to quickly visit the website on which the repository you're on is hosted, git-open is for you. All major providers are supported (GitLab, GitHub, Bitbucket) and you can even use them all at the same time if you set them as different remotes.</a:t>
            </a:r>
          </a:p>
          <a:p>
            <a:endParaRPr lang="en-US" dirty="0"/>
          </a:p>
        </p:txBody>
      </p:sp>
    </p:spTree>
    <p:extLst>
      <p:ext uri="{BB962C8B-B14F-4D97-AF65-F5344CB8AC3E}">
        <p14:creationId xmlns:p14="http://schemas.microsoft.com/office/powerpoint/2010/main" val="3999201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Delete local branches that have been removed from remote on fetch/pull</a:t>
            </a:r>
          </a:p>
          <a:p>
            <a:r>
              <a:rPr lang="en-US" dirty="0"/>
              <a:t>You might already have a bunch of stale branches in your local repository that no longer exist in the remote one. To delete them in each fetch/pull, run:</a:t>
            </a:r>
          </a:p>
          <a:p>
            <a:endParaRPr lang="en-US" dirty="0"/>
          </a:p>
          <a:p>
            <a:r>
              <a:rPr lang="en-US" dirty="0"/>
              <a:t>git config --global </a:t>
            </a:r>
            <a:r>
              <a:rPr lang="en-US" dirty="0" err="1"/>
              <a:t>fetch.prune</a:t>
            </a:r>
            <a:r>
              <a:rPr lang="en-US" dirty="0"/>
              <a:t> true</a:t>
            </a:r>
          </a:p>
          <a:p>
            <a:r>
              <a:rPr lang="en-US" dirty="0"/>
              <a:t>Or manually add the following to your ~/.</a:t>
            </a:r>
            <a:r>
              <a:rPr lang="en-US" dirty="0" err="1"/>
              <a:t>gitconfig</a:t>
            </a:r>
            <a:r>
              <a:rPr lang="en-US" dirty="0"/>
              <a:t>:</a:t>
            </a:r>
          </a:p>
          <a:p>
            <a:endParaRPr lang="en-US" dirty="0"/>
          </a:p>
          <a:p>
            <a:r>
              <a:rPr lang="en-US" dirty="0"/>
              <a:t>[fetch]</a:t>
            </a:r>
          </a:p>
          <a:p>
            <a:r>
              <a:rPr lang="en-US" dirty="0"/>
              <a:t>  prune = true</a:t>
            </a:r>
          </a:p>
        </p:txBody>
      </p:sp>
    </p:spTree>
    <p:extLst>
      <p:ext uri="{BB962C8B-B14F-4D97-AF65-F5344CB8AC3E}">
        <p14:creationId xmlns:p14="http://schemas.microsoft.com/office/powerpoint/2010/main" val="124168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Set a global .</a:t>
            </a:r>
            <a:r>
              <a:rPr lang="en-US" dirty="0" err="1"/>
              <a:t>gitignore</a:t>
            </a:r>
            <a:endParaRPr lang="en-US" dirty="0"/>
          </a:p>
          <a:p>
            <a:endParaRPr lang="en-US" dirty="0"/>
          </a:p>
          <a:p>
            <a:r>
              <a:rPr lang="en-US" dirty="0"/>
              <a:t>If you want to avoid committing files like .</a:t>
            </a:r>
            <a:r>
              <a:rPr lang="en-US" dirty="0" err="1"/>
              <a:t>DS_Store</a:t>
            </a:r>
            <a:r>
              <a:rPr lang="en-US" dirty="0"/>
              <a:t>, Vim </a:t>
            </a:r>
            <a:r>
              <a:rPr lang="en-US" dirty="0" err="1"/>
              <a:t>swp</a:t>
            </a:r>
            <a:r>
              <a:rPr lang="en-US" dirty="0"/>
              <a:t> files, etc., you can set up a global .</a:t>
            </a:r>
            <a:r>
              <a:rPr lang="en-US" dirty="0" err="1"/>
              <a:t>gitignore</a:t>
            </a:r>
            <a:r>
              <a:rPr lang="en-US" dirty="0"/>
              <a:t> file.</a:t>
            </a:r>
          </a:p>
          <a:p>
            <a:endParaRPr lang="en-US" dirty="0"/>
          </a:p>
          <a:p>
            <a:r>
              <a:rPr lang="en-US" dirty="0"/>
              <a:t>First create the file:</a:t>
            </a:r>
          </a:p>
          <a:p>
            <a:endParaRPr lang="en-US" dirty="0"/>
          </a:p>
          <a:p>
            <a:r>
              <a:rPr lang="en-US" dirty="0"/>
              <a:t>touch ~/.</a:t>
            </a:r>
            <a:r>
              <a:rPr lang="en-US" dirty="0" err="1"/>
              <a:t>gitignore</a:t>
            </a:r>
            <a:endParaRPr lang="en-US" dirty="0"/>
          </a:p>
          <a:p>
            <a:r>
              <a:rPr lang="en-US" dirty="0"/>
              <a:t>Then run:</a:t>
            </a:r>
          </a:p>
          <a:p>
            <a:endParaRPr lang="en-US" dirty="0"/>
          </a:p>
          <a:p>
            <a:r>
              <a:rPr lang="en-US" dirty="0"/>
              <a:t>git config --global </a:t>
            </a:r>
            <a:r>
              <a:rPr lang="en-US" dirty="0" err="1"/>
              <a:t>core.excludesFile</a:t>
            </a:r>
            <a:r>
              <a:rPr lang="en-US" dirty="0"/>
              <a:t> ~/.</a:t>
            </a:r>
            <a:r>
              <a:rPr lang="en-US" dirty="0" err="1"/>
              <a:t>gitignore</a:t>
            </a:r>
            <a:endParaRPr lang="en-US" dirty="0"/>
          </a:p>
          <a:p>
            <a:r>
              <a:rPr lang="en-US" dirty="0"/>
              <a:t>Or manually add the following to your ~/.</a:t>
            </a:r>
            <a:r>
              <a:rPr lang="en-US" dirty="0" err="1"/>
              <a:t>gitconfig</a:t>
            </a:r>
            <a:r>
              <a:rPr lang="en-US" dirty="0"/>
              <a:t>:</a:t>
            </a:r>
          </a:p>
          <a:p>
            <a:endParaRPr lang="en-US" dirty="0"/>
          </a:p>
          <a:p>
            <a:r>
              <a:rPr lang="en-US" dirty="0"/>
              <a:t>[core]</a:t>
            </a:r>
          </a:p>
          <a:p>
            <a:r>
              <a:rPr lang="en-US" dirty="0"/>
              <a:t>  </a:t>
            </a:r>
            <a:r>
              <a:rPr lang="en-US" dirty="0" err="1"/>
              <a:t>excludesFile</a:t>
            </a:r>
            <a:r>
              <a:rPr lang="en-US" dirty="0"/>
              <a:t> = ~/.</a:t>
            </a:r>
            <a:r>
              <a:rPr lang="en-US" dirty="0" err="1"/>
              <a:t>gitignore</a:t>
            </a:r>
            <a:endParaRPr lang="en-US" dirty="0"/>
          </a:p>
          <a:p>
            <a:r>
              <a:rPr lang="en-US" dirty="0"/>
              <a:t>Gradually build up your own useful list of things you want Git to ignore. Read the </a:t>
            </a:r>
            <a:r>
              <a:rPr lang="en-US" dirty="0" err="1"/>
              <a:t>gitignore</a:t>
            </a:r>
            <a:r>
              <a:rPr lang="en-US" dirty="0"/>
              <a:t> documentation to find out more.</a:t>
            </a:r>
          </a:p>
        </p:txBody>
      </p:sp>
    </p:spTree>
    <p:extLst>
      <p:ext uri="{BB962C8B-B14F-4D97-AF65-F5344CB8AC3E}">
        <p14:creationId xmlns:p14="http://schemas.microsoft.com/office/powerpoint/2010/main" val="2656317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Change the tool with which diffs are shown</a:t>
            </a:r>
          </a:p>
          <a:p>
            <a:br>
              <a:rPr lang="en-US" dirty="0"/>
            </a:br>
            <a:r>
              <a:rPr lang="en-US" dirty="0"/>
              <a:t>git diff is useful as it shows the changes that are not currently staged. When running this command Git usually uses its internal tool and displays the changes in your terminal.</a:t>
            </a:r>
          </a:p>
          <a:p>
            <a:r>
              <a:rPr lang="en-US" dirty="0"/>
              <a:t>If you don't like the default </a:t>
            </a:r>
            <a:r>
              <a:rPr lang="en-US" dirty="0" err="1"/>
              <a:t>difftool</a:t>
            </a:r>
            <a:r>
              <a:rPr lang="en-US" dirty="0"/>
              <a:t> there are a couple of others to choose from:</a:t>
            </a:r>
          </a:p>
          <a:p>
            <a:endParaRPr lang="en-US" dirty="0"/>
          </a:p>
          <a:p>
            <a:r>
              <a:rPr lang="en-US" dirty="0" err="1"/>
              <a:t>vimdiff</a:t>
            </a:r>
            <a:r>
              <a:rPr lang="en-US" dirty="0"/>
              <a:t> - Vim's built-in </a:t>
            </a:r>
            <a:r>
              <a:rPr lang="en-US" dirty="0" err="1"/>
              <a:t>vimdiff</a:t>
            </a:r>
            <a:endParaRPr lang="en-US" dirty="0"/>
          </a:p>
          <a:p>
            <a:r>
              <a:rPr lang="en-US" dirty="0" err="1"/>
              <a:t>magit</a:t>
            </a:r>
            <a:r>
              <a:rPr lang="en-US" dirty="0"/>
              <a:t> - Emacs most popular tool is </a:t>
            </a:r>
            <a:r>
              <a:rPr lang="en-US" dirty="0" err="1"/>
              <a:t>Magit</a:t>
            </a:r>
            <a:endParaRPr lang="en-US" dirty="0"/>
          </a:p>
          <a:p>
            <a:r>
              <a:rPr lang="en-US" dirty="0"/>
              <a:t>meld - A visual diff and merge tool written in Python</a:t>
            </a:r>
          </a:p>
          <a:p>
            <a:r>
              <a:rPr lang="en-US" dirty="0"/>
              <a:t>kdiff3 - A diff and merge program written in Qt</a:t>
            </a:r>
          </a:p>
          <a:p>
            <a:r>
              <a:rPr lang="en-US" dirty="0"/>
              <a:t>To change the default tool for watching diffs run the following:</a:t>
            </a:r>
          </a:p>
          <a:p>
            <a:endParaRPr lang="en-US" dirty="0"/>
          </a:p>
          <a:p>
            <a:r>
              <a:rPr lang="en-US" dirty="0"/>
              <a:t>git config --global </a:t>
            </a:r>
            <a:r>
              <a:rPr lang="en-US" dirty="0" err="1"/>
              <a:t>diff.tool</a:t>
            </a:r>
            <a:r>
              <a:rPr lang="en-US" dirty="0"/>
              <a:t> </a:t>
            </a:r>
            <a:r>
              <a:rPr lang="en-US" dirty="0" err="1"/>
              <a:t>vimdiff</a:t>
            </a:r>
            <a:endParaRPr lang="en-US" dirty="0"/>
          </a:p>
          <a:p>
            <a:r>
              <a:rPr lang="en-US" dirty="0"/>
              <a:t>Or manually add the following to your ~/.</a:t>
            </a:r>
            <a:r>
              <a:rPr lang="en-US" dirty="0" err="1"/>
              <a:t>gitconfig</a:t>
            </a:r>
            <a:r>
              <a:rPr lang="en-US" dirty="0"/>
              <a:t>:</a:t>
            </a:r>
          </a:p>
          <a:p>
            <a:r>
              <a:rPr lang="en-US" dirty="0"/>
              <a:t>[diff]</a:t>
            </a:r>
          </a:p>
          <a:p>
            <a:r>
              <a:rPr lang="en-US" dirty="0"/>
              <a:t>  tool = </a:t>
            </a:r>
            <a:r>
              <a:rPr lang="en-US" dirty="0" err="1"/>
              <a:t>vimdiff</a:t>
            </a:r>
            <a:endParaRPr lang="en-US" dirty="0"/>
          </a:p>
        </p:txBody>
      </p:sp>
    </p:spTree>
    <p:extLst>
      <p:ext uri="{BB962C8B-B14F-4D97-AF65-F5344CB8AC3E}">
        <p14:creationId xmlns:p14="http://schemas.microsoft.com/office/powerpoint/2010/main" val="23118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 - </a:t>
            </a:r>
            <a:r>
              <a:rPr lang="en-US" dirty="0"/>
              <a:t>Aliases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27</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Git commands can take a lot of flags at a time. For example, for a log graph you can use the following command:</a:t>
            </a:r>
          </a:p>
          <a:p>
            <a:endParaRPr lang="en-US" dirty="0"/>
          </a:p>
          <a:p>
            <a:r>
              <a:rPr lang="en-US" dirty="0"/>
              <a:t>git log --graph --pretty=format:'%</a:t>
            </a:r>
            <a:r>
              <a:rPr lang="en-US" dirty="0" err="1"/>
              <a:t>Cred%h%Creset</a:t>
            </a:r>
            <a:r>
              <a:rPr lang="en-US" dirty="0"/>
              <a:t> -%C(yellow)%</a:t>
            </a:r>
            <a:r>
              <a:rPr lang="en-US" dirty="0" err="1"/>
              <a:t>d%Creset</a:t>
            </a:r>
            <a:r>
              <a:rPr lang="en-US" dirty="0"/>
              <a:t> %s %</a:t>
            </a:r>
            <a:r>
              <a:rPr lang="en-US" dirty="0" err="1"/>
              <a:t>Cgreen</a:t>
            </a:r>
            <a:r>
              <a:rPr lang="en-US" dirty="0"/>
              <a:t>(%</a:t>
            </a:r>
            <a:r>
              <a:rPr lang="en-US" dirty="0" err="1"/>
              <a:t>cr</a:t>
            </a:r>
            <a:r>
              <a:rPr lang="en-US" dirty="0"/>
              <a:t>)%</a:t>
            </a:r>
            <a:r>
              <a:rPr lang="en-US" dirty="0" err="1"/>
              <a:t>Creset</a:t>
            </a:r>
            <a:r>
              <a:rPr lang="en-US" dirty="0"/>
              <a:t>' --abbrev-commit --date=relative</a:t>
            </a:r>
          </a:p>
          <a:p>
            <a:r>
              <a:rPr lang="en-US" dirty="0"/>
              <a:t>You sure don't want to type this every time you need to run it. For that purpose, Git supports aliases, which are custom user-defined commands that build on top of the core ones. They are defined in ~/.</a:t>
            </a:r>
            <a:r>
              <a:rPr lang="en-US" dirty="0" err="1"/>
              <a:t>gitconfig</a:t>
            </a:r>
            <a:r>
              <a:rPr lang="en-US" dirty="0"/>
              <a:t> under the [alias] group.</a:t>
            </a:r>
          </a:p>
          <a:p>
            <a:endParaRPr lang="en-US" dirty="0"/>
          </a:p>
          <a:p>
            <a:r>
              <a:rPr lang="en-US" dirty="0"/>
              <a:t>Open ~/.</a:t>
            </a:r>
            <a:r>
              <a:rPr lang="en-US" dirty="0" err="1"/>
              <a:t>gitconfig</a:t>
            </a:r>
            <a:r>
              <a:rPr lang="en-US" dirty="0"/>
              <a:t> with your editor and start adding stuff.</a:t>
            </a:r>
          </a:p>
        </p:txBody>
      </p:sp>
    </p:spTree>
    <p:extLst>
      <p:ext uri="{BB962C8B-B14F-4D97-AF65-F5344CB8AC3E}">
        <p14:creationId xmlns:p14="http://schemas.microsoft.com/office/powerpoint/2010/main" val="2462760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 - </a:t>
            </a:r>
            <a:r>
              <a:rPr lang="en-US" dirty="0"/>
              <a:t>Aliases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28</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Add an alias to checkout merge requests locally</a:t>
            </a:r>
          </a:p>
          <a:p>
            <a:r>
              <a:rPr lang="en-US" dirty="0"/>
              <a:t>A merge request contains all the history from a repository, plus the additional commits added to the branch associated with the merge request. Note that you can checkout a public merge request locally even if the source project is a fork (even a private fork) of the target project.</a:t>
            </a:r>
          </a:p>
          <a:p>
            <a:endParaRPr lang="en-US" dirty="0"/>
          </a:p>
          <a:p>
            <a:r>
              <a:rPr lang="en-US" dirty="0"/>
              <a:t>To checkout a merge request locally, add the following alias to your ~/.</a:t>
            </a:r>
            <a:r>
              <a:rPr lang="en-US" dirty="0" err="1"/>
              <a:t>gitconfig</a:t>
            </a:r>
            <a:r>
              <a:rPr lang="en-US" dirty="0"/>
              <a:t>:</a:t>
            </a:r>
          </a:p>
          <a:p>
            <a:endParaRPr lang="en-US" dirty="0"/>
          </a:p>
          <a:p>
            <a:r>
              <a:rPr lang="en-US" dirty="0"/>
              <a:t>[alias]</a:t>
            </a:r>
          </a:p>
          <a:p>
            <a:r>
              <a:rPr lang="en-US" dirty="0"/>
              <a:t>  </a:t>
            </a:r>
            <a:r>
              <a:rPr lang="en-US" dirty="0" err="1"/>
              <a:t>mr</a:t>
            </a:r>
            <a:r>
              <a:rPr lang="en-US" dirty="0"/>
              <a:t> = !</a:t>
            </a:r>
            <a:r>
              <a:rPr lang="en-US" dirty="0" err="1"/>
              <a:t>sh</a:t>
            </a:r>
            <a:r>
              <a:rPr lang="en-US" dirty="0"/>
              <a:t> -c 'git fetch $1 merge-requests/$2/</a:t>
            </a:r>
            <a:r>
              <a:rPr lang="en-US" dirty="0" err="1"/>
              <a:t>head:mr</a:t>
            </a:r>
            <a:r>
              <a:rPr lang="en-US" dirty="0"/>
              <a:t>-$1-$2 &amp;&amp; git checkout </a:t>
            </a:r>
            <a:r>
              <a:rPr lang="en-US" dirty="0" err="1"/>
              <a:t>mr</a:t>
            </a:r>
            <a:r>
              <a:rPr lang="en-US" dirty="0"/>
              <a:t>-$1-$2' -</a:t>
            </a:r>
          </a:p>
          <a:p>
            <a:r>
              <a:rPr lang="en-US" dirty="0"/>
              <a:t>Now you can check out a particular merge request from any repository and any remote. For example, to check out the merge request with ID 5 as shown in GitLab from the upstream remote, run:</a:t>
            </a:r>
          </a:p>
          <a:p>
            <a:endParaRPr lang="en-US" dirty="0"/>
          </a:p>
          <a:p>
            <a:r>
              <a:rPr lang="en-US" dirty="0"/>
              <a:t>git </a:t>
            </a:r>
            <a:r>
              <a:rPr lang="en-US" dirty="0" err="1"/>
              <a:t>mr</a:t>
            </a:r>
            <a:r>
              <a:rPr lang="en-US" dirty="0"/>
              <a:t> upstream 5</a:t>
            </a:r>
          </a:p>
          <a:p>
            <a:r>
              <a:rPr lang="en-US" dirty="0"/>
              <a:t>This will fetch the merge request into a local mr-upstream-5 branch and check it out. In the above example, upstream is the remote that points to GitLab which you can find out by running git remote -v.</a:t>
            </a:r>
          </a:p>
        </p:txBody>
      </p:sp>
    </p:spTree>
    <p:extLst>
      <p:ext uri="{BB962C8B-B14F-4D97-AF65-F5344CB8AC3E}">
        <p14:creationId xmlns:p14="http://schemas.microsoft.com/office/powerpoint/2010/main" val="1812965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 – </a:t>
            </a:r>
            <a:r>
              <a:rPr lang="en-US" dirty="0"/>
              <a:t>Aliases -An alias of HEAD</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Did you know @ is the same as HEAD? Using it during a rebase is a life saver:</a:t>
            </a:r>
          </a:p>
          <a:p>
            <a:endParaRPr lang="en-US" dirty="0"/>
          </a:p>
          <a:p>
            <a:r>
              <a:rPr lang="en-US" dirty="0"/>
              <a:t>git rebase -</a:t>
            </a:r>
            <a:r>
              <a:rPr lang="en-US" dirty="0" err="1"/>
              <a:t>i</a:t>
            </a:r>
            <a:r>
              <a:rPr lang="en-US" dirty="0"/>
              <a:t> @~2</a:t>
            </a:r>
          </a:p>
          <a:p>
            <a:endParaRPr lang="en-US" dirty="0"/>
          </a:p>
          <a:p>
            <a:r>
              <a:rPr lang="en-US" b="1" dirty="0"/>
              <a:t>Quickly checkout the previous branch you were on</a:t>
            </a:r>
          </a:p>
          <a:p>
            <a:r>
              <a:rPr lang="en-US" dirty="0"/>
              <a:t>A dash (-) refers to the branch you were on before the current one. Use it to checkout the previous branch (source):</a:t>
            </a:r>
          </a:p>
          <a:p>
            <a:r>
              <a:rPr lang="en-US" dirty="0"/>
              <a:t># Checkout master</a:t>
            </a:r>
          </a:p>
          <a:p>
            <a:r>
              <a:rPr lang="en-US" dirty="0"/>
              <a:t>git checkout master</a:t>
            </a:r>
          </a:p>
          <a:p>
            <a:endParaRPr lang="en-US" dirty="0"/>
          </a:p>
          <a:p>
            <a:r>
              <a:rPr lang="en-US" dirty="0"/>
              <a:t># Create and checkout to a new branch</a:t>
            </a:r>
          </a:p>
          <a:p>
            <a:r>
              <a:rPr lang="en-US" dirty="0"/>
              <a:t>git checkout -b git-tips</a:t>
            </a:r>
          </a:p>
          <a:p>
            <a:endParaRPr lang="en-US" dirty="0"/>
          </a:p>
          <a:p>
            <a:r>
              <a:rPr lang="en-US" dirty="0"/>
              <a:t># Checkout master</a:t>
            </a:r>
          </a:p>
          <a:p>
            <a:r>
              <a:rPr lang="en-US" dirty="0"/>
              <a:t>git checkout master</a:t>
            </a:r>
          </a:p>
          <a:p>
            <a:endParaRPr lang="en-US" dirty="0"/>
          </a:p>
          <a:p>
            <a:r>
              <a:rPr lang="en-US" dirty="0"/>
              <a:t># Checkout to the previous branch (git-tips)</a:t>
            </a:r>
          </a:p>
          <a:p>
            <a:r>
              <a:rPr lang="en-US" dirty="0"/>
              <a:t>git checkout -</a:t>
            </a:r>
          </a:p>
          <a:p>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174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a:t>
            </a:r>
            <a:r>
              <a:rPr lang="en-US" b="0" dirty="0" err="1"/>
              <a:t>Indroduction</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1600" b="1" dirty="0"/>
              <a:t>To control your code you can use:</a:t>
            </a:r>
            <a:endParaRPr lang="en-US" sz="1600" dirty="0"/>
          </a:p>
          <a:p>
            <a:pPr marL="285750" indent="-285750">
              <a:buFont typeface="Arial" panose="020B0604020202020204" pitchFamily="34" charset="0"/>
              <a:buChar char="•"/>
            </a:pPr>
            <a:r>
              <a:rPr lang="en-US" sz="1600" dirty="0"/>
              <a:t>Git</a:t>
            </a:r>
          </a:p>
          <a:p>
            <a:pPr marL="285750" indent="-285750">
              <a:buFont typeface="Arial" panose="020B0604020202020204" pitchFamily="34" charset="0"/>
              <a:buChar char="•"/>
            </a:pPr>
            <a:r>
              <a:rPr lang="en-US" sz="1600" dirty="0"/>
              <a:t>Mercurial</a:t>
            </a:r>
          </a:p>
          <a:p>
            <a:pPr marL="285750" indent="-285750">
              <a:buFont typeface="Arial" panose="020B0604020202020204" pitchFamily="34" charset="0"/>
              <a:buChar char="•"/>
            </a:pPr>
            <a:r>
              <a:rPr lang="en-US" sz="1600" dirty="0"/>
              <a:t>SVN</a:t>
            </a:r>
          </a:p>
          <a:p>
            <a:r>
              <a:rPr lang="en-US" sz="1600" b="1" dirty="0"/>
              <a:t>To host your code you can use:</a:t>
            </a:r>
            <a:endParaRPr lang="en-US" sz="1600" dirty="0"/>
          </a:p>
          <a:p>
            <a:pPr marL="285750" indent="-285750">
              <a:buFont typeface="Arial" panose="020B0604020202020204" pitchFamily="34" charset="0"/>
              <a:buChar char="•"/>
            </a:pPr>
            <a:r>
              <a:rPr lang="en-US" sz="1600" dirty="0"/>
              <a:t>GitHub (works with Git, can import SVN)</a:t>
            </a:r>
          </a:p>
          <a:p>
            <a:pPr marL="285750" indent="-285750">
              <a:buFont typeface="Arial" panose="020B0604020202020204" pitchFamily="34" charset="0"/>
              <a:buChar char="•"/>
            </a:pPr>
            <a:r>
              <a:rPr lang="en-US" sz="1600" dirty="0"/>
              <a:t>GitLab (works with Git)</a:t>
            </a:r>
          </a:p>
          <a:p>
            <a:pPr marL="285750" indent="-285750">
              <a:buFont typeface="Arial" panose="020B0604020202020204" pitchFamily="34" charset="0"/>
              <a:buChar char="•"/>
            </a:pPr>
            <a:r>
              <a:rPr lang="en-US" sz="1600" dirty="0" err="1"/>
              <a:t>BitBucket</a:t>
            </a:r>
            <a:r>
              <a:rPr lang="en-US" sz="1600" dirty="0"/>
              <a:t> (works with Git)</a:t>
            </a:r>
          </a:p>
          <a:p>
            <a:r>
              <a:rPr lang="en-US" sz="1600" b="1" dirty="0"/>
              <a:t>To get a Git GUI for ease of work you can use:</a:t>
            </a:r>
            <a:endParaRPr lang="en-US" sz="1600" dirty="0"/>
          </a:p>
          <a:p>
            <a:pPr marL="285750" indent="-285750">
              <a:buFont typeface="Arial" panose="020B0604020202020204" pitchFamily="34" charset="0"/>
              <a:buChar char="•"/>
            </a:pPr>
            <a:r>
              <a:rPr lang="en-US" sz="1600" dirty="0" err="1"/>
              <a:t>GitKraken</a:t>
            </a:r>
            <a:r>
              <a:rPr lang="en-US" sz="1600" dirty="0"/>
              <a:t> (you’ll have to pay for it, but it isn’t a ‘tiny commercial project not worth looking at, and only looking for money’)</a:t>
            </a:r>
          </a:p>
          <a:p>
            <a:pPr marL="285750" indent="-285750">
              <a:buFont typeface="Arial" panose="020B0604020202020204" pitchFamily="34" charset="0"/>
              <a:buChar char="•"/>
            </a:pPr>
            <a:r>
              <a:rPr lang="en-US" sz="1600" dirty="0"/>
              <a:t>GitHub Desktop</a:t>
            </a:r>
          </a:p>
          <a:p>
            <a:endParaRPr lang="en-US" dirty="0"/>
          </a:p>
        </p:txBody>
      </p:sp>
    </p:spTree>
    <p:extLst>
      <p:ext uri="{BB962C8B-B14F-4D97-AF65-F5344CB8AC3E}">
        <p14:creationId xmlns:p14="http://schemas.microsoft.com/office/powerpoint/2010/main" val="1591572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457200"/>
            <a:ext cx="10479024" cy="821184"/>
          </a:xfrm>
        </p:spPr>
        <p:txBody>
          <a:bodyPr/>
          <a:lstStyle/>
          <a:p>
            <a:r>
              <a:rPr lang="en-US" b="0" dirty="0"/>
              <a:t>GIT- Tips/Tricks – </a:t>
            </a:r>
            <a:r>
              <a:rPr lang="en-US" dirty="0"/>
              <a:t>Aliases - Delete local branches which have already been merged into master</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30</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542197"/>
            <a:ext cx="10479024" cy="4658578"/>
          </a:xfrm>
        </p:spPr>
        <p:txBody>
          <a:bodyPr/>
          <a:lstStyle/>
          <a:p>
            <a:r>
              <a:rPr lang="en-US" dirty="0"/>
              <a:t>If you are working everyday on a project that gets contributions all the time, the local branches number increases without noticing it. Run the following command to delete all local branches that are already merged into master (source):</a:t>
            </a:r>
          </a:p>
          <a:p>
            <a:endParaRPr lang="en-US" dirty="0"/>
          </a:p>
          <a:p>
            <a:r>
              <a:rPr lang="en-US" dirty="0"/>
              <a:t># Make sure you have checked out master first</a:t>
            </a:r>
          </a:p>
          <a:p>
            <a:r>
              <a:rPr lang="en-US" dirty="0"/>
              <a:t>git checkout master</a:t>
            </a:r>
          </a:p>
          <a:p>
            <a:endParaRPr lang="en-US" dirty="0"/>
          </a:p>
          <a:p>
            <a:r>
              <a:rPr lang="en-US" dirty="0"/>
              <a:t># Delete merged branches to master except master</a:t>
            </a:r>
          </a:p>
          <a:p>
            <a:r>
              <a:rPr lang="en-US" dirty="0"/>
              <a:t>git branch --merged master | grep -v "master" | </a:t>
            </a:r>
            <a:r>
              <a:rPr lang="en-US" dirty="0" err="1"/>
              <a:t>xargs</a:t>
            </a:r>
            <a:r>
              <a:rPr lang="en-US" dirty="0"/>
              <a:t> -n 1 git branch -d</a:t>
            </a:r>
          </a:p>
          <a:p>
            <a:r>
              <a:rPr lang="en-US" dirty="0"/>
              <a:t>In the event that you accidentally delete master (💩 happens), get it back with:</a:t>
            </a:r>
          </a:p>
          <a:p>
            <a:endParaRPr lang="en-US" dirty="0"/>
          </a:p>
          <a:p>
            <a:r>
              <a:rPr lang="en-US" dirty="0"/>
              <a:t>git checkout -b master origin/master</a:t>
            </a:r>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36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Delete local branches that no longer exist in the remote repo</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To remove all tracking branches that you have locally but are no more present in the remote repository (origin):</a:t>
            </a:r>
          </a:p>
          <a:p>
            <a:endParaRPr lang="en-US" dirty="0"/>
          </a:p>
          <a:p>
            <a:r>
              <a:rPr lang="en-US" dirty="0"/>
              <a:t>git remote prune origin</a:t>
            </a:r>
          </a:p>
          <a:p>
            <a:r>
              <a:rPr lang="en-US" dirty="0"/>
              <a:t>Use the --dry-run flag to only see what branches will be pruned, but not actually prune them:</a:t>
            </a:r>
          </a:p>
          <a:p>
            <a:endParaRPr lang="en-US" dirty="0"/>
          </a:p>
          <a:p>
            <a:r>
              <a:rPr lang="en-US" dirty="0"/>
              <a:t>git remote prune origin --dry-run</a:t>
            </a:r>
          </a:p>
          <a:p>
            <a:r>
              <a:rPr lang="en-US" dirty="0"/>
              <a:t>If you want this to be run automatically every time you fetch/pull, see how to add it to your .</a:t>
            </a:r>
            <a:r>
              <a:rPr lang="en-US" dirty="0" err="1"/>
              <a:t>gitconfig</a:t>
            </a:r>
            <a:r>
              <a:rPr lang="en-US" dirty="0"/>
              <a:t>.</a:t>
            </a:r>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163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Checking out a new branch from a base branch</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You can checkout a new branch from a base branch without first checking out the base branch. Confusing? Here's an example.</a:t>
            </a:r>
          </a:p>
          <a:p>
            <a:endParaRPr lang="en-US" dirty="0"/>
          </a:p>
          <a:p>
            <a:r>
              <a:rPr lang="en-US" dirty="0"/>
              <a:t>If you are on a branch named old-branch and you want to checkout new-branch based off master, you'd normally do:</a:t>
            </a:r>
          </a:p>
          <a:p>
            <a:endParaRPr lang="en-US" dirty="0"/>
          </a:p>
          <a:p>
            <a:r>
              <a:rPr lang="en-US" dirty="0"/>
              <a:t>git checkout master</a:t>
            </a:r>
          </a:p>
          <a:p>
            <a:r>
              <a:rPr lang="en-US" dirty="0"/>
              <a:t>git checkout -b new-branch</a:t>
            </a:r>
          </a:p>
          <a:p>
            <a:r>
              <a:rPr lang="en-US" dirty="0"/>
              <a:t>There's a quicker way though. While still on the old-branch, run:</a:t>
            </a:r>
          </a:p>
          <a:p>
            <a:endParaRPr lang="en-US" dirty="0"/>
          </a:p>
          <a:p>
            <a:r>
              <a:rPr lang="en-US" dirty="0"/>
              <a:t>git checkout -b new-branch master</a:t>
            </a:r>
          </a:p>
          <a:p>
            <a:r>
              <a:rPr lang="en-US" dirty="0"/>
              <a:t>The pattern is the following:</a:t>
            </a:r>
          </a:p>
          <a:p>
            <a:endParaRPr lang="en-US" dirty="0"/>
          </a:p>
          <a:p>
            <a:r>
              <a:rPr lang="en-US" dirty="0"/>
              <a:t>git checkout -b </a:t>
            </a:r>
            <a:r>
              <a:rPr lang="en-US" dirty="0" err="1"/>
              <a:t>new_branch</a:t>
            </a:r>
            <a:r>
              <a:rPr lang="en-US" dirty="0"/>
              <a:t> </a:t>
            </a:r>
            <a:r>
              <a:rPr lang="en-US" dirty="0" err="1"/>
              <a:t>base_branch</a:t>
            </a:r>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01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 - Tips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C:\Workspace\java-custom-rules&gt;git help everyday</a:t>
            </a:r>
          </a:p>
          <a:p>
            <a:r>
              <a:rPr lang="en-US" dirty="0"/>
              <a:t>This would open the  Git/mingw64/share/doc/git-doc/giteveryday.html  file.</a:t>
            </a:r>
          </a:p>
          <a:p>
            <a:endParaRPr lang="en-US" dirty="0"/>
          </a:p>
          <a:p>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DB27BF20-27FD-45B9-A6A7-78F1536AC461}"/>
              </a:ext>
            </a:extLst>
          </p:cNvPr>
          <p:cNvPicPr>
            <a:picLocks noChangeAspect="1"/>
          </p:cNvPicPr>
          <p:nvPr/>
        </p:nvPicPr>
        <p:blipFill>
          <a:blip r:embed="rId2"/>
          <a:stretch>
            <a:fillRect/>
          </a:stretch>
        </p:blipFill>
        <p:spPr>
          <a:xfrm>
            <a:off x="838200" y="1910686"/>
            <a:ext cx="8877300" cy="4433665"/>
          </a:xfrm>
          <a:prstGeom prst="rect">
            <a:avLst/>
          </a:prstGeom>
        </p:spPr>
      </p:pic>
    </p:spTree>
    <p:extLst>
      <p:ext uri="{BB962C8B-B14F-4D97-AF65-F5344CB8AC3E}">
        <p14:creationId xmlns:p14="http://schemas.microsoft.com/office/powerpoint/2010/main" val="3187113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 - Tips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endParaRPr lang="en-US" dirty="0"/>
          </a:p>
          <a:p>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C7F9E3A-180C-4F32-8245-F1DDBCABB31D}"/>
              </a:ext>
            </a:extLst>
          </p:cNvPr>
          <p:cNvPicPr>
            <a:picLocks noChangeAspect="1"/>
          </p:cNvPicPr>
          <p:nvPr/>
        </p:nvPicPr>
        <p:blipFill>
          <a:blip r:embed="rId2"/>
          <a:stretch>
            <a:fillRect/>
          </a:stretch>
        </p:blipFill>
        <p:spPr>
          <a:xfrm>
            <a:off x="838200" y="1134808"/>
            <a:ext cx="8796337" cy="5223129"/>
          </a:xfrm>
          <a:prstGeom prst="rect">
            <a:avLst/>
          </a:prstGeom>
        </p:spPr>
      </p:pic>
    </p:spTree>
    <p:extLst>
      <p:ext uri="{BB962C8B-B14F-4D97-AF65-F5344CB8AC3E}">
        <p14:creationId xmlns:p14="http://schemas.microsoft.com/office/powerpoint/2010/main" val="3747684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How to Check Which Files an Unknown Command Will Modify</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Let’s say you are assigned to a project that is using a small legacy command for manipulating some files. Unfortunately, though, that command is not documented. So, how could you figure out which files the command accesses and what changes is it making to those files?</a:t>
            </a:r>
          </a:p>
          <a:p>
            <a:endParaRPr lang="en-US" dirty="0"/>
          </a:p>
          <a:p>
            <a:r>
              <a:rPr lang="en-US" dirty="0"/>
              <a:t>One of the easiest ways to find this out is by using Git. First, copy the whole project to a safe test environment, and use the git </a:t>
            </a:r>
            <a:r>
              <a:rPr lang="en-US" dirty="0" err="1"/>
              <a:t>init</a:t>
            </a:r>
            <a:r>
              <a:rPr lang="en-US" dirty="0"/>
              <a:t> command to initialize a new Git repository. Next, execute the legacy command in question and, after it finishes, check what has changed by using the git diff command. When you’re done, just delete the repository by running the rm -rf .git command.</a:t>
            </a:r>
          </a:p>
        </p:txBody>
      </p:sp>
    </p:spTree>
    <p:extLst>
      <p:ext uri="{BB962C8B-B14F-4D97-AF65-F5344CB8AC3E}">
        <p14:creationId xmlns:p14="http://schemas.microsoft.com/office/powerpoint/2010/main" val="3162113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Why Is Git Stash Dangerous?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Have you ever stashed your changes on your current feature branch, switched to the main branch to make a hotfix, and then went back to the feature branch? If so, you might have been in danger of unintentionally leaking some of the new feature files into the main branch.</a:t>
            </a:r>
          </a:p>
          <a:p>
            <a:endParaRPr lang="en-US" dirty="0"/>
          </a:p>
          <a:p>
            <a:r>
              <a:rPr lang="en-US" dirty="0"/>
              <a:t>Consider the following scenario: On your feature branch, you created a new file new-cool-feature.js. Suddenly, an urgent fix was requested, so you did git stash. You checked out the master branch, created a file controller.js, did git add --all &amp;&amp; git commit -m ‘Fix’, and pushed the branch. Unexpectedly, new-cool-feature.js would end up being pushed to your master branch. This is because git stash works just like git commit -a, meaning it ignores new files that are not yet tracked by Git.</a:t>
            </a:r>
          </a:p>
          <a:p>
            <a:endParaRPr lang="en-US" dirty="0"/>
          </a:p>
          <a:p>
            <a:r>
              <a:rPr lang="en-US" dirty="0"/>
              <a:t>There is a switch -u which tells git stash to stash untracked files too, but I would suggest avoiding git stash altogether in cases when there is a branch switching involved. It is much easier to put a temporary WIP commit simply on top of your branch before switching away with the usual git add --all &amp;&amp; git commit -m ‘WIP’, and then when you have switched back, do git reset HEAD^.</a:t>
            </a:r>
          </a:p>
        </p:txBody>
      </p:sp>
    </p:spTree>
    <p:extLst>
      <p:ext uri="{BB962C8B-B14F-4D97-AF65-F5344CB8AC3E}">
        <p14:creationId xmlns:p14="http://schemas.microsoft.com/office/powerpoint/2010/main" val="1092160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Why Is Git Stash Dangerous?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37</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This has two advantages:</a:t>
            </a:r>
          </a:p>
          <a:p>
            <a:endParaRPr lang="en-US" dirty="0"/>
          </a:p>
          <a:p>
            <a:r>
              <a:rPr lang="en-US" dirty="0"/>
              <a:t>No need to memorize additional stashing commands, like list all stashes, or stash untracked files. It is the usual Git commit routine with git add, git commit, and git log.</a:t>
            </a:r>
          </a:p>
          <a:p>
            <a:r>
              <a:rPr lang="en-US" dirty="0"/>
              <a:t>In case you have WIP commits on several branches, there is no need to pick the needed one when you are back, as in the case of a stash. It is always the same git reset HEAD^.</a:t>
            </a:r>
          </a:p>
          <a:p>
            <a:r>
              <a:rPr lang="en-US" dirty="0"/>
              <a:t>However, I’d say there is one case when git stash is safe and convenient to use, which is when you want to see how your uncommitted code changes the behavior of the software. In this case, you can quickly do git stash, see how it worked before your new changes, and then git stash pop to go back. Not stashing some files accidentally, in this case, has virtually no consequences, as you will </a:t>
            </a:r>
            <a:r>
              <a:rPr lang="en-US" dirty="0" err="1"/>
              <a:t>unstash</a:t>
            </a:r>
            <a:r>
              <a:rPr lang="en-US" dirty="0"/>
              <a:t> on the same branch in a moment anyway. There is also no issue of picking the right stash from a list.</a:t>
            </a:r>
          </a:p>
        </p:txBody>
      </p:sp>
    </p:spTree>
    <p:extLst>
      <p:ext uri="{BB962C8B-B14F-4D97-AF65-F5344CB8AC3E}">
        <p14:creationId xmlns:p14="http://schemas.microsoft.com/office/powerpoint/2010/main" val="3748045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Git Shortcuts Can Make You More Productive. Here’s How.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38</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There are some interesting Git shortcuts that can be added to the local .</a:t>
            </a:r>
            <a:r>
              <a:rPr lang="en-US" dirty="0" err="1"/>
              <a:t>gitconfig</a:t>
            </a:r>
            <a:r>
              <a:rPr lang="en-US" dirty="0"/>
              <a:t> file. By adding these shortcuts, you should be able to run a Git command by entering just two or three characters, and perform common Git actions much faster instead of typing long commands of 10 characters or more.</a:t>
            </a:r>
          </a:p>
          <a:p>
            <a:r>
              <a:rPr lang="en-US" dirty="0"/>
              <a:t>The first thing we need to do is to look at our user .</a:t>
            </a:r>
            <a:r>
              <a:rPr lang="en-US" dirty="0" err="1"/>
              <a:t>gitconfig</a:t>
            </a:r>
            <a:r>
              <a:rPr lang="en-US" dirty="0"/>
              <a:t> file. For Linux and Mac it is located at the home directory: /home/&lt;username&gt;/.</a:t>
            </a:r>
            <a:r>
              <a:rPr lang="en-US" dirty="0" err="1"/>
              <a:t>gitconfig</a:t>
            </a:r>
            <a:r>
              <a:rPr lang="en-US" dirty="0"/>
              <a:t> for Linux, /Users/&lt;username&gt;/.</a:t>
            </a:r>
            <a:r>
              <a:rPr lang="en-US" dirty="0" err="1"/>
              <a:t>gitconfig</a:t>
            </a:r>
            <a:r>
              <a:rPr lang="en-US" dirty="0"/>
              <a:t> for Mac, or simply ~/.</a:t>
            </a:r>
            <a:r>
              <a:rPr lang="en-US" dirty="0" err="1"/>
              <a:t>gitconfig</a:t>
            </a:r>
            <a:r>
              <a:rPr lang="en-US" dirty="0"/>
              <a:t> for both. For Windows it is located at C:\Users\&lt;Username&gt;\.gitconfig. If the .</a:t>
            </a:r>
            <a:r>
              <a:rPr lang="en-US" dirty="0" err="1"/>
              <a:t>gitconfig</a:t>
            </a:r>
            <a:r>
              <a:rPr lang="en-US" dirty="0"/>
              <a:t> file does not exist, we need to create an empty one.</a:t>
            </a:r>
          </a:p>
          <a:p>
            <a:r>
              <a:rPr lang="en-US" dirty="0"/>
              <a:t>Everything added to the .</a:t>
            </a:r>
            <a:r>
              <a:rPr lang="en-US" dirty="0" err="1"/>
              <a:t>gitconfig</a:t>
            </a:r>
            <a:r>
              <a:rPr lang="en-US" dirty="0"/>
              <a:t> file becomes globally available, and will work in all our Git repositories. To create new shortcuts, we need to edit (or create if it doesn’t exist) an alias section in the file.</a:t>
            </a:r>
          </a:p>
          <a:p>
            <a:r>
              <a:rPr lang="en-US" dirty="0"/>
              <a:t>As an example, we can abbreviate the git add command to just git a by adding the following line under alias section:</a:t>
            </a:r>
          </a:p>
          <a:p>
            <a:endParaRPr lang="en-US" dirty="0"/>
          </a:p>
          <a:p>
            <a:r>
              <a:rPr lang="en-US" dirty="0"/>
              <a:t>[alias]</a:t>
            </a:r>
          </a:p>
          <a:p>
            <a:r>
              <a:rPr lang="en-US" dirty="0"/>
              <a:t>    a = add</a:t>
            </a:r>
          </a:p>
        </p:txBody>
      </p:sp>
    </p:spTree>
    <p:extLst>
      <p:ext uri="{BB962C8B-B14F-4D97-AF65-F5344CB8AC3E}">
        <p14:creationId xmlns:p14="http://schemas.microsoft.com/office/powerpoint/2010/main" val="2447458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Git Shortcuts Can Make You More Productive. Here’s How.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To become more productive, here is our suggested list of most commonly used Git commands and their proposed aliases:</a:t>
            </a:r>
          </a:p>
          <a:p>
            <a:endParaRPr lang="en-US" dirty="0"/>
          </a:p>
          <a:p>
            <a:r>
              <a:rPr lang="en-US" dirty="0"/>
              <a:t>[alias]</a:t>
            </a:r>
          </a:p>
          <a:p>
            <a:r>
              <a:rPr lang="en-US" dirty="0"/>
              <a:t>    a = add</a:t>
            </a:r>
          </a:p>
          <a:p>
            <a:r>
              <a:rPr lang="en-US" dirty="0"/>
              <a:t>    </a:t>
            </a:r>
            <a:r>
              <a:rPr lang="en-US" dirty="0" err="1"/>
              <a:t>cka</a:t>
            </a:r>
            <a:r>
              <a:rPr lang="en-US" dirty="0"/>
              <a:t> = add --patch     # stage commits chunk by chunk</a:t>
            </a:r>
          </a:p>
          <a:p>
            <a:r>
              <a:rPr lang="en-US" dirty="0"/>
              <a:t>    ci = commit -m        # commit with message</a:t>
            </a:r>
          </a:p>
          <a:p>
            <a:r>
              <a:rPr lang="en-US" dirty="0"/>
              <a:t>    ca = commit -am       # commit all with message</a:t>
            </a:r>
          </a:p>
          <a:p>
            <a:r>
              <a:rPr lang="en-US" dirty="0"/>
              <a:t>      co = checkout         </a:t>
            </a:r>
          </a:p>
          <a:p>
            <a:r>
              <a:rPr lang="en-US" dirty="0"/>
              <a:t>    </a:t>
            </a:r>
            <a:r>
              <a:rPr lang="en-US" dirty="0" err="1"/>
              <a:t>nb</a:t>
            </a:r>
            <a:r>
              <a:rPr lang="en-US" dirty="0"/>
              <a:t> = checkout -b      # </a:t>
            </a:r>
            <a:r>
              <a:rPr lang="en-US" dirty="0" err="1"/>
              <a:t>nb</a:t>
            </a:r>
            <a:r>
              <a:rPr lang="en-US" dirty="0"/>
              <a:t> stands for new branch               </a:t>
            </a:r>
          </a:p>
          <a:p>
            <a:endParaRPr lang="en-US" dirty="0"/>
          </a:p>
          <a:p>
            <a:r>
              <a:rPr lang="en-US" dirty="0"/>
              <a:t>    cp = cherry-pick -x</a:t>
            </a:r>
          </a:p>
          <a:p>
            <a:r>
              <a:rPr lang="en-US" dirty="0"/>
              <a:t>    d = diff              # diff </a:t>
            </a:r>
            <a:r>
              <a:rPr lang="en-US" dirty="0" err="1"/>
              <a:t>unstaged</a:t>
            </a:r>
            <a:r>
              <a:rPr lang="en-US" dirty="0"/>
              <a:t> changes</a:t>
            </a:r>
          </a:p>
          <a:p>
            <a:r>
              <a:rPr lang="en-US" dirty="0"/>
              <a:t>    dc = diff --cached    # diff staged changes</a:t>
            </a:r>
          </a:p>
          <a:p>
            <a:r>
              <a:rPr lang="en-US" dirty="0"/>
              <a:t>    last = diff HEAD^     # diff last committed change</a:t>
            </a:r>
          </a:p>
          <a:p>
            <a:endParaRPr lang="en-US" dirty="0"/>
          </a:p>
          <a:p>
            <a:r>
              <a:rPr lang="en-US" dirty="0"/>
              <a:t>    pl = pull</a:t>
            </a:r>
          </a:p>
          <a:p>
            <a:r>
              <a:rPr lang="en-US" dirty="0"/>
              <a:t>    </a:t>
            </a:r>
            <a:r>
              <a:rPr lang="en-US" dirty="0" err="1"/>
              <a:t>ps</a:t>
            </a:r>
            <a:r>
              <a:rPr lang="en-US" dirty="0"/>
              <a:t> = push            </a:t>
            </a:r>
          </a:p>
          <a:p>
            <a:endParaRPr lang="en-US" dirty="0"/>
          </a:p>
          <a:p>
            <a:r>
              <a:rPr lang="en-US" dirty="0"/>
              <a:t>    </a:t>
            </a:r>
            <a:r>
              <a:rPr lang="en-US" dirty="0" err="1"/>
              <a:t>rc</a:t>
            </a:r>
            <a:r>
              <a:rPr lang="en-US" dirty="0"/>
              <a:t> = rebase --continue</a:t>
            </a:r>
          </a:p>
          <a:p>
            <a:r>
              <a:rPr lang="en-US" dirty="0"/>
              <a:t>    </a:t>
            </a:r>
            <a:r>
              <a:rPr lang="en-US" dirty="0" err="1"/>
              <a:t>rs</a:t>
            </a:r>
            <a:r>
              <a:rPr lang="en-US" dirty="0"/>
              <a:t> = rebase --skip</a:t>
            </a:r>
          </a:p>
          <a:p>
            <a:endParaRPr lang="en-US" dirty="0"/>
          </a:p>
          <a:p>
            <a:r>
              <a:rPr lang="en-US" dirty="0"/>
              <a:t>    ss = stash</a:t>
            </a:r>
          </a:p>
          <a:p>
            <a:r>
              <a:rPr lang="en-US" dirty="0"/>
              <a:t>    </a:t>
            </a:r>
            <a:r>
              <a:rPr lang="en-US" dirty="0" err="1"/>
              <a:t>sl</a:t>
            </a:r>
            <a:r>
              <a:rPr lang="en-US" dirty="0"/>
              <a:t> = stash list</a:t>
            </a:r>
          </a:p>
          <a:p>
            <a:r>
              <a:rPr lang="en-US" dirty="0"/>
              <a:t>    </a:t>
            </a:r>
            <a:r>
              <a:rPr lang="en-US" dirty="0" err="1"/>
              <a:t>sa</a:t>
            </a:r>
            <a:r>
              <a:rPr lang="en-US" dirty="0"/>
              <a:t> = stash apply</a:t>
            </a:r>
          </a:p>
          <a:p>
            <a:r>
              <a:rPr lang="en-US" dirty="0"/>
              <a:t>    </a:t>
            </a:r>
            <a:r>
              <a:rPr lang="en-US" dirty="0" err="1"/>
              <a:t>sd</a:t>
            </a:r>
            <a:r>
              <a:rPr lang="en-US" dirty="0"/>
              <a:t> = stash drop</a:t>
            </a:r>
          </a:p>
          <a:p>
            <a:r>
              <a:rPr lang="en-US" dirty="0"/>
              <a:t>How are shortcuts used now? Let’s pick a long command as an example. We are in the middle of a rebase and after fixing the conflicts in our files we need to tell Git to continue the rebase. Without the shortcut we would type:</a:t>
            </a:r>
          </a:p>
        </p:txBody>
      </p:sp>
    </p:spTree>
    <p:extLst>
      <p:ext uri="{BB962C8B-B14F-4D97-AF65-F5344CB8AC3E}">
        <p14:creationId xmlns:p14="http://schemas.microsoft.com/office/powerpoint/2010/main" val="66141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Difference Between GitHub and GitLab</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GitHub has higher availability and is more focused on infrastructure performance, while GitLab is more focused on offering a features-based system with a centralized, integrated platform for web developers.</a:t>
            </a:r>
          </a:p>
          <a:p>
            <a:r>
              <a:rPr lang="en-US" dirty="0"/>
              <a:t>If you are working on a larger project in collaboration with numerous developers, then GitHub can be the better choice. On the other hand, if the project requires continuous integration, then GitLab can be leaned upon.</a:t>
            </a:r>
          </a:p>
          <a:p>
            <a:endParaRPr lang="en-US" dirty="0"/>
          </a:p>
        </p:txBody>
      </p:sp>
    </p:spTree>
    <p:extLst>
      <p:ext uri="{BB962C8B-B14F-4D97-AF65-F5344CB8AC3E}">
        <p14:creationId xmlns:p14="http://schemas.microsoft.com/office/powerpoint/2010/main" val="1995884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In A Git Repository, How Do We List Files Have Been Changed After A Specific Date?</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40</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Git has some powerful subcommands. With a couple of these, in combination with a little Bash scripting, you can produce a list of all the files that have been changed in the repository after a specific date.</a:t>
            </a:r>
          </a:p>
          <a:p>
            <a:endParaRPr lang="en-US" dirty="0"/>
          </a:p>
          <a:p>
            <a:r>
              <a:rPr lang="en-US" dirty="0"/>
              <a:t>for h in `git log --pretty=format:"%h" --since="2015-05-26"`; do</a:t>
            </a:r>
          </a:p>
          <a:p>
            <a:r>
              <a:rPr lang="en-US" dirty="0"/>
              <a:t>	git show --pretty="format:" --name-only  $h</a:t>
            </a:r>
          </a:p>
          <a:p>
            <a:r>
              <a:rPr lang="en-US" dirty="0"/>
              <a:t>done | sort | </a:t>
            </a:r>
            <a:r>
              <a:rPr lang="en-US" dirty="0" err="1"/>
              <a:t>uniq</a:t>
            </a:r>
            <a:endParaRPr lang="en-US" dirty="0"/>
          </a:p>
          <a:p>
            <a:r>
              <a:rPr lang="en-US" dirty="0"/>
              <a:t>This command may seem overwhelming at first, but we can break it down for an easier understanding of how it works:</a:t>
            </a:r>
          </a:p>
          <a:p>
            <a:endParaRPr lang="en-US" dirty="0"/>
          </a:p>
          <a:p>
            <a:r>
              <a:rPr lang="en-US" dirty="0"/>
              <a:t>for h in {list of commits since given date}; do</a:t>
            </a:r>
          </a:p>
          <a:p>
            <a:r>
              <a:rPr lang="en-US" dirty="0"/>
              <a:t>    {list files in commit h}</a:t>
            </a:r>
          </a:p>
          <a:p>
            <a:r>
              <a:rPr lang="en-US" dirty="0"/>
              <a:t>done | {remove all duplicates}</a:t>
            </a:r>
          </a:p>
          <a:p>
            <a:r>
              <a:rPr lang="en-US" dirty="0"/>
              <a:t>We begin by looping over all the commits that have been made since the specified date. The command that produces this list is git log --pretty=format:"%h" --since="2015-05-26". This particular command lists all commits made since 2015-05-26. Next, in every iteration, we list all the files that have changed in that specific commit using git show --pretty="format:" --name-only $h, where $h is the commit hash of the current iteration. Since this loop produces a list of files where duplicates may appear, we pass the output through sort and </a:t>
            </a:r>
            <a:r>
              <a:rPr lang="en-US" dirty="0" err="1"/>
              <a:t>uniq</a:t>
            </a:r>
            <a:r>
              <a:rPr lang="en-US" dirty="0"/>
              <a:t>. sort sorts the entire list of filenames, and </a:t>
            </a:r>
            <a:r>
              <a:rPr lang="en-US" dirty="0" err="1"/>
              <a:t>uniq</a:t>
            </a:r>
            <a:r>
              <a:rPr lang="en-US" dirty="0"/>
              <a:t> removes all adjacent duplicates.</a:t>
            </a:r>
          </a:p>
          <a:p>
            <a:endParaRPr lang="en-US" dirty="0"/>
          </a:p>
          <a:p>
            <a:r>
              <a:rPr lang="en-US" dirty="0"/>
              <a:t>Alternative, and little bit shorter version of the same command:</a:t>
            </a:r>
          </a:p>
          <a:p>
            <a:endParaRPr lang="en-US" dirty="0"/>
          </a:p>
          <a:p>
            <a:r>
              <a:rPr lang="en-US" dirty="0"/>
              <a:t>git log --since=2015-05-26 --pretty=format:%h | </a:t>
            </a:r>
            <a:r>
              <a:rPr lang="en-US" dirty="0" err="1"/>
              <a:t>xargs</a:t>
            </a:r>
            <a:r>
              <a:rPr lang="en-US" dirty="0"/>
              <a:t> git show --pretty=format: --name-only | sort -u | grep -v ^$</a:t>
            </a:r>
          </a:p>
          <a:p>
            <a:endParaRPr lang="en-US" dirty="0"/>
          </a:p>
        </p:txBody>
      </p:sp>
    </p:spTree>
    <p:extLst>
      <p:ext uri="{BB962C8B-B14F-4D97-AF65-F5344CB8AC3E}">
        <p14:creationId xmlns:p14="http://schemas.microsoft.com/office/powerpoint/2010/main" val="308881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Autocomplete commands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Using completion scripts, you can quickly create the commands for bash, </a:t>
            </a:r>
            <a:r>
              <a:rPr lang="en-US" dirty="0" err="1"/>
              <a:t>tcsh</a:t>
            </a:r>
            <a:r>
              <a:rPr lang="en-US" dirty="0"/>
              <a:t> and </a:t>
            </a:r>
            <a:r>
              <a:rPr lang="en-US" dirty="0" err="1"/>
              <a:t>zsh</a:t>
            </a:r>
            <a:r>
              <a:rPr lang="en-US" dirty="0"/>
              <a:t>. If you want to type git pull, you can type just the first letter with git p followed by Tab will show the following:</a:t>
            </a:r>
          </a:p>
          <a:p>
            <a:endParaRPr lang="en-US" dirty="0"/>
          </a:p>
          <a:p>
            <a:r>
              <a:rPr lang="en-US" dirty="0"/>
              <a:t>pack-objects   -- create packed archive of objects</a:t>
            </a:r>
          </a:p>
          <a:p>
            <a:r>
              <a:rPr lang="en-US" dirty="0"/>
              <a:t>pack-redundant -- find redundant pack files</a:t>
            </a:r>
          </a:p>
          <a:p>
            <a:r>
              <a:rPr lang="en-US" dirty="0"/>
              <a:t>pack-refs      -- pack heads and tags for efficient repository access</a:t>
            </a:r>
          </a:p>
          <a:p>
            <a:r>
              <a:rPr lang="en-US" dirty="0"/>
              <a:t>parse-remote   -- routines to help parsing remote repository access parameters</a:t>
            </a:r>
          </a:p>
          <a:p>
            <a:r>
              <a:rPr lang="en-US" dirty="0"/>
              <a:t>patch-id       -- compute unique ID for a patch</a:t>
            </a:r>
          </a:p>
          <a:p>
            <a:r>
              <a:rPr lang="en-US" dirty="0"/>
              <a:t>prune          -- prune all unreachable objects from the object database</a:t>
            </a:r>
          </a:p>
          <a:p>
            <a:r>
              <a:rPr lang="en-US" dirty="0"/>
              <a:t>prune-packed   -- remove extra objects that are already in pack files</a:t>
            </a:r>
          </a:p>
          <a:p>
            <a:r>
              <a:rPr lang="en-US" dirty="0"/>
              <a:t>pull           -- fetch from and merge with another repository or local branch</a:t>
            </a:r>
          </a:p>
          <a:p>
            <a:r>
              <a:rPr lang="en-US" dirty="0"/>
              <a:t>push           -- update remote refs along with associated objects</a:t>
            </a:r>
          </a:p>
          <a:p>
            <a:r>
              <a:rPr lang="en-US" dirty="0"/>
              <a:t>To show all available commands, type git in your terminal followed by Tab+ Tab.</a:t>
            </a:r>
          </a:p>
        </p:txBody>
      </p:sp>
      <p:sp>
        <p:nvSpPr>
          <p:cNvPr id="2" name="Rectangle 1">
            <a:extLst>
              <a:ext uri="{FF2B5EF4-FFF2-40B4-BE49-F238E27FC236}">
                <a16:creationId xmlns:a16="http://schemas.microsoft.com/office/drawing/2014/main" id="{E4F516EA-E254-440D-8930-BC16DAA910C8}"/>
              </a:ext>
            </a:extLst>
          </p:cNvPr>
          <p:cNvSpPr>
            <a:spLocks noChangeArrowheads="1"/>
          </p:cNvSpPr>
          <p:nvPr/>
        </p:nvSpPr>
        <p:spPr bwMode="auto">
          <a:xfrm>
            <a:off x="0" y="0"/>
            <a:ext cx="12192000" cy="45720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Using </a:t>
            </a:r>
            <a:r>
              <a:rPr kumimoji="0" lang="en-US" altLang="en-US" sz="1400" b="0" i="0" u="none" strike="noStrike" cap="none" normalizeH="0" baseline="0">
                <a:ln>
                  <a:noFill/>
                </a:ln>
                <a:solidFill>
                  <a:srgbClr val="6B4FBB"/>
                </a:solidFill>
                <a:effectLst/>
                <a:latin typeface="Arial" panose="020B0604020202020204" pitchFamily="34" charset="0"/>
                <a:ea typeface="Source Sans Pro" panose="020B0503030403020204" pitchFamily="34" charset="0"/>
                <a:hlinkClick r:id="rId2"/>
              </a:rPr>
              <a:t>completion scripts</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you can quickly create the commands for </a:t>
            </a:r>
            <a:r>
              <a:rPr kumimoji="0" lang="en-US" altLang="en-US" sz="1200" b="0" i="0" u="none" strike="noStrike" cap="none" normalizeH="0" baseline="0">
                <a:ln>
                  <a:noFill/>
                </a:ln>
                <a:solidFill>
                  <a:srgbClr val="C7254E"/>
                </a:solidFill>
                <a:effectLst/>
                <a:latin typeface="Arial Unicode MS"/>
                <a:ea typeface="Menlo"/>
              </a:rPr>
              <a:t>bash</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tcsh</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and </a:t>
            </a:r>
            <a:r>
              <a:rPr kumimoji="0" lang="en-US" altLang="en-US" sz="1200" b="0" i="0" u="none" strike="noStrike" cap="none" normalizeH="0" baseline="0">
                <a:ln>
                  <a:noFill/>
                </a:ln>
                <a:solidFill>
                  <a:srgbClr val="C7254E"/>
                </a:solidFill>
                <a:effectLst/>
                <a:latin typeface="Arial Unicode MS"/>
                <a:ea typeface="Menlo"/>
              </a:rPr>
              <a:t>zsh</a:t>
            </a:r>
            <a:r>
              <a:rPr kumimoji="0" lang="en-US" altLang="en-US" sz="1400" b="0" i="0" u="none" strike="noStrike" cap="none" normalizeH="0" baseline="0">
                <a:ln>
                  <a:noFill/>
                </a:ln>
                <a:solidFill>
                  <a:srgbClr val="222222"/>
                </a:solidFill>
                <a:effectLst/>
                <a:ea typeface="Source Sans Pro" panose="020B0503030403020204" pitchFamily="34" charset="0"/>
              </a:rPr>
              <a:t>. If you want to type</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pull</a:t>
            </a:r>
            <a:r>
              <a:rPr kumimoji="0" lang="en-US" altLang="en-US" sz="1400" b="0" i="0" u="none" strike="noStrike" cap="none" normalizeH="0" baseline="0">
                <a:ln>
                  <a:noFill/>
                </a:ln>
                <a:solidFill>
                  <a:srgbClr val="222222"/>
                </a:solidFill>
                <a:effectLst/>
                <a:ea typeface="Source Sans Pro" panose="020B0503030403020204" pitchFamily="34" charset="0"/>
              </a:rPr>
              <a:t>, you can type just the first letter with</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will show the following:</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pack-objects -- create packed archive of objects pack-redundant -- find redundant pack files pack-refs -- pack heads and tags for efficient repository access parse-remote -- routines to help parsing remote repository access parameters patch-id -- compute unique ID for a patch prune -- prune all unreachable objects from the object database prune-packed -- remove extra objects that are already in pack files pull -- fetch from and merge with another repository or local branch push -- update remote refs along with associated objects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To show all available commands, type </a:t>
            </a:r>
            <a:r>
              <a:rPr kumimoji="0" lang="en-US" altLang="en-US" sz="1200" b="0" i="0" u="none" strike="noStrike" cap="none" normalizeH="0" baseline="0">
                <a:ln>
                  <a:noFill/>
                </a:ln>
                <a:solidFill>
                  <a:srgbClr val="C7254E"/>
                </a:solidFill>
                <a:effectLst/>
                <a:latin typeface="Arial Unicode MS"/>
                <a:ea typeface="Menlo"/>
              </a:rPr>
              <a:t>git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in your terminal 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1125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Git blame more efficiently</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Git blame is a handy way to discover who changed a line in a file. Depending on what you want to show, you can pass different flags:</a:t>
            </a:r>
          </a:p>
          <a:p>
            <a:endParaRPr lang="en-US" b="1" dirty="0"/>
          </a:p>
          <a:p>
            <a:r>
              <a:rPr lang="en-US" b="1" dirty="0"/>
              <a:t>$ git blame -w  # ignores white space</a:t>
            </a:r>
          </a:p>
          <a:p>
            <a:r>
              <a:rPr lang="en-US" b="1" dirty="0"/>
              <a:t>$ git blame -M  # ignores moving text</a:t>
            </a:r>
          </a:p>
          <a:p>
            <a:r>
              <a:rPr lang="en-US" b="1" dirty="0"/>
              <a:t>$ git blame -C  # ignores moving text into other files</a:t>
            </a:r>
            <a:endParaRPr lang="en-US" dirty="0"/>
          </a:p>
        </p:txBody>
      </p:sp>
      <p:sp>
        <p:nvSpPr>
          <p:cNvPr id="2" name="Rectangle 1">
            <a:extLst>
              <a:ext uri="{FF2B5EF4-FFF2-40B4-BE49-F238E27FC236}">
                <a16:creationId xmlns:a16="http://schemas.microsoft.com/office/drawing/2014/main" id="{E4F516EA-E254-440D-8930-BC16DAA910C8}"/>
              </a:ext>
            </a:extLst>
          </p:cNvPr>
          <p:cNvSpPr>
            <a:spLocks noChangeArrowheads="1"/>
          </p:cNvSpPr>
          <p:nvPr/>
        </p:nvSpPr>
        <p:spPr bwMode="auto">
          <a:xfrm>
            <a:off x="0" y="0"/>
            <a:ext cx="12192000" cy="45720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Using </a:t>
            </a:r>
            <a:r>
              <a:rPr kumimoji="0" lang="en-US" altLang="en-US" sz="1400" b="0" i="0" u="none" strike="noStrike" cap="none" normalizeH="0" baseline="0">
                <a:ln>
                  <a:noFill/>
                </a:ln>
                <a:solidFill>
                  <a:srgbClr val="6B4FBB"/>
                </a:solidFill>
                <a:effectLst/>
                <a:latin typeface="Arial" panose="020B0604020202020204" pitchFamily="34" charset="0"/>
                <a:ea typeface="Source Sans Pro" panose="020B0503030403020204" pitchFamily="34" charset="0"/>
                <a:hlinkClick r:id="rId2"/>
              </a:rPr>
              <a:t>completion scripts</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you can quickly create the commands for </a:t>
            </a:r>
            <a:r>
              <a:rPr kumimoji="0" lang="en-US" altLang="en-US" sz="1200" b="0" i="0" u="none" strike="noStrike" cap="none" normalizeH="0" baseline="0">
                <a:ln>
                  <a:noFill/>
                </a:ln>
                <a:solidFill>
                  <a:srgbClr val="C7254E"/>
                </a:solidFill>
                <a:effectLst/>
                <a:latin typeface="Arial Unicode MS"/>
                <a:ea typeface="Menlo"/>
              </a:rPr>
              <a:t>bash</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tcsh</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and </a:t>
            </a:r>
            <a:r>
              <a:rPr kumimoji="0" lang="en-US" altLang="en-US" sz="1200" b="0" i="0" u="none" strike="noStrike" cap="none" normalizeH="0" baseline="0">
                <a:ln>
                  <a:noFill/>
                </a:ln>
                <a:solidFill>
                  <a:srgbClr val="C7254E"/>
                </a:solidFill>
                <a:effectLst/>
                <a:latin typeface="Arial Unicode MS"/>
                <a:ea typeface="Menlo"/>
              </a:rPr>
              <a:t>zsh</a:t>
            </a:r>
            <a:r>
              <a:rPr kumimoji="0" lang="en-US" altLang="en-US" sz="1400" b="0" i="0" u="none" strike="noStrike" cap="none" normalizeH="0" baseline="0">
                <a:ln>
                  <a:noFill/>
                </a:ln>
                <a:solidFill>
                  <a:srgbClr val="222222"/>
                </a:solidFill>
                <a:effectLst/>
                <a:ea typeface="Source Sans Pro" panose="020B0503030403020204" pitchFamily="34" charset="0"/>
              </a:rPr>
              <a:t>. If you want to type</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pull</a:t>
            </a:r>
            <a:r>
              <a:rPr kumimoji="0" lang="en-US" altLang="en-US" sz="1400" b="0" i="0" u="none" strike="noStrike" cap="none" normalizeH="0" baseline="0">
                <a:ln>
                  <a:noFill/>
                </a:ln>
                <a:solidFill>
                  <a:srgbClr val="222222"/>
                </a:solidFill>
                <a:effectLst/>
                <a:ea typeface="Source Sans Pro" panose="020B0503030403020204" pitchFamily="34" charset="0"/>
              </a:rPr>
              <a:t>, you can type just the first letter with</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will show the following:</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pack-objects -- create packed archive of objects pack-redundant -- find redundant pack files pack-refs -- pack heads and tags for efficient repository access parse-remote -- routines to help parsing remote repository access parameters patch-id -- compute unique ID for a patch prune -- prune all unreachable objects from the object database prune-packed -- remove extra objects that are already in pack files pull -- fetch from and merge with another repository or local branch push -- update remote refs along with associated objects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To show all available commands, type </a:t>
            </a:r>
            <a:r>
              <a:rPr kumimoji="0" lang="en-US" altLang="en-US" sz="1200" b="0" i="0" u="none" strike="noStrike" cap="none" normalizeH="0" baseline="0">
                <a:ln>
                  <a:noFill/>
                </a:ln>
                <a:solidFill>
                  <a:srgbClr val="C7254E"/>
                </a:solidFill>
                <a:effectLst/>
                <a:latin typeface="Arial Unicode MS"/>
                <a:ea typeface="Menlo"/>
              </a:rPr>
              <a:t>git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in your terminal 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9453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Resetting files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You’re modifying your code when you suddenly realize that the changes you made are not great, and you’d like to reset them. Rather than clicking undo on everything you edited, you can reset your files to the HEAD of the branch:</a:t>
            </a:r>
          </a:p>
          <a:p>
            <a:endParaRPr lang="en-US" dirty="0"/>
          </a:p>
          <a:p>
            <a:r>
              <a:rPr lang="en-US" dirty="0"/>
              <a:t>$ git reset --hard HEAD</a:t>
            </a:r>
          </a:p>
          <a:p>
            <a:r>
              <a:rPr lang="en-US" dirty="0"/>
              <a:t>Or if you want to reset a single file:</a:t>
            </a:r>
          </a:p>
          <a:p>
            <a:endParaRPr lang="en-US" dirty="0"/>
          </a:p>
          <a:p>
            <a:r>
              <a:rPr lang="en-US" dirty="0"/>
              <a:t>$ git checkout HEAD -- path/to/file</a:t>
            </a:r>
          </a:p>
          <a:p>
            <a:r>
              <a:rPr lang="en-US" dirty="0"/>
              <a:t>Now, if you already committed your changes, but still want to revert back, you can use:</a:t>
            </a:r>
          </a:p>
          <a:p>
            <a:endParaRPr lang="en-US" dirty="0"/>
          </a:p>
          <a:p>
            <a:r>
              <a:rPr lang="en-US" dirty="0"/>
              <a:t>$ git reset --soft HEAD~1</a:t>
            </a:r>
          </a:p>
        </p:txBody>
      </p:sp>
      <p:sp>
        <p:nvSpPr>
          <p:cNvPr id="2" name="Rectangle 1">
            <a:extLst>
              <a:ext uri="{FF2B5EF4-FFF2-40B4-BE49-F238E27FC236}">
                <a16:creationId xmlns:a16="http://schemas.microsoft.com/office/drawing/2014/main" id="{E4F516EA-E254-440D-8930-BC16DAA910C8}"/>
              </a:ext>
            </a:extLst>
          </p:cNvPr>
          <p:cNvSpPr>
            <a:spLocks noChangeArrowheads="1"/>
          </p:cNvSpPr>
          <p:nvPr/>
        </p:nvSpPr>
        <p:spPr bwMode="auto">
          <a:xfrm>
            <a:off x="0" y="0"/>
            <a:ext cx="12192000" cy="45720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Using </a:t>
            </a:r>
            <a:r>
              <a:rPr kumimoji="0" lang="en-US" altLang="en-US" sz="1400" b="0" i="0" u="none" strike="noStrike" cap="none" normalizeH="0" baseline="0">
                <a:ln>
                  <a:noFill/>
                </a:ln>
                <a:solidFill>
                  <a:srgbClr val="6B4FBB"/>
                </a:solidFill>
                <a:effectLst/>
                <a:latin typeface="Arial" panose="020B0604020202020204" pitchFamily="34" charset="0"/>
                <a:ea typeface="Source Sans Pro" panose="020B0503030403020204" pitchFamily="34" charset="0"/>
                <a:hlinkClick r:id="rId2"/>
              </a:rPr>
              <a:t>completion scripts</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you can quickly create the commands for </a:t>
            </a:r>
            <a:r>
              <a:rPr kumimoji="0" lang="en-US" altLang="en-US" sz="1200" b="0" i="0" u="none" strike="noStrike" cap="none" normalizeH="0" baseline="0">
                <a:ln>
                  <a:noFill/>
                </a:ln>
                <a:solidFill>
                  <a:srgbClr val="C7254E"/>
                </a:solidFill>
                <a:effectLst/>
                <a:latin typeface="Arial Unicode MS"/>
                <a:ea typeface="Menlo"/>
              </a:rPr>
              <a:t>bash</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tcsh</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and </a:t>
            </a:r>
            <a:r>
              <a:rPr kumimoji="0" lang="en-US" altLang="en-US" sz="1200" b="0" i="0" u="none" strike="noStrike" cap="none" normalizeH="0" baseline="0">
                <a:ln>
                  <a:noFill/>
                </a:ln>
                <a:solidFill>
                  <a:srgbClr val="C7254E"/>
                </a:solidFill>
                <a:effectLst/>
                <a:latin typeface="Arial Unicode MS"/>
                <a:ea typeface="Menlo"/>
              </a:rPr>
              <a:t>zsh</a:t>
            </a:r>
            <a:r>
              <a:rPr kumimoji="0" lang="en-US" altLang="en-US" sz="1400" b="0" i="0" u="none" strike="noStrike" cap="none" normalizeH="0" baseline="0">
                <a:ln>
                  <a:noFill/>
                </a:ln>
                <a:solidFill>
                  <a:srgbClr val="222222"/>
                </a:solidFill>
                <a:effectLst/>
                <a:ea typeface="Source Sans Pro" panose="020B0503030403020204" pitchFamily="34" charset="0"/>
              </a:rPr>
              <a:t>. If you want to type</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pull</a:t>
            </a:r>
            <a:r>
              <a:rPr kumimoji="0" lang="en-US" altLang="en-US" sz="1400" b="0" i="0" u="none" strike="noStrike" cap="none" normalizeH="0" baseline="0">
                <a:ln>
                  <a:noFill/>
                </a:ln>
                <a:solidFill>
                  <a:srgbClr val="222222"/>
                </a:solidFill>
                <a:effectLst/>
                <a:ea typeface="Source Sans Pro" panose="020B0503030403020204" pitchFamily="34" charset="0"/>
              </a:rPr>
              <a:t>, you can type just the first letter with</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will show the following:</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pack-objects -- create packed archive of objects pack-redundant -- find redundant pack files pack-refs -- pack heads and tags for efficient repository access parse-remote -- routines to help parsing remote repository access parameters patch-id -- compute unique ID for a patch prune -- prune all unreachable objects from the object database prune-packed -- remove extra objects that are already in pack files pull -- fetch from and merge with another repository or local branch push -- update remote refs along with associated objects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To show all available commands, type </a:t>
            </a:r>
            <a:r>
              <a:rPr kumimoji="0" lang="en-US" altLang="en-US" sz="1200" b="0" i="0" u="none" strike="noStrike" cap="none" normalizeH="0" baseline="0">
                <a:ln>
                  <a:noFill/>
                </a:ln>
                <a:solidFill>
                  <a:srgbClr val="C7254E"/>
                </a:solidFill>
                <a:effectLst/>
                <a:latin typeface="Arial Unicode MS"/>
                <a:ea typeface="Menlo"/>
              </a:rPr>
              <a:t>git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in your terminal 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214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Ignoring Files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1600" dirty="0"/>
              <a:t>Often, you’ll have a class of files that you don’t want Git to automatically add or even show you as being untracked. These are generally automatically generated files such as log files or files produced by your build system. In such cases, you can create a file listing patterns to match them named .</a:t>
            </a:r>
            <a:r>
              <a:rPr lang="en-US" sz="1600" dirty="0" err="1"/>
              <a:t>gitignore</a:t>
            </a:r>
            <a:r>
              <a:rPr lang="en-US" sz="1600" dirty="0"/>
              <a:t>. Here is an example .</a:t>
            </a:r>
            <a:r>
              <a:rPr lang="en-US" sz="1600" dirty="0" err="1"/>
              <a:t>gitignore</a:t>
            </a:r>
            <a:r>
              <a:rPr lang="en-US" sz="1600" dirty="0"/>
              <a:t> file:</a:t>
            </a:r>
          </a:p>
          <a:p>
            <a:r>
              <a:rPr lang="en-US" sz="1600" dirty="0"/>
              <a:t>$ cat .</a:t>
            </a:r>
            <a:r>
              <a:rPr lang="en-US" sz="1600" dirty="0" err="1"/>
              <a:t>gitignore</a:t>
            </a:r>
            <a:endParaRPr lang="en-US" sz="1600" dirty="0"/>
          </a:p>
          <a:p>
            <a:r>
              <a:rPr lang="en-US" sz="1600" dirty="0"/>
              <a:t>*.[</a:t>
            </a:r>
            <a:r>
              <a:rPr lang="en-US" sz="1600" dirty="0" err="1"/>
              <a:t>oa</a:t>
            </a:r>
            <a:r>
              <a:rPr lang="en-US" sz="1600" dirty="0"/>
              <a:t>]</a:t>
            </a:r>
          </a:p>
          <a:p>
            <a:r>
              <a:rPr lang="en-US" sz="1600" dirty="0"/>
              <a:t>*~</a:t>
            </a:r>
          </a:p>
          <a:p>
            <a:r>
              <a:rPr lang="en-US" sz="1600" dirty="0"/>
              <a:t>The first line tells Git to ignore any files ending in “.o” or “.a” — object and archive files that may be the product of building your code. The second line tells Git to ignore all files whose names end with a tilde (~), which is used by many text editors such as Emacs to mark temporary files. You may also include a log, </a:t>
            </a:r>
            <a:r>
              <a:rPr lang="en-US" sz="1600" dirty="0" err="1"/>
              <a:t>tmp</a:t>
            </a:r>
            <a:r>
              <a:rPr lang="en-US" sz="1600" dirty="0"/>
              <a:t>, or </a:t>
            </a:r>
            <a:r>
              <a:rPr lang="en-US" sz="1600" dirty="0" err="1"/>
              <a:t>pid</a:t>
            </a:r>
            <a:r>
              <a:rPr lang="en-US" sz="1600" dirty="0"/>
              <a:t> directory; automatically generated documentation; and so on. Setting up a .</a:t>
            </a:r>
            <a:r>
              <a:rPr lang="en-US" sz="1600" dirty="0" err="1"/>
              <a:t>gitignore</a:t>
            </a:r>
            <a:r>
              <a:rPr lang="en-US" sz="1600" dirty="0"/>
              <a:t> file for your new repository before you get going is generally a good idea so you don’t accidentally commit files that you really don’t want in your Git repository.</a:t>
            </a:r>
          </a:p>
          <a:p>
            <a:r>
              <a:rPr lang="en-US" sz="1600" dirty="0"/>
              <a:t>The rules for the patterns you can put in the .</a:t>
            </a:r>
            <a:r>
              <a:rPr lang="en-US" sz="1600" dirty="0" err="1"/>
              <a:t>gitignore</a:t>
            </a:r>
            <a:r>
              <a:rPr lang="en-US" sz="1600" dirty="0"/>
              <a:t> file are as follows:</a:t>
            </a:r>
          </a:p>
          <a:p>
            <a:r>
              <a:rPr lang="en-US" sz="1050" dirty="0"/>
              <a:t>Blank lines or lines starting with # are ignored. Standard glob patterns work, and will be applied recursively throughout the entire working tree.</a:t>
            </a:r>
          </a:p>
          <a:p>
            <a:r>
              <a:rPr lang="en-US" sz="1050" dirty="0"/>
              <a:t>You can start patterns with a forward slash (/) to avoid </a:t>
            </a:r>
            <a:r>
              <a:rPr lang="en-US" sz="1050" dirty="0" err="1"/>
              <a:t>recursivity.You</a:t>
            </a:r>
            <a:r>
              <a:rPr lang="en-US" sz="1050" dirty="0"/>
              <a:t> can end patterns with a forward slash (/) to specify a directory.</a:t>
            </a:r>
          </a:p>
          <a:p>
            <a:r>
              <a:rPr lang="en-US" sz="1050" dirty="0"/>
              <a:t>You can negate a pattern by starting it with an exclamation point (!).</a:t>
            </a:r>
          </a:p>
          <a:p>
            <a:r>
              <a:rPr lang="en-US" sz="1050" dirty="0"/>
              <a:t>Glob patterns are like simplified regular expressions that shells use. An asterisk (*) matches zero or more characters; [</a:t>
            </a:r>
            <a:r>
              <a:rPr lang="en-US" sz="1050" dirty="0" err="1"/>
              <a:t>abc</a:t>
            </a:r>
            <a:r>
              <a:rPr lang="en-US" sz="1050" dirty="0"/>
              <a:t>] matches any character inside the brackets (in this case a, b, or c); a question mark (?) matches a single character; and brackets enclosing characters separated by a hyphen ([0-9]) matches any character between them (in this case 0 through 9). You can also use two asterisks to match nested directories; a/**/z would match a/z, a/b/z, a/b/c/z, and so on.</a:t>
            </a:r>
          </a:p>
          <a:p>
            <a:endParaRPr lang="en-US" sz="1050" dirty="0"/>
          </a:p>
          <a:p>
            <a:r>
              <a:rPr lang="en-US" sz="1050" dirty="0"/>
              <a:t>Here is another example .</a:t>
            </a:r>
            <a:r>
              <a:rPr lang="en-US" sz="1050" dirty="0" err="1"/>
              <a:t>gitignore</a:t>
            </a:r>
            <a:r>
              <a:rPr lang="en-US" sz="1050" dirty="0"/>
              <a:t> file:</a:t>
            </a:r>
          </a:p>
        </p:txBody>
      </p:sp>
    </p:spTree>
    <p:extLst>
      <p:ext uri="{BB962C8B-B14F-4D97-AF65-F5344CB8AC3E}">
        <p14:creationId xmlns:p14="http://schemas.microsoft.com/office/powerpoint/2010/main" val="3087950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the commit graph</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If you work on a project with a lot of branching activity, sometimes it can be difficult to get a handle on all the work that's happening and how it's all related. Various GUI tools allow you to get a picture of different branches and commits in what's called the "commit graph." For example, here's a section of one of my repositories visualized with the </a:t>
            </a:r>
            <a:r>
              <a:rPr lang="en-US" dirty="0">
                <a:hlinkClick r:id="rId2"/>
              </a:rPr>
              <a:t>GitLab</a:t>
            </a:r>
            <a:r>
              <a:rPr lang="en-US" dirty="0"/>
              <a:t> commit graph viewer:</a:t>
            </a:r>
          </a:p>
          <a:p>
            <a:endParaRPr lang="en-US" sz="1050" dirty="0"/>
          </a:p>
        </p:txBody>
      </p:sp>
      <p:pic>
        <p:nvPicPr>
          <p:cNvPr id="7" name="Picture 6">
            <a:extLst>
              <a:ext uri="{FF2B5EF4-FFF2-40B4-BE49-F238E27FC236}">
                <a16:creationId xmlns:a16="http://schemas.microsoft.com/office/drawing/2014/main" id="{52F747B2-C8C8-4496-939F-DC08C53C96A3}"/>
              </a:ext>
            </a:extLst>
          </p:cNvPr>
          <p:cNvPicPr>
            <a:picLocks noChangeAspect="1"/>
          </p:cNvPicPr>
          <p:nvPr/>
        </p:nvPicPr>
        <p:blipFill>
          <a:blip r:embed="rId3"/>
          <a:stretch>
            <a:fillRect/>
          </a:stretch>
        </p:blipFill>
        <p:spPr>
          <a:xfrm>
            <a:off x="1333500" y="2600325"/>
            <a:ext cx="6667500" cy="4257675"/>
          </a:xfrm>
          <a:prstGeom prst="rect">
            <a:avLst/>
          </a:prstGeom>
        </p:spPr>
      </p:pic>
    </p:spTree>
    <p:extLst>
      <p:ext uri="{BB962C8B-B14F-4D97-AF65-F5344CB8AC3E}">
        <p14:creationId xmlns:p14="http://schemas.microsoft.com/office/powerpoint/2010/main" val="2440303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the commit graph</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1050" dirty="0"/>
              <a:t>git log --graph --pretty=format:'%</a:t>
            </a:r>
            <a:r>
              <a:rPr lang="en-US" sz="1050" dirty="0" err="1"/>
              <a:t>Cred%h%Creset</a:t>
            </a:r>
            <a:r>
              <a:rPr lang="en-US" sz="1050" dirty="0"/>
              <a:t> -%C(yellow)%</a:t>
            </a:r>
            <a:r>
              <a:rPr lang="en-US" sz="1050" dirty="0" err="1"/>
              <a:t>d%Creset</a:t>
            </a:r>
            <a:r>
              <a:rPr lang="en-US" sz="1050" dirty="0"/>
              <a:t> %s %</a:t>
            </a:r>
            <a:r>
              <a:rPr lang="en-US" sz="1050" dirty="0" err="1"/>
              <a:t>Cgreen</a:t>
            </a:r>
            <a:r>
              <a:rPr lang="en-US" sz="1050" dirty="0"/>
              <a:t>(%</a:t>
            </a:r>
            <a:r>
              <a:rPr lang="en-US" sz="1050" dirty="0" err="1"/>
              <a:t>cr</a:t>
            </a:r>
            <a:r>
              <a:rPr lang="en-US" sz="1050" dirty="0"/>
              <a:t>) %C(bold blue)&lt;%an&gt;%</a:t>
            </a:r>
            <a:r>
              <a:rPr lang="en-US" sz="1050" dirty="0" err="1"/>
              <a:t>Creset</a:t>
            </a:r>
            <a:r>
              <a:rPr lang="en-US" sz="1050" dirty="0"/>
              <a:t>' --abbrev-commit --date=relative</a:t>
            </a:r>
          </a:p>
          <a:p>
            <a:endParaRPr lang="en-US" sz="1050" dirty="0"/>
          </a:p>
        </p:txBody>
      </p:sp>
      <p:pic>
        <p:nvPicPr>
          <p:cNvPr id="5" name="Picture 4">
            <a:extLst>
              <a:ext uri="{FF2B5EF4-FFF2-40B4-BE49-F238E27FC236}">
                <a16:creationId xmlns:a16="http://schemas.microsoft.com/office/drawing/2014/main" id="{B754253F-4462-4DF0-BC02-8573EA627127}"/>
              </a:ext>
            </a:extLst>
          </p:cNvPr>
          <p:cNvPicPr>
            <a:picLocks noChangeAspect="1"/>
          </p:cNvPicPr>
          <p:nvPr/>
        </p:nvPicPr>
        <p:blipFill>
          <a:blip r:embed="rId2"/>
          <a:stretch>
            <a:fillRect/>
          </a:stretch>
        </p:blipFill>
        <p:spPr>
          <a:xfrm>
            <a:off x="867401" y="1801504"/>
            <a:ext cx="7320402" cy="4022323"/>
          </a:xfrm>
          <a:prstGeom prst="rect">
            <a:avLst/>
          </a:prstGeom>
        </p:spPr>
      </p:pic>
      <p:sp>
        <p:nvSpPr>
          <p:cNvPr id="8" name="Rectangle 3">
            <a:extLst>
              <a:ext uri="{FF2B5EF4-FFF2-40B4-BE49-F238E27FC236}">
                <a16:creationId xmlns:a16="http://schemas.microsoft.com/office/drawing/2014/main" id="{2AAB6DCE-718B-4F7F-B8F9-F70089C54F19}"/>
              </a:ext>
            </a:extLst>
          </p:cNvPr>
          <p:cNvSpPr>
            <a:spLocks noChangeArrowheads="1"/>
          </p:cNvSpPr>
          <p:nvPr/>
        </p:nvSpPr>
        <p:spPr bwMode="auto">
          <a:xfrm>
            <a:off x="0" y="0"/>
            <a:ext cx="12192000" cy="457200"/>
          </a:xfrm>
          <a:prstGeom prst="rect">
            <a:avLst/>
          </a:prstGeom>
          <a:solidFill>
            <a:srgbClr val="E4E8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444444"/>
                </a:solidFill>
                <a:effectLst/>
                <a:latin typeface="Courier New" panose="02070309020205020404" pitchFamily="49" charset="0"/>
                <a:ea typeface="SFMono-Regular"/>
                <a:cs typeface="Courier New" panose="02070309020205020404" pitchFamily="49" charset="0"/>
              </a:rPr>
              <a:t>git log --graph --pretty=format:'%Cred%h%Creset -%C(yellow)%d%Creset %s %Cgreen(%cr) %C(bold blue)&lt;%an&gt;%Creset' --abbrev-commit --date=relative</a:t>
            </a: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457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Thank you ^_^</a:t>
            </a:r>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47</a:t>
            </a:fld>
            <a:endParaRPr lang="en-GB" noProof="0" dirty="0"/>
          </a:p>
        </p:txBody>
      </p:sp>
    </p:spTree>
    <p:extLst>
      <p:ext uri="{BB962C8B-B14F-4D97-AF65-F5344CB8AC3E}">
        <p14:creationId xmlns:p14="http://schemas.microsoft.com/office/powerpoint/2010/main" val="333026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Getting started with Git and GitHub</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Setting your username in Git→</a:t>
            </a:r>
          </a:p>
          <a:p>
            <a:r>
              <a:rPr lang="en-US" dirty="0"/>
              <a:t>Git uses a username to associate commits with an identity. The Git username is not the same as your GitHub username.</a:t>
            </a:r>
          </a:p>
          <a:p>
            <a:endParaRPr lang="en-US" dirty="0"/>
          </a:p>
          <a:p>
            <a:r>
              <a:rPr lang="en-US" dirty="0"/>
              <a:t>Caching your GitHub password in Git→</a:t>
            </a:r>
          </a:p>
          <a:p>
            <a:r>
              <a:rPr lang="en-US" dirty="0"/>
              <a:t>If you're cloning GitHub repositories using HTTPS, you can use a credential helper to tell Git to remember your GitHub username and password every time it talks to GitHub.</a:t>
            </a:r>
          </a:p>
          <a:p>
            <a:endParaRPr lang="en-US" dirty="0"/>
          </a:p>
          <a:p>
            <a:r>
              <a:rPr lang="en-US" dirty="0"/>
              <a:t>Why is Git always asking for my password?→</a:t>
            </a:r>
          </a:p>
          <a:p>
            <a:r>
              <a:rPr lang="en-US" dirty="0"/>
              <a:t>If Git prompts you for a username and password every time you try to interact with GitHub, you're probably using the HTTPS clone URL for your repository.</a:t>
            </a:r>
          </a:p>
          <a:p>
            <a:endParaRPr lang="en-US" dirty="0"/>
          </a:p>
          <a:p>
            <a:r>
              <a:rPr lang="en-US" dirty="0"/>
              <a:t>Updating credentials from the OSX Keychain→</a:t>
            </a:r>
          </a:p>
          <a:p>
            <a:r>
              <a:rPr lang="en-US" dirty="0"/>
              <a:t>You'll need to update your saved username and password in the git-credential-</a:t>
            </a:r>
            <a:r>
              <a:rPr lang="en-US" dirty="0" err="1"/>
              <a:t>osxkeychain</a:t>
            </a:r>
            <a:r>
              <a:rPr lang="en-US" dirty="0"/>
              <a:t> helper if you change your password or username on GitHub.</a:t>
            </a:r>
          </a:p>
        </p:txBody>
      </p:sp>
    </p:spTree>
    <p:extLst>
      <p:ext uri="{BB962C8B-B14F-4D97-AF65-F5344CB8AC3E}">
        <p14:creationId xmlns:p14="http://schemas.microsoft.com/office/powerpoint/2010/main" val="319035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Basics - Recording Changes to the Repository</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At this point, you should have a </a:t>
            </a:r>
            <a:r>
              <a:rPr lang="en-US" b="1" dirty="0"/>
              <a:t>bona fide</a:t>
            </a:r>
            <a:r>
              <a:rPr lang="en-US" dirty="0"/>
              <a:t> Git repository on your local machine, and a checkout or </a:t>
            </a:r>
            <a:r>
              <a:rPr lang="en-US" b="1" dirty="0"/>
              <a:t>working copy</a:t>
            </a:r>
            <a:r>
              <a:rPr lang="en-US" dirty="0"/>
              <a:t> of all of its files in front of you. Typically, you’ll want to start making changes and committing snapshots of those changes into your repository each time the project reaches a state you want to record.</a:t>
            </a:r>
          </a:p>
          <a:p>
            <a:r>
              <a:rPr lang="en-US" dirty="0"/>
              <a:t>Remember that each file in your working directory can be in one of two states: </a:t>
            </a:r>
            <a:r>
              <a:rPr lang="en-US" b="1" dirty="0"/>
              <a:t>tracked</a:t>
            </a:r>
            <a:r>
              <a:rPr lang="en-US" dirty="0"/>
              <a:t> or </a:t>
            </a:r>
            <a:r>
              <a:rPr lang="en-US" b="1" dirty="0"/>
              <a:t>untracked</a:t>
            </a:r>
            <a:r>
              <a:rPr lang="en-US" dirty="0"/>
              <a:t>. Tracked files are files that were in the last snapshot; they can be unmodified, modified, or staged. In short, tracked files are files that Git knows about.</a:t>
            </a:r>
          </a:p>
          <a:p>
            <a:r>
              <a:rPr lang="en-US" dirty="0"/>
              <a:t>Untracked files are everything else — any files in your working directory that were not in your last snapshot and are not in your staging area. When you first clone a repository, all of your files will be tracked and unmodified because Git just checked them out and you haven’t edited anything.</a:t>
            </a:r>
          </a:p>
          <a:p>
            <a:r>
              <a:rPr lang="en-US" dirty="0"/>
              <a:t>As you edit files, Git sees them as modified, because you’ve changed them since your last commit. As you work, you selectively stage these modified files and then commit all those staged changes, and the cycle repeats.</a:t>
            </a:r>
          </a:p>
          <a:p>
            <a:endParaRPr lang="en-US" dirty="0"/>
          </a:p>
        </p:txBody>
      </p:sp>
    </p:spTree>
    <p:extLst>
      <p:ext uri="{BB962C8B-B14F-4D97-AF65-F5344CB8AC3E}">
        <p14:creationId xmlns:p14="http://schemas.microsoft.com/office/powerpoint/2010/main" val="358109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Basics - Recording Changes to the Repository</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7</a:t>
            </a:fld>
            <a:endParaRPr lang="en-GB" noProof="0" dirty="0"/>
          </a:p>
        </p:txBody>
      </p:sp>
      <p:pic>
        <p:nvPicPr>
          <p:cNvPr id="2050" name="Picture 2" descr="The lifecycle of the status of your files.">
            <a:extLst>
              <a:ext uri="{FF2B5EF4-FFF2-40B4-BE49-F238E27FC236}">
                <a16:creationId xmlns:a16="http://schemas.microsoft.com/office/drawing/2014/main" id="{2895D5A2-C437-438B-999B-CA275B0679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0631" y="1678898"/>
            <a:ext cx="8805050" cy="363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01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 concepts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The Object Database</a:t>
            </a:r>
          </a:p>
          <a:p>
            <a:r>
              <a:rPr lang="en-US" dirty="0"/>
              <a:t>We already saw in </a:t>
            </a:r>
            <a:r>
              <a:rPr lang="en-US" dirty="0">
                <a:hlinkClick r:id="rId2" tooltip="Understanding History: Commits"/>
              </a:rPr>
              <a:t>the section called “Understanding History: Commits”</a:t>
            </a:r>
            <a:r>
              <a:rPr lang="en-US" dirty="0"/>
              <a:t> that all commits are stored under a 40-digit "object name". In fact, all the information needed to represent the history of a project is stored in objects with such names. In each case the name is calculated by taking the SHA-1 hash of the contents of the object. The SHA-1 hash is a cryptographic hash function. What that means to us is that it is impossible to find two different objects with the same name. This has a number of advantages; among others:</a:t>
            </a:r>
          </a:p>
          <a:p>
            <a:r>
              <a:rPr lang="en-US" dirty="0"/>
              <a:t>Git can quickly determine whether two objects are identical or not, just by comparing names.</a:t>
            </a:r>
          </a:p>
          <a:p>
            <a:r>
              <a:rPr lang="en-US" dirty="0"/>
              <a:t>Since object names are computed the same way in every repository, the same content stored in two repositories will always be stored under the same name.</a:t>
            </a:r>
          </a:p>
          <a:p>
            <a:r>
              <a:rPr lang="en-US" dirty="0"/>
              <a:t>Git can detect errors when it reads an object, by checking that the object’s name is still the SHA-1 hash of its contents.</a:t>
            </a:r>
          </a:p>
          <a:p>
            <a:r>
              <a:rPr lang="en-US" dirty="0"/>
              <a:t>(See </a:t>
            </a:r>
            <a:r>
              <a:rPr lang="en-US" dirty="0">
                <a:hlinkClick r:id="rId3" tooltip="Object storage format"/>
              </a:rPr>
              <a:t>the section called “Object storage format”</a:t>
            </a:r>
            <a:r>
              <a:rPr lang="en-US" dirty="0"/>
              <a:t> for the details of the object formatting and SHA-1 calculation.)</a:t>
            </a:r>
          </a:p>
          <a:p>
            <a:r>
              <a:rPr lang="en-US" dirty="0"/>
              <a:t>There are four different types of objects: "blob", "tree", "commit", and "tag".</a:t>
            </a:r>
          </a:p>
          <a:p>
            <a:r>
              <a:rPr lang="en-US" dirty="0"/>
              <a:t>A </a:t>
            </a:r>
            <a:r>
              <a:rPr lang="en-US" dirty="0">
                <a:hlinkClick r:id="rId4"/>
              </a:rPr>
              <a:t>"blob" object</a:t>
            </a:r>
            <a:r>
              <a:rPr lang="en-US" dirty="0"/>
              <a:t> is used to store file data.</a:t>
            </a:r>
          </a:p>
          <a:p>
            <a:r>
              <a:rPr lang="en-US" dirty="0"/>
              <a:t>A </a:t>
            </a:r>
            <a:r>
              <a:rPr lang="en-US" dirty="0">
                <a:hlinkClick r:id="rId5"/>
              </a:rPr>
              <a:t>"tree" object</a:t>
            </a:r>
            <a:r>
              <a:rPr lang="en-US" dirty="0"/>
              <a:t> ties one or more "blob" objects into a directory structure. In addition, a tree object can refer to other tree objects, thus creating a directory hierarchy.</a:t>
            </a:r>
          </a:p>
          <a:p>
            <a:r>
              <a:rPr lang="en-US" dirty="0"/>
              <a:t>A </a:t>
            </a:r>
            <a:r>
              <a:rPr lang="en-US" dirty="0">
                <a:hlinkClick r:id="rId6"/>
              </a:rPr>
              <a:t>"commit" object</a:t>
            </a:r>
            <a:r>
              <a:rPr lang="en-US" dirty="0"/>
              <a:t> ties such directory hierarchies together into a </a:t>
            </a:r>
            <a:r>
              <a:rPr lang="en-US" dirty="0">
                <a:hlinkClick r:id="rId7"/>
              </a:rPr>
              <a:t>directed acyclic graph</a:t>
            </a:r>
            <a:r>
              <a:rPr lang="en-US" dirty="0"/>
              <a:t> of revisions—each commit contains the object name of exactly one tree designating the directory hierarchy at the time of the commit. In addition, a commit refers to "parent" commit objects that describe the history of how we arrived at that directory hierarchy.</a:t>
            </a:r>
          </a:p>
          <a:p>
            <a:r>
              <a:rPr lang="en-US" dirty="0"/>
              <a:t>A </a:t>
            </a:r>
            <a:r>
              <a:rPr lang="en-US" dirty="0">
                <a:hlinkClick r:id="rId8"/>
              </a:rPr>
              <a:t>"tag" object</a:t>
            </a:r>
            <a:r>
              <a:rPr lang="en-US" dirty="0"/>
              <a:t> symbolically identifies and can be used to sign other objects. It contains the object name and type of another object, a symbolic name (of course!) and, optionally, a signature.</a:t>
            </a:r>
          </a:p>
          <a:p>
            <a:endParaRPr lang="en-US" sz="1050" dirty="0"/>
          </a:p>
        </p:txBody>
      </p:sp>
    </p:spTree>
    <p:extLst>
      <p:ext uri="{BB962C8B-B14F-4D97-AF65-F5344CB8AC3E}">
        <p14:creationId xmlns:p14="http://schemas.microsoft.com/office/powerpoint/2010/main" val="267550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 vs GitHub vs GitLab?</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Git</a:t>
            </a:r>
          </a:p>
          <a:p>
            <a:r>
              <a:rPr lang="en-US" dirty="0"/>
              <a:t>Software that handles source code versioning, letting you make and track local file changes and share changes with a remote repository.</a:t>
            </a:r>
          </a:p>
          <a:p>
            <a:r>
              <a:rPr lang="en-US" b="1" dirty="0"/>
              <a:t>GitHub (i.e. </a:t>
            </a:r>
            <a:r>
              <a:rPr lang="en-US" dirty="0">
                <a:hlinkClick r:id="rId2"/>
              </a:rPr>
              <a:t>https://github.com</a:t>
            </a:r>
            <a:r>
              <a:rPr lang="en-US" b="1" dirty="0"/>
              <a:t>)</a:t>
            </a:r>
          </a:p>
          <a:p>
            <a:r>
              <a:rPr lang="en-US" dirty="0"/>
              <a:t>A cloud service for remote hosting of git repositories. In addition to hosting your code, the site helps manage software development projects with features like issue tracking, collaborating with other GitHub users, and hosting web pages.</a:t>
            </a:r>
          </a:p>
          <a:p>
            <a:r>
              <a:rPr lang="en-US" dirty="0"/>
              <a:t>GitHub offers free services for open source projects (accessible to the public) and paid tiers for private projects. For public projects, anyone can see code you push to GitHub and offer suggestions, or even code, to improve your project. GitHub currently hosts the source code for tens of thousands of open source projects, but is not alone. </a:t>
            </a:r>
            <a:r>
              <a:rPr lang="en-US" dirty="0" err="1">
                <a:hlinkClick r:id="rId3"/>
              </a:rPr>
              <a:t>BitBucket</a:t>
            </a:r>
            <a:r>
              <a:rPr lang="en-US" dirty="0"/>
              <a:t> and </a:t>
            </a:r>
            <a:r>
              <a:rPr lang="en-US" dirty="0">
                <a:hlinkClick r:id="rId4"/>
              </a:rPr>
              <a:t>GitLab.com</a:t>
            </a:r>
            <a:r>
              <a:rPr lang="en-US" dirty="0"/>
              <a:t> offer comparable services.</a:t>
            </a:r>
          </a:p>
          <a:p>
            <a:r>
              <a:rPr lang="en-US" b="1" dirty="0"/>
              <a:t>GitLab (i.e. </a:t>
            </a:r>
            <a:r>
              <a:rPr lang="en-US" dirty="0">
                <a:hlinkClick r:id="rId5"/>
              </a:rPr>
              <a:t>https://gitlab.sesync.org</a:t>
            </a:r>
            <a:r>
              <a:rPr lang="en-US" b="1" dirty="0"/>
              <a:t>)</a:t>
            </a:r>
          </a:p>
          <a:p>
            <a:r>
              <a:rPr lang="en-US" dirty="0"/>
              <a:t>GitLab (a cloud service a lot like GitHub) comes in two flavors, a </a:t>
            </a:r>
            <a:r>
              <a:rPr lang="en-US" dirty="0" err="1"/>
              <a:t>publically</a:t>
            </a:r>
            <a:r>
              <a:rPr lang="en-US" dirty="0"/>
              <a:t> available </a:t>
            </a:r>
            <a:r>
              <a:rPr lang="en-US" dirty="0">
                <a:hlinkClick r:id="rId6"/>
              </a:rPr>
              <a:t>cloud service</a:t>
            </a:r>
            <a:r>
              <a:rPr lang="en-US" dirty="0"/>
              <a:t> and a cloud service for SESYNC science teams. Use the SESYNC server </a:t>
            </a:r>
            <a:r>
              <a:rPr lang="en-US" dirty="0">
                <a:hlinkClick r:id="rId5"/>
              </a:rPr>
              <a:t>https://gitlab.sesync.org</a:t>
            </a:r>
            <a:r>
              <a:rPr lang="en-US" dirty="0"/>
              <a:t> to host private projects shareable with other SESYNC users.</a:t>
            </a:r>
          </a:p>
          <a:p>
            <a:endParaRPr lang="en-US" sz="1050" dirty="0"/>
          </a:p>
        </p:txBody>
      </p:sp>
    </p:spTree>
    <p:extLst>
      <p:ext uri="{BB962C8B-B14F-4D97-AF65-F5344CB8AC3E}">
        <p14:creationId xmlns:p14="http://schemas.microsoft.com/office/powerpoint/2010/main" val="8477013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April2017">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60A6DA"/>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Corporate template 16x9.potx" id="{B72F318C-4168-43A3-BD78-483577BCD89C}" vid="{8F52D876-317E-44FF-A1D4-F56E443EDAD3}"/>
    </a:ext>
  </a:extLst>
</a:theme>
</file>

<file path=ppt/theme/theme2.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Corporate template 16x9</Template>
  <TotalTime>34857</TotalTime>
  <Words>6919</Words>
  <Application>Microsoft Office PowerPoint</Application>
  <PresentationFormat>Widescreen</PresentationFormat>
  <Paragraphs>487</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 Unicode MS</vt:lpstr>
      <vt:lpstr>ING Me</vt:lpstr>
      <vt:lpstr>Arial</vt:lpstr>
      <vt:lpstr>Courier New</vt:lpstr>
      <vt:lpstr>ING_PP_Template_16x9_April2017</vt:lpstr>
      <vt:lpstr>PowerPoint Presentation</vt:lpstr>
      <vt:lpstr>GIT - Overview</vt:lpstr>
      <vt:lpstr>GIT  Indroduction</vt:lpstr>
      <vt:lpstr>Difference Between GitHub and GitLab</vt:lpstr>
      <vt:lpstr>Getting started with Git and GitHub</vt:lpstr>
      <vt:lpstr>Git Basics - Recording Changes to the Repository</vt:lpstr>
      <vt:lpstr>Git Basics - Recording Changes to the Repository</vt:lpstr>
      <vt:lpstr>Git concepts</vt:lpstr>
      <vt:lpstr>Git vs GitHub vs GitLab?</vt:lpstr>
      <vt:lpstr>GitHub vs GitLab?</vt:lpstr>
      <vt:lpstr>GIT-TIps</vt:lpstr>
      <vt:lpstr>Difference Between GitHub and GitLab</vt:lpstr>
      <vt:lpstr>About remote repositories</vt:lpstr>
      <vt:lpstr>Git Tools</vt:lpstr>
      <vt:lpstr>Git Package Tools</vt:lpstr>
      <vt:lpstr>Git Package Tools</vt:lpstr>
      <vt:lpstr>Git Package Tools  -GIT GUI</vt:lpstr>
      <vt:lpstr>Git Package Tools  - Gitk</vt:lpstr>
      <vt:lpstr>Git Package Tools  - Gitk</vt:lpstr>
      <vt:lpstr>GIT- Tips/Tricks</vt:lpstr>
      <vt:lpstr>GIT- Tips/Tricks</vt:lpstr>
      <vt:lpstr>GIT- Tips/Tricks - Autocompletion for Git commands</vt:lpstr>
      <vt:lpstr>GIT- Tips/Tricks</vt:lpstr>
      <vt:lpstr>GIT- Tips/Tricks</vt:lpstr>
      <vt:lpstr>GIT- Tips/Tricks</vt:lpstr>
      <vt:lpstr>GIT- Tips/Tricks</vt:lpstr>
      <vt:lpstr>GIT- Tips/Tricks - Aliases</vt:lpstr>
      <vt:lpstr>GIT- Tips/Tricks - Aliases</vt:lpstr>
      <vt:lpstr>GIT- Tips/Tricks – Aliases -An alias of HEAD</vt:lpstr>
      <vt:lpstr>GIT- Tips/Tricks – Aliases - Delete local branches which have already been merged into master</vt:lpstr>
      <vt:lpstr>Delete local branches that no longer exist in the remote repo</vt:lpstr>
      <vt:lpstr>Checking out a new branch from a base branch</vt:lpstr>
      <vt:lpstr>GIT - Tips</vt:lpstr>
      <vt:lpstr>GIT - Tips</vt:lpstr>
      <vt:lpstr>How to Check Which Files an Unknown Command Will Modify</vt:lpstr>
      <vt:lpstr>Why Is Git Stash Dangerous?</vt:lpstr>
      <vt:lpstr>Why Is Git Stash Dangerous?</vt:lpstr>
      <vt:lpstr>Git Shortcuts Can Make You More Productive. Here’s How.</vt:lpstr>
      <vt:lpstr>Git Shortcuts Can Make You More Productive. Here’s How.</vt:lpstr>
      <vt:lpstr>In A Git Repository, How Do We List Files Have Been Changed After A Specific Date?</vt:lpstr>
      <vt:lpstr>Autocomplete commands</vt:lpstr>
      <vt:lpstr>Use Git blame more efficiently</vt:lpstr>
      <vt:lpstr>Resetting files</vt:lpstr>
      <vt:lpstr>Ignoring Files</vt:lpstr>
      <vt:lpstr>Visualizing the commit graph</vt:lpstr>
      <vt:lpstr>Visualizing the commit graph</vt:lpstr>
      <vt:lpstr>Thank you ^_^</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Hoekema, E.G. (Eelco)</dc:creator>
  <cp:keywords>16x9; Think Forward; External</cp:keywords>
  <dc:description>May 2017</dc:description>
  <cp:lastModifiedBy>S Mahendran</cp:lastModifiedBy>
  <cp:revision>1103</cp:revision>
  <dcterms:created xsi:type="dcterms:W3CDTF">2017-06-16T07:47:50Z</dcterms:created>
  <dcterms:modified xsi:type="dcterms:W3CDTF">2020-06-27T08:05:30Z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ea4e427b-e3b7-4367-b32b-9948107b04a5</vt:lpwstr>
  </property>
  <property fmtid="{D5CDD505-2E9C-101B-9397-08002B2CF9AE}" pid="3" name="HCLClassification">
    <vt:lpwstr>HCL_Cla5s_Publ1c</vt:lpwstr>
  </property>
  <property fmtid="{D5CDD505-2E9C-101B-9397-08002B2CF9AE}" pid="4" name="HCL_Cla5s_D6">
    <vt:lpwstr>False</vt:lpwstr>
  </property>
</Properties>
</file>