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3"/>
  </p:notesMasterIdLst>
  <p:handoutMasterIdLst>
    <p:handoutMasterId r:id="rId34"/>
  </p:handoutMasterIdLst>
  <p:sldIdLst>
    <p:sldId id="256" r:id="rId2"/>
    <p:sldId id="583" r:id="rId3"/>
    <p:sldId id="621" r:id="rId4"/>
    <p:sldId id="623" r:id="rId5"/>
    <p:sldId id="578" r:id="rId6"/>
    <p:sldId id="573" r:id="rId7"/>
    <p:sldId id="580" r:id="rId8"/>
    <p:sldId id="620" r:id="rId9"/>
    <p:sldId id="586" r:id="rId10"/>
    <p:sldId id="625" r:id="rId11"/>
    <p:sldId id="626" r:id="rId12"/>
    <p:sldId id="624" r:id="rId13"/>
    <p:sldId id="628" r:id="rId14"/>
    <p:sldId id="627" r:id="rId15"/>
    <p:sldId id="619" r:id="rId16"/>
    <p:sldId id="634" r:id="rId17"/>
    <p:sldId id="632" r:id="rId18"/>
    <p:sldId id="604" r:id="rId19"/>
    <p:sldId id="633" r:id="rId20"/>
    <p:sldId id="629" r:id="rId21"/>
    <p:sldId id="598" r:id="rId22"/>
    <p:sldId id="630" r:id="rId23"/>
    <p:sldId id="601" r:id="rId24"/>
    <p:sldId id="572" r:id="rId25"/>
    <p:sldId id="612" r:id="rId26"/>
    <p:sldId id="616" r:id="rId27"/>
    <p:sldId id="615" r:id="rId28"/>
    <p:sldId id="576" r:id="rId29"/>
    <p:sldId id="577" r:id="rId30"/>
    <p:sldId id="514" r:id="rId31"/>
    <p:sldId id="631" r:id="rId32"/>
  </p:sldIdLst>
  <p:sldSz cx="12192000" cy="6858000"/>
  <p:notesSz cx="6858000" cy="9144000"/>
  <p:custDataLst>
    <p:tags r:id="rId35"/>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199"/>
    <a:srgbClr val="AB0066"/>
    <a:srgbClr val="FAFAFA"/>
    <a:srgbClr val="E9E9E9"/>
    <a:srgbClr val="60A6DA"/>
    <a:srgbClr val="019649"/>
    <a:srgbClr val="F0F0F0"/>
    <a:srgbClr val="FF6200"/>
    <a:srgbClr val="A0CAE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5" autoAdjust="0"/>
    <p:restoredTop sz="96604" autoAdjust="0"/>
  </p:normalViewPr>
  <p:slideViewPr>
    <p:cSldViewPr snapToGrid="0" showGuides="1">
      <p:cViewPr varScale="1">
        <p:scale>
          <a:sx n="70" d="100"/>
          <a:sy n="70" d="100"/>
        </p:scale>
        <p:origin x="900" y="48"/>
      </p:cViewPr>
      <p:guideLst>
        <p:guide orient="horz" pos="2160"/>
        <p:guide pos="3840"/>
      </p:guideLst>
    </p:cSldViewPr>
  </p:slideViewPr>
  <p:outlineViewPr>
    <p:cViewPr>
      <p:scale>
        <a:sx n="33" d="100"/>
        <a:sy n="33" d="100"/>
      </p:scale>
      <p:origin x="0" y="-42581"/>
    </p:cViewPr>
  </p:outlineViewPr>
  <p:notesTextViewPr>
    <p:cViewPr>
      <p:scale>
        <a:sx n="125" d="100"/>
        <a:sy n="125" d="100"/>
      </p:scale>
      <p:origin x="0" y="0"/>
    </p:cViewPr>
  </p:notesTextViewPr>
  <p:sorterViewPr>
    <p:cViewPr>
      <p:scale>
        <a:sx n="40" d="100"/>
        <a:sy n="40" d="100"/>
      </p:scale>
      <p:origin x="0" y="0"/>
    </p:cViewPr>
  </p:sorterViewPr>
  <p:notesViewPr>
    <p:cSldViewPr snapToGrid="0" showGuides="1">
      <p:cViewPr varScale="1">
        <p:scale>
          <a:sx n="74" d="100"/>
          <a:sy n="74" d="100"/>
        </p:scale>
        <p:origin x="12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10/07/2020</a:t>
            </a:fld>
            <a:endParaRPr lang="en-GB" dirty="0">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10/07/2020</a:t>
            </a:fld>
            <a:endParaRPr lang="en-GB" dirty="0"/>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1948212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77" name="Group 76"/>
          <p:cNvGrpSpPr/>
          <p:nvPr userDrawn="1"/>
        </p:nvGrpSpPr>
        <p:grpSpPr>
          <a:xfrm>
            <a:off x="-2035175" y="0"/>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71029595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2" name="Picture 71"/>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546989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dirty="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56" name="Group 55"/>
          <p:cNvGrpSpPr/>
          <p:nvPr userDrawn="1"/>
        </p:nvGrpSpPr>
        <p:grpSpPr>
          <a:xfrm>
            <a:off x="-2035175" y="0"/>
            <a:ext cx="1881477" cy="5176146"/>
            <a:chOff x="-2035175" y="0"/>
            <a:chExt cx="1881477" cy="5176146"/>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8" name="Group 57"/>
            <p:cNvGrpSpPr/>
            <p:nvPr userDrawn="1"/>
          </p:nvGrpSpPr>
          <p:grpSpPr>
            <a:xfrm>
              <a:off x="-2035175" y="0"/>
              <a:ext cx="1872000" cy="5176146"/>
              <a:chOff x="-2035175" y="0"/>
              <a:chExt cx="1872000" cy="5730107"/>
            </a:xfrm>
          </p:grpSpPr>
          <p:sp>
            <p:nvSpPr>
              <p:cNvPr id="59"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590487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35" name="Group 34"/>
          <p:cNvGrpSpPr/>
          <p:nvPr userDrawn="1"/>
        </p:nvGrpSpPr>
        <p:grpSpPr>
          <a:xfrm>
            <a:off x="-2035175" y="0"/>
            <a:ext cx="1881477" cy="5176146"/>
            <a:chOff x="-2035175" y="0"/>
            <a:chExt cx="1881477" cy="5176146"/>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37" name="Group 36"/>
            <p:cNvGrpSpPr/>
            <p:nvPr userDrawn="1"/>
          </p:nvGrpSpPr>
          <p:grpSpPr>
            <a:xfrm>
              <a:off x="-2035175" y="0"/>
              <a:ext cx="1872000" cy="5176146"/>
              <a:chOff x="-2035175" y="0"/>
              <a:chExt cx="1872000" cy="5730107"/>
            </a:xfrm>
          </p:grpSpPr>
          <p:sp>
            <p:nvSpPr>
              <p:cNvPr id="39" name="Rectangle 104"/>
              <p:cNvSpPr>
                <a:spLocks noChangeArrowheads="1"/>
              </p:cNvSpPr>
              <p:nvPr/>
            </p:nvSpPr>
            <p:spPr bwMode="gray">
              <a:xfrm>
                <a:off x="-2035175" y="4653095"/>
                <a:ext cx="1872000" cy="1077012"/>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959066176"/>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88639425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a:xfrm>
            <a:off x="845575" y="280733"/>
            <a:ext cx="10479024" cy="854075"/>
          </a:xfrm>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8" userDrawn="1">
          <p15:clr>
            <a:srgbClr val="FBAE40"/>
          </p15:clr>
        </p15:guide>
        <p15:guide id="1" pos="3720"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dirty="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dirty="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79024"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79024"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grpSp>
        <p:nvGrpSpPr>
          <p:cNvPr id="36" name="Group 35"/>
          <p:cNvGrpSpPr/>
          <p:nvPr userDrawn="1"/>
        </p:nvGrpSpPr>
        <p:grpSpPr>
          <a:xfrm>
            <a:off x="-2025698" y="6362700"/>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dirty="0">
                  <a:ln>
                    <a:noFill/>
                  </a:ln>
                  <a:solidFill>
                    <a:srgbClr val="FDFDFD"/>
                  </a:solidFill>
                  <a:effectLst/>
                  <a:uLnTx/>
                  <a:uFillTx/>
                  <a:latin typeface="+mn-lt"/>
                </a:rPr>
                <a:t>No content below </a:t>
              </a:r>
              <a:br>
                <a:rPr kumimoji="0" lang="en-GB" altLang="en-GB" sz="1200" b="1" i="0" u="none" strike="noStrike" kern="0" cap="none" spc="0" normalizeH="0" baseline="0" dirty="0">
                  <a:ln>
                    <a:noFill/>
                  </a:ln>
                  <a:solidFill>
                    <a:srgbClr val="FDFDFD"/>
                  </a:solidFill>
                  <a:effectLst/>
                  <a:uLnTx/>
                  <a:uFillTx/>
                  <a:latin typeface="+mn-lt"/>
                </a:rPr>
              </a:br>
              <a:r>
                <a:rPr kumimoji="0" lang="en-GB" altLang="en-GB" sz="1200"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5" y="0"/>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2861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6"/>
              <a:chOff x="-2035175" y="0"/>
              <a:chExt cx="1872000" cy="5730107"/>
            </a:xfrm>
          </p:grpSpPr>
          <p:sp>
            <p:nvSpPr>
              <p:cNvPr id="55" name="Rectangle 104"/>
              <p:cNvSpPr>
                <a:spLocks noChangeArrowheads="1"/>
              </p:cNvSpPr>
              <p:nvPr/>
            </p:nvSpPr>
            <p:spPr bwMode="gray">
              <a:xfrm>
                <a:off x="-2035175" y="4686980"/>
                <a:ext cx="1872000" cy="104312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0" name="Picture 7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8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53" name="Group 52"/>
          <p:cNvGrpSpPr/>
          <p:nvPr userDrawn="1"/>
        </p:nvGrpSpPr>
        <p:grpSpPr>
          <a:xfrm>
            <a:off x="-2035175" y="0"/>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6380020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6"/>
              <a:chOff x="-2035175" y="0"/>
              <a:chExt cx="1872000" cy="5730107"/>
            </a:xfrm>
          </p:grpSpPr>
          <p:sp>
            <p:nvSpPr>
              <p:cNvPr id="56"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6"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7" name="Picture 7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7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2"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3"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4"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54550112"/>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1894182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31749068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8" y="6230179"/>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p>
          </p:txBody>
        </p:sp>
      </p:grpSp>
      <p:sp>
        <p:nvSpPr>
          <p:cNvPr id="2" name="Title Placeholder 1"/>
          <p:cNvSpPr>
            <a:spLocks noGrp="1"/>
          </p:cNvSpPr>
          <p:nvPr>
            <p:ph type="title"/>
          </p:nvPr>
        </p:nvSpPr>
        <p:spPr bwMode="auto">
          <a:xfrm>
            <a:off x="845575" y="280733"/>
            <a:ext cx="10479024"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79024" cy="4922799"/>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25698" y="6362700"/>
            <a:ext cx="1857255" cy="500063"/>
            <a:chOff x="-2025698" y="6445247"/>
            <a:chExt cx="1857255" cy="417516"/>
          </a:xfrm>
        </p:grpSpPr>
        <p:sp>
          <p:nvSpPr>
            <p:cNvPr id="4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noProof="0" dirty="0">
                  <a:ln>
                    <a:noFill/>
                  </a:ln>
                  <a:solidFill>
                    <a:srgbClr val="FDFDFD"/>
                  </a:solidFill>
                  <a:effectLst/>
                  <a:uLnTx/>
                  <a:uFillTx/>
                  <a:latin typeface="+mn-lt"/>
                </a:rPr>
                <a:t>No content below </a:t>
              </a:r>
              <a:br>
                <a:rPr kumimoji="0" lang="en-GB" altLang="en-GB" sz="1200" b="1" i="0" u="none" strike="noStrike" kern="0" cap="none" spc="0" normalizeH="0" baseline="0" noProof="0" dirty="0">
                  <a:ln>
                    <a:noFill/>
                  </a:ln>
                  <a:solidFill>
                    <a:srgbClr val="FDFDFD"/>
                  </a:solidFill>
                  <a:effectLst/>
                  <a:uLnTx/>
                  <a:uFillTx/>
                  <a:latin typeface="+mn-lt"/>
                </a:rPr>
              </a:br>
              <a:r>
                <a:rPr kumimoji="0" lang="en-GB" altLang="en-GB" sz="1200"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6" name="Group 5"/>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6" name="Picture 75"/>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27" r:id="rId6"/>
    <p:sldLayoutId id="2147483728" r:id="rId7"/>
    <p:sldLayoutId id="2147483732" r:id="rId8"/>
    <p:sldLayoutId id="2147483733" r:id="rId9"/>
    <p:sldLayoutId id="2147483734" r:id="rId10"/>
    <p:sldLayoutId id="2147483735" r:id="rId11"/>
    <p:sldLayoutId id="2147483692" r:id="rId12"/>
    <p:sldLayoutId id="2147483711" r:id="rId13"/>
    <p:sldLayoutId id="2147483694" r:id="rId14"/>
    <p:sldLayoutId id="2147483695" r:id="rId15"/>
    <p:sldLayoutId id="2147483696" r:id="rId16"/>
    <p:sldLayoutId id="2147483736" r:id="rId17"/>
    <p:sldLayoutId id="2147483738" r:id="rId18"/>
    <p:sldLayoutId id="2147483739" r:id="rId19"/>
    <p:sldLayoutId id="2147483731" r:id="rId20"/>
    <p:sldLayoutId id="2147483697" r:id="rId21"/>
    <p:sldLayoutId id="2147483740" r:id="rId22"/>
    <p:sldLayoutId id="2147483716" r:id="rId23"/>
    <p:sldLayoutId id="2147483718" r:id="rId24"/>
    <p:sldLayoutId id="2147483719" r:id="rId25"/>
    <p:sldLayoutId id="2147483700" r:id="rId26"/>
    <p:sldLayoutId id="2147483743" r:id="rId27"/>
    <p:sldLayoutId id="2147483742" r:id="rId28"/>
    <p:sldLayoutId id="2147483741" r:id="rId29"/>
    <p:sldLayoutId id="2147483702" r:id="rId30"/>
    <p:sldLayoutId id="2147483706" r:id="rId31"/>
    <p:sldLayoutId id="2147483726" r:id="rId32"/>
  </p:sldLayoutIdLst>
  <p:hf hdr="0" ftr="0" dt="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git/git/tree/master/contrib/comple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mailto:git@github.com:user/repo.git" TargetMode="External"/><Relationship Id="rId2" Type="http://schemas.openxmlformats.org/officeDocument/2006/relationships/hyperlink" Target="https://github.com/user/repo.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lab.sesync.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gitlab.com/users/sign-i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GB"/>
              <a:t>10</a:t>
            </a:r>
            <a:r>
              <a:rPr lang="en-GB" baseline="30000"/>
              <a:t>th</a:t>
            </a:r>
            <a:r>
              <a:rPr lang="en-GB"/>
              <a:t> July</a:t>
            </a:r>
            <a:r>
              <a:rPr lang="en-GB" dirty="0"/>
              <a:t>,  2020</a:t>
            </a:r>
          </a:p>
        </p:txBody>
      </p:sp>
      <p:sp>
        <p:nvSpPr>
          <p:cNvPr id="7" name="Subtitle 5">
            <a:extLst>
              <a:ext uri="{FF2B5EF4-FFF2-40B4-BE49-F238E27FC236}">
                <a16:creationId xmlns:a16="http://schemas.microsoft.com/office/drawing/2014/main" id="{6B9D920F-4CCE-46FF-892E-3A595FB72E77}"/>
              </a:ext>
            </a:extLst>
          </p:cNvPr>
          <p:cNvSpPr>
            <a:spLocks noGrp="1"/>
          </p:cNvSpPr>
          <p:nvPr>
            <p:ph type="subTitle" idx="1"/>
          </p:nvPr>
        </p:nvSpPr>
        <p:spPr>
          <a:xfrm>
            <a:off x="842433" y="4240704"/>
            <a:ext cx="7082733" cy="306798"/>
          </a:xfrm>
        </p:spPr>
        <p:txBody>
          <a:bodyPr/>
          <a:lstStyle/>
          <a:p>
            <a:r>
              <a:rPr lang="en-GB" dirty="0"/>
              <a:t>ING | HCL</a:t>
            </a:r>
          </a:p>
        </p:txBody>
      </p:sp>
      <p:sp>
        <p:nvSpPr>
          <p:cNvPr id="9" name="Title 4">
            <a:extLst>
              <a:ext uri="{FF2B5EF4-FFF2-40B4-BE49-F238E27FC236}">
                <a16:creationId xmlns:a16="http://schemas.microsoft.com/office/drawing/2014/main" id="{4C8AE45D-BA09-4078-B382-42C246255785}"/>
              </a:ext>
            </a:extLst>
          </p:cNvPr>
          <p:cNvSpPr txBox="1">
            <a:spLocks/>
          </p:cNvSpPr>
          <p:nvPr/>
        </p:nvSpPr>
        <p:spPr bwMode="gray">
          <a:xfrm>
            <a:off x="842433" y="2116800"/>
            <a:ext cx="10313209" cy="1895642"/>
          </a:xfrm>
          <a:prstGeom prst="rect">
            <a:avLst/>
          </a:prstGeom>
        </p:spPr>
        <p:txBody>
          <a:bodyPr vert="horz" lIns="0" tIns="0" rIns="0" bIns="0" rtlCol="0" anchor="ctr" anchorCtr="0">
            <a:noAutofit/>
          </a:bodyPr>
          <a:lstStyle>
            <a:lvl1pPr algn="l" defTabSz="914400" rtl="0" eaLnBrk="1" latinLnBrk="0" hangingPunct="1">
              <a:lnSpc>
                <a:spcPts val="4600"/>
              </a:lnSpc>
              <a:spcBef>
                <a:spcPct val="0"/>
              </a:spcBef>
              <a:buNone/>
              <a:defRPr sz="4600" b="1" kern="1200" baseline="0">
                <a:solidFill>
                  <a:schemeClr val="bg1"/>
                </a:solidFill>
                <a:latin typeface="+mj-lt"/>
                <a:ea typeface="+mj-ea"/>
                <a:cs typeface="ING Me" pitchFamily="2" charset="0"/>
              </a:defRPr>
            </a:lvl1pPr>
          </a:lstStyle>
          <a:p>
            <a:r>
              <a:rPr lang="en-US" sz="3200" dirty="0">
                <a:latin typeface="+mn-lt"/>
              </a:rPr>
              <a:t>Git -Tips , Tools and Technique.</a:t>
            </a:r>
          </a:p>
          <a:p>
            <a:r>
              <a:rPr lang="en-US" sz="3200" dirty="0">
                <a:latin typeface="+mn-lt"/>
              </a:rPr>
              <a:t>By</a:t>
            </a:r>
          </a:p>
          <a:p>
            <a:r>
              <a:rPr lang="en-US" sz="3200" dirty="0">
                <a:latin typeface="+mn-lt"/>
              </a:rPr>
              <a:t>Mahendran S</a:t>
            </a:r>
            <a:endParaRPr lang="en-GB" sz="3200" dirty="0">
              <a:latin typeface="+mn-lt"/>
            </a:endParaRPr>
          </a:p>
        </p:txBody>
      </p:sp>
    </p:spTree>
    <p:extLst>
      <p:ext uri="{BB962C8B-B14F-4D97-AF65-F5344CB8AC3E}">
        <p14:creationId xmlns:p14="http://schemas.microsoft.com/office/powerpoint/2010/main" val="207564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Windows Command Utility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10</a:t>
            </a:fld>
            <a:endParaRPr lang="en-GB" noProof="0" dirty="0"/>
          </a:p>
        </p:txBody>
      </p:sp>
      <p:pic>
        <p:nvPicPr>
          <p:cNvPr id="2" name="Content Placeholder 1">
            <a:extLst>
              <a:ext uri="{FF2B5EF4-FFF2-40B4-BE49-F238E27FC236}">
                <a16:creationId xmlns:a16="http://schemas.microsoft.com/office/drawing/2014/main" id="{DBDC6B67-DE99-4D33-AF2A-E60E493528BC}"/>
              </a:ext>
            </a:extLst>
          </p:cNvPr>
          <p:cNvPicPr>
            <a:picLocks noGrp="1" noChangeAspect="1"/>
          </p:cNvPicPr>
          <p:nvPr>
            <p:ph idx="1"/>
          </p:nvPr>
        </p:nvPicPr>
        <p:blipFill>
          <a:blip r:embed="rId2"/>
          <a:stretch>
            <a:fillRect/>
          </a:stretch>
        </p:blipFill>
        <p:spPr>
          <a:xfrm>
            <a:off x="1085850" y="1627725"/>
            <a:ext cx="8503875" cy="4536536"/>
          </a:xfrm>
          <a:prstGeom prst="rect">
            <a:avLst/>
          </a:prstGeom>
        </p:spPr>
      </p:pic>
    </p:spTree>
    <p:extLst>
      <p:ext uri="{BB962C8B-B14F-4D97-AF65-F5344CB8AC3E}">
        <p14:creationId xmlns:p14="http://schemas.microsoft.com/office/powerpoint/2010/main" val="209018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 Bash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6" name="Content Placeholder 5">
            <a:extLst>
              <a:ext uri="{FF2B5EF4-FFF2-40B4-BE49-F238E27FC236}">
                <a16:creationId xmlns:a16="http://schemas.microsoft.com/office/drawing/2014/main" id="{DB6E0DA5-1180-4FCB-AE40-69024D304276}"/>
              </a:ext>
            </a:extLst>
          </p:cNvPr>
          <p:cNvSpPr>
            <a:spLocks noGrp="1"/>
          </p:cNvSpPr>
          <p:nvPr>
            <p:ph idx="1"/>
          </p:nvPr>
        </p:nvSpPr>
        <p:spPr>
          <a:xfrm>
            <a:off x="845575" y="1278384"/>
            <a:ext cx="4721036" cy="4922391"/>
          </a:xfrm>
        </p:spPr>
        <p:txBody>
          <a:bodyPr/>
          <a:lstStyle/>
          <a:p>
            <a:r>
              <a:rPr lang="en-US" sz="2400" b="1" dirty="0"/>
              <a:t>Git Bash</a:t>
            </a:r>
            <a:endParaRPr lang="en-US" b="1" dirty="0"/>
          </a:p>
          <a:p>
            <a:pPr marL="342900" indent="-342900">
              <a:buFont typeface="Arial" panose="020B0604020202020204" pitchFamily="34" charset="0"/>
              <a:buChar char="•"/>
            </a:pPr>
            <a:r>
              <a:rPr lang="en-US" dirty="0"/>
              <a:t>Git Bash comes with some additional commands that are stored in the </a:t>
            </a:r>
            <a:r>
              <a:rPr lang="en-US" b="1" dirty="0"/>
              <a:t>/</a:t>
            </a:r>
            <a:r>
              <a:rPr lang="en-US" b="1" dirty="0" err="1"/>
              <a:t>usr</a:t>
            </a:r>
            <a:r>
              <a:rPr lang="en-US" b="1" dirty="0"/>
              <a:t>/bin</a:t>
            </a:r>
            <a:r>
              <a:rPr lang="en-US" dirty="0"/>
              <a:t> directory of the Git Bash emulation. It provides essential shell commands like </a:t>
            </a:r>
            <a:r>
              <a:rPr lang="en-US" b="1" dirty="0" err="1"/>
              <a:t>Ssh</a:t>
            </a:r>
            <a:r>
              <a:rPr lang="en-US" dirty="0"/>
              <a:t>, </a:t>
            </a:r>
            <a:r>
              <a:rPr lang="en-US" b="1" dirty="0" err="1"/>
              <a:t>scp</a:t>
            </a:r>
            <a:r>
              <a:rPr lang="en-US" dirty="0"/>
              <a:t>, </a:t>
            </a:r>
            <a:r>
              <a:rPr lang="en-US" b="1" dirty="0"/>
              <a:t>cat</a:t>
            </a:r>
            <a:r>
              <a:rPr lang="en-US" dirty="0"/>
              <a:t>, </a:t>
            </a:r>
            <a:r>
              <a:rPr lang="en-US" b="1" dirty="0"/>
              <a:t>find</a:t>
            </a:r>
            <a:r>
              <a:rPr lang="en-US" dirty="0"/>
              <a:t>.</a:t>
            </a:r>
          </a:p>
          <a:p>
            <a:pPr marL="342900" indent="-342900">
              <a:buFont typeface="Arial" panose="020B0604020202020204" pitchFamily="34" charset="0"/>
              <a:buChar char="•"/>
            </a:pPr>
            <a:r>
              <a:rPr lang="en-US" dirty="0"/>
              <a:t>It includes the full set of Git core commands like </a:t>
            </a:r>
            <a:r>
              <a:rPr lang="en-US" b="1" dirty="0"/>
              <a:t>git clone, git commit, git checkout, git push</a:t>
            </a:r>
            <a:r>
              <a:rPr lang="en-US" dirty="0"/>
              <a:t>, and more.</a:t>
            </a:r>
          </a:p>
          <a:p>
            <a:endParaRPr lang="en-US" dirty="0"/>
          </a:p>
        </p:txBody>
      </p:sp>
      <p:pic>
        <p:nvPicPr>
          <p:cNvPr id="2" name="Picture 1">
            <a:extLst>
              <a:ext uri="{FF2B5EF4-FFF2-40B4-BE49-F238E27FC236}">
                <a16:creationId xmlns:a16="http://schemas.microsoft.com/office/drawing/2014/main" id="{9E076156-04E1-4D00-9A33-FFD481E2FA16}"/>
              </a:ext>
            </a:extLst>
          </p:cNvPr>
          <p:cNvPicPr>
            <a:picLocks noChangeAspect="1"/>
          </p:cNvPicPr>
          <p:nvPr/>
        </p:nvPicPr>
        <p:blipFill>
          <a:blip r:embed="rId2"/>
          <a:stretch>
            <a:fillRect/>
          </a:stretch>
        </p:blipFill>
        <p:spPr>
          <a:xfrm>
            <a:off x="6291191" y="1134809"/>
            <a:ext cx="5505450" cy="5065966"/>
          </a:xfrm>
          <a:prstGeom prst="rect">
            <a:avLst/>
          </a:prstGeom>
        </p:spPr>
      </p:pic>
    </p:spTree>
    <p:extLst>
      <p:ext uri="{BB962C8B-B14F-4D97-AF65-F5344CB8AC3E}">
        <p14:creationId xmlns:p14="http://schemas.microsoft.com/office/powerpoint/2010/main" val="263362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 Package Tools  -GIT GUI</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12</a:t>
            </a:fld>
            <a:endParaRPr lang="en-GB" noProof="0" dirty="0"/>
          </a:p>
        </p:txBody>
      </p:sp>
      <p:pic>
        <p:nvPicPr>
          <p:cNvPr id="16386" name="Picture 2" descr="Git Tools">
            <a:extLst>
              <a:ext uri="{FF2B5EF4-FFF2-40B4-BE49-F238E27FC236}">
                <a16:creationId xmlns:a16="http://schemas.microsoft.com/office/drawing/2014/main" id="{40BF883B-2C84-468E-B23D-81BDAE9C9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01" y="1278384"/>
            <a:ext cx="10457198" cy="85407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Git Tools">
            <a:extLst>
              <a:ext uri="{FF2B5EF4-FFF2-40B4-BE49-F238E27FC236}">
                <a16:creationId xmlns:a16="http://schemas.microsoft.com/office/drawing/2014/main" id="{82D1D29F-3BE4-440E-80D0-DE72AD0F29C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7400" y="2276036"/>
            <a:ext cx="10479023" cy="387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19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GIT-Eclipse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2" name="Content Placeholder 1">
            <a:extLst>
              <a:ext uri="{FF2B5EF4-FFF2-40B4-BE49-F238E27FC236}">
                <a16:creationId xmlns:a16="http://schemas.microsoft.com/office/drawing/2014/main" id="{A7815389-697B-4A03-8EA8-0CBD865F507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C85D36-145A-4E9F-89C0-D306E6FB2477}"/>
              </a:ext>
            </a:extLst>
          </p:cNvPr>
          <p:cNvPicPr>
            <a:picLocks noChangeAspect="1"/>
          </p:cNvPicPr>
          <p:nvPr/>
        </p:nvPicPr>
        <p:blipFill>
          <a:blip r:embed="rId2"/>
          <a:stretch>
            <a:fillRect/>
          </a:stretch>
        </p:blipFill>
        <p:spPr>
          <a:xfrm>
            <a:off x="838200" y="1278384"/>
            <a:ext cx="10515600" cy="4922392"/>
          </a:xfrm>
          <a:prstGeom prst="rect">
            <a:avLst/>
          </a:prstGeom>
        </p:spPr>
      </p:pic>
    </p:spTree>
    <p:extLst>
      <p:ext uri="{BB962C8B-B14F-4D97-AF65-F5344CB8AC3E}">
        <p14:creationId xmlns:p14="http://schemas.microsoft.com/office/powerpoint/2010/main" val="97552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 Tools – 3</a:t>
            </a:r>
            <a:r>
              <a:rPr lang="en-US" b="0" baseline="30000" dirty="0"/>
              <a:t>rd</a:t>
            </a:r>
            <a:r>
              <a:rPr lang="en-US" b="0" dirty="0"/>
              <a:t> Party Tools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278384"/>
            <a:ext cx="10778154" cy="5219616"/>
          </a:xfrm>
        </p:spPr>
        <p:txBody>
          <a:bodyPr/>
          <a:lstStyle/>
          <a:p>
            <a:r>
              <a:rPr lang="en-US" dirty="0"/>
              <a:t>There are several 3</a:t>
            </a:r>
            <a:r>
              <a:rPr lang="en-US" baseline="30000" dirty="0"/>
              <a:t>rd</a:t>
            </a:r>
            <a:r>
              <a:rPr lang="en-US" dirty="0"/>
              <a:t> party support for Git </a:t>
            </a:r>
            <a:r>
              <a:rPr lang="en-US" dirty="0" err="1"/>
              <a:t>gui</a:t>
            </a:r>
            <a:r>
              <a:rPr lang="en-US" dirty="0"/>
              <a:t> client for windows, Mac , and Linux such as :</a:t>
            </a:r>
          </a:p>
          <a:p>
            <a:endParaRPr lang="en-US" dirty="0"/>
          </a:p>
          <a:p>
            <a:pPr marL="611188" lvl="1" indent="-342900">
              <a:buFont typeface="Arial" panose="020B0604020202020204" pitchFamily="34" charset="0"/>
              <a:buChar char="•"/>
            </a:pPr>
            <a:r>
              <a:rPr lang="en-US" dirty="0"/>
              <a:t>SourceTree</a:t>
            </a:r>
          </a:p>
          <a:p>
            <a:pPr marL="611188" lvl="1" indent="-342900">
              <a:buFont typeface="Arial" panose="020B0604020202020204" pitchFamily="34" charset="0"/>
              <a:buChar char="•"/>
            </a:pPr>
            <a:r>
              <a:rPr lang="en-US" dirty="0"/>
              <a:t>GitHub Desktop</a:t>
            </a:r>
          </a:p>
          <a:p>
            <a:pPr marL="611188" lvl="1" indent="-342900">
              <a:buFont typeface="Arial" panose="020B0604020202020204" pitchFamily="34" charset="0"/>
              <a:buChar char="•"/>
            </a:pPr>
            <a:r>
              <a:rPr lang="en-US" dirty="0" err="1"/>
              <a:t>TortoiseGit</a:t>
            </a:r>
            <a:endParaRPr lang="en-US" dirty="0"/>
          </a:p>
          <a:p>
            <a:pPr marL="611188" lvl="1" indent="-342900">
              <a:buFont typeface="Arial" panose="020B0604020202020204" pitchFamily="34" charset="0"/>
              <a:buChar char="•"/>
            </a:pPr>
            <a:r>
              <a:rPr lang="en-US" dirty="0"/>
              <a:t>Git Extensions</a:t>
            </a:r>
          </a:p>
          <a:p>
            <a:pPr marL="611188" lvl="1" indent="-342900">
              <a:buFont typeface="Arial" panose="020B0604020202020204" pitchFamily="34" charset="0"/>
              <a:buChar char="•"/>
            </a:pPr>
            <a:r>
              <a:rPr lang="en-US" dirty="0" err="1"/>
              <a:t>SmartGit</a:t>
            </a:r>
            <a:endParaRPr lang="en-US" dirty="0"/>
          </a:p>
          <a:p>
            <a:pPr marL="611188" lvl="1" indent="-342900">
              <a:buFont typeface="Arial" panose="020B0604020202020204" pitchFamily="34" charset="0"/>
              <a:buChar char="•"/>
            </a:pPr>
            <a:r>
              <a:rPr lang="en-US" dirty="0" err="1"/>
              <a:t>GitEye</a:t>
            </a:r>
            <a:endParaRPr lang="en-US" dirty="0"/>
          </a:p>
          <a:p>
            <a:pPr marL="611188" lvl="1" indent="-342900">
              <a:buFont typeface="Arial" panose="020B0604020202020204" pitchFamily="34" charset="0"/>
              <a:buChar char="•"/>
            </a:pPr>
            <a:r>
              <a:rPr lang="en-US" dirty="0"/>
              <a:t>Tower</a:t>
            </a:r>
          </a:p>
          <a:p>
            <a:pPr marL="611188" lvl="1" indent="-342900">
              <a:buFont typeface="Arial" panose="020B0604020202020204" pitchFamily="34" charset="0"/>
              <a:buChar char="•"/>
            </a:pPr>
            <a:r>
              <a:rPr lang="en-US" dirty="0" err="1"/>
              <a:t>GitKraken</a:t>
            </a:r>
            <a:endParaRPr lang="en-US" dirty="0"/>
          </a:p>
          <a:p>
            <a:pPr marL="611188" lvl="1" indent="-342900">
              <a:buFont typeface="Arial" panose="020B0604020202020204" pitchFamily="34" charset="0"/>
              <a:buChar char="•"/>
            </a:pPr>
            <a:r>
              <a:rPr lang="en-US" dirty="0" err="1"/>
              <a:t>Gitg</a:t>
            </a:r>
            <a:endParaRPr lang="en-US" dirty="0"/>
          </a:p>
          <a:p>
            <a:pPr marL="611188" lvl="1" indent="-342900">
              <a:buFont typeface="Arial" panose="020B0604020202020204" pitchFamily="34" charset="0"/>
              <a:buChar char="•"/>
            </a:pPr>
            <a:r>
              <a:rPr lang="en-US" dirty="0" err="1"/>
              <a:t>Ungit</a:t>
            </a:r>
            <a:endParaRPr lang="en-US" dirty="0"/>
          </a:p>
          <a:p>
            <a:pPr marL="611188" lvl="1" indent="-342900">
              <a:buFont typeface="Arial" panose="020B0604020202020204" pitchFamily="34" charset="0"/>
              <a:buChar char="•"/>
            </a:pPr>
            <a:r>
              <a:rPr lang="en-US" dirty="0"/>
              <a:t>Git-cola</a:t>
            </a:r>
          </a:p>
          <a:p>
            <a:endParaRPr lang="en-US" dirty="0"/>
          </a:p>
          <a:p>
            <a:endParaRPr lang="en-US" dirty="0"/>
          </a:p>
        </p:txBody>
      </p:sp>
    </p:spTree>
    <p:extLst>
      <p:ext uri="{BB962C8B-B14F-4D97-AF65-F5344CB8AC3E}">
        <p14:creationId xmlns:p14="http://schemas.microsoft.com/office/powerpoint/2010/main" val="1146076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GB" dirty="0"/>
              <a:t>GIT – Tips/Technique</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15</a:t>
            </a:fld>
            <a:endParaRPr lang="en-GB" noProof="0" dirty="0"/>
          </a:p>
        </p:txBody>
      </p:sp>
    </p:spTree>
    <p:extLst>
      <p:ext uri="{BB962C8B-B14F-4D97-AF65-F5344CB8AC3E}">
        <p14:creationId xmlns:p14="http://schemas.microsoft.com/office/powerpoint/2010/main" val="142618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Git guides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echo "# one-</a:t>
            </a:r>
            <a:r>
              <a:rPr lang="en-US" b="1" dirty="0" err="1"/>
              <a:t>pega</a:t>
            </a:r>
            <a:r>
              <a:rPr lang="en-US" b="1" dirty="0"/>
              <a:t>" &gt;&gt; README.md</a:t>
            </a:r>
          </a:p>
          <a:p>
            <a:r>
              <a:rPr lang="en-US" b="1" dirty="0"/>
              <a:t>git </a:t>
            </a:r>
            <a:r>
              <a:rPr lang="en-US" b="1" dirty="0" err="1"/>
              <a:t>init</a:t>
            </a:r>
            <a:endParaRPr lang="en-US" b="1" dirty="0"/>
          </a:p>
          <a:p>
            <a:r>
              <a:rPr lang="en-US" b="1" dirty="0"/>
              <a:t>git add README.md</a:t>
            </a:r>
          </a:p>
          <a:p>
            <a:r>
              <a:rPr lang="en-US" b="1" dirty="0"/>
              <a:t>git commit -m "first commit"</a:t>
            </a:r>
          </a:p>
          <a:p>
            <a:r>
              <a:rPr lang="en-US" b="1" dirty="0"/>
              <a:t>git remote add origin https://github.com/Mahendran23/one-pega.git</a:t>
            </a:r>
          </a:p>
          <a:p>
            <a:r>
              <a:rPr lang="en-US" b="1" dirty="0"/>
              <a:t>git push -u origin master</a:t>
            </a:r>
          </a:p>
        </p:txBody>
      </p:sp>
      <p:sp>
        <p:nvSpPr>
          <p:cNvPr id="2" name="Rectangle 1">
            <a:extLst>
              <a:ext uri="{FF2B5EF4-FFF2-40B4-BE49-F238E27FC236}">
                <a16:creationId xmlns:a16="http://schemas.microsoft.com/office/drawing/2014/main" id="{C8CE60D4-7AC0-422C-BF06-C027DA5FE5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4292E"/>
                </a:solidFill>
                <a:effectLst/>
                <a:latin typeface="Arial Unicode MS"/>
                <a:ea typeface="SFMono-Regular"/>
              </a:rPr>
              <a:t>echo "# one-pega" &gt;&gt; README.md git init git add README.md git commit -m "first commit" git remote add origin https://github.com/Mahendran23/one-pega.git git push -u origin master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470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GIT - Tips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endParaRPr lang="en-US" dirty="0"/>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C7F9E3A-180C-4F32-8245-F1DDBCABB31D}"/>
              </a:ext>
            </a:extLst>
          </p:cNvPr>
          <p:cNvPicPr>
            <a:picLocks noChangeAspect="1"/>
          </p:cNvPicPr>
          <p:nvPr/>
        </p:nvPicPr>
        <p:blipFill>
          <a:blip r:embed="rId2"/>
          <a:stretch>
            <a:fillRect/>
          </a:stretch>
        </p:blipFill>
        <p:spPr>
          <a:xfrm>
            <a:off x="838200" y="1150306"/>
            <a:ext cx="8796337" cy="5223129"/>
          </a:xfrm>
          <a:prstGeom prst="rect">
            <a:avLst/>
          </a:prstGeom>
        </p:spPr>
      </p:pic>
    </p:spTree>
    <p:extLst>
      <p:ext uri="{BB962C8B-B14F-4D97-AF65-F5344CB8AC3E}">
        <p14:creationId xmlns:p14="http://schemas.microsoft.com/office/powerpoint/2010/main" val="106556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3"/>
            <a:ext cx="10479024" cy="802815"/>
          </a:xfrm>
        </p:spPr>
        <p:txBody>
          <a:bodyPr/>
          <a:lstStyle/>
          <a:p>
            <a:pPr algn="ctr"/>
            <a:r>
              <a:rPr lang="en-US" dirty="0"/>
              <a:t>git help</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083548"/>
            <a:ext cx="10479024" cy="5117228"/>
          </a:xfrm>
        </p:spPr>
        <p:txBody>
          <a:bodyPr/>
          <a:lstStyle/>
          <a:p>
            <a:r>
              <a:rPr lang="en-US" dirty="0"/>
              <a:t>Run git help to print a list of the most common commands.</a:t>
            </a:r>
          </a:p>
          <a:p>
            <a:r>
              <a:rPr lang="en-US" dirty="0"/>
              <a:t>C:\Workspace\java-custom-rules&gt;git help everyday</a:t>
            </a:r>
          </a:p>
          <a:p>
            <a:r>
              <a:rPr lang="en-US" dirty="0"/>
              <a:t>This would open the  Git/mingw64/share/doc/git-doc/giteveryday.html  file.</a:t>
            </a:r>
          </a:p>
          <a:p>
            <a:endParaRPr lang="en-US" dirty="0"/>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B27BF20-27FD-45B9-A6A7-78F1536AC461}"/>
              </a:ext>
            </a:extLst>
          </p:cNvPr>
          <p:cNvPicPr>
            <a:picLocks noChangeAspect="1"/>
          </p:cNvPicPr>
          <p:nvPr/>
        </p:nvPicPr>
        <p:blipFill>
          <a:blip r:embed="rId2"/>
          <a:stretch>
            <a:fillRect/>
          </a:stretch>
        </p:blipFill>
        <p:spPr>
          <a:xfrm>
            <a:off x="838200" y="1993855"/>
            <a:ext cx="11033502" cy="4328237"/>
          </a:xfrm>
          <a:prstGeom prst="rect">
            <a:avLst/>
          </a:prstGeom>
        </p:spPr>
      </p:pic>
    </p:spTree>
    <p:extLst>
      <p:ext uri="{BB962C8B-B14F-4D97-AF65-F5344CB8AC3E}">
        <p14:creationId xmlns:p14="http://schemas.microsoft.com/office/powerpoint/2010/main" val="253537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Git guides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endParaRPr lang="en-US" b="1" dirty="0"/>
          </a:p>
          <a:p>
            <a:r>
              <a:rPr lang="en-US" dirty="0"/>
              <a:t>Git comes with a handful of guides ready for you to explore. Run git help -g to see what's available:</a:t>
            </a:r>
          </a:p>
          <a:p>
            <a:endParaRPr lang="en-US" dirty="0"/>
          </a:p>
          <a:p>
            <a:r>
              <a:rPr lang="en-US" dirty="0"/>
              <a:t>The common Git guides are:</a:t>
            </a:r>
          </a:p>
          <a:p>
            <a:r>
              <a:rPr lang="en-US" dirty="0"/>
              <a:t>   attributes   Defining attributes per path</a:t>
            </a:r>
          </a:p>
          <a:p>
            <a:r>
              <a:rPr lang="en-US" dirty="0"/>
              <a:t>   everyday     </a:t>
            </a:r>
            <a:r>
              <a:rPr lang="en-US" dirty="0" err="1"/>
              <a:t>Everyday</a:t>
            </a:r>
            <a:r>
              <a:rPr lang="en-US" dirty="0"/>
              <a:t> Git With 20 Commands Or So</a:t>
            </a:r>
          </a:p>
          <a:p>
            <a:r>
              <a:rPr lang="en-US" dirty="0"/>
              <a:t>   glossary     A Git glossary</a:t>
            </a:r>
          </a:p>
          <a:p>
            <a:r>
              <a:rPr lang="en-US" dirty="0"/>
              <a:t>   ignore       Specifies intentionally untracked files to ignore</a:t>
            </a:r>
          </a:p>
          <a:p>
            <a:r>
              <a:rPr lang="en-US" dirty="0"/>
              <a:t>   modules      Defining submodule properties</a:t>
            </a:r>
          </a:p>
          <a:p>
            <a:r>
              <a:rPr lang="en-US" dirty="0"/>
              <a:t>   revisions    Specifying revisions and ranges for Git</a:t>
            </a:r>
          </a:p>
          <a:p>
            <a:r>
              <a:rPr lang="en-US" dirty="0"/>
              <a:t>   tutorial     A tutorial introduction to Git (for version 1.5.1 or newer)</a:t>
            </a:r>
          </a:p>
          <a:p>
            <a:r>
              <a:rPr lang="en-US" dirty="0"/>
              <a:t>   workflows    An overview of recommended workflows with Git</a:t>
            </a:r>
          </a:p>
          <a:p>
            <a:endParaRPr lang="en-US" dirty="0"/>
          </a:p>
          <a:p>
            <a:r>
              <a:rPr lang="en-US" b="1" dirty="0"/>
              <a:t>'git help -a' and 'git help -g'</a:t>
            </a:r>
            <a:r>
              <a:rPr lang="en-US" dirty="0"/>
              <a:t> list available subcommands and some concept guides. See 'git help   &lt;command&gt;' or 'git help &lt;concept&gt;’  to read about a specific subcommand or concept.</a:t>
            </a:r>
          </a:p>
          <a:p>
            <a:r>
              <a:rPr lang="en-US" dirty="0"/>
              <a:t>See 'git help git' for an overview of the system.</a:t>
            </a:r>
          </a:p>
        </p:txBody>
      </p:sp>
    </p:spTree>
    <p:extLst>
      <p:ext uri="{BB962C8B-B14F-4D97-AF65-F5344CB8AC3E}">
        <p14:creationId xmlns:p14="http://schemas.microsoft.com/office/powerpoint/2010/main" val="390134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Discussion Points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278384"/>
            <a:ext cx="5369245" cy="4922391"/>
          </a:xfrm>
        </p:spPr>
        <p:txBody>
          <a:bodyPr/>
          <a:lstStyle/>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GIT Overview</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GIT Tools</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GIT Tips/Techniques.</a:t>
            </a:r>
          </a:p>
        </p:txBody>
      </p:sp>
      <p:pic>
        <p:nvPicPr>
          <p:cNvPr id="2052" name="Picture 4" descr="Git">
            <a:extLst>
              <a:ext uri="{FF2B5EF4-FFF2-40B4-BE49-F238E27FC236}">
                <a16:creationId xmlns:a16="http://schemas.microsoft.com/office/drawing/2014/main" id="{7F6D220B-F93F-4A5E-9585-6166AE1DC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787" y="1134808"/>
            <a:ext cx="4852637" cy="512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To create new shortcuts, we need to edit (or create if it doesn’t exist) an alias section in the file.</a:t>
            </a:r>
          </a:p>
          <a:p>
            <a:r>
              <a:rPr lang="en-US" dirty="0"/>
              <a:t>As an example, we can abbreviate the git add command to just git a by adding the following line under alias section:</a:t>
            </a:r>
          </a:p>
          <a:p>
            <a:r>
              <a:rPr lang="en-US" dirty="0"/>
              <a:t>[alias]</a:t>
            </a:r>
          </a:p>
          <a:p>
            <a:r>
              <a:rPr lang="en-US" dirty="0"/>
              <a:t>    a = add</a:t>
            </a:r>
          </a:p>
          <a:p>
            <a:r>
              <a:rPr lang="en-US" dirty="0"/>
              <a:t>    </a:t>
            </a:r>
            <a:r>
              <a:rPr lang="en-US" dirty="0" err="1"/>
              <a:t>cka</a:t>
            </a:r>
            <a:r>
              <a:rPr lang="en-US" dirty="0"/>
              <a:t> = add --patch     # stage commits chunk by chunk</a:t>
            </a:r>
          </a:p>
          <a:p>
            <a:r>
              <a:rPr lang="en-US" dirty="0"/>
              <a:t>    ci = commit -m        # commit with message</a:t>
            </a:r>
          </a:p>
          <a:p>
            <a:r>
              <a:rPr lang="en-US" dirty="0"/>
              <a:t>    ca = commit -am       # commit all with message</a:t>
            </a:r>
          </a:p>
          <a:p>
            <a:r>
              <a:rPr lang="en-US" dirty="0"/>
              <a:t>      co = checkout         </a:t>
            </a:r>
          </a:p>
          <a:p>
            <a:r>
              <a:rPr lang="en-US" dirty="0"/>
              <a:t>    </a:t>
            </a:r>
            <a:r>
              <a:rPr lang="en-US" dirty="0" err="1"/>
              <a:t>nb</a:t>
            </a:r>
            <a:r>
              <a:rPr lang="en-US" dirty="0"/>
              <a:t> = checkout -b      # </a:t>
            </a:r>
            <a:r>
              <a:rPr lang="en-US" dirty="0" err="1"/>
              <a:t>nb</a:t>
            </a:r>
            <a:r>
              <a:rPr lang="en-US" dirty="0"/>
              <a:t> stands for new branch               </a:t>
            </a:r>
          </a:p>
          <a:p>
            <a:endParaRPr lang="en-US" dirty="0"/>
          </a:p>
          <a:p>
            <a:r>
              <a:rPr lang="en-US" dirty="0"/>
              <a:t>    cp = cherry-pick -x</a:t>
            </a:r>
          </a:p>
          <a:p>
            <a:r>
              <a:rPr lang="en-US" dirty="0"/>
              <a:t>    d = diff              # diff </a:t>
            </a:r>
            <a:r>
              <a:rPr lang="en-US" dirty="0" err="1"/>
              <a:t>unstaged</a:t>
            </a:r>
            <a:r>
              <a:rPr lang="en-US" dirty="0"/>
              <a:t> changes</a:t>
            </a:r>
          </a:p>
          <a:p>
            <a:r>
              <a:rPr lang="en-US" dirty="0"/>
              <a:t>    dc = diff --cached    # diff staged changes</a:t>
            </a:r>
          </a:p>
          <a:p>
            <a:r>
              <a:rPr lang="en-US" dirty="0"/>
              <a:t>    last = diff HEAD^     # diff last committed change</a:t>
            </a:r>
          </a:p>
          <a:p>
            <a:endParaRPr lang="en-US" dirty="0"/>
          </a:p>
        </p:txBody>
      </p:sp>
    </p:spTree>
    <p:extLst>
      <p:ext uri="{BB962C8B-B14F-4D97-AF65-F5344CB8AC3E}">
        <p14:creationId xmlns:p14="http://schemas.microsoft.com/office/powerpoint/2010/main" val="216364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 Tips/Tricks - </a:t>
            </a:r>
            <a:r>
              <a:rPr lang="en-US" dirty="0"/>
              <a:t>Aliases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Open ~/.</a:t>
            </a:r>
            <a:r>
              <a:rPr lang="en-US" dirty="0" err="1"/>
              <a:t>gitconfig</a:t>
            </a:r>
            <a:r>
              <a:rPr lang="en-US" dirty="0"/>
              <a:t> with your editor and start adding stuff.</a:t>
            </a:r>
          </a:p>
          <a:p>
            <a:endParaRPr lang="en-US" dirty="0"/>
          </a:p>
          <a:p>
            <a:r>
              <a:rPr lang="en-US" dirty="0"/>
              <a:t>[user]</a:t>
            </a:r>
          </a:p>
          <a:p>
            <a:r>
              <a:rPr lang="en-US" dirty="0"/>
              <a:t>	name = Mahendran23</a:t>
            </a:r>
          </a:p>
          <a:p>
            <a:r>
              <a:rPr lang="en-US" dirty="0"/>
              <a:t>	email = mahendran_raja2003@rediffmail.com</a:t>
            </a:r>
          </a:p>
          <a:p>
            <a:r>
              <a:rPr lang="en-US" dirty="0"/>
              <a:t>[http]</a:t>
            </a:r>
          </a:p>
          <a:p>
            <a:r>
              <a:rPr lang="en-US" dirty="0"/>
              <a:t>	</a:t>
            </a:r>
            <a:r>
              <a:rPr lang="en-US" dirty="0" err="1"/>
              <a:t>sslBackend</a:t>
            </a:r>
            <a:r>
              <a:rPr lang="en-US" dirty="0"/>
              <a:t> = </a:t>
            </a:r>
            <a:r>
              <a:rPr lang="en-US" dirty="0" err="1"/>
              <a:t>schannel</a:t>
            </a:r>
            <a:endParaRPr lang="en-US" dirty="0"/>
          </a:p>
          <a:p>
            <a:r>
              <a:rPr lang="en-US" dirty="0"/>
              <a:t>[diff]</a:t>
            </a:r>
          </a:p>
          <a:p>
            <a:r>
              <a:rPr lang="en-US" dirty="0"/>
              <a:t>	tool = </a:t>
            </a:r>
            <a:r>
              <a:rPr lang="en-US" dirty="0" err="1"/>
              <a:t>vimdiff</a:t>
            </a:r>
            <a:endParaRPr lang="en-US" dirty="0"/>
          </a:p>
          <a:p>
            <a:r>
              <a:rPr lang="en-US" dirty="0"/>
              <a:t>[alias]</a:t>
            </a:r>
          </a:p>
          <a:p>
            <a:r>
              <a:rPr lang="en-US" dirty="0"/>
              <a:t>    </a:t>
            </a:r>
            <a:r>
              <a:rPr lang="en-US" dirty="0" err="1"/>
              <a:t>st</a:t>
            </a:r>
            <a:r>
              <a:rPr lang="en-US" dirty="0"/>
              <a:t> = status</a:t>
            </a:r>
          </a:p>
          <a:p>
            <a:r>
              <a:rPr lang="en-US" dirty="0"/>
              <a:t>    ci = commit</a:t>
            </a:r>
          </a:p>
          <a:p>
            <a:r>
              <a:rPr lang="en-US" dirty="0"/>
              <a:t>    co = checkout</a:t>
            </a:r>
          </a:p>
          <a:p>
            <a:r>
              <a:rPr lang="en-US" dirty="0"/>
              <a:t>    </a:t>
            </a:r>
            <a:r>
              <a:rPr lang="en-US" dirty="0" err="1"/>
              <a:t>br</a:t>
            </a:r>
            <a:r>
              <a:rPr lang="en-US" dirty="0"/>
              <a:t> = branch</a:t>
            </a:r>
          </a:p>
          <a:p>
            <a:r>
              <a:rPr lang="en-US" dirty="0"/>
              <a:t>    a = add</a:t>
            </a:r>
          </a:p>
          <a:p>
            <a:r>
              <a:rPr lang="en-US" dirty="0"/>
              <a:t>    </a:t>
            </a:r>
            <a:r>
              <a:rPr lang="en-US" dirty="0" err="1"/>
              <a:t>unstage</a:t>
            </a:r>
            <a:r>
              <a:rPr lang="en-US" dirty="0"/>
              <a:t> = reset HEAD --</a:t>
            </a:r>
          </a:p>
          <a:p>
            <a:r>
              <a:rPr lang="en-US" dirty="0"/>
              <a:t>    last = log -1 HEAD</a:t>
            </a:r>
          </a:p>
        </p:txBody>
      </p:sp>
    </p:spTree>
    <p:extLst>
      <p:ext uri="{BB962C8B-B14F-4D97-AF65-F5344CB8AC3E}">
        <p14:creationId xmlns:p14="http://schemas.microsoft.com/office/powerpoint/2010/main" val="246276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    pl = pull</a:t>
            </a:r>
          </a:p>
          <a:p>
            <a:r>
              <a:rPr lang="en-US" dirty="0"/>
              <a:t>    </a:t>
            </a:r>
            <a:r>
              <a:rPr lang="en-US" dirty="0" err="1"/>
              <a:t>ps</a:t>
            </a:r>
            <a:r>
              <a:rPr lang="en-US" dirty="0"/>
              <a:t> = push            </a:t>
            </a:r>
          </a:p>
          <a:p>
            <a:endParaRPr lang="en-US" dirty="0"/>
          </a:p>
          <a:p>
            <a:r>
              <a:rPr lang="en-US" dirty="0"/>
              <a:t>    </a:t>
            </a:r>
            <a:r>
              <a:rPr lang="en-US" dirty="0" err="1"/>
              <a:t>rc</a:t>
            </a:r>
            <a:r>
              <a:rPr lang="en-US" dirty="0"/>
              <a:t> = rebase --continue</a:t>
            </a:r>
          </a:p>
          <a:p>
            <a:r>
              <a:rPr lang="en-US" dirty="0"/>
              <a:t>    </a:t>
            </a:r>
            <a:r>
              <a:rPr lang="en-US" dirty="0" err="1"/>
              <a:t>rs</a:t>
            </a:r>
            <a:r>
              <a:rPr lang="en-US" dirty="0"/>
              <a:t> = rebase --skip</a:t>
            </a:r>
          </a:p>
          <a:p>
            <a:endParaRPr lang="en-US" dirty="0"/>
          </a:p>
          <a:p>
            <a:r>
              <a:rPr lang="en-US" dirty="0"/>
              <a:t>    ss = stash</a:t>
            </a:r>
          </a:p>
          <a:p>
            <a:r>
              <a:rPr lang="en-US" dirty="0"/>
              <a:t>    </a:t>
            </a:r>
            <a:r>
              <a:rPr lang="en-US" dirty="0" err="1"/>
              <a:t>sl</a:t>
            </a:r>
            <a:r>
              <a:rPr lang="en-US" dirty="0"/>
              <a:t> = stash list</a:t>
            </a:r>
          </a:p>
          <a:p>
            <a:r>
              <a:rPr lang="en-US" dirty="0"/>
              <a:t>    </a:t>
            </a:r>
            <a:r>
              <a:rPr lang="en-US" dirty="0" err="1"/>
              <a:t>sa</a:t>
            </a:r>
            <a:r>
              <a:rPr lang="en-US" dirty="0"/>
              <a:t> = stash apply</a:t>
            </a:r>
          </a:p>
          <a:p>
            <a:r>
              <a:rPr lang="en-US" dirty="0"/>
              <a:t>    </a:t>
            </a:r>
            <a:r>
              <a:rPr lang="en-US" dirty="0" err="1"/>
              <a:t>sd</a:t>
            </a:r>
            <a:r>
              <a:rPr lang="en-US" dirty="0"/>
              <a:t> = stash drop</a:t>
            </a:r>
          </a:p>
          <a:p>
            <a:endParaRPr lang="en-US" dirty="0"/>
          </a:p>
        </p:txBody>
      </p:sp>
    </p:spTree>
    <p:extLst>
      <p:ext uri="{BB962C8B-B14F-4D97-AF65-F5344CB8AC3E}">
        <p14:creationId xmlns:p14="http://schemas.microsoft.com/office/powerpoint/2010/main" val="3482284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457200"/>
            <a:ext cx="10479024" cy="821184"/>
          </a:xfrm>
        </p:spPr>
        <p:txBody>
          <a:bodyPr/>
          <a:lstStyle/>
          <a:p>
            <a:pPr algn="ctr"/>
            <a:r>
              <a:rPr lang="en-US" dirty="0"/>
              <a:t>Aliases - Delete local branches which have already been merged into master</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542197"/>
            <a:ext cx="10479024" cy="4658578"/>
          </a:xfrm>
        </p:spPr>
        <p:txBody>
          <a:bodyPr/>
          <a:lstStyle/>
          <a:p>
            <a:r>
              <a:rPr lang="en-US" dirty="0"/>
              <a:t>If you are working everyday on a project that gets contributions all the time, the local branches number increases without noticing it. Run the following command to delete all local branches that are already merged into master (source):</a:t>
            </a:r>
          </a:p>
          <a:p>
            <a:endParaRPr lang="en-US" dirty="0"/>
          </a:p>
          <a:p>
            <a:r>
              <a:rPr lang="en-US" dirty="0"/>
              <a:t># Make sure you have checked out master first</a:t>
            </a:r>
          </a:p>
          <a:p>
            <a:r>
              <a:rPr lang="en-US" dirty="0"/>
              <a:t>git checkout master</a:t>
            </a:r>
          </a:p>
          <a:p>
            <a:endParaRPr lang="en-US" dirty="0"/>
          </a:p>
          <a:p>
            <a:r>
              <a:rPr lang="en-US" dirty="0"/>
              <a:t># Delete merged branches to master except master</a:t>
            </a:r>
          </a:p>
          <a:p>
            <a:r>
              <a:rPr lang="en-US" dirty="0"/>
              <a:t>git branch --merged master | grep -v "master" | </a:t>
            </a:r>
            <a:r>
              <a:rPr lang="en-US" dirty="0" err="1"/>
              <a:t>xargs</a:t>
            </a:r>
            <a:r>
              <a:rPr lang="en-US" dirty="0"/>
              <a:t> -n 1 git branch -d</a:t>
            </a:r>
          </a:p>
          <a:p>
            <a:r>
              <a:rPr lang="en-US" dirty="0"/>
              <a:t>In the event that you accidentally delete master (💩 happens), get it back with:</a:t>
            </a:r>
          </a:p>
          <a:p>
            <a:endParaRPr lang="en-US" dirty="0"/>
          </a:p>
          <a:p>
            <a:r>
              <a:rPr lang="en-US" dirty="0"/>
              <a:t>git checkout -b master origin/master</a:t>
            </a:r>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364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Ignoring Files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600" dirty="0"/>
              <a:t>Often, you’ll have a class of files that you don’t want Git to automatically add or even show you as being untracked. </a:t>
            </a:r>
          </a:p>
          <a:p>
            <a:r>
              <a:rPr lang="en-US" sz="1600" dirty="0"/>
              <a:t>If you want to avoid committing files like .class, .exe, and log etc., you can set up a global </a:t>
            </a:r>
            <a:r>
              <a:rPr lang="en-US" sz="1600" dirty="0" err="1"/>
              <a:t>gitignore</a:t>
            </a:r>
            <a:r>
              <a:rPr lang="en-US" sz="1600" dirty="0"/>
              <a:t> file.</a:t>
            </a:r>
          </a:p>
          <a:p>
            <a:endParaRPr lang="en-US" sz="1600" dirty="0"/>
          </a:p>
          <a:p>
            <a:r>
              <a:rPr lang="en-US" sz="1600" dirty="0"/>
              <a:t>$ cat .</a:t>
            </a:r>
            <a:r>
              <a:rPr lang="en-US" sz="1600" dirty="0" err="1"/>
              <a:t>gitignore</a:t>
            </a:r>
            <a:endParaRPr lang="en-US" sz="1600" dirty="0"/>
          </a:p>
          <a:p>
            <a:r>
              <a:rPr lang="en-US" sz="1600" dirty="0"/>
              <a:t>*.[</a:t>
            </a:r>
            <a:r>
              <a:rPr lang="en-US" sz="1600" dirty="0" err="1"/>
              <a:t>oa</a:t>
            </a:r>
            <a:r>
              <a:rPr lang="en-US" sz="1600" dirty="0"/>
              <a:t>]</a:t>
            </a:r>
          </a:p>
          <a:p>
            <a:r>
              <a:rPr lang="en-US" sz="1600" dirty="0"/>
              <a:t>*~</a:t>
            </a:r>
          </a:p>
          <a:p>
            <a:endParaRPr lang="en-US" sz="1600" dirty="0"/>
          </a:p>
          <a:p>
            <a:r>
              <a:rPr lang="en-US" sz="1600" dirty="0"/>
              <a:t>The rules for the patterns you can put in the .</a:t>
            </a:r>
            <a:r>
              <a:rPr lang="en-US" sz="1600" dirty="0" err="1"/>
              <a:t>gitignore</a:t>
            </a:r>
            <a:r>
              <a:rPr lang="en-US" sz="1600" dirty="0"/>
              <a:t> file are as follows:</a:t>
            </a:r>
          </a:p>
          <a:p>
            <a:pPr marL="285750" indent="-285750">
              <a:buFont typeface="Arial" panose="020B0604020202020204" pitchFamily="34" charset="0"/>
              <a:buChar char="•"/>
            </a:pPr>
            <a:r>
              <a:rPr lang="en-US" sz="1600" dirty="0"/>
              <a:t>Blank lines or lines starting with # are ignored</a:t>
            </a:r>
          </a:p>
          <a:p>
            <a:pPr marL="285750" indent="-285750">
              <a:buFont typeface="Arial" panose="020B0604020202020204" pitchFamily="34" charset="0"/>
              <a:buChar char="•"/>
            </a:pPr>
            <a:r>
              <a:rPr lang="en-US" sz="1600" dirty="0"/>
              <a:t>You can start patterns with a forward slash (/) to avoid recursively. </a:t>
            </a:r>
          </a:p>
          <a:p>
            <a:pPr marL="285750" indent="-285750">
              <a:buFont typeface="Arial" panose="020B0604020202020204" pitchFamily="34" charset="0"/>
              <a:buChar char="•"/>
            </a:pPr>
            <a:r>
              <a:rPr lang="en-US" sz="1600" dirty="0"/>
              <a:t>You can negate a pattern by starting it with an exclamation point (!).</a:t>
            </a:r>
          </a:p>
        </p:txBody>
      </p:sp>
    </p:spTree>
    <p:extLst>
      <p:ext uri="{BB962C8B-B14F-4D97-AF65-F5344CB8AC3E}">
        <p14:creationId xmlns:p14="http://schemas.microsoft.com/office/powerpoint/2010/main" val="146316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4"/>
            <a:ext cx="10479024" cy="700426"/>
          </a:xfrm>
        </p:spPr>
        <p:txBody>
          <a:bodyPr/>
          <a:lstStyle/>
          <a:p>
            <a:pPr algn="ctr" fontAlgn="base"/>
            <a:r>
              <a:rPr lang="en-US" dirty="0"/>
              <a:t>How Do We List Files Have Been Changed After A Specific Date?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4" y="981160"/>
            <a:ext cx="11227605" cy="4815206"/>
          </a:xfrm>
        </p:spPr>
        <p:txBody>
          <a:bodyPr/>
          <a:lstStyle/>
          <a:p>
            <a:r>
              <a:rPr lang="en-US" dirty="0"/>
              <a:t>Git has some powerful subcommands. With a couple of these,  you can produce a list of all the files that have been changed in the repository after a specific date.</a:t>
            </a:r>
          </a:p>
          <a:p>
            <a:endParaRPr lang="en-US" dirty="0"/>
          </a:p>
          <a:p>
            <a:r>
              <a:rPr lang="en-US" dirty="0"/>
              <a:t>for h in `git log --pretty=format:"%h" --since="2015-05-26"`; do </a:t>
            </a:r>
          </a:p>
          <a:p>
            <a:r>
              <a:rPr lang="en-US" dirty="0"/>
              <a:t>	git show --pretty="format:" --name-only  $h</a:t>
            </a:r>
          </a:p>
          <a:p>
            <a:r>
              <a:rPr lang="en-US" dirty="0"/>
              <a:t>done | sort | </a:t>
            </a:r>
            <a:r>
              <a:rPr lang="en-US" dirty="0" err="1"/>
              <a:t>uniq</a:t>
            </a:r>
            <a:endParaRPr lang="en-US" dirty="0"/>
          </a:p>
          <a:p>
            <a:endParaRPr lang="en-US" dirty="0"/>
          </a:p>
          <a:p>
            <a:r>
              <a:rPr lang="en-US" dirty="0"/>
              <a:t>This command may seem overwhelming at first, but we can break it down for an easier understanding of how it works:</a:t>
            </a:r>
          </a:p>
          <a:p>
            <a:endParaRPr lang="en-US" dirty="0"/>
          </a:p>
          <a:p>
            <a:r>
              <a:rPr lang="en-US" dirty="0"/>
              <a:t>for h in {list of commits since given date}; do</a:t>
            </a:r>
          </a:p>
          <a:p>
            <a:r>
              <a:rPr lang="en-US" dirty="0"/>
              <a:t>    {list files in commit h}</a:t>
            </a:r>
          </a:p>
          <a:p>
            <a:r>
              <a:rPr lang="en-US" dirty="0"/>
              <a:t>done | {remove all duplicates}</a:t>
            </a:r>
          </a:p>
          <a:p>
            <a:endParaRPr lang="en-US" dirty="0"/>
          </a:p>
          <a:p>
            <a:endParaRPr lang="en-US" dirty="0"/>
          </a:p>
        </p:txBody>
      </p:sp>
    </p:spTree>
    <p:extLst>
      <p:ext uri="{BB962C8B-B14F-4D97-AF65-F5344CB8AC3E}">
        <p14:creationId xmlns:p14="http://schemas.microsoft.com/office/powerpoint/2010/main" val="308881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4"/>
            <a:ext cx="10479024" cy="700426"/>
          </a:xfrm>
        </p:spPr>
        <p:txBody>
          <a:bodyPr/>
          <a:lstStyle/>
          <a:p>
            <a:pPr algn="ctr" fontAlgn="base"/>
            <a:r>
              <a:rPr lang="en-US" dirty="0"/>
              <a:t>In A Git Repository, How Do We List Files Have Been Changed After A Specific Date?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4" y="981160"/>
            <a:ext cx="11227605" cy="5280155"/>
          </a:xfrm>
        </p:spPr>
        <p:txBody>
          <a:bodyPr/>
          <a:lstStyle/>
          <a:p>
            <a:endParaRPr lang="en-US" dirty="0"/>
          </a:p>
          <a:p>
            <a:r>
              <a:rPr lang="en-US" dirty="0"/>
              <a:t>We begin by looping over all the commits that have been made since the specified date. The command that produces this list is git log --pretty=format:"%h" --since="2015-05-26". </a:t>
            </a:r>
          </a:p>
          <a:p>
            <a:endParaRPr lang="en-US" dirty="0"/>
          </a:p>
          <a:p>
            <a:r>
              <a:rPr lang="en-US" dirty="0"/>
              <a:t>This particular command lists all commits made since 2015-05-26. Next, in every iteration, we list all the files that have changed in that specific commit using git show --pretty="format:" --name-only $h, where $h is the commit hash of the current iteration.</a:t>
            </a:r>
          </a:p>
          <a:p>
            <a:endParaRPr lang="en-US" dirty="0"/>
          </a:p>
          <a:p>
            <a:r>
              <a:rPr lang="en-US" dirty="0"/>
              <a:t> Since this loop produces a list of files where duplicates may appear, we pass the output through sort and </a:t>
            </a:r>
            <a:r>
              <a:rPr lang="en-US" dirty="0" err="1"/>
              <a:t>uniq</a:t>
            </a:r>
            <a:r>
              <a:rPr lang="en-US" dirty="0"/>
              <a:t>. sort sorts the entire list of filenames, and </a:t>
            </a:r>
            <a:r>
              <a:rPr lang="en-US" dirty="0" err="1"/>
              <a:t>uniq</a:t>
            </a:r>
            <a:r>
              <a:rPr lang="en-US" dirty="0"/>
              <a:t> removes all adjacent duplicates.</a:t>
            </a:r>
          </a:p>
          <a:p>
            <a:endParaRPr lang="en-US" dirty="0"/>
          </a:p>
          <a:p>
            <a:r>
              <a:rPr lang="en-US" dirty="0"/>
              <a:t>Alternative, and little bit shorter version of the same command:</a:t>
            </a:r>
          </a:p>
          <a:p>
            <a:endParaRPr lang="en-US" dirty="0"/>
          </a:p>
          <a:p>
            <a:r>
              <a:rPr lang="en-US" dirty="0"/>
              <a:t>git log --since=2015-05-26 --pretty=format:%h | </a:t>
            </a:r>
            <a:r>
              <a:rPr lang="en-US" dirty="0" err="1"/>
              <a:t>xargs</a:t>
            </a:r>
            <a:r>
              <a:rPr lang="en-US" dirty="0"/>
              <a:t> git show --pretty=format: --name-only | sort -u | grep -v ^$</a:t>
            </a:r>
          </a:p>
          <a:p>
            <a:endParaRPr lang="en-US" dirty="0"/>
          </a:p>
        </p:txBody>
      </p:sp>
    </p:spTree>
    <p:extLst>
      <p:ext uri="{BB962C8B-B14F-4D97-AF65-F5344CB8AC3E}">
        <p14:creationId xmlns:p14="http://schemas.microsoft.com/office/powerpoint/2010/main" val="807704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Resetting Files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You’re modifying your code when you suddenly realize that the changes you made are not great, and you’d like to reset them. Rather than undo on everything you edited, you can reset your files to the HEAD of the branch:</a:t>
            </a:r>
          </a:p>
          <a:p>
            <a:endParaRPr lang="en-US" dirty="0"/>
          </a:p>
          <a:p>
            <a:r>
              <a:rPr lang="en-US" dirty="0"/>
              <a:t>$ git reset --hard HEAD</a:t>
            </a:r>
          </a:p>
          <a:p>
            <a:r>
              <a:rPr lang="en-US" dirty="0"/>
              <a:t>Or if you want to reset a single file:</a:t>
            </a:r>
          </a:p>
          <a:p>
            <a:endParaRPr lang="en-US" dirty="0"/>
          </a:p>
          <a:p>
            <a:r>
              <a:rPr lang="en-US" dirty="0"/>
              <a:t>$ git checkout HEAD -- path/to/file</a:t>
            </a:r>
          </a:p>
          <a:p>
            <a:r>
              <a:rPr lang="en-US" dirty="0"/>
              <a:t>Now, if you already committed your changes, but still want to revert back, you can use:</a:t>
            </a:r>
          </a:p>
          <a:p>
            <a:endParaRPr lang="en-US" dirty="0"/>
          </a:p>
          <a:p>
            <a:r>
              <a:rPr lang="en-US" dirty="0"/>
              <a:t>$ git reset --soft HEAD~1</a:t>
            </a:r>
          </a:p>
        </p:txBody>
      </p:sp>
      <p:sp>
        <p:nvSpPr>
          <p:cNvPr id="2" name="Rectangle 1">
            <a:extLst>
              <a:ext uri="{FF2B5EF4-FFF2-40B4-BE49-F238E27FC236}">
                <a16:creationId xmlns:a16="http://schemas.microsoft.com/office/drawing/2014/main" id="{E4F516EA-E254-440D-8930-BC16DAA910C8}"/>
              </a:ext>
            </a:extLst>
          </p:cNvPr>
          <p:cNvSpPr>
            <a:spLocks noChangeArrowheads="1"/>
          </p:cNvSpPr>
          <p:nvPr/>
        </p:nvSpPr>
        <p:spPr bwMode="auto">
          <a:xfrm>
            <a:off x="0" y="0"/>
            <a:ext cx="12192000" cy="45720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Using </a:t>
            </a:r>
            <a:r>
              <a:rPr kumimoji="0" lang="en-US" altLang="en-US" sz="1400" b="0" i="0" u="none" strike="noStrike" cap="none" normalizeH="0" baseline="0">
                <a:ln>
                  <a:noFill/>
                </a:ln>
                <a:solidFill>
                  <a:srgbClr val="6B4FBB"/>
                </a:solidFill>
                <a:effectLst/>
                <a:latin typeface="Arial" panose="020B0604020202020204" pitchFamily="34" charset="0"/>
                <a:ea typeface="Source Sans Pro" panose="020B0503030403020204" pitchFamily="34" charset="0"/>
                <a:hlinkClick r:id="rId2"/>
              </a:rPr>
              <a:t>completion scripts</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you can quickly create the commands for </a:t>
            </a:r>
            <a:r>
              <a:rPr kumimoji="0" lang="en-US" altLang="en-US" sz="1200" b="0" i="0" u="none" strike="noStrike" cap="none" normalizeH="0" baseline="0">
                <a:ln>
                  <a:noFill/>
                </a:ln>
                <a:solidFill>
                  <a:srgbClr val="C7254E"/>
                </a:solidFill>
                <a:effectLst/>
                <a:latin typeface="Arial Unicode MS"/>
                <a:ea typeface="Menlo"/>
              </a:rPr>
              <a:t>bash</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tcsh</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and </a:t>
            </a:r>
            <a:r>
              <a:rPr kumimoji="0" lang="en-US" altLang="en-US" sz="1200" b="0" i="0" u="none" strike="noStrike" cap="none" normalizeH="0" baseline="0">
                <a:ln>
                  <a:noFill/>
                </a:ln>
                <a:solidFill>
                  <a:srgbClr val="C7254E"/>
                </a:solidFill>
                <a:effectLst/>
                <a:latin typeface="Arial Unicode MS"/>
                <a:ea typeface="Menlo"/>
              </a:rPr>
              <a:t>zsh</a:t>
            </a:r>
            <a:r>
              <a:rPr kumimoji="0" lang="en-US" altLang="en-US" sz="1400" b="0" i="0" u="none" strike="noStrike" cap="none" normalizeH="0" baseline="0">
                <a:ln>
                  <a:noFill/>
                </a:ln>
                <a:solidFill>
                  <a:srgbClr val="222222"/>
                </a:solidFill>
                <a:effectLst/>
                <a:ea typeface="Source Sans Pro" panose="020B0503030403020204" pitchFamily="34" charset="0"/>
              </a:rPr>
              <a:t>. If you want to type</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pull</a:t>
            </a:r>
            <a:r>
              <a:rPr kumimoji="0" lang="en-US" altLang="en-US" sz="1400" b="0" i="0" u="none" strike="noStrike" cap="none" normalizeH="0" baseline="0">
                <a:ln>
                  <a:noFill/>
                </a:ln>
                <a:solidFill>
                  <a:srgbClr val="222222"/>
                </a:solidFill>
                <a:effectLst/>
                <a:ea typeface="Source Sans Pro" panose="020B0503030403020204" pitchFamily="34" charset="0"/>
              </a:rPr>
              <a:t>, you can type just the first letter with</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will show the following:</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pack-objects -- create packed archive of objects pack-redundant -- find redundant pack files pack-refs -- pack heads and tags for efficient repository access parse-remote -- routines to help parsing remote repository access parameters patch-id -- compute unique ID for a patch prune -- prune all unreachable objects from the object database prune-packed -- remove extra objects that are already in pack files pull -- fetch from and merge with another repository or local branch push -- update remote refs along with associated objects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To show all available commands, type </a:t>
            </a:r>
            <a:r>
              <a:rPr kumimoji="0" lang="en-US" altLang="en-US" sz="1200" b="0" i="0" u="none" strike="noStrike" cap="none" normalizeH="0" baseline="0">
                <a:ln>
                  <a:noFill/>
                </a:ln>
                <a:solidFill>
                  <a:srgbClr val="C7254E"/>
                </a:solidFill>
                <a:effectLst/>
                <a:latin typeface="Arial Unicode MS"/>
                <a:ea typeface="Menlo"/>
              </a:rPr>
              <a:t>git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in your terminal 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214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Visualizing the commit graph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If you work on a project with a lot of branching activity, sometimes it can be difficult to get a handle on all the work that's happening and how it's all related.</a:t>
            </a:r>
          </a:p>
          <a:p>
            <a:r>
              <a:rPr lang="en-US" dirty="0"/>
              <a:t>$ </a:t>
            </a:r>
            <a:r>
              <a:rPr lang="en-US" dirty="0" err="1"/>
              <a:t>sh</a:t>
            </a:r>
            <a:r>
              <a:rPr lang="en-US" dirty="0"/>
              <a:t> commit_graph.sh</a:t>
            </a:r>
          </a:p>
          <a:p>
            <a:r>
              <a:rPr lang="en-US" dirty="0"/>
              <a:t>* cd8d974 - (HEAD -&gt; master) testing (17 hours ago) &lt;Mahendran23&gt;</a:t>
            </a:r>
          </a:p>
          <a:p>
            <a:r>
              <a:rPr lang="en-US" dirty="0"/>
              <a:t>* 49d084e - testing (19 hours ago) &lt;Mahendran23&gt;</a:t>
            </a:r>
          </a:p>
          <a:p>
            <a:r>
              <a:rPr lang="en-US" dirty="0"/>
              <a:t>* 6b0017b - Initial commit (2 days ago) &lt;Mahendran23&gt;</a:t>
            </a:r>
          </a:p>
          <a:p>
            <a:endParaRPr lang="en-US" dirty="0"/>
          </a:p>
          <a:p>
            <a:endParaRPr lang="en-US" dirty="0"/>
          </a:p>
          <a:p>
            <a:endParaRPr lang="en-US" sz="1050" dirty="0"/>
          </a:p>
        </p:txBody>
      </p:sp>
      <p:pic>
        <p:nvPicPr>
          <p:cNvPr id="7" name="Picture 6">
            <a:extLst>
              <a:ext uri="{FF2B5EF4-FFF2-40B4-BE49-F238E27FC236}">
                <a16:creationId xmlns:a16="http://schemas.microsoft.com/office/drawing/2014/main" id="{52F747B2-C8C8-4496-939F-DC08C53C96A3}"/>
              </a:ext>
            </a:extLst>
          </p:cNvPr>
          <p:cNvPicPr>
            <a:picLocks noChangeAspect="1"/>
          </p:cNvPicPr>
          <p:nvPr/>
        </p:nvPicPr>
        <p:blipFill>
          <a:blip r:embed="rId2"/>
          <a:stretch>
            <a:fillRect/>
          </a:stretch>
        </p:blipFill>
        <p:spPr>
          <a:xfrm>
            <a:off x="1333500" y="3429000"/>
            <a:ext cx="6923396" cy="2915351"/>
          </a:xfrm>
          <a:prstGeom prst="rect">
            <a:avLst/>
          </a:prstGeom>
        </p:spPr>
      </p:pic>
    </p:spTree>
    <p:extLst>
      <p:ext uri="{BB962C8B-B14F-4D97-AF65-F5344CB8AC3E}">
        <p14:creationId xmlns:p14="http://schemas.microsoft.com/office/powerpoint/2010/main" val="2440303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Visualizing the commit graph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050" dirty="0"/>
              <a:t>git log --graph --pretty=format:'%</a:t>
            </a:r>
            <a:r>
              <a:rPr lang="en-US" sz="1050" dirty="0" err="1"/>
              <a:t>Cred%h%Creset</a:t>
            </a:r>
            <a:r>
              <a:rPr lang="en-US" sz="1050" dirty="0"/>
              <a:t> -%C(yellow)%</a:t>
            </a:r>
            <a:r>
              <a:rPr lang="en-US" sz="1050" dirty="0" err="1"/>
              <a:t>d%Creset</a:t>
            </a:r>
            <a:r>
              <a:rPr lang="en-US" sz="1050" dirty="0"/>
              <a:t> %s %</a:t>
            </a:r>
            <a:r>
              <a:rPr lang="en-US" sz="1050" dirty="0" err="1"/>
              <a:t>Cgreen</a:t>
            </a:r>
            <a:r>
              <a:rPr lang="en-US" sz="1050" dirty="0"/>
              <a:t>(%</a:t>
            </a:r>
            <a:r>
              <a:rPr lang="en-US" sz="1050" dirty="0" err="1"/>
              <a:t>cr</a:t>
            </a:r>
            <a:r>
              <a:rPr lang="en-US" sz="1050" dirty="0"/>
              <a:t>) %C(bold blue)&lt;%an&gt;%</a:t>
            </a:r>
            <a:r>
              <a:rPr lang="en-US" sz="1050" dirty="0" err="1"/>
              <a:t>Creset</a:t>
            </a:r>
            <a:r>
              <a:rPr lang="en-US" sz="1050" dirty="0"/>
              <a:t>' --abbrev-commit --date=relative</a:t>
            </a:r>
          </a:p>
          <a:p>
            <a:endParaRPr lang="en-US" sz="1050" dirty="0"/>
          </a:p>
        </p:txBody>
      </p:sp>
      <p:pic>
        <p:nvPicPr>
          <p:cNvPr id="5" name="Picture 4">
            <a:extLst>
              <a:ext uri="{FF2B5EF4-FFF2-40B4-BE49-F238E27FC236}">
                <a16:creationId xmlns:a16="http://schemas.microsoft.com/office/drawing/2014/main" id="{B754253F-4462-4DF0-BC02-8573EA627127}"/>
              </a:ext>
            </a:extLst>
          </p:cNvPr>
          <p:cNvPicPr>
            <a:picLocks noChangeAspect="1"/>
          </p:cNvPicPr>
          <p:nvPr/>
        </p:nvPicPr>
        <p:blipFill>
          <a:blip r:embed="rId2"/>
          <a:stretch>
            <a:fillRect/>
          </a:stretch>
        </p:blipFill>
        <p:spPr>
          <a:xfrm>
            <a:off x="867401" y="1801504"/>
            <a:ext cx="7320402" cy="4022323"/>
          </a:xfrm>
          <a:prstGeom prst="rect">
            <a:avLst/>
          </a:prstGeom>
        </p:spPr>
      </p:pic>
      <p:sp>
        <p:nvSpPr>
          <p:cNvPr id="8" name="Rectangle 3">
            <a:extLst>
              <a:ext uri="{FF2B5EF4-FFF2-40B4-BE49-F238E27FC236}">
                <a16:creationId xmlns:a16="http://schemas.microsoft.com/office/drawing/2014/main" id="{2AAB6DCE-718B-4F7F-B8F9-F70089C54F19}"/>
              </a:ext>
            </a:extLst>
          </p:cNvPr>
          <p:cNvSpPr>
            <a:spLocks noChangeArrowheads="1"/>
          </p:cNvSpPr>
          <p:nvPr/>
        </p:nvSpPr>
        <p:spPr bwMode="auto">
          <a:xfrm>
            <a:off x="0" y="0"/>
            <a:ext cx="12192000" cy="457200"/>
          </a:xfrm>
          <a:prstGeom prst="rect">
            <a:avLst/>
          </a:prstGeom>
          <a:solidFill>
            <a:srgbClr val="E4E8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44444"/>
                </a:solidFill>
                <a:effectLst/>
                <a:latin typeface="Courier New" panose="02070309020205020404" pitchFamily="49" charset="0"/>
                <a:ea typeface="SFMono-Regular"/>
                <a:cs typeface="Courier New" panose="02070309020205020404" pitchFamily="49" charset="0"/>
              </a:rPr>
              <a:t>git log --graph --pretty=format:'%Cred%h%Creset -%C(yellow)%d%Creset %s %Cgreen(%cr) %C(bold blue)&lt;%an&gt;%Creset' --abbrev-commit --date=relative</a:t>
            </a: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40748F34-D2A9-49C8-82B1-B6F54885B3FD}"/>
              </a:ext>
            </a:extLst>
          </p:cNvPr>
          <p:cNvSpPr/>
          <p:nvPr/>
        </p:nvSpPr>
        <p:spPr>
          <a:xfrm>
            <a:off x="5696948" y="3244334"/>
            <a:ext cx="798104" cy="369332"/>
          </a:xfrm>
          <a:prstGeom prst="rect">
            <a:avLst/>
          </a:prstGeom>
        </p:spPr>
        <p:txBody>
          <a:bodyPr wrap="none">
            <a:spAutoFit/>
          </a:bodyPr>
          <a:lstStyle/>
          <a:p>
            <a:r>
              <a:rPr lang="en-US" dirty="0"/>
              <a:t>what's</a:t>
            </a:r>
          </a:p>
        </p:txBody>
      </p:sp>
    </p:spTree>
    <p:extLst>
      <p:ext uri="{BB962C8B-B14F-4D97-AF65-F5344CB8AC3E}">
        <p14:creationId xmlns:p14="http://schemas.microsoft.com/office/powerpoint/2010/main" val="65145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 - Overview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4" y="1278384"/>
            <a:ext cx="10747157" cy="4922391"/>
          </a:xfrm>
        </p:spPr>
        <p:txBody>
          <a:bodyPr/>
          <a:lstStyle/>
          <a:p>
            <a:pPr marL="342900" indent="-342900">
              <a:buFont typeface="Arial" panose="020B0604020202020204" pitchFamily="34" charset="0"/>
              <a:buChar char="•"/>
            </a:pPr>
            <a:r>
              <a:rPr lang="en-US" dirty="0"/>
              <a:t>Git is a </a:t>
            </a:r>
            <a:r>
              <a:rPr lang="en-US" b="1" dirty="0"/>
              <a:t>version control system</a:t>
            </a:r>
            <a:r>
              <a:rPr lang="en-US" dirty="0"/>
              <a:t> (or a </a:t>
            </a:r>
            <a:r>
              <a:rPr lang="en-US" b="1" dirty="0"/>
              <a:t>revision control system</a:t>
            </a:r>
            <a:r>
              <a:rPr lang="en-US" dirty="0"/>
              <a:t>)  is used to manage and track changes that occur to any document that is in a given project.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key benefit of version control to have </a:t>
            </a:r>
            <a:r>
              <a:rPr lang="en-US" b="1" dirty="0"/>
              <a:t>several people </a:t>
            </a:r>
            <a:r>
              <a:rPr lang="en-US" dirty="0"/>
              <a:t>working on the </a:t>
            </a:r>
            <a:r>
              <a:rPr lang="en-US" b="1" dirty="0"/>
              <a:t>same document </a:t>
            </a:r>
            <a:r>
              <a:rPr lang="en-US" dirty="0"/>
              <a:t>at once. Then will have the ability to merge their changes once it is done.</a:t>
            </a:r>
          </a:p>
          <a:p>
            <a:pPr marL="342900" indent="-342900">
              <a:buFont typeface="Arial" panose="020B0604020202020204" pitchFamily="34" charset="0"/>
              <a:buChar char="•"/>
            </a:pPr>
            <a:endParaRPr lang="en-US" dirty="0"/>
          </a:p>
          <a:p>
            <a:r>
              <a:rPr lang="en-US" b="1" dirty="0"/>
              <a:t>To control source code you can use:</a:t>
            </a:r>
            <a:endParaRPr lang="en-US" dirty="0"/>
          </a:p>
          <a:p>
            <a:pPr marL="285750" indent="-285750">
              <a:buFont typeface="Arial" panose="020B0604020202020204" pitchFamily="34" charset="0"/>
              <a:buChar char="•"/>
            </a:pPr>
            <a:r>
              <a:rPr lang="en-US" dirty="0"/>
              <a:t>Git</a:t>
            </a:r>
          </a:p>
          <a:p>
            <a:pPr marL="285750" indent="-285750">
              <a:buFont typeface="Arial" panose="020B0604020202020204" pitchFamily="34" charset="0"/>
              <a:buChar char="•"/>
            </a:pPr>
            <a:r>
              <a:rPr lang="en-US" dirty="0"/>
              <a:t>Mercurial</a:t>
            </a:r>
          </a:p>
          <a:p>
            <a:pPr marL="285750" indent="-285750">
              <a:buFont typeface="Arial" panose="020B0604020202020204" pitchFamily="34" charset="0"/>
              <a:buChar char="•"/>
            </a:pPr>
            <a:r>
              <a:rPr lang="en-US" dirty="0"/>
              <a:t>SVN</a:t>
            </a:r>
          </a:p>
          <a:p>
            <a:endParaRPr lang="en-US" dirty="0"/>
          </a:p>
          <a:p>
            <a:r>
              <a:rPr lang="en-US" b="1" dirty="0"/>
              <a:t>To host remote repository:</a:t>
            </a:r>
          </a:p>
          <a:p>
            <a:endParaRPr lang="en-US" dirty="0"/>
          </a:p>
          <a:p>
            <a:pPr marL="285750" indent="-285750">
              <a:buFont typeface="Arial" panose="020B0604020202020204" pitchFamily="34" charset="0"/>
              <a:buChar char="•"/>
            </a:pPr>
            <a:r>
              <a:rPr lang="en-US" dirty="0"/>
              <a:t>GitHub (works with Git, can import SVN)</a:t>
            </a:r>
          </a:p>
          <a:p>
            <a:pPr marL="285750" indent="-285750">
              <a:buFont typeface="Arial" panose="020B0604020202020204" pitchFamily="34" charset="0"/>
              <a:buChar char="•"/>
            </a:pPr>
            <a:r>
              <a:rPr lang="en-US" dirty="0"/>
              <a:t>GitLab (works with Git)</a:t>
            </a:r>
          </a:p>
          <a:p>
            <a:pPr marL="285750" indent="-285750">
              <a:buFont typeface="Arial" panose="020B0604020202020204" pitchFamily="34" charset="0"/>
              <a:buChar char="•"/>
            </a:pPr>
            <a:r>
              <a:rPr lang="en-US" dirty="0" err="1"/>
              <a:t>BitBucket</a:t>
            </a:r>
            <a:r>
              <a:rPr lang="en-US" dirty="0"/>
              <a:t> (works with Git)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303679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Q &amp; A</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30</a:t>
            </a:fld>
            <a:endParaRPr lang="en-GB" noProof="0" dirty="0"/>
          </a:p>
        </p:txBody>
      </p:sp>
    </p:spTree>
    <p:extLst>
      <p:ext uri="{BB962C8B-B14F-4D97-AF65-F5344CB8AC3E}">
        <p14:creationId xmlns:p14="http://schemas.microsoft.com/office/powerpoint/2010/main" val="3330264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Thank you</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31</a:t>
            </a:fld>
            <a:endParaRPr lang="en-GB" noProof="0" dirty="0"/>
          </a:p>
        </p:txBody>
      </p:sp>
    </p:spTree>
    <p:extLst>
      <p:ext uri="{BB962C8B-B14F-4D97-AF65-F5344CB8AC3E}">
        <p14:creationId xmlns:p14="http://schemas.microsoft.com/office/powerpoint/2010/main" val="381610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 Remote Repositories -Overview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425844"/>
            <a:ext cx="10479024" cy="4774931"/>
          </a:xfrm>
        </p:spPr>
        <p:txBody>
          <a:bodyPr/>
          <a:lstStyle/>
          <a:p>
            <a:r>
              <a:rPr lang="en-US" dirty="0"/>
              <a:t>A remote URL is Git's way of saying "the place where your code is stored." That URL could be your repository on GitHub.</a:t>
            </a:r>
          </a:p>
          <a:p>
            <a:endParaRPr lang="en-US" dirty="0"/>
          </a:p>
          <a:p>
            <a:r>
              <a:rPr lang="en-US" dirty="0"/>
              <a:t>You can only push to two types of URL addresses:</a:t>
            </a:r>
          </a:p>
          <a:p>
            <a:endParaRPr lang="en-US" dirty="0"/>
          </a:p>
          <a:p>
            <a:r>
              <a:rPr lang="en-US" dirty="0"/>
              <a:t>An HTTPS URL like </a:t>
            </a:r>
            <a:r>
              <a:rPr lang="en-US" dirty="0">
                <a:hlinkClick r:id="rId2"/>
              </a:rPr>
              <a:t>https://github.com/user/repo.git</a:t>
            </a:r>
            <a:endParaRPr lang="en-US" dirty="0"/>
          </a:p>
          <a:p>
            <a:endParaRPr lang="en-US" dirty="0"/>
          </a:p>
          <a:p>
            <a:r>
              <a:rPr lang="en-US" dirty="0"/>
              <a:t>An SSH URL, like </a:t>
            </a:r>
            <a:r>
              <a:rPr lang="en-US" dirty="0" err="1">
                <a:hlinkClick r:id="rId3"/>
              </a:rPr>
              <a:t>git@github.com:user</a:t>
            </a:r>
            <a:r>
              <a:rPr lang="en-US" dirty="0">
                <a:hlinkClick r:id="rId3"/>
              </a:rPr>
              <a:t>/</a:t>
            </a:r>
            <a:r>
              <a:rPr lang="en-US" dirty="0" err="1">
                <a:hlinkClick r:id="rId3"/>
              </a:rPr>
              <a:t>repo.git</a:t>
            </a:r>
            <a:endParaRPr lang="en-US" dirty="0"/>
          </a:p>
          <a:p>
            <a:endParaRPr lang="en-US" dirty="0"/>
          </a:p>
          <a:p>
            <a:r>
              <a:rPr lang="en-US" dirty="0"/>
              <a:t>Git associates a remote URL with a name, and your default remote is usually called origin.</a:t>
            </a:r>
          </a:p>
        </p:txBody>
      </p:sp>
    </p:spTree>
    <p:extLst>
      <p:ext uri="{BB962C8B-B14F-4D97-AF65-F5344CB8AC3E}">
        <p14:creationId xmlns:p14="http://schemas.microsoft.com/office/powerpoint/2010/main" val="397441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 Life Cycle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278384"/>
            <a:ext cx="5911686" cy="4922391"/>
          </a:xfrm>
        </p:spPr>
        <p:txBody>
          <a:bodyPr/>
          <a:lstStyle/>
          <a:p>
            <a:r>
              <a:rPr lang="en-US" b="1" dirty="0"/>
              <a:t>Local working directory: </a:t>
            </a:r>
            <a:r>
              <a:rPr lang="en-US" dirty="0"/>
              <a:t>It is first stage of a Git project and it may or may not be tracked.</a:t>
            </a:r>
          </a:p>
          <a:p>
            <a:endParaRPr lang="en-US" sz="1200" dirty="0">
              <a:solidFill>
                <a:srgbClr val="FFFFFF"/>
              </a:solidFill>
            </a:endParaRPr>
          </a:p>
          <a:p>
            <a:r>
              <a:rPr lang="en-US" b="1" dirty="0"/>
              <a:t>Initialization:</a:t>
            </a:r>
            <a:r>
              <a:rPr lang="en-US" dirty="0"/>
              <a:t> To initialize a repository, we give the command git </a:t>
            </a:r>
            <a:r>
              <a:rPr lang="en-US" dirty="0" err="1"/>
              <a:t>init.</a:t>
            </a:r>
            <a:r>
              <a:rPr lang="en-US" dirty="0"/>
              <a:t> It will make Git aware of the project file in our repository.</a:t>
            </a:r>
          </a:p>
          <a:p>
            <a:r>
              <a:rPr lang="en-US" b="1" dirty="0"/>
              <a:t>Staging area:</a:t>
            </a:r>
            <a:r>
              <a:rPr lang="en-US" dirty="0"/>
              <a:t>  The  project data such files, data files, and configuration files are being tracked by Git,  it  will add the files that we want to commit to the staging area by the git add command. This process can also be called indexing. The index consists of files added to the staging area.</a:t>
            </a:r>
          </a:p>
          <a:p>
            <a:r>
              <a:rPr lang="en-US" b="1" dirty="0"/>
              <a:t>Commit:</a:t>
            </a:r>
            <a:r>
              <a:rPr lang="en-US" dirty="0"/>
              <a:t> It  will commit the files using the git commit -m ‘message’ command , in local repository.</a:t>
            </a:r>
          </a:p>
          <a:p>
            <a:r>
              <a:rPr lang="en-US" b="1" dirty="0"/>
              <a:t>Git Push:</a:t>
            </a:r>
            <a:r>
              <a:rPr lang="en-US" dirty="0"/>
              <a:t> It will actually pus the files into remote repository.</a:t>
            </a:r>
          </a:p>
          <a:p>
            <a:endParaRPr lang="en-US" dirty="0"/>
          </a:p>
        </p:txBody>
      </p:sp>
      <p:pic>
        <p:nvPicPr>
          <p:cNvPr id="5" name="Picture 4">
            <a:extLst>
              <a:ext uri="{FF2B5EF4-FFF2-40B4-BE49-F238E27FC236}">
                <a16:creationId xmlns:a16="http://schemas.microsoft.com/office/drawing/2014/main" id="{9B981FD4-F29A-45FC-B570-EF113B25784B}"/>
              </a:ext>
            </a:extLst>
          </p:cNvPr>
          <p:cNvPicPr>
            <a:picLocks noChangeAspect="1"/>
          </p:cNvPicPr>
          <p:nvPr/>
        </p:nvPicPr>
        <p:blipFill>
          <a:blip r:embed="rId2"/>
          <a:stretch>
            <a:fillRect/>
          </a:stretch>
        </p:blipFill>
        <p:spPr>
          <a:xfrm>
            <a:off x="6974237" y="1748407"/>
            <a:ext cx="4884904" cy="3800213"/>
          </a:xfrm>
          <a:prstGeom prst="rect">
            <a:avLst/>
          </a:prstGeom>
          <a:ln>
            <a:noFill/>
          </a:ln>
          <a:effectLst/>
        </p:spPr>
      </p:pic>
    </p:spTree>
    <p:extLst>
      <p:ext uri="{BB962C8B-B14F-4D97-AF65-F5344CB8AC3E}">
        <p14:creationId xmlns:p14="http://schemas.microsoft.com/office/powerpoint/2010/main" val="369016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Git vs GitHub vs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278384"/>
            <a:ext cx="11196608" cy="5219616"/>
          </a:xfrm>
        </p:spPr>
        <p:txBody>
          <a:bodyPr/>
          <a:lstStyle/>
          <a:p>
            <a:r>
              <a:rPr lang="en-US" b="1" dirty="0"/>
              <a:t>Git : </a:t>
            </a:r>
            <a:r>
              <a:rPr lang="en-US" dirty="0"/>
              <a:t>It handles source code versioning,  track local file changes and share changes with a remote repository.</a:t>
            </a:r>
          </a:p>
          <a:p>
            <a:endParaRPr lang="en-US" dirty="0"/>
          </a:p>
          <a:p>
            <a:r>
              <a:rPr lang="en-US" b="1" dirty="0"/>
              <a:t>GitHub (i.e. </a:t>
            </a:r>
            <a:r>
              <a:rPr lang="en-US" dirty="0">
                <a:hlinkClick r:id="rId2"/>
              </a:rPr>
              <a:t>https://github.com</a:t>
            </a:r>
            <a:r>
              <a:rPr lang="en-US" b="1" dirty="0"/>
              <a:t>) </a:t>
            </a:r>
          </a:p>
          <a:p>
            <a:r>
              <a:rPr lang="en-US" dirty="0"/>
              <a:t>A cloud service for remote hosting of git repositories. It supports  like issue tracking, collaborating with other GitHub users, and hosting web pages.</a:t>
            </a:r>
          </a:p>
          <a:p>
            <a:endParaRPr lang="en-US" dirty="0"/>
          </a:p>
          <a:p>
            <a:r>
              <a:rPr lang="en-US" b="1" dirty="0"/>
              <a:t>GitLab (i.e. </a:t>
            </a:r>
            <a:r>
              <a:rPr lang="en-US" dirty="0">
                <a:hlinkClick r:id="rId3"/>
              </a:rPr>
              <a:t>https://gitlab.com </a:t>
            </a:r>
            <a:r>
              <a:rPr lang="en-US" b="1" dirty="0"/>
              <a:t>)</a:t>
            </a:r>
          </a:p>
          <a:p>
            <a:r>
              <a:rPr lang="en-US" dirty="0"/>
              <a:t>GitLab (a cloud service a lot like GitHub) comes in two flavors, a publicly available </a:t>
            </a:r>
            <a:r>
              <a:rPr lang="en-US" dirty="0">
                <a:hlinkClick r:id="rId4"/>
              </a:rPr>
              <a:t>cloud service</a:t>
            </a:r>
            <a:r>
              <a:rPr lang="en-US" dirty="0"/>
              <a:t> and a cloud service for SESYNC science teams. Use the SESYNC server </a:t>
            </a:r>
            <a:r>
              <a:rPr lang="en-US" b="1" dirty="0">
                <a:hlinkClick r:id="rId3"/>
              </a:rPr>
              <a:t>https://gitlab.sesync.org</a:t>
            </a:r>
            <a:r>
              <a:rPr lang="en-US" dirty="0"/>
              <a:t> to host private projects shareable with other SESYNC users.</a:t>
            </a:r>
          </a:p>
          <a:p>
            <a:endParaRPr lang="en-US" sz="1800" dirty="0"/>
          </a:p>
          <a:p>
            <a:pPr marL="342900" indent="-342900">
              <a:buFont typeface="Arial" panose="020B0604020202020204" pitchFamily="34" charset="0"/>
              <a:buChar char="•"/>
            </a:pPr>
            <a:r>
              <a:rPr lang="en-US" dirty="0"/>
              <a:t>GitHub has higher availability and is more focused on infrastructure performance, while GitLab is more focused on offering a features-based system with a centralized, integrated platform for web developers.</a:t>
            </a:r>
          </a:p>
          <a:p>
            <a:pPr marL="342900" indent="-342900">
              <a:buFont typeface="Arial" panose="020B0604020202020204" pitchFamily="34" charset="0"/>
              <a:buChar char="•"/>
            </a:pPr>
            <a:r>
              <a:rPr lang="en-US" dirty="0"/>
              <a:t>If you are working on a larger project in collaboration with numerous developers, then GitHub can be the better choice. On the other hand, if the project requires continuous integration, then GitLab can be leaned upon.</a:t>
            </a:r>
          </a:p>
          <a:p>
            <a:endParaRPr lang="en-US" dirty="0"/>
          </a:p>
          <a:p>
            <a:endParaRPr lang="en-US" sz="1050" dirty="0"/>
          </a:p>
        </p:txBody>
      </p:sp>
    </p:spTree>
    <p:extLst>
      <p:ext uri="{BB962C8B-B14F-4D97-AF65-F5344CB8AC3E}">
        <p14:creationId xmlns:p14="http://schemas.microsoft.com/office/powerpoint/2010/main" val="84770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Difference Between GitHub and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7</a:t>
            </a:fld>
            <a:endParaRPr lang="en-GB" noProof="0" dirty="0"/>
          </a:p>
        </p:txBody>
      </p:sp>
      <p:graphicFrame>
        <p:nvGraphicFramePr>
          <p:cNvPr id="5" name="Content Placeholder 4">
            <a:extLst>
              <a:ext uri="{FF2B5EF4-FFF2-40B4-BE49-F238E27FC236}">
                <a16:creationId xmlns:a16="http://schemas.microsoft.com/office/drawing/2014/main" id="{AE85FBDA-052A-4B6E-A94E-9C4281869259}"/>
              </a:ext>
            </a:extLst>
          </p:cNvPr>
          <p:cNvGraphicFramePr>
            <a:graphicFrameLocks noGrp="1"/>
          </p:cNvGraphicFramePr>
          <p:nvPr>
            <p:ph idx="1"/>
            <p:extLst>
              <p:ext uri="{D42A27DB-BD31-4B8C-83A1-F6EECF244321}">
                <p14:modId xmlns:p14="http://schemas.microsoft.com/office/powerpoint/2010/main" val="1528755129"/>
              </p:ext>
            </p:extLst>
          </p:nvPr>
        </p:nvGraphicFramePr>
        <p:xfrm>
          <a:off x="838199" y="1134809"/>
          <a:ext cx="10479024" cy="5167874"/>
        </p:xfrm>
        <a:graphic>
          <a:graphicData uri="http://schemas.openxmlformats.org/drawingml/2006/table">
            <a:tbl>
              <a:tblPr/>
              <a:tblGrid>
                <a:gridCol w="1533042">
                  <a:extLst>
                    <a:ext uri="{9D8B030D-6E8A-4147-A177-3AD203B41FA5}">
                      <a16:colId xmlns:a16="http://schemas.microsoft.com/office/drawing/2014/main" val="2426699376"/>
                    </a:ext>
                  </a:extLst>
                </a:gridCol>
                <a:gridCol w="5311669">
                  <a:extLst>
                    <a:ext uri="{9D8B030D-6E8A-4147-A177-3AD203B41FA5}">
                      <a16:colId xmlns:a16="http://schemas.microsoft.com/office/drawing/2014/main" val="2864042926"/>
                    </a:ext>
                  </a:extLst>
                </a:gridCol>
                <a:gridCol w="3634313">
                  <a:extLst>
                    <a:ext uri="{9D8B030D-6E8A-4147-A177-3AD203B41FA5}">
                      <a16:colId xmlns:a16="http://schemas.microsoft.com/office/drawing/2014/main" val="1243060208"/>
                    </a:ext>
                  </a:extLst>
                </a:gridCol>
              </a:tblGrid>
              <a:tr h="219038">
                <a:tc>
                  <a:txBody>
                    <a:bodyPr/>
                    <a:lstStyle/>
                    <a:p>
                      <a:pPr latinLnBrk="0"/>
                      <a:r>
                        <a:rPr lang="en-US" sz="1200" b="1">
                          <a:effectLst/>
                        </a:rPr>
                        <a:t>Feature</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1">
                          <a:effectLst/>
                        </a:rPr>
                        <a:t>GitHub</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1">
                          <a:effectLst/>
                        </a:rPr>
                        <a:t>GitLab</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4145202458"/>
                  </a:ext>
                </a:extLst>
              </a:tr>
              <a:tr h="449311">
                <a:tc>
                  <a:txBody>
                    <a:bodyPr/>
                    <a:lstStyle/>
                    <a:p>
                      <a:pPr latinLnBrk="0"/>
                      <a:r>
                        <a:rPr lang="en-US" sz="1200" b="1">
                          <a:effectLst/>
                        </a:rPr>
                        <a:t>Fees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projects are free and open to all with publicly shared codes.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is a repository that only lets its team of web developers collaborate on codes.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412944795"/>
                  </a:ext>
                </a:extLst>
              </a:tr>
              <a:tr h="449311">
                <a:tc>
                  <a:txBody>
                    <a:bodyPr/>
                    <a:lstStyle/>
                    <a:p>
                      <a:pPr latinLnBrk="0"/>
                      <a:r>
                        <a:rPr lang="en-US" sz="1200" b="1">
                          <a:effectLst/>
                        </a:rPr>
                        <a:t>Location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doesn’t allow locating a repository inside an organization in the free plan.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allows its users to locate a repository inside an organization while using the free plan.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661283786"/>
                  </a:ext>
                </a:extLst>
              </a:tr>
              <a:tr h="653267">
                <a:tc>
                  <a:txBody>
                    <a:bodyPr/>
                    <a:lstStyle/>
                    <a:p>
                      <a:pPr latinLnBrk="0"/>
                      <a:r>
                        <a:rPr lang="en-US" sz="1200" b="1">
                          <a:effectLst/>
                        </a:rPr>
                        <a:t>Issue Tracker</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The issue tracker allows pulling requests so that the raised issues are automatically closed upon being merged to another repose.</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Here, the issue tracker allows its users to associate issues with PRs to be closed automatically.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021688848"/>
                  </a:ext>
                </a:extLst>
              </a:tr>
              <a:tr h="573234">
                <a:tc>
                  <a:txBody>
                    <a:bodyPr/>
                    <a:lstStyle/>
                    <a:p>
                      <a:pPr latinLnBrk="0"/>
                      <a:r>
                        <a:rPr lang="en-US" sz="1200" b="1">
                          <a:effectLst/>
                        </a:rPr>
                        <a:t>Documentation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documents are organized in a series of various guides with each guide covers a particular platform.</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documents are similar to documentation for a language with a search bar, listing all the documents required for the installer.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478887121"/>
                  </a:ext>
                </a:extLst>
              </a:tr>
              <a:tr h="449311">
                <a:tc>
                  <a:txBody>
                    <a:bodyPr/>
                    <a:lstStyle/>
                    <a:p>
                      <a:pPr latinLnBrk="0"/>
                      <a:r>
                        <a:rPr lang="en-US" sz="1200" b="1">
                          <a:effectLst/>
                        </a:rPr>
                        <a:t>Integration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dirty="0">
                          <a:effectLst/>
                        </a:rPr>
                        <a:t>There is no built-in continuous integration in GitHub. It is provided by third-party vendors. </a:t>
                      </a:r>
                      <a:endParaRPr lang="en-US" sz="1200" dirty="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offers 100% built-in integration. They favor their own integration tools with continuous developments.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438599238"/>
                  </a:ext>
                </a:extLst>
              </a:tr>
              <a:tr h="449311">
                <a:tc>
                  <a:txBody>
                    <a:bodyPr/>
                    <a:lstStyle/>
                    <a:p>
                      <a:pPr latinLnBrk="0"/>
                      <a:r>
                        <a:rPr lang="en-US" sz="1200" b="1">
                          <a:effectLst/>
                        </a:rPr>
                        <a:t>Authentication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Authenticating who can and cannot use the repository can be set according to their role.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Here, a developer has the authority to decide whether someone should access a repository.</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470281290"/>
                  </a:ext>
                </a:extLst>
              </a:tr>
              <a:tr h="551289">
                <a:tc>
                  <a:txBody>
                    <a:bodyPr/>
                    <a:lstStyle/>
                    <a:p>
                      <a:pPr latinLnBrk="0"/>
                      <a:r>
                        <a:rPr lang="en-US" sz="1200" b="1">
                          <a:effectLst/>
                        </a:rPr>
                        <a:t>Community</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boasts of a large community of developers. It has highly active millions of users to discuss problems with.</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hosts community events connecting contributors with open-source systems.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82130626"/>
                  </a:ext>
                </a:extLst>
              </a:tr>
              <a:tr h="551289">
                <a:tc>
                  <a:txBody>
                    <a:bodyPr/>
                    <a:lstStyle/>
                    <a:p>
                      <a:pPr latinLnBrk="0"/>
                      <a:r>
                        <a:rPr lang="en-US" sz="1200" b="1">
                          <a:effectLst/>
                        </a:rPr>
                        <a:t>Platform</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It has a development platform used to store projects. It provides features such as task management, bug tracking, etc.</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provides web-based DevOps internal management of repositories.</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17191111"/>
                  </a:ext>
                </a:extLst>
              </a:tr>
              <a:tr h="347334">
                <a:tc>
                  <a:txBody>
                    <a:bodyPr/>
                    <a:lstStyle/>
                    <a:p>
                      <a:pPr latinLnBrk="0"/>
                      <a:r>
                        <a:rPr lang="en-US" sz="1200" b="1">
                          <a:effectLst/>
                        </a:rPr>
                        <a:t>Inner-sourcing</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Developers are allowed to promote inner sourcing of internal repositories.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doesn’t allow inner sourcing.</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848847283"/>
                  </a:ext>
                </a:extLst>
              </a:tr>
              <a:tr h="449311">
                <a:tc>
                  <a:txBody>
                    <a:bodyPr/>
                    <a:lstStyle/>
                    <a:p>
                      <a:pPr latinLnBrk="0"/>
                      <a:r>
                        <a:rPr lang="en-US" sz="1200" b="1">
                          <a:effectLst/>
                        </a:rPr>
                        <a:t>Confidential Issues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This module creates confidential issues that are visible only to project members.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lacks this the confidential issue feature.</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663961192"/>
                  </a:ext>
                </a:extLst>
              </a:tr>
            </a:tbl>
          </a:graphicData>
        </a:graphic>
      </p:graphicFrame>
    </p:spTree>
    <p:extLst>
      <p:ext uri="{BB962C8B-B14F-4D97-AF65-F5344CB8AC3E}">
        <p14:creationId xmlns:p14="http://schemas.microsoft.com/office/powerpoint/2010/main" val="87079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72339" y="1695451"/>
            <a:ext cx="7687159" cy="2368549"/>
          </a:xfrm>
        </p:spPr>
        <p:txBody>
          <a:bodyPr/>
          <a:lstStyle/>
          <a:p>
            <a:pPr algn="ctr"/>
            <a:r>
              <a:rPr lang="en-GB" dirty="0"/>
              <a:t>GIT –Tools</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8</a:t>
            </a:fld>
            <a:endParaRPr lang="en-GB" noProof="0" dirty="0"/>
          </a:p>
        </p:txBody>
      </p:sp>
    </p:spTree>
    <p:extLst>
      <p:ext uri="{BB962C8B-B14F-4D97-AF65-F5344CB8AC3E}">
        <p14:creationId xmlns:p14="http://schemas.microsoft.com/office/powerpoint/2010/main" val="50358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Git Tools - Overview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278384"/>
            <a:ext cx="10778154" cy="5219616"/>
          </a:xfrm>
        </p:spPr>
        <p:txBody>
          <a:bodyPr/>
          <a:lstStyle/>
          <a:p>
            <a:pPr marL="342900" indent="-342900">
              <a:buFont typeface="Arial" panose="020B0604020202020204" pitchFamily="34" charset="0"/>
              <a:buChar char="•"/>
            </a:pPr>
            <a:r>
              <a:rPr lang="en-US" dirty="0"/>
              <a:t>There are several tools support for Git command execution but still we would like  see only few of them such as command line utility, git bash, git-</a:t>
            </a:r>
            <a:r>
              <a:rPr lang="en-US" dirty="0" err="1"/>
              <a:t>gui</a:t>
            </a:r>
            <a:r>
              <a:rPr lang="en-US" dirty="0"/>
              <a:t>, and </a:t>
            </a:r>
            <a:r>
              <a:rPr lang="en-US" dirty="0" err="1"/>
              <a:t>git+eclipse</a:t>
            </a:r>
            <a:r>
              <a:rPr lang="en-US" dirty="0"/>
              <a:t>  for committing and browsing the code. It supports several third-party tools for users looking for platform-specific experience.</a:t>
            </a:r>
            <a:endParaRPr lang="en-US" sz="2400" b="1" dirty="0"/>
          </a:p>
          <a:p>
            <a:pPr marL="342900" indent="-342900">
              <a:buFont typeface="Arial" panose="020B0604020202020204" pitchFamily="34" charset="0"/>
              <a:buChar char="•"/>
            </a:pPr>
            <a:r>
              <a:rPr lang="en-US" sz="2400" b="1" dirty="0"/>
              <a:t>Git Command Line Utility:</a:t>
            </a:r>
          </a:p>
          <a:p>
            <a:r>
              <a:rPr lang="en-US" sz="2400" dirty="0"/>
              <a:t>i</a:t>
            </a:r>
            <a:r>
              <a:rPr lang="en-US" dirty="0"/>
              <a:t>t support all git  command through the windows command line utility. </a:t>
            </a:r>
          </a:p>
          <a:p>
            <a:pPr marL="342900" indent="-342900">
              <a:buFont typeface="Arial" panose="020B0604020202020204" pitchFamily="34" charset="0"/>
              <a:buChar char="•"/>
            </a:pPr>
            <a:r>
              <a:rPr lang="en-US" sz="2400" b="1" dirty="0"/>
              <a:t>Git Bash</a:t>
            </a:r>
            <a:endParaRPr lang="en-US" b="1" dirty="0"/>
          </a:p>
          <a:p>
            <a:pPr marL="611188" lvl="1" indent="-342900">
              <a:buFont typeface="Arial" panose="020B0604020202020204" pitchFamily="34" charset="0"/>
              <a:buChar char="•"/>
            </a:pPr>
            <a:r>
              <a:rPr lang="en-US" dirty="0"/>
              <a:t>Git Bash comes with some additional commands that are stored in the </a:t>
            </a:r>
            <a:r>
              <a:rPr lang="en-US" b="1" dirty="0"/>
              <a:t>/</a:t>
            </a:r>
            <a:r>
              <a:rPr lang="en-US" b="1" dirty="0" err="1"/>
              <a:t>usr</a:t>
            </a:r>
            <a:r>
              <a:rPr lang="en-US" b="1" dirty="0"/>
              <a:t>/bin</a:t>
            </a:r>
            <a:r>
              <a:rPr lang="en-US" dirty="0"/>
              <a:t> directory of the Git Bash emulation. It provides essential shell commands like </a:t>
            </a:r>
            <a:r>
              <a:rPr lang="en-US" b="1" dirty="0" err="1"/>
              <a:t>Ssh</a:t>
            </a:r>
            <a:r>
              <a:rPr lang="en-US" dirty="0"/>
              <a:t>, </a:t>
            </a:r>
            <a:r>
              <a:rPr lang="en-US" b="1" dirty="0" err="1"/>
              <a:t>scp</a:t>
            </a:r>
            <a:r>
              <a:rPr lang="en-US" dirty="0"/>
              <a:t>, </a:t>
            </a:r>
            <a:r>
              <a:rPr lang="en-US" b="1" dirty="0"/>
              <a:t>cat</a:t>
            </a:r>
            <a:r>
              <a:rPr lang="en-US" dirty="0"/>
              <a:t>, </a:t>
            </a:r>
            <a:r>
              <a:rPr lang="en-US" b="1" dirty="0"/>
              <a:t>find</a:t>
            </a:r>
            <a:r>
              <a:rPr lang="en-US" dirty="0"/>
              <a:t>.</a:t>
            </a:r>
          </a:p>
          <a:p>
            <a:pPr marL="611188" lvl="1" indent="-342900">
              <a:buFont typeface="Arial" panose="020B0604020202020204" pitchFamily="34" charset="0"/>
              <a:buChar char="•"/>
            </a:pPr>
            <a:r>
              <a:rPr lang="en-US" dirty="0"/>
              <a:t>It includes the full set of Git core commands like </a:t>
            </a:r>
            <a:r>
              <a:rPr lang="en-US" b="1" dirty="0"/>
              <a:t>git clone, git commit, git checkout, git push</a:t>
            </a:r>
            <a:r>
              <a:rPr lang="en-US" dirty="0"/>
              <a:t>, and more.</a:t>
            </a:r>
          </a:p>
          <a:p>
            <a:r>
              <a:rPr lang="en-US" sz="2400" b="1" dirty="0"/>
              <a:t>Git GUI</a:t>
            </a:r>
          </a:p>
          <a:p>
            <a:pPr marL="611188" lvl="1" indent="-342900">
              <a:buFont typeface="Arial" panose="020B0604020202020204" pitchFamily="34" charset="0"/>
              <a:buChar char="•"/>
            </a:pPr>
            <a:r>
              <a:rPr lang="en-US" dirty="0"/>
              <a:t>Git GUI is a powerful alternative to Git BASH. </a:t>
            </a:r>
          </a:p>
          <a:p>
            <a:pPr marL="611188" lvl="1" indent="-342900">
              <a:buFont typeface="Arial" panose="020B0604020202020204" pitchFamily="34" charset="0"/>
              <a:buChar char="•"/>
            </a:pPr>
            <a:r>
              <a:rPr lang="en-US" dirty="0"/>
              <a:t>It offers a graphical version of the Git command line function, as well as comprehensive visual diff tools. </a:t>
            </a:r>
          </a:p>
          <a:p>
            <a:pPr marL="611188" lvl="1" indent="-342900">
              <a:buFont typeface="Arial" panose="020B0604020202020204" pitchFamily="34" charset="0"/>
              <a:buChar char="•"/>
            </a:pPr>
            <a:r>
              <a:rPr lang="en-US" dirty="0"/>
              <a:t>We can access it by simply right click on a folder or location in windows explorer. Also, we can access it through the command line by typing a command : $ git </a:t>
            </a:r>
            <a:r>
              <a:rPr lang="en-US" dirty="0" err="1"/>
              <a:t>gui</a:t>
            </a:r>
            <a:endParaRPr lang="en-US" dirty="0"/>
          </a:p>
          <a:p>
            <a:pPr marL="342900" indent="-342900">
              <a:buFont typeface="Arial" panose="020B0604020202020204" pitchFamily="34" charset="0"/>
              <a:buChar char="•"/>
            </a:pPr>
            <a:r>
              <a:rPr lang="en-US" b="1" dirty="0" err="1"/>
              <a:t>Git+IDE</a:t>
            </a:r>
            <a:r>
              <a:rPr lang="en-US" b="1" dirty="0"/>
              <a:t>: </a:t>
            </a:r>
            <a:r>
              <a:rPr lang="en-US" dirty="0"/>
              <a:t>Eclipse , and Net Beans, etc..</a:t>
            </a:r>
          </a:p>
          <a:p>
            <a:endParaRPr lang="en-US" dirty="0"/>
          </a:p>
        </p:txBody>
      </p:sp>
    </p:spTree>
    <p:extLst>
      <p:ext uri="{BB962C8B-B14F-4D97-AF65-F5344CB8AC3E}">
        <p14:creationId xmlns:p14="http://schemas.microsoft.com/office/powerpoint/2010/main" val="34006252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April2017">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Corporate template 16x9.potx" id="{B72F318C-4168-43A3-BD78-483577BCD89C}" vid="{8F52D876-317E-44FF-A1D4-F56E443EDAD3}"/>
    </a:ext>
  </a:extLst>
</a:theme>
</file>

<file path=ppt/theme/theme2.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Corporate template 16x9</Template>
  <TotalTime>40451</TotalTime>
  <Words>2900</Words>
  <Application>Microsoft Office PowerPoint</Application>
  <PresentationFormat>Widescreen</PresentationFormat>
  <Paragraphs>307</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 Unicode MS</vt:lpstr>
      <vt:lpstr>ING Me</vt:lpstr>
      <vt:lpstr>Arial</vt:lpstr>
      <vt:lpstr>Courier New</vt:lpstr>
      <vt:lpstr>ING_PP_Template_16x9_April2017</vt:lpstr>
      <vt:lpstr>PowerPoint Presentation</vt:lpstr>
      <vt:lpstr>Discussion Points</vt:lpstr>
      <vt:lpstr>GIT - Overview</vt:lpstr>
      <vt:lpstr>Git Remote Repositories -Overview</vt:lpstr>
      <vt:lpstr>Git Life Cycle</vt:lpstr>
      <vt:lpstr>Git vs GitHub vs GitLab?</vt:lpstr>
      <vt:lpstr>Difference Between GitHub and GitLab</vt:lpstr>
      <vt:lpstr>GIT –Tools</vt:lpstr>
      <vt:lpstr>Git Tools - Overview</vt:lpstr>
      <vt:lpstr>Windows Command Utility</vt:lpstr>
      <vt:lpstr>GIT Bash</vt:lpstr>
      <vt:lpstr>Git Package Tools  -GIT GUI</vt:lpstr>
      <vt:lpstr>GIT-Eclipse</vt:lpstr>
      <vt:lpstr>Git Tools – 3rd Party Tools</vt:lpstr>
      <vt:lpstr>GIT – Tips/Technique</vt:lpstr>
      <vt:lpstr>Git guides</vt:lpstr>
      <vt:lpstr>GIT - Tips</vt:lpstr>
      <vt:lpstr>git help</vt:lpstr>
      <vt:lpstr>Git guides</vt:lpstr>
      <vt:lpstr>Git Shortcuts Can Make You More Productive. Here’s How.</vt:lpstr>
      <vt:lpstr>GIT- Tips/Tricks - Aliases</vt:lpstr>
      <vt:lpstr>Git Shortcuts Can Make You More Productive. Here’s How.</vt:lpstr>
      <vt:lpstr>Aliases - Delete local branches which have already been merged into master</vt:lpstr>
      <vt:lpstr>Ignoring Files</vt:lpstr>
      <vt:lpstr>How Do We List Files Have Been Changed After A Specific Date?</vt:lpstr>
      <vt:lpstr>In A Git Repository, How Do We List Files Have Been Changed After A Specific Date?</vt:lpstr>
      <vt:lpstr>Resetting Files</vt:lpstr>
      <vt:lpstr>Visualizing the commit graph</vt:lpstr>
      <vt:lpstr>Visualizing the commit graph</vt:lpstr>
      <vt:lpstr>Q &amp; A</vt:lpstr>
      <vt:lpstr>Thank you</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Hoekema, E.G. (Eelco)</dc:creator>
  <cp:keywords>16x9; Think Forward; External</cp:keywords>
  <dc:description>May 2017</dc:description>
  <cp:lastModifiedBy>S Mahendran</cp:lastModifiedBy>
  <cp:revision>1290</cp:revision>
  <dcterms:created xsi:type="dcterms:W3CDTF">2017-06-16T07:47:50Z</dcterms:created>
  <dcterms:modified xsi:type="dcterms:W3CDTF">2020-07-10T05:30:06Z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ea4e427b-e3b7-4367-b32b-9948107b04a5</vt:lpwstr>
  </property>
  <property fmtid="{D5CDD505-2E9C-101B-9397-08002B2CF9AE}" pid="3" name="HCLClassification">
    <vt:lpwstr>HCL_Cla5s_Publ1c</vt:lpwstr>
  </property>
  <property fmtid="{D5CDD505-2E9C-101B-9397-08002B2CF9AE}" pid="4" name="HCL_Cla5s_D6">
    <vt:lpwstr>False</vt:lpwstr>
  </property>
</Properties>
</file>