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9" r:id="rId3"/>
  </p:sldMasterIdLst>
  <p:notesMasterIdLst>
    <p:notesMasterId r:id="rId20"/>
  </p:notesMasterIdLst>
  <p:sldIdLst>
    <p:sldId id="264" r:id="rId4"/>
    <p:sldId id="3741" r:id="rId5"/>
    <p:sldId id="3800" r:id="rId6"/>
    <p:sldId id="3816" r:id="rId7"/>
    <p:sldId id="3811" r:id="rId8"/>
    <p:sldId id="3805" r:id="rId9"/>
    <p:sldId id="3817" r:id="rId10"/>
    <p:sldId id="3818" r:id="rId11"/>
    <p:sldId id="3819" r:id="rId12"/>
    <p:sldId id="3823" r:id="rId13"/>
    <p:sldId id="3814" r:id="rId14"/>
    <p:sldId id="3822" r:id="rId15"/>
    <p:sldId id="3824" r:id="rId16"/>
    <p:sldId id="3821" r:id="rId17"/>
    <p:sldId id="3815" r:id="rId18"/>
    <p:sldId id="37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Mahendran" initials="SM" lastIdx="1" clrIdx="0">
    <p:extLst>
      <p:ext uri="{19B8F6BF-5375-455C-9EA6-DF929625EA0E}">
        <p15:presenceInfo xmlns:p15="http://schemas.microsoft.com/office/powerpoint/2012/main" userId="S::mahendranma@hcl.com::b682d74b-922c-4098-bea9-1ebe9b882d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62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6T12:12:12.733" idx="1">
    <p:pos x="317" y="4099"/>
    <p:text>ddd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6T12:12:12.733" idx="1">
    <p:pos x="317" y="4099"/>
    <p:text>ddd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6T12:12:12.733" idx="1">
    <p:pos x="317" y="4099"/>
    <p:text>ddd</p:text>
    <p:extLst>
      <p:ext uri="{C676402C-5697-4E1C-873F-D02D1690AC5C}">
        <p15:threadingInfo xmlns:p15="http://schemas.microsoft.com/office/powerpoint/2012/main" timeZoneBias="-33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6E77C-BC80-41CA-BEAC-90D972D8C4CD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E1884-D02C-4342-89E8-4EAD64D9C2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7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E1884-D02C-4342-89E8-4EAD64D9C24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88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E1884-D02C-4342-89E8-4EAD64D9C24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20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E1884-D02C-4342-89E8-4EAD64D9C24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64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E1884-D02C-4342-89E8-4EAD64D9C24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30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E1884-D02C-4342-89E8-4EAD64D9C24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63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E1884-D02C-4342-89E8-4EAD64D9C24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05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6D1055-995D-48C6-8433-39692A0C2D2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390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E1884-D02C-4342-89E8-4EAD64D9C24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63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E1884-D02C-4342-89E8-4EAD64D9C24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5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E1884-D02C-4342-89E8-4EAD64D9C24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30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E1884-D02C-4342-89E8-4EAD64D9C24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35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E1884-D02C-4342-89E8-4EAD64D9C24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86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E1884-D02C-4342-89E8-4EAD64D9C24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38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E1884-D02C-4342-89E8-4EAD64D9C24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31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E1884-D02C-4342-89E8-4EAD64D9C24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3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11150600" cy="74930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2270"/>
            <a:ext cx="10515600" cy="4914693"/>
          </a:xfrm>
        </p:spPr>
        <p:txBody>
          <a:bodyPr/>
          <a:lstStyle>
            <a:lvl1pPr algn="l" rtl="0" eaLnBrk="0" fontAlgn="base" hangingPunct="0">
              <a:spcAft>
                <a:spcPct val="0"/>
              </a:spcAft>
              <a:buClr>
                <a:schemeClr val="tx1"/>
              </a:buClr>
              <a:def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NG Me" panose="02000506040000020004" pitchFamily="2" charset="0"/>
                <a:ea typeface="+mn-ea"/>
                <a:cs typeface="ING Me" panose="02000506040000020004" pitchFamily="2" charset="0"/>
              </a:defRPr>
            </a:lvl1pPr>
            <a:lvl2pPr algn="l" rtl="0" eaLnBrk="0" fontAlgn="base" hangingPunct="0">
              <a:spcAft>
                <a:spcPct val="0"/>
              </a:spcAft>
              <a:buClr>
                <a:schemeClr val="tx1"/>
              </a:buClr>
              <a:def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NG Me" panose="02000506040000020004" pitchFamily="2" charset="0"/>
                <a:ea typeface="+mn-ea"/>
                <a:cs typeface="ING Me" panose="02000506040000020004" pitchFamily="2" charset="0"/>
              </a:defRPr>
            </a:lvl2pPr>
            <a:lvl3pPr algn="l" rtl="0" eaLnBrk="0" fontAlgn="base" hangingPunct="0">
              <a:spcAft>
                <a:spcPct val="0"/>
              </a:spcAft>
              <a:buClr>
                <a:schemeClr val="tx1"/>
              </a:buClr>
              <a:def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NG Me" panose="02000506040000020004" pitchFamily="2" charset="0"/>
                <a:ea typeface="+mn-ea"/>
                <a:cs typeface="ING Me" panose="02000506040000020004" pitchFamily="2" charset="0"/>
              </a:defRPr>
            </a:lvl3pPr>
            <a:lvl4pPr algn="l" rtl="0" eaLnBrk="0" fontAlgn="base" hangingPunct="0">
              <a:spcAft>
                <a:spcPct val="0"/>
              </a:spcAft>
              <a:buClr>
                <a:schemeClr val="tx1"/>
              </a:buClr>
              <a:def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NG Me" panose="02000506040000020004" pitchFamily="2" charset="0"/>
                <a:ea typeface="+mn-ea"/>
                <a:cs typeface="ING Me" panose="02000506040000020004" pitchFamily="2" charset="0"/>
              </a:defRPr>
            </a:lvl4pPr>
            <a:lvl5pPr algn="l" rtl="0" eaLnBrk="0" fontAlgn="base" hangingPunct="0">
              <a:spcAft>
                <a:spcPct val="0"/>
              </a:spcAft>
              <a:buClr>
                <a:schemeClr val="tx1"/>
              </a:buClr>
              <a:def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NG Me" panose="02000506040000020004" pitchFamily="2" charset="0"/>
                <a:ea typeface="+mn-ea"/>
                <a:cs typeface="ING Me" panose="0200050604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6C3168-98C1-4C0F-B184-D9FA63D4C801}"/>
              </a:ext>
            </a:extLst>
          </p:cNvPr>
          <p:cNvCxnSpPr/>
          <p:nvPr userDrawn="1"/>
        </p:nvCxnSpPr>
        <p:spPr>
          <a:xfrm>
            <a:off x="11940614" y="0"/>
            <a:ext cx="0" cy="4399363"/>
          </a:xfrm>
          <a:prstGeom prst="line">
            <a:avLst/>
          </a:prstGeom>
          <a:ln>
            <a:solidFill>
              <a:srgbClr val="FF6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532A40-5F48-43A4-AACA-B20110CACE8B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01981" y="4399363"/>
            <a:ext cx="138633" cy="277246"/>
          </a:xfrm>
          <a:prstGeom prst="line">
            <a:avLst/>
          </a:prstGeom>
          <a:ln>
            <a:solidFill>
              <a:srgbClr val="FF6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FEE6A3-E52C-47A1-B88E-71DA884495E9}"/>
              </a:ext>
            </a:extLst>
          </p:cNvPr>
          <p:cNvCxnSpPr/>
          <p:nvPr userDrawn="1"/>
        </p:nvCxnSpPr>
        <p:spPr>
          <a:xfrm>
            <a:off x="11801981" y="4676609"/>
            <a:ext cx="0" cy="739324"/>
          </a:xfrm>
          <a:prstGeom prst="line">
            <a:avLst/>
          </a:prstGeom>
          <a:ln>
            <a:solidFill>
              <a:srgbClr val="FF6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1874B5-83FC-43A2-A787-4F47ADABAC86}"/>
              </a:ext>
            </a:extLst>
          </p:cNvPr>
          <p:cNvCxnSpPr/>
          <p:nvPr userDrawn="1"/>
        </p:nvCxnSpPr>
        <p:spPr>
          <a:xfrm>
            <a:off x="11940614" y="4676609"/>
            <a:ext cx="0" cy="554493"/>
          </a:xfrm>
          <a:prstGeom prst="line">
            <a:avLst/>
          </a:prstGeom>
          <a:ln>
            <a:solidFill>
              <a:srgbClr val="FF6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A0CA53-D3F4-429F-9E9A-509BF1D0FFEC}"/>
              </a:ext>
            </a:extLst>
          </p:cNvPr>
          <p:cNvCxnSpPr/>
          <p:nvPr userDrawn="1"/>
        </p:nvCxnSpPr>
        <p:spPr>
          <a:xfrm>
            <a:off x="11940614" y="5231102"/>
            <a:ext cx="138633" cy="184831"/>
          </a:xfrm>
          <a:prstGeom prst="line">
            <a:avLst/>
          </a:prstGeom>
          <a:ln>
            <a:solidFill>
              <a:srgbClr val="FF6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541309-DD97-4E3D-BD8C-5772A32E0AA7}"/>
              </a:ext>
            </a:extLst>
          </p:cNvPr>
          <p:cNvCxnSpPr>
            <a:cxnSpLocks/>
          </p:cNvCxnSpPr>
          <p:nvPr userDrawn="1"/>
        </p:nvCxnSpPr>
        <p:spPr>
          <a:xfrm>
            <a:off x="12079247" y="5415933"/>
            <a:ext cx="0" cy="462077"/>
          </a:xfrm>
          <a:prstGeom prst="line">
            <a:avLst/>
          </a:prstGeom>
          <a:ln>
            <a:solidFill>
              <a:srgbClr val="FF6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BACBFF-B55A-4EDA-980A-D920442427D0}"/>
              </a:ext>
            </a:extLst>
          </p:cNvPr>
          <p:cNvSpPr/>
          <p:nvPr userDrawn="1"/>
        </p:nvSpPr>
        <p:spPr>
          <a:xfrm>
            <a:off x="11755770" y="5369726"/>
            <a:ext cx="92421" cy="92414"/>
          </a:xfrm>
          <a:prstGeom prst="ellipse">
            <a:avLst/>
          </a:prstGeom>
          <a:solidFill>
            <a:schemeClr val="bg1"/>
          </a:solidFill>
          <a:ln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614488-074F-4B42-AB86-089AC82EDB50}"/>
              </a:ext>
            </a:extLst>
          </p:cNvPr>
          <p:cNvSpPr/>
          <p:nvPr userDrawn="1"/>
        </p:nvSpPr>
        <p:spPr>
          <a:xfrm>
            <a:off x="12033036" y="5831804"/>
            <a:ext cx="92421" cy="92414"/>
          </a:xfrm>
          <a:prstGeom prst="ellipse">
            <a:avLst/>
          </a:prstGeom>
          <a:solidFill>
            <a:schemeClr val="bg1"/>
          </a:solidFill>
          <a:ln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E24E28-2B2C-4C25-B550-D4BBB65591CE}"/>
              </a:ext>
            </a:extLst>
          </p:cNvPr>
          <p:cNvSpPr/>
          <p:nvPr userDrawn="1"/>
        </p:nvSpPr>
        <p:spPr>
          <a:xfrm>
            <a:off x="11894404" y="4630403"/>
            <a:ext cx="92421" cy="92414"/>
          </a:xfrm>
          <a:prstGeom prst="ellipse">
            <a:avLst/>
          </a:prstGeom>
          <a:solidFill>
            <a:schemeClr val="bg1"/>
          </a:solidFill>
          <a:ln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492DA2-C4C4-4496-B5D2-B753D5F9BB3F}"/>
              </a:ext>
            </a:extLst>
          </p:cNvPr>
          <p:cNvCxnSpPr/>
          <p:nvPr userDrawn="1"/>
        </p:nvCxnSpPr>
        <p:spPr>
          <a:xfrm flipH="1">
            <a:off x="11940614" y="5415933"/>
            <a:ext cx="138633" cy="241740"/>
          </a:xfrm>
          <a:prstGeom prst="line">
            <a:avLst/>
          </a:prstGeom>
          <a:ln>
            <a:solidFill>
              <a:srgbClr val="FF6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40E82-7F27-473B-B21B-229AFC19D91D}"/>
              </a:ext>
            </a:extLst>
          </p:cNvPr>
          <p:cNvCxnSpPr/>
          <p:nvPr userDrawn="1"/>
        </p:nvCxnSpPr>
        <p:spPr>
          <a:xfrm>
            <a:off x="11940614" y="5657673"/>
            <a:ext cx="0" cy="634551"/>
          </a:xfrm>
          <a:prstGeom prst="line">
            <a:avLst/>
          </a:prstGeom>
          <a:ln>
            <a:solidFill>
              <a:srgbClr val="FF6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6E33F17-7FD6-4F63-98AB-82C76950050A}"/>
              </a:ext>
            </a:extLst>
          </p:cNvPr>
          <p:cNvSpPr/>
          <p:nvPr userDrawn="1"/>
        </p:nvSpPr>
        <p:spPr>
          <a:xfrm>
            <a:off x="11894403" y="6246017"/>
            <a:ext cx="92421" cy="92414"/>
          </a:xfrm>
          <a:prstGeom prst="ellipse">
            <a:avLst/>
          </a:prstGeom>
          <a:solidFill>
            <a:schemeClr val="bg1"/>
          </a:solidFill>
          <a:ln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 dirty="0"/>
          </a:p>
        </p:txBody>
      </p:sp>
    </p:spTree>
    <p:extLst>
      <p:ext uri="{BB962C8B-B14F-4D97-AF65-F5344CB8AC3E}">
        <p14:creationId xmlns:p14="http://schemas.microsoft.com/office/powerpoint/2010/main" val="220385526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0"/>
            <a:ext cx="12192000" cy="6428096"/>
          </a:xfrm>
          <a:prstGeom prst="rect">
            <a:avLst/>
          </a:prstGeom>
          <a:solidFill>
            <a:srgbClr val="2C3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655650" y="397912"/>
            <a:ext cx="10880699" cy="642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724400" y="6500732"/>
            <a:ext cx="2743200" cy="365125"/>
          </a:xfrm>
          <a:prstGeom prst="rect">
            <a:avLst/>
          </a:prstGeom>
        </p:spPr>
        <p:txBody>
          <a:bodyPr/>
          <a:lstStyle/>
          <a:p>
            <a:fld id="{04D3B416-56D6-4E1A-828A-9E1D5E721E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83049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428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655650" y="397912"/>
            <a:ext cx="10880699" cy="642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724400" y="6500732"/>
            <a:ext cx="2743200" cy="365125"/>
          </a:xfrm>
          <a:prstGeom prst="rect">
            <a:avLst/>
          </a:prstGeom>
        </p:spPr>
        <p:txBody>
          <a:bodyPr/>
          <a:lstStyle/>
          <a:p>
            <a:fld id="{04D3B416-56D6-4E1A-828A-9E1D5E721E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103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724400" y="6500732"/>
            <a:ext cx="2743200" cy="365125"/>
          </a:xfrm>
          <a:prstGeom prst="rect">
            <a:avLst/>
          </a:prstGeom>
        </p:spPr>
        <p:txBody>
          <a:bodyPr/>
          <a:lstStyle/>
          <a:p>
            <a:fld id="{04D3B416-56D6-4E1A-828A-9E1D5E721E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349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4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0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87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34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1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288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758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4D3B416-56D6-4E1A-828A-9E1D5E721EE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949742" y="6609615"/>
            <a:ext cx="315263" cy="189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459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9742" y="6609615"/>
            <a:ext cx="315263" cy="189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724400" y="6500732"/>
            <a:ext cx="2743200" cy="365125"/>
          </a:xfrm>
          <a:prstGeom prst="rect">
            <a:avLst/>
          </a:prstGeom>
        </p:spPr>
        <p:txBody>
          <a:bodyPr/>
          <a:lstStyle/>
          <a:p>
            <a:fld id="{04D3B416-56D6-4E1A-828A-9E1D5E721E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1210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59100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724400" y="6500732"/>
            <a:ext cx="2743200" cy="365125"/>
          </a:xfrm>
          <a:prstGeom prst="rect">
            <a:avLst/>
          </a:prstGeom>
        </p:spPr>
        <p:txBody>
          <a:bodyPr/>
          <a:lstStyle/>
          <a:p>
            <a:fld id="{04D3B416-56D6-4E1A-828A-9E1D5E721E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0266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0" y="0"/>
            <a:ext cx="12192000" cy="6864096"/>
          </a:xfrm>
          <a:prstGeom prst="rect">
            <a:avLst/>
          </a:prstGeom>
          <a:solidFill>
            <a:srgbClr val="0E67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40" dirty="0"/>
          </a:p>
        </p:txBody>
      </p:sp>
      <p:grpSp>
        <p:nvGrpSpPr>
          <p:cNvPr id="52" name="Group 13"/>
          <p:cNvGrpSpPr>
            <a:grpSpLocks/>
          </p:cNvGrpSpPr>
          <p:nvPr/>
        </p:nvGrpSpPr>
        <p:grpSpPr bwMode="auto">
          <a:xfrm>
            <a:off x="5022443" y="5879612"/>
            <a:ext cx="2147116" cy="398765"/>
            <a:chOff x="3533775" y="5853113"/>
            <a:chExt cx="2144713" cy="438150"/>
          </a:xfrm>
        </p:grpSpPr>
        <p:sp>
          <p:nvSpPr>
            <p:cNvPr id="53" name="Freeform 74"/>
            <p:cNvSpPr>
              <a:spLocks/>
            </p:cNvSpPr>
            <p:nvPr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340" dirty="0"/>
            </a:p>
          </p:txBody>
        </p:sp>
        <p:sp>
          <p:nvSpPr>
            <p:cNvPr id="54" name="Freeform 75"/>
            <p:cNvSpPr>
              <a:spLocks noEditPoints="1"/>
            </p:cNvSpPr>
            <p:nvPr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340" dirty="0"/>
            </a:p>
          </p:txBody>
        </p:sp>
        <p:sp>
          <p:nvSpPr>
            <p:cNvPr id="55" name="Freeform 76"/>
            <p:cNvSpPr>
              <a:spLocks/>
            </p:cNvSpPr>
            <p:nvPr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340" dirty="0"/>
            </a:p>
          </p:txBody>
        </p:sp>
        <p:sp>
          <p:nvSpPr>
            <p:cNvPr id="56" name="Freeform 77"/>
            <p:cNvSpPr>
              <a:spLocks/>
            </p:cNvSpPr>
            <p:nvPr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340" dirty="0"/>
            </a:p>
          </p:txBody>
        </p:sp>
        <p:sp>
          <p:nvSpPr>
            <p:cNvPr id="57" name="Freeform 78"/>
            <p:cNvSpPr>
              <a:spLocks/>
            </p:cNvSpPr>
            <p:nvPr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340" dirty="0"/>
            </a:p>
          </p:txBody>
        </p:sp>
        <p:sp>
          <p:nvSpPr>
            <p:cNvPr id="58" name="Freeform 79"/>
            <p:cNvSpPr>
              <a:spLocks/>
            </p:cNvSpPr>
            <p:nvPr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340" dirty="0"/>
            </a:p>
          </p:txBody>
        </p:sp>
        <p:sp>
          <p:nvSpPr>
            <p:cNvPr id="59" name="Freeform 80"/>
            <p:cNvSpPr>
              <a:spLocks/>
            </p:cNvSpPr>
            <p:nvPr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340" dirty="0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340" dirty="0"/>
            </a:p>
          </p:txBody>
        </p:sp>
        <p:sp>
          <p:nvSpPr>
            <p:cNvPr id="61" name="Freeform 82"/>
            <p:cNvSpPr>
              <a:spLocks/>
            </p:cNvSpPr>
            <p:nvPr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340" dirty="0"/>
            </a:p>
          </p:txBody>
        </p:sp>
        <p:sp>
          <p:nvSpPr>
            <p:cNvPr id="62" name="Rectangle 83"/>
            <p:cNvSpPr>
              <a:spLocks noChangeArrowheads="1"/>
            </p:cNvSpPr>
            <p:nvPr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340" dirty="0">
                <a:solidFill>
                  <a:schemeClr val="bg1"/>
                </a:solidFill>
              </a:endParaRPr>
            </a:p>
          </p:txBody>
        </p:sp>
        <p:sp>
          <p:nvSpPr>
            <p:cNvPr id="63" name="Freeform 84"/>
            <p:cNvSpPr>
              <a:spLocks/>
            </p:cNvSpPr>
            <p:nvPr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340" dirty="0"/>
            </a:p>
          </p:txBody>
        </p:sp>
        <p:sp>
          <p:nvSpPr>
            <p:cNvPr id="64" name="Freeform 85"/>
            <p:cNvSpPr>
              <a:spLocks/>
            </p:cNvSpPr>
            <p:nvPr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340" dirty="0"/>
            </a:p>
          </p:txBody>
        </p:sp>
        <p:sp>
          <p:nvSpPr>
            <p:cNvPr id="65" name="Oval 86"/>
            <p:cNvSpPr>
              <a:spLocks noChangeArrowheads="1"/>
            </p:cNvSpPr>
            <p:nvPr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340" dirty="0"/>
            </a:p>
          </p:txBody>
        </p:sp>
        <p:sp>
          <p:nvSpPr>
            <p:cNvPr id="66" name="Freeform 87"/>
            <p:cNvSpPr>
              <a:spLocks/>
            </p:cNvSpPr>
            <p:nvPr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34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899274" y="823248"/>
            <a:ext cx="2393454" cy="365535"/>
            <a:chOff x="3712598" y="617435"/>
            <a:chExt cx="1795091" cy="274151"/>
          </a:xfrm>
        </p:grpSpPr>
        <p:sp>
          <p:nvSpPr>
            <p:cNvPr id="69" name="Freeform 7"/>
            <p:cNvSpPr>
              <a:spLocks/>
            </p:cNvSpPr>
            <p:nvPr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70" name="Freeform 8"/>
            <p:cNvSpPr>
              <a:spLocks/>
            </p:cNvSpPr>
            <p:nvPr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71" name="Freeform 9"/>
            <p:cNvSpPr>
              <a:spLocks/>
            </p:cNvSpPr>
            <p:nvPr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616727" y="2644563"/>
            <a:ext cx="4958551" cy="1061639"/>
            <a:chOff x="2697049" y="1983421"/>
            <a:chExt cx="3718913" cy="796229"/>
          </a:xfrm>
        </p:grpSpPr>
        <p:sp>
          <p:nvSpPr>
            <p:cNvPr id="73" name="Freeform 51"/>
            <p:cNvSpPr>
              <a:spLocks noEditPoints="1"/>
            </p:cNvSpPr>
            <p:nvPr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74" name="Freeform 52"/>
            <p:cNvSpPr>
              <a:spLocks/>
            </p:cNvSpPr>
            <p:nvPr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75" name="Freeform 53"/>
            <p:cNvSpPr>
              <a:spLocks/>
            </p:cNvSpPr>
            <p:nvPr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76" name="Freeform 54"/>
            <p:cNvSpPr>
              <a:spLocks noEditPoints="1"/>
            </p:cNvSpPr>
            <p:nvPr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77" name="Freeform 55"/>
            <p:cNvSpPr>
              <a:spLocks/>
            </p:cNvSpPr>
            <p:nvPr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78" name="Freeform 56"/>
            <p:cNvSpPr>
              <a:spLocks noEditPoints="1"/>
            </p:cNvSpPr>
            <p:nvPr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79" name="Freeform 57"/>
            <p:cNvSpPr>
              <a:spLocks/>
            </p:cNvSpPr>
            <p:nvPr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80" name="Freeform 58"/>
            <p:cNvSpPr>
              <a:spLocks/>
            </p:cNvSpPr>
            <p:nvPr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81" name="Freeform 59"/>
            <p:cNvSpPr>
              <a:spLocks/>
            </p:cNvSpPr>
            <p:nvPr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82" name="Freeform 60"/>
            <p:cNvSpPr>
              <a:spLocks/>
            </p:cNvSpPr>
            <p:nvPr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83" name="Freeform 61"/>
            <p:cNvSpPr>
              <a:spLocks noEditPoints="1"/>
            </p:cNvSpPr>
            <p:nvPr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84" name="Freeform 62"/>
            <p:cNvSpPr>
              <a:spLocks/>
            </p:cNvSpPr>
            <p:nvPr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85" name="Freeform 63"/>
            <p:cNvSpPr>
              <a:spLocks/>
            </p:cNvSpPr>
            <p:nvPr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86" name="Freeform 64"/>
            <p:cNvSpPr>
              <a:spLocks noEditPoints="1"/>
            </p:cNvSpPr>
            <p:nvPr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87" name="Freeform 65"/>
            <p:cNvSpPr>
              <a:spLocks noEditPoints="1"/>
            </p:cNvSpPr>
            <p:nvPr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88" name="Freeform 66"/>
            <p:cNvSpPr>
              <a:spLocks/>
            </p:cNvSpPr>
            <p:nvPr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89" name="Freeform 67"/>
            <p:cNvSpPr>
              <a:spLocks/>
            </p:cNvSpPr>
            <p:nvPr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90" name="Freeform 68"/>
            <p:cNvSpPr>
              <a:spLocks/>
            </p:cNvSpPr>
            <p:nvPr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91" name="Freeform 69"/>
            <p:cNvSpPr>
              <a:spLocks/>
            </p:cNvSpPr>
            <p:nvPr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92" name="Freeform 70"/>
            <p:cNvSpPr>
              <a:spLocks noEditPoints="1"/>
            </p:cNvSpPr>
            <p:nvPr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93" name="Freeform 71"/>
            <p:cNvSpPr>
              <a:spLocks noEditPoints="1"/>
            </p:cNvSpPr>
            <p:nvPr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94" name="Freeform 72"/>
            <p:cNvSpPr>
              <a:spLocks noEditPoints="1"/>
            </p:cNvSpPr>
            <p:nvPr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95" name="Freeform 73"/>
            <p:cNvSpPr>
              <a:spLocks/>
            </p:cNvSpPr>
            <p:nvPr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96" name="Freeform 74"/>
            <p:cNvSpPr>
              <a:spLocks/>
            </p:cNvSpPr>
            <p:nvPr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97" name="Freeform 75"/>
            <p:cNvSpPr>
              <a:spLocks/>
            </p:cNvSpPr>
            <p:nvPr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</p:grpSp>
      <p:sp>
        <p:nvSpPr>
          <p:cNvPr id="98" name="TextBox 48"/>
          <p:cNvSpPr txBox="1">
            <a:spLocks noChangeArrowheads="1"/>
          </p:cNvSpPr>
          <p:nvPr/>
        </p:nvSpPr>
        <p:spPr bwMode="auto">
          <a:xfrm>
            <a:off x="2749572" y="4052466"/>
            <a:ext cx="6692858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560" b="1" dirty="0">
                <a:solidFill>
                  <a:schemeClr val="bg1"/>
                </a:solidFill>
              </a:rPr>
              <a:t>$8 </a:t>
            </a:r>
            <a:r>
              <a:rPr lang="en-US" sz="1560" dirty="0">
                <a:solidFill>
                  <a:schemeClr val="bg1"/>
                </a:solidFill>
              </a:rPr>
              <a:t>BILLION ENTERPRISE | </a:t>
            </a:r>
            <a:r>
              <a:rPr lang="en-US" sz="1560" b="1" dirty="0">
                <a:solidFill>
                  <a:schemeClr val="bg1"/>
                </a:solidFill>
              </a:rPr>
              <a:t>120,000</a:t>
            </a:r>
            <a:r>
              <a:rPr lang="en-US" sz="1560" dirty="0">
                <a:solidFill>
                  <a:schemeClr val="bg1"/>
                </a:solidFill>
              </a:rPr>
              <a:t> IDEAPRENEURS | </a:t>
            </a:r>
            <a:r>
              <a:rPr lang="en-US" sz="1560" b="1" dirty="0">
                <a:solidFill>
                  <a:schemeClr val="bg1"/>
                </a:solidFill>
              </a:rPr>
              <a:t>39</a:t>
            </a:r>
            <a:r>
              <a:rPr lang="en-US" sz="1560" dirty="0">
                <a:solidFill>
                  <a:schemeClr val="bg1"/>
                </a:solidFill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988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724400" y="6500732"/>
            <a:ext cx="2743200" cy="365125"/>
          </a:xfrm>
          <a:prstGeom prst="rect">
            <a:avLst/>
          </a:prstGeom>
        </p:spPr>
        <p:txBody>
          <a:bodyPr/>
          <a:lstStyle/>
          <a:p>
            <a:fld id="{04D3B416-56D6-4E1A-828A-9E1D5E721E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95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" y="0"/>
            <a:ext cx="12189078" cy="4984034"/>
          </a:xfrm>
          <a:prstGeom prst="rect">
            <a:avLst/>
          </a:prstGeom>
        </p:spPr>
      </p:pic>
      <p:sp>
        <p:nvSpPr>
          <p:cNvPr id="143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14252" y="4992658"/>
            <a:ext cx="11363498" cy="743998"/>
          </a:xfrm>
        </p:spPr>
        <p:txBody>
          <a:bodyPr wrap="square" lIns="0" tIns="0" rIns="0" bIns="0" anchor="ctr" anchorCtr="0">
            <a:noAutofit/>
          </a:bodyPr>
          <a:lstStyle>
            <a:lvl1pPr>
              <a:lnSpc>
                <a:spcPct val="100000"/>
              </a:lnSpc>
              <a:defRPr sz="2800" b="1">
                <a:solidFill>
                  <a:srgbClr val="0052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4253" y="5736657"/>
            <a:ext cx="11363496" cy="425801"/>
          </a:xfrm>
        </p:spPr>
        <p:txBody>
          <a:bodyPr wrap="square" lIns="0" tIns="0" rIns="0" bIns="0" anchor="ctr" anchorCtr="0">
            <a:noAutofit/>
          </a:bodyPr>
          <a:lstStyle>
            <a:lvl1pPr marL="0" indent="0">
              <a:buFont typeface="Wingdings 2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9"/>
          <p:cNvSpPr>
            <a:spLocks/>
          </p:cNvSpPr>
          <p:nvPr userDrawn="1"/>
        </p:nvSpPr>
        <p:spPr>
          <a:xfrm>
            <a:off x="7990357" y="6576274"/>
            <a:ext cx="3789845" cy="246221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2019 HCL Technologies Limited  |  www.hcltech.com</a:t>
            </a:r>
          </a:p>
        </p:txBody>
      </p:sp>
      <p:grpSp>
        <p:nvGrpSpPr>
          <p:cNvPr id="11" name="Group 5"/>
          <p:cNvGrpSpPr>
            <a:grpSpLocks noChangeAspect="1"/>
          </p:cNvGrpSpPr>
          <p:nvPr userDrawn="1"/>
        </p:nvGrpSpPr>
        <p:grpSpPr bwMode="auto">
          <a:xfrm>
            <a:off x="10522574" y="6372018"/>
            <a:ext cx="1257628" cy="213783"/>
            <a:chOff x="5094" y="3939"/>
            <a:chExt cx="1488" cy="255"/>
          </a:xfrm>
        </p:grpSpPr>
        <p:sp>
          <p:nvSpPr>
            <p:cNvPr id="1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98841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820671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42" y="0"/>
            <a:ext cx="11341514" cy="731520"/>
          </a:xfrm>
        </p:spPr>
        <p:txBody>
          <a:bodyPr/>
          <a:lstStyle>
            <a:lvl1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229432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98538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2636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70" name="Freeform 7"/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8"/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9"/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74" name="Freeform 51"/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52"/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53"/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54"/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55"/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56"/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 58"/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60"/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61"/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62"/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63"/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64"/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65"/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66"/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 67"/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 68"/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69"/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 70"/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 71"/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 72"/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 73"/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 74"/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75"/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9" name="TextBox 48"/>
          <p:cNvSpPr txBox="1">
            <a:spLocks noChangeArrowheads="1"/>
          </p:cNvSpPr>
          <p:nvPr userDrawn="1"/>
        </p:nvSpPr>
        <p:spPr bwMode="auto">
          <a:xfrm>
            <a:off x="2147418" y="4052465"/>
            <a:ext cx="7897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$8.4 </a:t>
            </a: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BILLION ENTERPRISE | </a:t>
            </a: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132,000</a:t>
            </a: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IDEAPRENEURS | </a:t>
            </a: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</a:t>
            </a: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34771898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1A3A96-FEF1-42CF-A42F-7CB5793245F7}"/>
              </a:ext>
            </a:extLst>
          </p:cNvPr>
          <p:cNvGrpSpPr/>
          <p:nvPr userDrawn="1"/>
        </p:nvGrpSpPr>
        <p:grpSpPr>
          <a:xfrm>
            <a:off x="10546240" y="6380402"/>
            <a:ext cx="1219595" cy="186117"/>
            <a:chOff x="10543493" y="6380401"/>
            <a:chExt cx="1219277" cy="186117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8A102B3-DA3F-4649-A851-E5C5D9E3F5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3493" y="6393814"/>
              <a:ext cx="468953" cy="162643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4803AC0-6E6E-49FA-A40C-7281E49AEF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88787" y="6380401"/>
              <a:ext cx="442759" cy="186117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E4755FB-D8E1-46C5-AC69-C621AD041C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22251" y="6393814"/>
              <a:ext cx="340519" cy="162643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013366C-3811-4098-AC1F-C2306487C857}"/>
              </a:ext>
            </a:extLst>
          </p:cNvPr>
          <p:cNvSpPr>
            <a:spLocks/>
          </p:cNvSpPr>
          <p:nvPr userDrawn="1"/>
        </p:nvSpPr>
        <p:spPr>
          <a:xfrm>
            <a:off x="7708895" y="6571045"/>
            <a:ext cx="407130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ING Me"/>
                <a:ea typeface="+mn-ea"/>
                <a:cs typeface="Segoe UI" panose="020B0502040204020203" pitchFamily="34" charset="0"/>
              </a:rPr>
              <a:t>Copyright © 2019 HCL Technologies Limited  |  www.hcltech.com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D777D1B-2F69-4182-9426-A5784B0950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1"/>
          <a:stretch/>
        </p:blipFill>
        <p:spPr>
          <a:xfrm>
            <a:off x="6093133" y="1"/>
            <a:ext cx="6104408" cy="6245287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0AA36AF6-D616-492A-94BD-AB2167A1C4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11"/>
          <a:stretch/>
        </p:blipFill>
        <p:spPr>
          <a:xfrm>
            <a:off x="412814" y="-611007"/>
            <a:ext cx="5623560" cy="575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9831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5650" y="397912"/>
            <a:ext cx="10880699" cy="642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724400" y="6500732"/>
            <a:ext cx="2743200" cy="365125"/>
          </a:xfrm>
          <a:prstGeom prst="rect">
            <a:avLst/>
          </a:prstGeom>
        </p:spPr>
        <p:txBody>
          <a:bodyPr/>
          <a:lstStyle/>
          <a:p>
            <a:fld id="{04D3B416-56D6-4E1A-828A-9E1D5E721E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965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" name="think-cell Slide" r:id="rId5" imgW="470" imgH="469" progId="TCLayout.ActiveDocument.1">
                  <p:embed/>
                </p:oleObj>
              </mc:Choice>
              <mc:Fallback>
                <p:oleObj name="think-cell Slide" r:id="rId5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6020659" y="6692044"/>
            <a:ext cx="150682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6859F80E-620D-49A1-BE04-AB53E30ABC2A}" type="slidenum">
              <a:rPr lang="it-IT" sz="1000" smtClean="0">
                <a:solidFill>
                  <a:srgbClr val="404040"/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404040"/>
              </a:solidFill>
              <a:latin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11CBD7-DB7F-42B0-A0D1-A33354502D6F}"/>
              </a:ext>
            </a:extLst>
          </p:cNvPr>
          <p:cNvSpPr>
            <a:spLocks/>
          </p:cNvSpPr>
          <p:nvPr userDrawn="1"/>
        </p:nvSpPr>
        <p:spPr>
          <a:xfrm>
            <a:off x="8365806" y="6586434"/>
            <a:ext cx="341439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ING Me"/>
                <a:ea typeface="+mn-ea"/>
                <a:cs typeface="Segoe UI" panose="020B0502040204020203" pitchFamily="34" charset="0"/>
              </a:rPr>
              <a:t>Copyright © 2019 HCL Technologies Limited  |  www.hcltech.com</a:t>
            </a:r>
          </a:p>
        </p:txBody>
      </p:sp>
    </p:spTree>
    <p:extLst>
      <p:ext uri="{BB962C8B-B14F-4D97-AF65-F5344CB8AC3E}">
        <p14:creationId xmlns:p14="http://schemas.microsoft.com/office/powerpoint/2010/main" val="86854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1117601"/>
            <a:ext cx="11379200" cy="497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25242" y="0"/>
            <a:ext cx="11341514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425242" y="731520"/>
            <a:ext cx="1134151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 userDrawn="1"/>
        </p:nvCxnSpPr>
        <p:spPr bwMode="auto">
          <a:xfrm>
            <a:off x="626696" y="6577014"/>
            <a:ext cx="0" cy="28098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5">
            <a:extLst>
              <a:ext uri="{FF2B5EF4-FFF2-40B4-BE49-F238E27FC236}">
                <a16:creationId xmlns:a16="http://schemas.microsoft.com/office/drawing/2014/main" id="{0CCE870B-EF65-43AD-8631-842E7FF022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522574" y="6372018"/>
            <a:ext cx="1257628" cy="213783"/>
            <a:chOff x="5094" y="3939"/>
            <a:chExt cx="1488" cy="255"/>
          </a:xfrm>
        </p:grpSpPr>
        <p:sp>
          <p:nvSpPr>
            <p:cNvPr id="22" name="AutoShape 4">
              <a:extLst>
                <a:ext uri="{FF2B5EF4-FFF2-40B4-BE49-F238E27FC236}">
                  <a16:creationId xmlns:a16="http://schemas.microsoft.com/office/drawing/2014/main" id="{9C253784-09F8-4976-84D6-A4DA73F4D3BB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F6BD5D9-E3FF-4B92-B513-C639B3AA4A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89256275-7ED3-4165-B42C-AAF585599E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35855664-B1EE-4B2D-8326-F795B14D28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3560AF2-F6EC-452D-8247-DA0DBDCF67CA}"/>
              </a:ext>
            </a:extLst>
          </p:cNvPr>
          <p:cNvSpPr>
            <a:spLocks/>
          </p:cNvSpPr>
          <p:nvPr userDrawn="1"/>
        </p:nvSpPr>
        <p:spPr>
          <a:xfrm>
            <a:off x="8365806" y="6586434"/>
            <a:ext cx="341439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ING Me"/>
                <a:ea typeface="+mn-ea"/>
                <a:cs typeface="Segoe UI" panose="020B0502040204020203" pitchFamily="34" charset="0"/>
              </a:rPr>
              <a:t>Copyright © 2019 HCL Technologies Limited  |  www.hcltech.com</a:t>
            </a:r>
          </a:p>
        </p:txBody>
      </p:sp>
    </p:spTree>
    <p:extLst>
      <p:ext uri="{BB962C8B-B14F-4D97-AF65-F5344CB8AC3E}">
        <p14:creationId xmlns:p14="http://schemas.microsoft.com/office/powerpoint/2010/main" val="339660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81" r:id="rId7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cap="none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6075" indent="-346075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68325" indent="-2286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798513" indent="-2286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9048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4pPr>
      <a:lvl5pPr marL="11334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5906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8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50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22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8649" y="397912"/>
            <a:ext cx="10908000" cy="642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8650" y="1611630"/>
            <a:ext cx="10908000" cy="202590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04" y="6478112"/>
            <a:ext cx="582893" cy="325168"/>
          </a:xfrm>
          <a:prstGeom prst="rect">
            <a:avLst/>
          </a:prstGeom>
        </p:spPr>
      </p:pic>
      <p:pic>
        <p:nvPicPr>
          <p:cNvPr id="3074" name="Picture 2" descr="Image result for hcl logo black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806" y="6429859"/>
            <a:ext cx="1123686" cy="30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724400" y="64935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B2352-4C90-40A1-9D9F-A9BFF806F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3C38DA-5FCF-4A2C-A1D8-7172D7A8467B}"/>
              </a:ext>
            </a:extLst>
          </p:cNvPr>
          <p:cNvSpPr>
            <a:spLocks/>
          </p:cNvSpPr>
          <p:nvPr userDrawn="1"/>
        </p:nvSpPr>
        <p:spPr>
          <a:xfrm>
            <a:off x="8365806" y="6586434"/>
            <a:ext cx="341439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ING Me"/>
                <a:ea typeface="+mn-ea"/>
                <a:cs typeface="Segoe UI" panose="020B0502040204020203" pitchFamily="34" charset="0"/>
              </a:rPr>
              <a:t>Copyright © 2019 HCL Technologies Limited  |  www.hcltech.com</a:t>
            </a:r>
          </a:p>
        </p:txBody>
      </p:sp>
    </p:spTree>
    <p:extLst>
      <p:ext uri="{BB962C8B-B14F-4D97-AF65-F5344CB8AC3E}">
        <p14:creationId xmlns:p14="http://schemas.microsoft.com/office/powerpoint/2010/main" val="11407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7" r:id="rId7"/>
    <p:sldLayoutId id="2147483678" r:id="rId8"/>
    <p:sldLayoutId id="2147483679" r:id="rId9"/>
    <p:sldLayoutId id="2147483680" r:id="rId10"/>
  </p:sldLayoutIdLst>
  <p:hf hdr="0" ftr="0" dt="0"/>
  <p:txStyles>
    <p:titleStyle>
      <a:lvl1pPr algn="l" defTabSz="61722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54305" indent="-154305" algn="l" defTabSz="617220" rtl="0" eaLnBrk="1" latinLnBrk="0" hangingPunct="1">
        <a:lnSpc>
          <a:spcPct val="90000"/>
        </a:lnSpc>
        <a:spcBef>
          <a:spcPts val="675"/>
        </a:spcBef>
        <a:buFont typeface="Arial"/>
        <a:buChar char="•"/>
        <a:defRPr sz="189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2915" indent="-154305" algn="l" defTabSz="617220" rtl="0" eaLnBrk="1" latinLnBrk="0" hangingPunct="1">
        <a:lnSpc>
          <a:spcPct val="90000"/>
        </a:lnSpc>
        <a:spcBef>
          <a:spcPts val="338"/>
        </a:spcBef>
        <a:buFont typeface="Arial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771525" indent="-154305" algn="l" defTabSz="617220" rtl="0" eaLnBrk="1" latinLnBrk="0" hangingPunct="1">
        <a:lnSpc>
          <a:spcPct val="90000"/>
        </a:lnSpc>
        <a:spcBef>
          <a:spcPts val="338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154305" algn="l" defTabSz="617220" rtl="0" eaLnBrk="1" latinLnBrk="0" hangingPunct="1">
        <a:lnSpc>
          <a:spcPct val="90000"/>
        </a:lnSpc>
        <a:spcBef>
          <a:spcPts val="338"/>
        </a:spcBef>
        <a:buFont typeface="Arial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388745" indent="-154305" algn="l" defTabSz="617220" rtl="0" eaLnBrk="1" latinLnBrk="0" hangingPunct="1">
        <a:lnSpc>
          <a:spcPct val="90000"/>
        </a:lnSpc>
        <a:spcBef>
          <a:spcPts val="338"/>
        </a:spcBef>
        <a:buFont typeface="Arial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697355" indent="-154305" algn="l" defTabSz="617220" rtl="0" eaLnBrk="1" latinLnBrk="0" hangingPunct="1">
        <a:lnSpc>
          <a:spcPct val="90000"/>
        </a:lnSpc>
        <a:spcBef>
          <a:spcPts val="338"/>
        </a:spcBef>
        <a:buFont typeface="Arial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2005965" indent="-154305" algn="l" defTabSz="617220" rtl="0" eaLnBrk="1" latinLnBrk="0" hangingPunct="1">
        <a:lnSpc>
          <a:spcPct val="90000"/>
        </a:lnSpc>
        <a:spcBef>
          <a:spcPts val="338"/>
        </a:spcBef>
        <a:buFont typeface="Arial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314575" indent="-154305" algn="l" defTabSz="617220" rtl="0" eaLnBrk="1" latinLnBrk="0" hangingPunct="1">
        <a:lnSpc>
          <a:spcPct val="90000"/>
        </a:lnSpc>
        <a:spcBef>
          <a:spcPts val="338"/>
        </a:spcBef>
        <a:buFont typeface="Arial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623185" indent="-154305" algn="l" defTabSz="617220" rtl="0" eaLnBrk="1" latinLnBrk="0" hangingPunct="1">
        <a:lnSpc>
          <a:spcPct val="90000"/>
        </a:lnSpc>
        <a:spcBef>
          <a:spcPts val="338"/>
        </a:spcBef>
        <a:buFont typeface="Arial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../COE/Step%20By%20Step%20SonarQube%20Setup%20And%20Run%20SonarQube%20Scanner.doc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A2AE388-E5C4-4892-A443-C9254C5F7DE1}"/>
              </a:ext>
            </a:extLst>
          </p:cNvPr>
          <p:cNvSpPr/>
          <p:nvPr/>
        </p:nvSpPr>
        <p:spPr bwMode="auto">
          <a:xfrm>
            <a:off x="519065" y="1423618"/>
            <a:ext cx="5864206" cy="204371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41EEB72E-01D8-4CE7-B307-35E4A1E14C71}"/>
              </a:ext>
            </a:extLst>
          </p:cNvPr>
          <p:cNvSpPr txBox="1">
            <a:spLocks/>
          </p:cNvSpPr>
          <p:nvPr/>
        </p:nvSpPr>
        <p:spPr bwMode="auto">
          <a:xfrm>
            <a:off x="519065" y="4744279"/>
            <a:ext cx="54302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j-lt"/>
              </a:defRPr>
            </a:lvl2pPr>
            <a:lvl3pPr marL="690563" indent="-233363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Calibri" panose="020F0502020204030204" pitchFamily="34" charset="0"/>
              <a:buChar char="▫"/>
              <a:defRPr sz="1400">
                <a:solidFill>
                  <a:schemeClr val="tx1"/>
                </a:solidFill>
                <a:latin typeface="+mj-lt"/>
              </a:defRPr>
            </a:lvl3pPr>
            <a:lvl4pPr marL="904875" indent="-2190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4pPr>
            <a:lvl5pPr marL="1133475" indent="-2190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15906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0478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25050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29622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Clr>
                <a:srgbClr val="000000"/>
              </a:buClr>
              <a:defRPr/>
            </a:pPr>
            <a:r>
              <a:rPr lang="en-US" sz="2400" b="1" kern="0" dirty="0">
                <a:solidFill>
                  <a:srgbClr val="000000"/>
                </a:solidFill>
                <a:latin typeface="ING Me"/>
              </a:rPr>
              <a:t>July 16, 2020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345DEA3-8AD5-4228-8C61-B25591D9794B}"/>
              </a:ext>
            </a:extLst>
          </p:cNvPr>
          <p:cNvSpPr txBox="1">
            <a:spLocks/>
          </p:cNvSpPr>
          <p:nvPr/>
        </p:nvSpPr>
        <p:spPr bwMode="auto">
          <a:xfrm>
            <a:off x="198570" y="1980226"/>
            <a:ext cx="6245275" cy="1872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2800" b="1" cap="none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 algn="ctr">
              <a:lnSpc>
                <a:spcPct val="110000"/>
              </a:lnSpc>
              <a:defRPr/>
            </a:pPr>
            <a:r>
              <a:rPr lang="en-GB" kern="0" dirty="0">
                <a:solidFill>
                  <a:srgbClr val="0070C0"/>
                </a:solidFill>
                <a:latin typeface="ING Me"/>
              </a:rPr>
              <a:t>ING</a:t>
            </a:r>
          </a:p>
          <a:p>
            <a:pPr lvl="0" algn="ctr">
              <a:lnSpc>
                <a:spcPct val="110000"/>
              </a:lnSpc>
              <a:defRPr/>
            </a:pPr>
            <a:r>
              <a:rPr lang="en-GB" kern="0" dirty="0">
                <a:solidFill>
                  <a:schemeClr val="tx2"/>
                </a:solidFill>
                <a:latin typeface="ING Me"/>
              </a:rPr>
              <a:t>SonarQube-Rule-Customization</a:t>
            </a:r>
          </a:p>
          <a:p>
            <a:pPr lvl="0" algn="ctr">
              <a:lnSpc>
                <a:spcPct val="110000"/>
              </a:lnSpc>
              <a:defRPr/>
            </a:pPr>
            <a:r>
              <a:rPr lang="en-GB" kern="0" dirty="0">
                <a:solidFill>
                  <a:schemeClr val="tx2"/>
                </a:solidFill>
                <a:latin typeface="ING Me"/>
              </a:rPr>
              <a:t>By </a:t>
            </a:r>
          </a:p>
          <a:p>
            <a:pPr lvl="0" algn="ctr">
              <a:lnSpc>
                <a:spcPct val="110000"/>
              </a:lnSpc>
              <a:defRPr/>
            </a:pPr>
            <a:r>
              <a:rPr lang="en-GB" kern="0" dirty="0">
                <a:solidFill>
                  <a:schemeClr val="tx2"/>
                </a:solidFill>
                <a:latin typeface="ING Me"/>
              </a:rPr>
              <a:t>Prashant Gaikwad/Mahendran 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FA1AE-C5B5-4E53-904C-33123EA2C259}"/>
              </a:ext>
            </a:extLst>
          </p:cNvPr>
          <p:cNvSpPr/>
          <p:nvPr/>
        </p:nvSpPr>
        <p:spPr>
          <a:xfrm>
            <a:off x="6020659" y="6692044"/>
            <a:ext cx="150682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6859F80E-620D-49A1-BE04-AB53E30ABC2A}" type="slidenum">
              <a:rPr lang="it-IT" sz="1000" smtClean="0">
                <a:solidFill>
                  <a:srgbClr val="404040"/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pPr algn="ctr" eaLnBrk="1" hangingPunct="1"/>
              <a:t>1</a:t>
            </a:fld>
            <a:endParaRPr lang="en-US" sz="1000" dirty="0">
              <a:solidFill>
                <a:srgbClr val="404040"/>
              </a:solidFill>
              <a:latin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8116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BF02-2476-D741-95DD-B65372C9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dirty="0"/>
              <a:t>To create our first custom rule</a:t>
            </a:r>
            <a:endParaRPr lang="en-US" dirty="0">
              <a:latin typeface="ING Me" panose="020005060400000200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EDD57E-5631-4D92-B07C-0EC5B1CEC49B}"/>
              </a:ext>
            </a:extLst>
          </p:cNvPr>
          <p:cNvSpPr/>
          <p:nvPr/>
        </p:nvSpPr>
        <p:spPr>
          <a:xfrm>
            <a:off x="387069" y="1075645"/>
            <a:ext cx="113441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ING Me" panose="02000506040000020004"/>
              </a:rPr>
              <a:t>3.In package </a:t>
            </a:r>
            <a:r>
              <a:rPr lang="en-US" sz="1400" dirty="0" err="1">
                <a:latin typeface="ING Me" panose="02000506040000020004"/>
              </a:rPr>
              <a:t>org.sonar.samples.java.checks</a:t>
            </a:r>
            <a:r>
              <a:rPr lang="en-US" sz="1400" dirty="0">
                <a:latin typeface="ING Me" panose="02000506040000020004"/>
              </a:rPr>
              <a:t> of /</a:t>
            </a:r>
            <a:r>
              <a:rPr lang="en-US" sz="1400" dirty="0" err="1">
                <a:latin typeface="ING Me" panose="02000506040000020004"/>
              </a:rPr>
              <a:t>src</a:t>
            </a:r>
            <a:r>
              <a:rPr lang="en-US" sz="1400" dirty="0">
                <a:latin typeface="ING Me" panose="02000506040000020004"/>
              </a:rPr>
              <a:t>/main/java, create a new class called </a:t>
            </a:r>
            <a:r>
              <a:rPr lang="en-US" sz="1400" dirty="0" err="1">
                <a:latin typeface="ING Me" panose="02000506040000020004"/>
              </a:rPr>
              <a:t>MyFirstCustomCheck</a:t>
            </a:r>
            <a:r>
              <a:rPr lang="en-US" sz="1400" dirty="0">
                <a:latin typeface="ING Me" panose="02000506040000020004"/>
              </a:rPr>
              <a:t> extending class </a:t>
            </a:r>
            <a:r>
              <a:rPr lang="en-US" sz="1400" dirty="0" err="1">
                <a:latin typeface="ING Me" panose="02000506040000020004"/>
              </a:rPr>
              <a:t>org.sonar.plugins.java.api.IssuableSubscriptionVisitor</a:t>
            </a:r>
            <a:r>
              <a:rPr lang="en-US" sz="1400" dirty="0">
                <a:latin typeface="ING Me" panose="02000506040000020004"/>
              </a:rPr>
              <a:t> provided by the Java Plugin API. Then, replace the content of the </a:t>
            </a:r>
            <a:r>
              <a:rPr lang="en-US" sz="1400" dirty="0" err="1">
                <a:latin typeface="ING Me" panose="02000506040000020004"/>
              </a:rPr>
              <a:t>nodesToVisit</a:t>
            </a:r>
            <a:r>
              <a:rPr lang="en-US" sz="1400" dirty="0">
                <a:latin typeface="ING Me" panose="02000506040000020004"/>
              </a:rPr>
              <a:t>() method with the content from the following code snippet (you may have to import </a:t>
            </a:r>
            <a:r>
              <a:rPr lang="en-US" sz="1400" dirty="0" err="1">
                <a:latin typeface="ING Me" panose="02000506040000020004"/>
              </a:rPr>
              <a:t>com.google.common.collect.ImmutableList</a:t>
            </a:r>
            <a:r>
              <a:rPr lang="en-US" sz="1400" dirty="0">
                <a:latin typeface="ING Me" panose="02000506040000020004"/>
              </a:rPr>
              <a:t>). This file will be described when dealing with implementation of the rule!</a:t>
            </a:r>
          </a:p>
          <a:p>
            <a:endParaRPr lang="en-US" sz="1400" dirty="0">
              <a:latin typeface="ING Me" panose="02000506040000020004"/>
            </a:endParaRPr>
          </a:p>
          <a:p>
            <a:r>
              <a:rPr lang="en-US" sz="1400" dirty="0">
                <a:latin typeface="ING Me" panose="02000506040000020004"/>
              </a:rPr>
              <a:t>MyFirstCustomCheck.java</a:t>
            </a:r>
          </a:p>
          <a:p>
            <a:r>
              <a:rPr lang="en-US" sz="1400" dirty="0">
                <a:latin typeface="ING Me" panose="02000506040000020004"/>
              </a:rPr>
              <a:t>package </a:t>
            </a:r>
            <a:r>
              <a:rPr lang="en-US" sz="1400" dirty="0" err="1">
                <a:latin typeface="ING Me" panose="02000506040000020004"/>
              </a:rPr>
              <a:t>org.sonar.samples.java.checks</a:t>
            </a:r>
            <a:r>
              <a:rPr lang="en-US" sz="1400" dirty="0">
                <a:latin typeface="ING Me" panose="02000506040000020004"/>
              </a:rPr>
              <a:t>;</a:t>
            </a:r>
          </a:p>
          <a:p>
            <a:r>
              <a:rPr lang="en-US" sz="1400" dirty="0">
                <a:latin typeface="ING Me" panose="02000506040000020004"/>
              </a:rPr>
              <a:t> </a:t>
            </a:r>
          </a:p>
          <a:p>
            <a:r>
              <a:rPr lang="en-US" sz="1400" dirty="0">
                <a:latin typeface="ING Me" panose="02000506040000020004"/>
              </a:rPr>
              <a:t>import </a:t>
            </a:r>
            <a:r>
              <a:rPr lang="en-US" sz="1400" dirty="0" err="1">
                <a:latin typeface="ING Me" panose="02000506040000020004"/>
              </a:rPr>
              <a:t>com.google.common.collect.ImmutableList</a:t>
            </a:r>
            <a:r>
              <a:rPr lang="en-US" sz="1400" dirty="0">
                <a:latin typeface="ING Me" panose="02000506040000020004"/>
              </a:rPr>
              <a:t>;</a:t>
            </a:r>
          </a:p>
          <a:p>
            <a:r>
              <a:rPr lang="en-US" sz="1400" dirty="0">
                <a:latin typeface="ING Me" panose="02000506040000020004"/>
              </a:rPr>
              <a:t> </a:t>
            </a:r>
          </a:p>
          <a:p>
            <a:r>
              <a:rPr lang="en-US" sz="1400" dirty="0">
                <a:latin typeface="ING Me" panose="02000506040000020004"/>
              </a:rPr>
              <a:t>import </a:t>
            </a:r>
            <a:r>
              <a:rPr lang="en-US" sz="1400" dirty="0" err="1">
                <a:latin typeface="ING Me" panose="02000506040000020004"/>
              </a:rPr>
              <a:t>org.sonar.plugins.java.api.IssuableSubscriptionVisitor</a:t>
            </a:r>
            <a:r>
              <a:rPr lang="en-US" sz="1400" dirty="0">
                <a:latin typeface="ING Me" panose="02000506040000020004"/>
              </a:rPr>
              <a:t>;</a:t>
            </a:r>
          </a:p>
          <a:p>
            <a:r>
              <a:rPr lang="en-US" sz="1400" dirty="0">
                <a:latin typeface="ING Me" panose="02000506040000020004"/>
              </a:rPr>
              <a:t>import </a:t>
            </a:r>
            <a:r>
              <a:rPr lang="en-US" sz="1400" dirty="0" err="1">
                <a:latin typeface="ING Me" panose="02000506040000020004"/>
              </a:rPr>
              <a:t>org.sonar.plugins.java.api.tree.Tree.Kind</a:t>
            </a:r>
            <a:r>
              <a:rPr lang="en-US" sz="1400" dirty="0">
                <a:latin typeface="ING Me" panose="02000506040000020004"/>
              </a:rPr>
              <a:t>;</a:t>
            </a:r>
          </a:p>
          <a:p>
            <a:r>
              <a:rPr lang="en-US" sz="1400" dirty="0">
                <a:latin typeface="ING Me" panose="02000506040000020004"/>
              </a:rPr>
              <a:t> </a:t>
            </a:r>
          </a:p>
          <a:p>
            <a:r>
              <a:rPr lang="en-US" sz="1400" dirty="0">
                <a:latin typeface="ING Me" panose="02000506040000020004"/>
              </a:rPr>
              <a:t>import </a:t>
            </a:r>
            <a:r>
              <a:rPr lang="en-US" sz="1400" dirty="0" err="1">
                <a:latin typeface="ING Me" panose="02000506040000020004"/>
              </a:rPr>
              <a:t>java.util.List</a:t>
            </a:r>
            <a:r>
              <a:rPr lang="en-US" sz="1400" dirty="0">
                <a:latin typeface="ING Me" panose="02000506040000020004"/>
              </a:rPr>
              <a:t>;</a:t>
            </a:r>
          </a:p>
          <a:p>
            <a:r>
              <a:rPr lang="en-US" sz="1400" dirty="0">
                <a:latin typeface="ING Me" panose="02000506040000020004"/>
              </a:rPr>
              <a:t> </a:t>
            </a:r>
          </a:p>
          <a:p>
            <a:r>
              <a:rPr lang="en-US" sz="1400" dirty="0">
                <a:latin typeface="ING Me" panose="02000506040000020004"/>
              </a:rPr>
              <a:t>@Rule(key = "</a:t>
            </a:r>
            <a:r>
              <a:rPr lang="en-US" sz="1400" dirty="0" err="1">
                <a:latin typeface="ING Me" panose="02000506040000020004"/>
              </a:rPr>
              <a:t>MyFirstCustomRule</a:t>
            </a:r>
            <a:r>
              <a:rPr lang="en-US" sz="1400" dirty="0">
                <a:latin typeface="ING Me" panose="02000506040000020004"/>
              </a:rPr>
              <a:t>")</a:t>
            </a:r>
          </a:p>
          <a:p>
            <a:r>
              <a:rPr lang="en-US" sz="1400" dirty="0">
                <a:latin typeface="ING Me" panose="02000506040000020004"/>
              </a:rPr>
              <a:t>public class </a:t>
            </a:r>
            <a:r>
              <a:rPr lang="en-US" sz="1400" dirty="0" err="1">
                <a:latin typeface="ING Me" panose="02000506040000020004"/>
              </a:rPr>
              <a:t>MyFirstCustomCheck</a:t>
            </a:r>
            <a:r>
              <a:rPr lang="en-US" sz="1400" dirty="0">
                <a:latin typeface="ING Me" panose="02000506040000020004"/>
              </a:rPr>
              <a:t> extends </a:t>
            </a:r>
            <a:r>
              <a:rPr lang="en-US" sz="1400" dirty="0" err="1">
                <a:latin typeface="ING Me" panose="02000506040000020004"/>
              </a:rPr>
              <a:t>IssuableSubscriptionVisitor</a:t>
            </a:r>
            <a:r>
              <a:rPr lang="en-US" sz="1400" dirty="0">
                <a:latin typeface="ING Me" panose="02000506040000020004"/>
              </a:rPr>
              <a:t> {</a:t>
            </a:r>
          </a:p>
          <a:p>
            <a:r>
              <a:rPr lang="en-US" sz="1400" dirty="0">
                <a:latin typeface="ING Me" panose="02000506040000020004"/>
              </a:rPr>
              <a:t> </a:t>
            </a:r>
          </a:p>
          <a:p>
            <a:r>
              <a:rPr lang="en-US" sz="1400" dirty="0">
                <a:latin typeface="ING Me" panose="02000506040000020004"/>
              </a:rPr>
              <a:t>  @Override</a:t>
            </a:r>
          </a:p>
          <a:p>
            <a:r>
              <a:rPr lang="en-US" sz="1400" dirty="0">
                <a:latin typeface="ING Me" panose="02000506040000020004"/>
              </a:rPr>
              <a:t>  public List&lt;Kind&gt; </a:t>
            </a:r>
            <a:r>
              <a:rPr lang="en-US" sz="1400" dirty="0" err="1">
                <a:latin typeface="ING Me" panose="02000506040000020004"/>
              </a:rPr>
              <a:t>nodesToVisit</a:t>
            </a:r>
            <a:r>
              <a:rPr lang="en-US" sz="1400" dirty="0">
                <a:latin typeface="ING Me" panose="02000506040000020004"/>
              </a:rPr>
              <a:t>() {</a:t>
            </a:r>
          </a:p>
          <a:p>
            <a:r>
              <a:rPr lang="en-US" sz="1400" dirty="0">
                <a:latin typeface="ING Me" panose="02000506040000020004"/>
              </a:rPr>
              <a:t>    return </a:t>
            </a:r>
            <a:r>
              <a:rPr lang="en-US" sz="1400" dirty="0" err="1">
                <a:latin typeface="ING Me" panose="02000506040000020004"/>
              </a:rPr>
              <a:t>ImmutableList.of</a:t>
            </a:r>
            <a:r>
              <a:rPr lang="en-US" sz="1400" dirty="0">
                <a:latin typeface="ING Me" panose="02000506040000020004"/>
              </a:rPr>
              <a:t>();</a:t>
            </a:r>
          </a:p>
          <a:p>
            <a:r>
              <a:rPr lang="en-US" sz="1400" dirty="0">
                <a:latin typeface="ING Me" panose="02000506040000020004"/>
              </a:rPr>
              <a:t>  }</a:t>
            </a:r>
          </a:p>
          <a:p>
            <a:r>
              <a:rPr lang="en-US" sz="1400" dirty="0">
                <a:latin typeface="ING Me" panose="02000506040000020004"/>
              </a:rPr>
              <a:t> </a:t>
            </a:r>
          </a:p>
          <a:p>
            <a:r>
              <a:rPr lang="en-US" sz="1400" dirty="0">
                <a:latin typeface="ING Me" panose="02000506040000020004"/>
              </a:rPr>
              <a:t>} </a:t>
            </a:r>
            <a:endParaRPr lang="en-US" sz="1050" dirty="0">
              <a:latin typeface="ING Me" panose="0200050604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27476659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BF02-2476-D741-95DD-B65372C9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dirty="0"/>
              <a:t>To create our first custom rule</a:t>
            </a:r>
            <a:endParaRPr lang="en-US" dirty="0">
              <a:latin typeface="ING Me" panose="020005060400000200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EDD57E-5631-4D92-B07C-0EC5B1CEC49B}"/>
              </a:ext>
            </a:extLst>
          </p:cNvPr>
          <p:cNvSpPr/>
          <p:nvPr/>
        </p:nvSpPr>
        <p:spPr>
          <a:xfrm>
            <a:off x="387069" y="1075645"/>
            <a:ext cx="113441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ING Me" panose="02000506040000020004"/>
              </a:rPr>
              <a:t>1.In folder /</a:t>
            </a:r>
            <a:r>
              <a:rPr lang="en-US" sz="2000" dirty="0" err="1">
                <a:latin typeface="ING Me" panose="02000506040000020004"/>
              </a:rPr>
              <a:t>src</a:t>
            </a:r>
            <a:r>
              <a:rPr lang="en-US" sz="2000" dirty="0">
                <a:latin typeface="ING Me" panose="02000506040000020004"/>
              </a:rPr>
              <a:t>/test/files, create a new empty file named MyFirstCustomCheck.java, and copy-paste the content of the following code snippet.</a:t>
            </a:r>
          </a:p>
          <a:p>
            <a:endParaRPr lang="en-US" sz="2000" dirty="0">
              <a:latin typeface="ING Me" panose="02000506040000020004"/>
            </a:endParaRPr>
          </a:p>
          <a:p>
            <a:r>
              <a:rPr lang="en-US" sz="2000" dirty="0">
                <a:latin typeface="ING Me" panose="02000506040000020004"/>
              </a:rPr>
              <a:t>MyFirstCustomCheck.java</a:t>
            </a:r>
          </a:p>
          <a:p>
            <a:r>
              <a:rPr lang="en-US" sz="2000" dirty="0">
                <a:latin typeface="ING Me" panose="02000506040000020004"/>
              </a:rPr>
              <a:t>1</a:t>
            </a:r>
          </a:p>
          <a:p>
            <a:r>
              <a:rPr lang="en-US" sz="2000" dirty="0">
                <a:latin typeface="ING Me" panose="02000506040000020004"/>
              </a:rPr>
              <a:t>2</a:t>
            </a:r>
          </a:p>
          <a:p>
            <a:r>
              <a:rPr lang="en-US" sz="2000" dirty="0">
                <a:latin typeface="ING Me" panose="02000506040000020004"/>
              </a:rPr>
              <a:t>3</a:t>
            </a:r>
          </a:p>
          <a:p>
            <a:r>
              <a:rPr lang="en-US" sz="2000" dirty="0">
                <a:latin typeface="ING Me" panose="02000506040000020004"/>
              </a:rPr>
              <a:t>class </a:t>
            </a:r>
            <a:r>
              <a:rPr lang="en-US" sz="2000" dirty="0" err="1">
                <a:latin typeface="ING Me" panose="02000506040000020004"/>
              </a:rPr>
              <a:t>MyClass</a:t>
            </a:r>
            <a:r>
              <a:rPr lang="en-US" sz="2000" dirty="0">
                <a:latin typeface="ING Me" panose="02000506040000020004"/>
              </a:rPr>
              <a:t> {</a:t>
            </a:r>
          </a:p>
          <a:p>
            <a:r>
              <a:rPr lang="en-US" sz="2000" dirty="0">
                <a:latin typeface="ING Me" panose="02000506040000020004"/>
              </a:rPr>
              <a:t>}</a:t>
            </a:r>
          </a:p>
          <a:p>
            <a:endParaRPr lang="en-US" sz="2000" dirty="0">
              <a:latin typeface="ING Me" panose="02000506040000020004"/>
            </a:endParaRPr>
          </a:p>
          <a:p>
            <a:r>
              <a:rPr lang="en-US" sz="2000" dirty="0">
                <a:latin typeface="ING Me" panose="02000506040000020004"/>
              </a:rPr>
              <a:t> </a:t>
            </a:r>
            <a:endParaRPr lang="en-US" sz="1400" dirty="0">
              <a:latin typeface="ING Me" panose="0200050604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418468547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BF02-2476-D741-95DD-B65372C9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dirty="0"/>
              <a:t>To create our first custom rule</a:t>
            </a:r>
            <a:endParaRPr lang="en-US" dirty="0">
              <a:latin typeface="ING Me" panose="020005060400000200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EDD57E-5631-4D92-B07C-0EC5B1CEC49B}"/>
              </a:ext>
            </a:extLst>
          </p:cNvPr>
          <p:cNvSpPr/>
          <p:nvPr/>
        </p:nvSpPr>
        <p:spPr>
          <a:xfrm>
            <a:off x="387069" y="1075645"/>
            <a:ext cx="113441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ING Me" panose="02000506040000020004"/>
              </a:rPr>
              <a:t>2.In package </a:t>
            </a:r>
            <a:r>
              <a:rPr lang="en-US" sz="2000" dirty="0" err="1">
                <a:latin typeface="ING Me" panose="02000506040000020004"/>
              </a:rPr>
              <a:t>org.sonar.samples.java.checks</a:t>
            </a:r>
            <a:r>
              <a:rPr lang="en-US" sz="2000" dirty="0">
                <a:latin typeface="ING Me" panose="02000506040000020004"/>
              </a:rPr>
              <a:t> of /</a:t>
            </a:r>
            <a:r>
              <a:rPr lang="en-US" sz="2000" dirty="0" err="1">
                <a:latin typeface="ING Me" panose="02000506040000020004"/>
              </a:rPr>
              <a:t>src</a:t>
            </a:r>
            <a:r>
              <a:rPr lang="en-US" sz="2000" dirty="0">
                <a:latin typeface="ING Me" panose="02000506040000020004"/>
              </a:rPr>
              <a:t>/test/java, create a new test class called </a:t>
            </a:r>
            <a:r>
              <a:rPr lang="en-US" sz="2000" dirty="0" err="1">
                <a:latin typeface="ING Me" panose="02000506040000020004"/>
              </a:rPr>
              <a:t>MyFirstCustomCheckTest</a:t>
            </a:r>
            <a:r>
              <a:rPr lang="en-US" sz="2000" dirty="0">
                <a:latin typeface="ING Me" panose="02000506040000020004"/>
              </a:rPr>
              <a:t> and copy-paste the content of the following code snippet.</a:t>
            </a:r>
          </a:p>
          <a:p>
            <a:endParaRPr lang="en-US" sz="2000" dirty="0">
              <a:latin typeface="ING Me" panose="02000506040000020004"/>
            </a:endParaRPr>
          </a:p>
          <a:p>
            <a:r>
              <a:rPr lang="en-US" sz="2000" dirty="0">
                <a:latin typeface="ING Me" panose="02000506040000020004"/>
              </a:rPr>
              <a:t>MyFirstCustomCheckTest.java</a:t>
            </a:r>
          </a:p>
          <a:p>
            <a:endParaRPr lang="en-US" sz="2000" dirty="0">
              <a:latin typeface="ING Me" panose="02000506040000020004"/>
            </a:endParaRPr>
          </a:p>
          <a:p>
            <a:r>
              <a:rPr lang="en-US" sz="2000" dirty="0">
                <a:latin typeface="ING Me" panose="02000506040000020004"/>
              </a:rPr>
              <a:t>package </a:t>
            </a:r>
            <a:r>
              <a:rPr lang="en-US" sz="2000" dirty="0" err="1">
                <a:latin typeface="ING Me" panose="02000506040000020004"/>
              </a:rPr>
              <a:t>org.sonar.samples.java.checks</a:t>
            </a:r>
            <a:r>
              <a:rPr lang="en-US" sz="2000" dirty="0">
                <a:latin typeface="ING Me" panose="02000506040000020004"/>
              </a:rPr>
              <a:t>;</a:t>
            </a:r>
          </a:p>
          <a:p>
            <a:r>
              <a:rPr lang="en-US" sz="2000" dirty="0">
                <a:latin typeface="ING Me" panose="02000506040000020004"/>
              </a:rPr>
              <a:t> </a:t>
            </a:r>
          </a:p>
          <a:p>
            <a:r>
              <a:rPr lang="en-US" sz="2000" dirty="0">
                <a:latin typeface="ING Me" panose="02000506040000020004"/>
              </a:rPr>
              <a:t>import </a:t>
            </a:r>
            <a:r>
              <a:rPr lang="en-US" sz="2000" dirty="0" err="1">
                <a:latin typeface="ING Me" panose="02000506040000020004"/>
              </a:rPr>
              <a:t>org.junit.Test</a:t>
            </a:r>
            <a:r>
              <a:rPr lang="en-US" sz="2000" dirty="0">
                <a:latin typeface="ING Me" panose="02000506040000020004"/>
              </a:rPr>
              <a:t>;</a:t>
            </a:r>
          </a:p>
          <a:p>
            <a:r>
              <a:rPr lang="en-US" sz="2000" dirty="0">
                <a:latin typeface="ING Me" panose="02000506040000020004"/>
              </a:rPr>
              <a:t> </a:t>
            </a:r>
          </a:p>
          <a:p>
            <a:r>
              <a:rPr lang="en-US" sz="2000" dirty="0">
                <a:latin typeface="ING Me" panose="02000506040000020004"/>
              </a:rPr>
              <a:t>public class </a:t>
            </a:r>
            <a:r>
              <a:rPr lang="en-US" sz="2000" dirty="0" err="1">
                <a:latin typeface="ING Me" panose="02000506040000020004"/>
              </a:rPr>
              <a:t>MyFirstCustomCheckTest</a:t>
            </a:r>
            <a:r>
              <a:rPr lang="en-US" sz="2000" dirty="0">
                <a:latin typeface="ING Me" panose="02000506040000020004"/>
              </a:rPr>
              <a:t> {</a:t>
            </a:r>
          </a:p>
          <a:p>
            <a:r>
              <a:rPr lang="en-US" sz="2000" dirty="0">
                <a:latin typeface="ING Me" panose="02000506040000020004"/>
              </a:rPr>
              <a:t> </a:t>
            </a:r>
          </a:p>
          <a:p>
            <a:r>
              <a:rPr lang="en-US" sz="2000" dirty="0">
                <a:latin typeface="ING Me" panose="02000506040000020004"/>
              </a:rPr>
              <a:t>@Test</a:t>
            </a:r>
          </a:p>
          <a:p>
            <a:r>
              <a:rPr lang="en-US" sz="2000" dirty="0">
                <a:latin typeface="ING Me" panose="02000506040000020004"/>
              </a:rPr>
              <a:t>public void test() {</a:t>
            </a:r>
          </a:p>
          <a:p>
            <a:r>
              <a:rPr lang="en-US" sz="2000" dirty="0">
                <a:latin typeface="ING Me" panose="02000506040000020004"/>
              </a:rPr>
              <a:t>  </a:t>
            </a:r>
            <a:r>
              <a:rPr lang="en-US" sz="2000" dirty="0" err="1">
                <a:latin typeface="ING Me" panose="02000506040000020004"/>
              </a:rPr>
              <a:t>JavaCheckVerifier.verify</a:t>
            </a:r>
            <a:r>
              <a:rPr lang="en-US" sz="2000" dirty="0">
                <a:latin typeface="ING Me" panose="02000506040000020004"/>
              </a:rPr>
              <a:t>("</a:t>
            </a:r>
            <a:r>
              <a:rPr lang="en-US" sz="2000" dirty="0" err="1">
                <a:latin typeface="ING Me" panose="02000506040000020004"/>
              </a:rPr>
              <a:t>src</a:t>
            </a:r>
            <a:r>
              <a:rPr lang="en-US" sz="2000" dirty="0">
                <a:latin typeface="ING Me" panose="02000506040000020004"/>
              </a:rPr>
              <a:t>/test/files/MyFirstCustomCheck.java", new </a:t>
            </a:r>
            <a:r>
              <a:rPr lang="en-US" sz="2000" dirty="0" err="1">
                <a:latin typeface="ING Me" panose="02000506040000020004"/>
              </a:rPr>
              <a:t>MyFirstCustomCheck</a:t>
            </a:r>
            <a:r>
              <a:rPr lang="en-US" sz="2000" dirty="0">
                <a:latin typeface="ING Me" panose="02000506040000020004"/>
              </a:rPr>
              <a:t>());</a:t>
            </a:r>
          </a:p>
          <a:p>
            <a:r>
              <a:rPr lang="en-US" sz="2000" dirty="0">
                <a:latin typeface="ING Me" panose="02000506040000020004"/>
              </a:rPr>
              <a:t>}</a:t>
            </a:r>
          </a:p>
          <a:p>
            <a:r>
              <a:rPr lang="en-US" sz="2000" dirty="0">
                <a:latin typeface="ING Me" panose="02000506040000020004"/>
              </a:rPr>
              <a:t> </a:t>
            </a:r>
          </a:p>
          <a:p>
            <a:r>
              <a:rPr lang="en-US" sz="2000" dirty="0">
                <a:latin typeface="ING Me" panose="02000506040000020004"/>
              </a:rPr>
              <a:t>}</a:t>
            </a:r>
          </a:p>
          <a:p>
            <a:r>
              <a:rPr lang="en-US" sz="2000" dirty="0">
                <a:latin typeface="ING Me" panose="02000506040000020004"/>
              </a:rPr>
              <a:t> </a:t>
            </a:r>
            <a:endParaRPr lang="en-US" sz="1400" dirty="0">
              <a:latin typeface="ING Me" panose="0200050604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63227340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BF02-2476-D741-95DD-B65372C9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dirty="0"/>
              <a:t>Build &amp; 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EDD57E-5631-4D92-B07C-0EC5B1CEC49B}"/>
              </a:ext>
            </a:extLst>
          </p:cNvPr>
          <p:cNvSpPr/>
          <p:nvPr/>
        </p:nvSpPr>
        <p:spPr>
          <a:xfrm>
            <a:off x="387069" y="1075645"/>
            <a:ext cx="1134417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ING Me" panose="02000506040000020004"/>
              </a:rPr>
              <a:t>After creating all the relevant files for SonarQube rule customization,  build the  library  using maven or any other build tool.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ING Me" panose="020005060400000200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ING Me" panose="02000506040000020004"/>
              </a:rPr>
              <a:t>Copy the jar file from target directory to $HOME\sonarqube-8.1.0.31237\extensions\plugins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ING Me" panose="020005060400000200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ING Me" panose="02000506040000020004"/>
              </a:rPr>
              <a:t>Start the sonar server by clicking </a:t>
            </a:r>
            <a:r>
              <a:rPr lang="en-US" sz="2000" dirty="0" err="1">
                <a:latin typeface="ING Me" panose="02000506040000020004"/>
              </a:rPr>
              <a:t>StartSonar</a:t>
            </a:r>
            <a:r>
              <a:rPr lang="en-US" sz="2000" dirty="0">
                <a:latin typeface="ING Me" panose="02000506040000020004"/>
              </a:rPr>
              <a:t> under $HOME\sonarqube-8.1.0.31237\bin\windows-x86-64\ directory.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ING Me" panose="020005060400000200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ING Me" panose="02000506040000020004"/>
              </a:rPr>
              <a:t>Verify the rule is present  in the repository section in </a:t>
            </a:r>
            <a:r>
              <a:rPr lang="en-US" sz="2000" dirty="0" err="1">
                <a:latin typeface="ING Me" panose="02000506040000020004"/>
              </a:rPr>
              <a:t>sonarqube</a:t>
            </a:r>
            <a:r>
              <a:rPr lang="en-US" sz="2000" dirty="0">
                <a:latin typeface="ING Me" panose="02000506040000020004"/>
              </a:rPr>
              <a:t> admin screen.</a:t>
            </a:r>
            <a:endParaRPr lang="en-US" sz="1050" dirty="0">
              <a:latin typeface="ING Me" panose="02000506040000020004"/>
            </a:endParaRPr>
          </a:p>
          <a:p>
            <a:endParaRPr lang="en-US" sz="1050" dirty="0">
              <a:latin typeface="ING Me" panose="02000506040000020004"/>
            </a:endParaRPr>
          </a:p>
          <a:p>
            <a:endParaRPr lang="en-US" sz="1050" dirty="0">
              <a:latin typeface="ING Me" panose="02000506040000020004"/>
            </a:endParaRPr>
          </a:p>
          <a:p>
            <a:endParaRPr lang="en-US" sz="1050" dirty="0">
              <a:latin typeface="ING Me" panose="02000506040000020004"/>
            </a:endParaRPr>
          </a:p>
          <a:p>
            <a:endParaRPr lang="en-US" sz="1050" dirty="0">
              <a:latin typeface="ING Me" panose="0200050604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2892321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BF02-2476-D741-95DD-B65372C9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Sonar Setup Instructions</a:t>
            </a:r>
            <a:endParaRPr lang="en-US" dirty="0">
              <a:latin typeface="ING Me" panose="020005060400000200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EDD57E-5631-4D92-B07C-0EC5B1CEC49B}"/>
              </a:ext>
            </a:extLst>
          </p:cNvPr>
          <p:cNvSpPr/>
          <p:nvPr/>
        </p:nvSpPr>
        <p:spPr>
          <a:xfrm>
            <a:off x="387069" y="1075645"/>
            <a:ext cx="1134417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ING Me" panose="02000506040000020004"/>
              </a:rPr>
              <a:t>Sonar Setup installation instructions </a:t>
            </a:r>
            <a:r>
              <a:rPr lang="en-US" sz="2000" dirty="0">
                <a:latin typeface="ING Me" panose="02000506040000020004"/>
                <a:hlinkClick r:id="rId3" action="ppaction://hlinkfile"/>
              </a:rPr>
              <a:t>available</a:t>
            </a:r>
            <a:r>
              <a:rPr lang="en-US" sz="2000" dirty="0">
                <a:latin typeface="ING Me" panose="02000506040000020004"/>
              </a:rPr>
              <a:t>. </a:t>
            </a:r>
            <a:endParaRPr lang="en-US" dirty="0"/>
          </a:p>
          <a:p>
            <a:endParaRPr lang="en-US" sz="1400" dirty="0">
              <a:latin typeface="ING Me" panose="0200050604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72225099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BF02-2476-D741-95DD-B65372C9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ING Me" panose="02000506040000020004"/>
              </a:rPr>
              <a:t>Demo on SonarQube Rule Customization.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EDD57E-5631-4D92-B07C-0EC5B1CEC49B}"/>
              </a:ext>
            </a:extLst>
          </p:cNvPr>
          <p:cNvSpPr/>
          <p:nvPr/>
        </p:nvSpPr>
        <p:spPr>
          <a:xfrm>
            <a:off x="387069" y="1075645"/>
            <a:ext cx="11344172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ING Me" panose="02000506040000020004"/>
              </a:rPr>
              <a:t>Demo on SonarQube Rule Customization.</a:t>
            </a:r>
          </a:p>
          <a:p>
            <a:endParaRPr lang="en-US" sz="4400" dirty="0">
              <a:latin typeface="ING Me" panose="02000506040000020004"/>
            </a:endParaRPr>
          </a:p>
          <a:p>
            <a:endParaRPr lang="en-US" sz="4400" dirty="0">
              <a:latin typeface="ING Me" panose="02000506040000020004"/>
            </a:endParaRPr>
          </a:p>
          <a:p>
            <a:endParaRPr lang="en-US" sz="4400" dirty="0">
              <a:latin typeface="ING Me" panose="02000506040000020004"/>
            </a:endParaRPr>
          </a:p>
          <a:p>
            <a:endParaRPr lang="en-US" sz="4400" dirty="0">
              <a:latin typeface="ING Me" panose="02000506040000020004"/>
            </a:endParaRPr>
          </a:p>
          <a:p>
            <a:endParaRPr lang="en-US" sz="4000" dirty="0"/>
          </a:p>
          <a:p>
            <a:endParaRPr lang="en-US" sz="1400" dirty="0">
              <a:latin typeface="ING Me" panose="0200050604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20290946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22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BF02-2476-D741-95DD-B65372C9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ING Me" panose="02000506040000020004"/>
              </a:rPr>
              <a:t>Overview of SonarQube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EDD57E-5631-4D92-B07C-0EC5B1CEC49B}"/>
              </a:ext>
            </a:extLst>
          </p:cNvPr>
          <p:cNvSpPr/>
          <p:nvPr/>
        </p:nvSpPr>
        <p:spPr>
          <a:xfrm>
            <a:off x="387069" y="1075645"/>
            <a:ext cx="11344172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G Me" panose="02000506040000020004"/>
              </a:rPr>
              <a:t>SonarQube (formerly Sonar) is an open-source platform developed by </a:t>
            </a:r>
            <a:r>
              <a:rPr lang="en-US" dirty="0" err="1">
                <a:latin typeface="ING Me" panose="02000506040000020004"/>
              </a:rPr>
              <a:t>SonarSource</a:t>
            </a:r>
            <a:r>
              <a:rPr lang="en-US" dirty="0">
                <a:latin typeface="ING Me" panose="02000506040000020004"/>
              </a:rPr>
              <a:t> for continuous inspection of code quality to perform automatic reviews with static analysis of code to </a:t>
            </a:r>
            <a:r>
              <a:rPr lang="en-US" b="1" dirty="0">
                <a:latin typeface="ING Me" panose="02000506040000020004"/>
              </a:rPr>
              <a:t>detect bugs, code smells, and security vulnerabilities </a:t>
            </a:r>
            <a:r>
              <a:rPr lang="en-US" dirty="0">
                <a:latin typeface="ING Me" panose="02000506040000020004"/>
              </a:rPr>
              <a:t>on 20+ programming languages.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ING Me" panose="0200050604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category has a corresponding number of issues or a percentage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Issues can have one of five different severity levels: </a:t>
            </a:r>
            <a:r>
              <a:rPr lang="en-US" b="1" i="1" dirty="0"/>
              <a:t>blocker, critical, major, minor</a:t>
            </a:r>
            <a:r>
              <a:rPr lang="en-US" b="1" dirty="0"/>
              <a:t> and </a:t>
            </a:r>
            <a:r>
              <a:rPr lang="en-US" b="1" i="1" dirty="0"/>
              <a:t>info</a:t>
            </a:r>
            <a:r>
              <a:rPr lang="en-US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in front of the project name is an icon that </a:t>
            </a:r>
            <a:r>
              <a:rPr lang="en-US" b="1" dirty="0"/>
              <a:t>displays the Quality Gate status </a:t>
            </a:r>
            <a:r>
              <a:rPr lang="en-US" dirty="0"/>
              <a:t>– passed (green) or failed (red).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ING Me" panose="0200050604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G Me" panose="02000506040000020004"/>
              </a:rPr>
              <a:t>SonarQube offers reports on </a:t>
            </a:r>
            <a:r>
              <a:rPr lang="en-US" b="1" dirty="0">
                <a:latin typeface="ING Me" panose="02000506040000020004"/>
              </a:rPr>
              <a:t>duplicated code, coding standards, unit tests, code coverage, code complexity, comments, bugs, and security vulnerabilities</a:t>
            </a:r>
            <a:r>
              <a:rPr lang="en-US" dirty="0">
                <a:latin typeface="ING Me" panose="02000506040000020004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ING Me" panose="0200050604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G Me" panose="02000506040000020004"/>
              </a:rPr>
              <a:t>SonarQube provides fully automated analysis </a:t>
            </a:r>
            <a:r>
              <a:rPr lang="en-US" b="1" dirty="0">
                <a:latin typeface="ING Me" panose="02000506040000020004"/>
              </a:rPr>
              <a:t>and integration with Maven, Ant, Gradle, </a:t>
            </a:r>
            <a:r>
              <a:rPr lang="en-US" b="1" dirty="0" err="1">
                <a:latin typeface="ING Me" panose="02000506040000020004"/>
              </a:rPr>
              <a:t>MSBuild</a:t>
            </a:r>
            <a:r>
              <a:rPr lang="en-US" b="1" dirty="0">
                <a:latin typeface="ING Me" panose="02000506040000020004"/>
              </a:rPr>
              <a:t> and continuous integration tools (Atlassian Bamboo, Jenkins, Hudson,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ING Me" panose="0200050604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G Me" panose="02000506040000020004"/>
              </a:rPr>
              <a:t>SonarQube integrates </a:t>
            </a:r>
            <a:r>
              <a:rPr lang="en-US" b="1" dirty="0">
                <a:latin typeface="ING Me" panose="02000506040000020004"/>
              </a:rPr>
              <a:t>with Eclipse, Visual Studio, and IntelliJ IDEA </a:t>
            </a:r>
            <a:r>
              <a:rPr lang="en-US" dirty="0">
                <a:latin typeface="ING Me" panose="02000506040000020004"/>
              </a:rPr>
              <a:t>development environments through the </a:t>
            </a:r>
            <a:r>
              <a:rPr lang="en-US" b="1" dirty="0" err="1">
                <a:latin typeface="ING Me" panose="02000506040000020004"/>
              </a:rPr>
              <a:t>SonarLint</a:t>
            </a:r>
            <a:r>
              <a:rPr lang="en-US" dirty="0">
                <a:latin typeface="ING Me" panose="02000506040000020004"/>
              </a:rPr>
              <a:t> plug-ins, and also integrates with external tools like LDAP, Active Directory, GitHub, and others.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ING Me" panose="0200050604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G Me" panose="02000506040000020004"/>
              </a:rPr>
              <a:t>SonarQube is expandable with the use of plug-ins.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ING Me" panose="02000506040000020004"/>
            </a:endParaRPr>
          </a:p>
          <a:p>
            <a:endParaRPr lang="en-US" dirty="0">
              <a:latin typeface="ING Me" panose="02000506040000020004"/>
            </a:endParaRPr>
          </a:p>
          <a:p>
            <a:endParaRPr lang="en-US" sz="1400" dirty="0">
              <a:latin typeface="ING Me" panose="0200050604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13808038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BF02-2476-D741-95DD-B65372C9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ING Me" panose="02000506040000020004"/>
              </a:rPr>
              <a:t>SonarQube Report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EDD57E-5631-4D92-B07C-0EC5B1CEC49B}"/>
              </a:ext>
            </a:extLst>
          </p:cNvPr>
          <p:cNvSpPr/>
          <p:nvPr/>
        </p:nvSpPr>
        <p:spPr>
          <a:xfrm>
            <a:off x="387069" y="1075645"/>
            <a:ext cx="113441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ING Me" panose="02000506040000020004"/>
            </a:endParaRPr>
          </a:p>
          <a:p>
            <a:endParaRPr lang="en-US" sz="2000" dirty="0">
              <a:latin typeface="ING Me" panose="02000506040000020004"/>
            </a:endParaRPr>
          </a:p>
          <a:p>
            <a:endParaRPr lang="en-US" sz="1400" dirty="0">
              <a:latin typeface="ING Me" panose="02000506040000020004"/>
            </a:endParaRPr>
          </a:p>
          <a:p>
            <a:endParaRPr lang="en-US" sz="1400" dirty="0">
              <a:latin typeface="ING Me" panose="020005060400000200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5A85B5-BF8B-45DC-8740-927FD2C68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28" y="992348"/>
            <a:ext cx="10316938" cy="479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470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BF02-2476-D741-95DD-B65372C9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ING Me" panose="02000506040000020004"/>
              </a:rPr>
              <a:t>SonarQube Report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EDD57E-5631-4D92-B07C-0EC5B1CEC49B}"/>
              </a:ext>
            </a:extLst>
          </p:cNvPr>
          <p:cNvSpPr/>
          <p:nvPr/>
        </p:nvSpPr>
        <p:spPr>
          <a:xfrm>
            <a:off x="387069" y="1075645"/>
            <a:ext cx="113441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ING Me" panose="02000506040000020004"/>
            </a:endParaRPr>
          </a:p>
          <a:p>
            <a:endParaRPr lang="en-US" sz="2000" dirty="0">
              <a:latin typeface="ING Me" panose="02000506040000020004"/>
            </a:endParaRPr>
          </a:p>
          <a:p>
            <a:endParaRPr lang="en-US" sz="1400" dirty="0">
              <a:latin typeface="ING Me" panose="02000506040000020004"/>
            </a:endParaRPr>
          </a:p>
          <a:p>
            <a:endParaRPr lang="en-US" sz="1400" dirty="0">
              <a:latin typeface="ING Me" panose="020005060400000200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37CDD1-3912-44DB-BF5A-DBCCEC32F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28" y="1020065"/>
            <a:ext cx="10654375" cy="531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320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BF02-2476-D741-95DD-B65372C9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How Sonar Works ?</a:t>
            </a:r>
            <a:endParaRPr lang="en-US" dirty="0">
              <a:latin typeface="ING Me" panose="020005060400000200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2BF27-0016-4405-9E7B-51AD08E9B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2195512"/>
            <a:ext cx="9525000" cy="398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9574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BF02-2476-D741-95DD-B65372C9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SonarQube Quality Gate</a:t>
            </a:r>
            <a:endParaRPr lang="en-US" dirty="0">
              <a:latin typeface="ING Me" panose="020005060400000200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EDD57E-5631-4D92-B07C-0EC5B1CEC49B}"/>
              </a:ext>
            </a:extLst>
          </p:cNvPr>
          <p:cNvSpPr/>
          <p:nvPr/>
        </p:nvSpPr>
        <p:spPr>
          <a:xfrm>
            <a:off x="387069" y="1075645"/>
            <a:ext cx="113441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ING Me" panose="02000506040000020004"/>
            </a:endParaRPr>
          </a:p>
          <a:p>
            <a:endParaRPr lang="en-US" sz="2000" dirty="0">
              <a:latin typeface="ING Me" panose="02000506040000020004"/>
            </a:endParaRPr>
          </a:p>
          <a:p>
            <a:endParaRPr lang="en-US" sz="1400" dirty="0">
              <a:latin typeface="ING Me" panose="02000506040000020004"/>
            </a:endParaRPr>
          </a:p>
          <a:p>
            <a:endParaRPr lang="en-US" sz="1400" dirty="0">
              <a:latin typeface="ING Me" panose="020005060400000200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7D5F7-636D-47E6-87B4-1338F01C7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70" y="1245703"/>
            <a:ext cx="10114018" cy="47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876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BF02-2476-D741-95DD-B65372C9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dirty="0"/>
              <a:t>Quality Profiles</a:t>
            </a:r>
            <a:endParaRPr lang="en-US" dirty="0">
              <a:latin typeface="ING Me" panose="020005060400000200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EDD57E-5631-4D92-B07C-0EC5B1CEC49B}"/>
              </a:ext>
            </a:extLst>
          </p:cNvPr>
          <p:cNvSpPr/>
          <p:nvPr/>
        </p:nvSpPr>
        <p:spPr>
          <a:xfrm>
            <a:off x="387069" y="1075645"/>
            <a:ext cx="11344172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Quality Profiles are collections of rules to apply during an analysis.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>
              <a:latin typeface="ING Me" panose="020005060400000200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6318C1-91F7-48D8-8254-E197F0D9B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99" y="1749287"/>
            <a:ext cx="9890713" cy="463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026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BF02-2476-D741-95DD-B65372C9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dirty="0"/>
              <a:t>SonarQube Rules</a:t>
            </a:r>
            <a:endParaRPr lang="en-US" dirty="0">
              <a:latin typeface="ING Me" panose="020005060400000200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EDD57E-5631-4D92-B07C-0EC5B1CEC49B}"/>
              </a:ext>
            </a:extLst>
          </p:cNvPr>
          <p:cNvSpPr/>
          <p:nvPr/>
        </p:nvSpPr>
        <p:spPr>
          <a:xfrm>
            <a:off x="387069" y="1075645"/>
            <a:ext cx="113441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>
              <a:latin typeface="ING Me" panose="020005060400000200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3BB7C-4305-4C73-9EFE-C6F05ADF0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22" y="984142"/>
            <a:ext cx="10507381" cy="479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2480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BF02-2476-D741-95DD-B65372C9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Writing Custom Rules For Java in SonarQube</a:t>
            </a:r>
            <a:endParaRPr lang="en-US" dirty="0">
              <a:latin typeface="ING Me" panose="020005060400000200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EDD57E-5631-4D92-B07C-0EC5B1CEC49B}"/>
              </a:ext>
            </a:extLst>
          </p:cNvPr>
          <p:cNvSpPr/>
          <p:nvPr/>
        </p:nvSpPr>
        <p:spPr>
          <a:xfrm>
            <a:off x="387069" y="1075645"/>
            <a:ext cx="1134417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>
              <a:latin typeface="ING Me" panose="020005060400000200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57C6E8-BA0B-43AC-A75E-FFAF72A056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1878" y="1075644"/>
            <a:ext cx="10774018" cy="503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5264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HCL Template">
  <a:themeElements>
    <a:clrScheme name="HCL_RBtC">
      <a:dk1>
        <a:srgbClr val="000000"/>
      </a:dk1>
      <a:lt1>
        <a:srgbClr val="FFFFFF"/>
      </a:lt1>
      <a:dk2>
        <a:srgbClr val="F58220"/>
      </a:dk2>
      <a:lt2>
        <a:srgbClr val="0066B3"/>
      </a:lt2>
      <a:accent1>
        <a:srgbClr val="C82323"/>
      </a:accent1>
      <a:accent2>
        <a:srgbClr val="993F98"/>
      </a:accent2>
      <a:accent3>
        <a:srgbClr val="00AFBE"/>
      </a:accent3>
      <a:accent4>
        <a:srgbClr val="46C8F5"/>
      </a:accent4>
      <a:accent5>
        <a:srgbClr val="CDDC0A"/>
      </a:accent5>
      <a:accent6>
        <a:srgbClr val="FAB914"/>
      </a:accent6>
      <a:hlink>
        <a:srgbClr val="0066FF"/>
      </a:hlink>
      <a:folHlink>
        <a:srgbClr val="FAB9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eme3_24072018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3_24072018" id="{91819D46-EC97-4043-8C24-582A39E5D826}" vid="{6F0DD1F3-34C4-4196-B18A-E3C0384D939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6673</TotalTime>
  <Words>718</Words>
  <Application>Microsoft Office PowerPoint</Application>
  <PresentationFormat>Widescreen</PresentationFormat>
  <Paragraphs>170</Paragraphs>
  <Slides>16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ING Me</vt:lpstr>
      <vt:lpstr>Novecento Book</vt:lpstr>
      <vt:lpstr>Arial</vt:lpstr>
      <vt:lpstr>Calibri</vt:lpstr>
      <vt:lpstr>Calibri Light</vt:lpstr>
      <vt:lpstr>Symbol</vt:lpstr>
      <vt:lpstr>Webdings</vt:lpstr>
      <vt:lpstr>Wingdings</vt:lpstr>
      <vt:lpstr>Wingdings 2</vt:lpstr>
      <vt:lpstr>1_Office Theme</vt:lpstr>
      <vt:lpstr>2_HCL Template</vt:lpstr>
      <vt:lpstr>Theme3_24072018</vt:lpstr>
      <vt:lpstr>think-cell Slide</vt:lpstr>
      <vt:lpstr>PowerPoint Presentation</vt:lpstr>
      <vt:lpstr>Overview of SonarQube</vt:lpstr>
      <vt:lpstr>SonarQube Report</vt:lpstr>
      <vt:lpstr>SonarQube Report</vt:lpstr>
      <vt:lpstr>How Sonar Works ?</vt:lpstr>
      <vt:lpstr> SonarQube Quality Gate</vt:lpstr>
      <vt:lpstr>Quality Profiles</vt:lpstr>
      <vt:lpstr>SonarQube Rules</vt:lpstr>
      <vt:lpstr>Writing Custom Rules For Java in SonarQube</vt:lpstr>
      <vt:lpstr>To create our first custom rule</vt:lpstr>
      <vt:lpstr>To create our first custom rule</vt:lpstr>
      <vt:lpstr>To create our first custom rule</vt:lpstr>
      <vt:lpstr>Build &amp; Deployment</vt:lpstr>
      <vt:lpstr>Sonar Setup Instructions</vt:lpstr>
      <vt:lpstr>Demo on SonarQube Rule Customization.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Pega Platform Consolidation_HCL Proposal</dc:title>
  <dc:creator>satyadatt.n@hcl.com</dc:creator>
  <cp:lastModifiedBy>S Mahendran</cp:lastModifiedBy>
  <cp:revision>372</cp:revision>
  <dcterms:created xsi:type="dcterms:W3CDTF">2019-11-06T22:02:53Z</dcterms:created>
  <dcterms:modified xsi:type="dcterms:W3CDTF">2020-07-17T09:38:52Z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65d64833-e759-49de-872f-af7cc5b86234</vt:lpwstr>
  </property>
  <property fmtid="{D5CDD505-2E9C-101B-9397-08002B2CF9AE}" pid="3" name="HCLClassification">
    <vt:lpwstr>HCL_Cla5s_1nt3rnal</vt:lpwstr>
  </property>
  <property fmtid="{D5CDD505-2E9C-101B-9397-08002B2CF9AE}" pid="4" name="HCL_Cla5s_D6">
    <vt:lpwstr>False</vt:lpwstr>
  </property>
</Properties>
</file>