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2"/>
  </p:notesMasterIdLst>
  <p:handoutMasterIdLst>
    <p:handoutMasterId r:id="rId33"/>
  </p:handoutMasterIdLst>
  <p:sldIdLst>
    <p:sldId id="256" r:id="rId2"/>
    <p:sldId id="477" r:id="rId3"/>
    <p:sldId id="486" r:id="rId4"/>
    <p:sldId id="480" r:id="rId5"/>
    <p:sldId id="459" r:id="rId6"/>
    <p:sldId id="454" r:id="rId7"/>
    <p:sldId id="455" r:id="rId8"/>
    <p:sldId id="460" r:id="rId9"/>
    <p:sldId id="461" r:id="rId10"/>
    <p:sldId id="462" r:id="rId11"/>
    <p:sldId id="463" r:id="rId12"/>
    <p:sldId id="458" r:id="rId13"/>
    <p:sldId id="465" r:id="rId14"/>
    <p:sldId id="466" r:id="rId15"/>
    <p:sldId id="467" r:id="rId16"/>
    <p:sldId id="468" r:id="rId17"/>
    <p:sldId id="478" r:id="rId18"/>
    <p:sldId id="472" r:id="rId19"/>
    <p:sldId id="479" r:id="rId20"/>
    <p:sldId id="469" r:id="rId21"/>
    <p:sldId id="470" r:id="rId22"/>
    <p:sldId id="473" r:id="rId23"/>
    <p:sldId id="474" r:id="rId24"/>
    <p:sldId id="475" r:id="rId25"/>
    <p:sldId id="484" r:id="rId26"/>
    <p:sldId id="485" r:id="rId27"/>
    <p:sldId id="482" r:id="rId28"/>
    <p:sldId id="483" r:id="rId29"/>
    <p:sldId id="396" r:id="rId30"/>
    <p:sldId id="476" r:id="rId31"/>
  </p:sldIdLst>
  <p:sldSz cx="12192000" cy="6858000"/>
  <p:notesSz cx="6858000" cy="9144000"/>
  <p:custDataLst>
    <p:tags r:id="rId34"/>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199"/>
    <a:srgbClr val="AB0066"/>
    <a:srgbClr val="FAFAFA"/>
    <a:srgbClr val="E9E9E9"/>
    <a:srgbClr val="60A6DA"/>
    <a:srgbClr val="019649"/>
    <a:srgbClr val="F0F0F0"/>
    <a:srgbClr val="FF6200"/>
    <a:srgbClr val="A0CAE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19" autoAdjust="0"/>
    <p:restoredTop sz="96604" autoAdjust="0"/>
  </p:normalViewPr>
  <p:slideViewPr>
    <p:cSldViewPr snapToGrid="0" showGuides="1">
      <p:cViewPr varScale="1">
        <p:scale>
          <a:sx n="70" d="100"/>
          <a:sy n="70" d="100"/>
        </p:scale>
        <p:origin x="840" y="60"/>
      </p:cViewPr>
      <p:guideLst>
        <p:guide orient="horz" pos="2160"/>
        <p:guide pos="3840"/>
      </p:guideLst>
    </p:cSldViewPr>
  </p:slideViewPr>
  <p:outlineViewPr>
    <p:cViewPr>
      <p:scale>
        <a:sx n="33" d="100"/>
        <a:sy n="33" d="100"/>
      </p:scale>
      <p:origin x="0" y="-42581"/>
    </p:cViewPr>
  </p:outlineViewPr>
  <p:notesTextViewPr>
    <p:cViewPr>
      <p:scale>
        <a:sx n="125" d="100"/>
        <a:sy n="125" d="100"/>
      </p:scale>
      <p:origin x="0" y="0"/>
    </p:cViewPr>
  </p:notesTextViewPr>
  <p:sorterViewPr>
    <p:cViewPr>
      <p:scale>
        <a:sx n="40" d="100"/>
        <a:sy n="40" d="100"/>
      </p:scale>
      <p:origin x="0" y="0"/>
    </p:cViewPr>
  </p:sorterViewPr>
  <p:notesViewPr>
    <p:cSldViewPr snapToGrid="0" showGuides="1">
      <p:cViewPr varScale="1">
        <p:scale>
          <a:sx n="74" d="100"/>
          <a:sy n="74" d="100"/>
        </p:scale>
        <p:origin x="12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12/02/2020</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12/02/2020</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77" name="Group 76"/>
          <p:cNvGrpSpPr/>
          <p:nvPr userDrawn="1"/>
        </p:nvGrpSpPr>
        <p:grpSpPr>
          <a:xfrm>
            <a:off x="-2035175" y="0"/>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71029595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2" name="Picture 71"/>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546989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56" name="Group 55"/>
          <p:cNvGrpSpPr/>
          <p:nvPr userDrawn="1"/>
        </p:nvGrpSpPr>
        <p:grpSpPr>
          <a:xfrm>
            <a:off x="-2035175" y="0"/>
            <a:ext cx="1881477" cy="5176146"/>
            <a:chOff x="-2035175" y="0"/>
            <a:chExt cx="1881477" cy="5176146"/>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8" name="Group 57"/>
            <p:cNvGrpSpPr/>
            <p:nvPr userDrawn="1"/>
          </p:nvGrpSpPr>
          <p:grpSpPr>
            <a:xfrm>
              <a:off x="-2035175" y="0"/>
              <a:ext cx="1872000" cy="5176146"/>
              <a:chOff x="-2035175" y="0"/>
              <a:chExt cx="1872000" cy="5730107"/>
            </a:xfrm>
          </p:grpSpPr>
          <p:sp>
            <p:nvSpPr>
              <p:cNvPr id="59"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590487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35" name="Group 34"/>
          <p:cNvGrpSpPr/>
          <p:nvPr userDrawn="1"/>
        </p:nvGrpSpPr>
        <p:grpSpPr>
          <a:xfrm>
            <a:off x="-2035175" y="0"/>
            <a:ext cx="1881477" cy="5176146"/>
            <a:chOff x="-2035175" y="0"/>
            <a:chExt cx="1881477" cy="5176146"/>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37" name="Group 36"/>
            <p:cNvGrpSpPr/>
            <p:nvPr userDrawn="1"/>
          </p:nvGrpSpPr>
          <p:grpSpPr>
            <a:xfrm>
              <a:off x="-2035175" y="0"/>
              <a:ext cx="1872000" cy="5176146"/>
              <a:chOff x="-2035175" y="0"/>
              <a:chExt cx="1872000" cy="5730107"/>
            </a:xfrm>
          </p:grpSpPr>
          <p:sp>
            <p:nvSpPr>
              <p:cNvPr id="39" name="Rectangle 104"/>
              <p:cNvSpPr>
                <a:spLocks noChangeArrowheads="1"/>
              </p:cNvSpPr>
              <p:nvPr/>
            </p:nvSpPr>
            <p:spPr bwMode="gray">
              <a:xfrm>
                <a:off x="-2035175" y="4653095"/>
                <a:ext cx="1872000" cy="1077012"/>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959066176"/>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88639425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a:xfrm>
            <a:off x="845575" y="280733"/>
            <a:ext cx="10479024" cy="854075"/>
          </a:xfrm>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1" pos="3720" userDrawn="1">
          <p15:clr>
            <a:srgbClr val="FBAE40"/>
          </p15:clr>
        </p15:guide>
        <p15:guide id="0" pos="3948"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79024"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79024"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grpSp>
        <p:nvGrpSpPr>
          <p:cNvPr id="36" name="Group 35"/>
          <p:cNvGrpSpPr/>
          <p:nvPr userDrawn="1"/>
        </p:nvGrpSpPr>
        <p:grpSpPr>
          <a:xfrm>
            <a:off x="-2025698" y="6362700"/>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dirty="0">
                  <a:ln>
                    <a:noFill/>
                  </a:ln>
                  <a:solidFill>
                    <a:srgbClr val="FDFDFD"/>
                  </a:solidFill>
                  <a:effectLst/>
                  <a:uLnTx/>
                  <a:uFillTx/>
                  <a:latin typeface="+mn-lt"/>
                </a:rPr>
                <a:t>No content below </a:t>
              </a:r>
              <a:br>
                <a:rPr kumimoji="0" lang="en-GB" altLang="en-GB" sz="1200" b="1" i="0" u="none" strike="noStrike" kern="0" cap="none" spc="0" normalizeH="0" baseline="0" dirty="0">
                  <a:ln>
                    <a:noFill/>
                  </a:ln>
                  <a:solidFill>
                    <a:srgbClr val="FDFDFD"/>
                  </a:solidFill>
                  <a:effectLst/>
                  <a:uLnTx/>
                  <a:uFillTx/>
                  <a:latin typeface="+mn-lt"/>
                </a:rPr>
              </a:br>
              <a:r>
                <a:rPr kumimoji="0" lang="en-GB" altLang="en-GB" sz="1200"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5" y="0"/>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2861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6"/>
              <a:chOff x="-2035175" y="0"/>
              <a:chExt cx="1872000" cy="5730107"/>
            </a:xfrm>
          </p:grpSpPr>
          <p:sp>
            <p:nvSpPr>
              <p:cNvPr id="55" name="Rectangle 104"/>
              <p:cNvSpPr>
                <a:spLocks noChangeArrowheads="1"/>
              </p:cNvSpPr>
              <p:nvPr/>
            </p:nvSpPr>
            <p:spPr bwMode="gray">
              <a:xfrm>
                <a:off x="-2035175" y="4686980"/>
                <a:ext cx="1872000" cy="104312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0" name="Picture 7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53" name="Group 52"/>
          <p:cNvGrpSpPr/>
          <p:nvPr userDrawn="1"/>
        </p:nvGrpSpPr>
        <p:grpSpPr>
          <a:xfrm>
            <a:off x="-2035175" y="0"/>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6380020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6"/>
              <a:chOff x="-2035175" y="0"/>
              <a:chExt cx="1872000" cy="5730107"/>
            </a:xfrm>
          </p:grpSpPr>
          <p:sp>
            <p:nvSpPr>
              <p:cNvPr id="56"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6"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7" name="Picture 7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7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2"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3"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4"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54550112"/>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1894182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31749068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8" y="6230179"/>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a:p>
          </p:txBody>
        </p:sp>
      </p:grpSp>
      <p:sp>
        <p:nvSpPr>
          <p:cNvPr id="2" name="Title Placeholder 1"/>
          <p:cNvSpPr>
            <a:spLocks noGrp="1"/>
          </p:cNvSpPr>
          <p:nvPr>
            <p:ph type="title"/>
          </p:nvPr>
        </p:nvSpPr>
        <p:spPr bwMode="auto">
          <a:xfrm>
            <a:off x="845575" y="280733"/>
            <a:ext cx="10479024"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79024" cy="4922799"/>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25698" y="6362700"/>
            <a:ext cx="1857255" cy="500063"/>
            <a:chOff x="-2025698" y="6445247"/>
            <a:chExt cx="1857255" cy="417516"/>
          </a:xfrm>
        </p:grpSpPr>
        <p:sp>
          <p:nvSpPr>
            <p:cNvPr id="4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noProof="0" dirty="0">
                  <a:ln>
                    <a:noFill/>
                  </a:ln>
                  <a:solidFill>
                    <a:srgbClr val="FDFDFD"/>
                  </a:solidFill>
                  <a:effectLst/>
                  <a:uLnTx/>
                  <a:uFillTx/>
                  <a:latin typeface="+mn-lt"/>
                </a:rPr>
                <a:t>No content below </a:t>
              </a:r>
              <a:br>
                <a:rPr kumimoji="0" lang="en-GB" altLang="en-GB" sz="1200" b="1" i="0" u="none" strike="noStrike" kern="0" cap="none" spc="0" normalizeH="0" baseline="0" noProof="0" dirty="0">
                  <a:ln>
                    <a:noFill/>
                  </a:ln>
                  <a:solidFill>
                    <a:srgbClr val="FDFDFD"/>
                  </a:solidFill>
                  <a:effectLst/>
                  <a:uLnTx/>
                  <a:uFillTx/>
                  <a:latin typeface="+mn-lt"/>
                </a:rPr>
              </a:br>
              <a:r>
                <a:rPr kumimoji="0" lang="en-GB" altLang="en-GB" sz="1200"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6" name="Group 5"/>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6" name="Picture 75"/>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27" r:id="rId6"/>
    <p:sldLayoutId id="2147483728" r:id="rId7"/>
    <p:sldLayoutId id="2147483732" r:id="rId8"/>
    <p:sldLayoutId id="2147483733" r:id="rId9"/>
    <p:sldLayoutId id="2147483734" r:id="rId10"/>
    <p:sldLayoutId id="2147483735" r:id="rId11"/>
    <p:sldLayoutId id="2147483692" r:id="rId12"/>
    <p:sldLayoutId id="2147483711" r:id="rId13"/>
    <p:sldLayoutId id="2147483694" r:id="rId14"/>
    <p:sldLayoutId id="2147483695" r:id="rId15"/>
    <p:sldLayoutId id="2147483696" r:id="rId16"/>
    <p:sldLayoutId id="2147483736" r:id="rId17"/>
    <p:sldLayoutId id="2147483738" r:id="rId18"/>
    <p:sldLayoutId id="2147483739" r:id="rId19"/>
    <p:sldLayoutId id="2147483731" r:id="rId20"/>
    <p:sldLayoutId id="2147483697" r:id="rId21"/>
    <p:sldLayoutId id="2147483740" r:id="rId22"/>
    <p:sldLayoutId id="2147483716" r:id="rId23"/>
    <p:sldLayoutId id="2147483718" r:id="rId24"/>
    <p:sldLayoutId id="2147483719" r:id="rId25"/>
    <p:sldLayoutId id="2147483700" r:id="rId26"/>
    <p:sldLayoutId id="2147483743" r:id="rId27"/>
    <p:sldLayoutId id="2147483742" r:id="rId28"/>
    <p:sldLayoutId id="2147483741" r:id="rId29"/>
    <p:sldLayoutId id="2147483702" r:id="rId30"/>
    <p:sldLayoutId id="2147483706" r:id="rId31"/>
    <p:sldLayoutId id="2147483726" r:id="rId32"/>
  </p:sldLayoutIdLst>
  <p:hf hdr="0" ftr="0" dt="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Kafka-Zookeeper-Seup.doc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77" hangingPunct="0">
              <a:lnSpc>
                <a:spcPct val="115000"/>
              </a:lnSpc>
              <a:defRPr sz="1800" b="0" i="0" u="none" strike="noStrike" kern="0" cap="none" spc="0" baseline="0">
                <a:solidFill>
                  <a:srgbClr val="000000"/>
                </a:solidFill>
                <a:uFillTx/>
              </a:defRPr>
            </a:pPr>
            <a:r>
              <a:rPr lang="en-IN" sz="4800" kern="0" dirty="0">
                <a:latin typeface="Calibri" pitchFamily="34"/>
              </a:rPr>
              <a:t>Apache Kafka Knowledge Sharing Session</a:t>
            </a:r>
          </a:p>
        </p:txBody>
      </p:sp>
      <p:sp>
        <p:nvSpPr>
          <p:cNvPr id="4" name="Text Placeholder 3"/>
          <p:cNvSpPr>
            <a:spLocks noGrp="1"/>
          </p:cNvSpPr>
          <p:nvPr>
            <p:ph type="body" sz="quarter" idx="11"/>
          </p:nvPr>
        </p:nvSpPr>
        <p:spPr>
          <a:xfrm>
            <a:off x="842400" y="3429000"/>
            <a:ext cx="10305675" cy="1446371"/>
          </a:xfrm>
        </p:spPr>
        <p:txBody>
          <a:bodyPr/>
          <a:lstStyle/>
          <a:p>
            <a:r>
              <a:rPr lang="en-IN" sz="2400" kern="0" dirty="0">
                <a:latin typeface="Calibri" pitchFamily="34"/>
              </a:rPr>
              <a:t>By</a:t>
            </a:r>
            <a:br>
              <a:rPr lang="en-IN" sz="2400" kern="0" dirty="0">
                <a:latin typeface="Calibri" pitchFamily="34"/>
              </a:rPr>
            </a:br>
            <a:r>
              <a:rPr lang="en-IN" sz="2400" kern="0" dirty="0">
                <a:latin typeface="Calibri" pitchFamily="34"/>
              </a:rPr>
              <a:t>MAHENDRAN S</a:t>
            </a:r>
            <a:endParaRPr lang="en-GB" dirty="0"/>
          </a:p>
        </p:txBody>
      </p:sp>
      <p:sp>
        <p:nvSpPr>
          <p:cNvPr id="5" name="Picture Placeholder 4"/>
          <p:cNvSpPr>
            <a:spLocks noGrp="1"/>
          </p:cNvSpPr>
          <p:nvPr>
            <p:ph type="pic" sz="quarter" idx="13"/>
          </p:nvPr>
        </p:nvSpPr>
        <p:spPr/>
      </p:sp>
      <p:sp>
        <p:nvSpPr>
          <p:cNvPr id="6" name="Text Placeholder 5"/>
          <p:cNvSpPr>
            <a:spLocks noGrp="1"/>
          </p:cNvSpPr>
          <p:nvPr>
            <p:ph type="body" sz="quarter" idx="14"/>
          </p:nvPr>
        </p:nvSpPr>
        <p:spPr/>
        <p:txBody>
          <a:bodyPr/>
          <a:lstStyle/>
          <a:p>
            <a:r>
              <a:rPr lang="en-GB" dirty="0"/>
              <a:t>12-2-2020</a:t>
            </a:r>
          </a:p>
        </p:txBody>
      </p:sp>
    </p:spTree>
    <p:extLst>
      <p:ext uri="{BB962C8B-B14F-4D97-AF65-F5344CB8AC3E}">
        <p14:creationId xmlns:p14="http://schemas.microsoft.com/office/powerpoint/2010/main" val="207564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b="1" dirty="0"/>
              <a:t>Asynchronous</a:t>
            </a:r>
            <a:r>
              <a:rPr lang="en-US" dirty="0"/>
              <a:t>: JMS Sender can send messages and </a:t>
            </a:r>
            <a:r>
              <a:rPr lang="en-US" b="1" dirty="0"/>
              <a:t>continue on its own work</a:t>
            </a:r>
            <a:r>
              <a:rPr lang="en-US" dirty="0"/>
              <a:t>. It does not </a:t>
            </a:r>
            <a:r>
              <a:rPr lang="en-US" b="1" dirty="0"/>
              <a:t>wait for the completion of message consumption</a:t>
            </a:r>
            <a:r>
              <a:rPr lang="en-US" dirty="0"/>
              <a:t> by JMS Receiver.</a:t>
            </a:r>
            <a:endParaRPr lang="en-US" b="1" dirty="0"/>
          </a:p>
          <a:p>
            <a:pPr marL="342900" indent="-342900">
              <a:buFont typeface="Arial" panose="020B0604020202020204" pitchFamily="34" charset="0"/>
              <a:buChar char="•"/>
            </a:pPr>
            <a:r>
              <a:rPr lang="en-US" b="1" dirty="0"/>
              <a:t>Reliable:</a:t>
            </a:r>
            <a:r>
              <a:rPr lang="en-US" dirty="0"/>
              <a:t> It provides </a:t>
            </a:r>
            <a:r>
              <a:rPr lang="en-US" b="1" dirty="0"/>
              <a:t>assurance that message</a:t>
            </a:r>
            <a:r>
              <a:rPr lang="en-US" dirty="0"/>
              <a:t> is delivered.</a:t>
            </a:r>
          </a:p>
          <a:p>
            <a:pPr marL="342900" indent="-342900">
              <a:buFont typeface="Arial" panose="020B0604020202020204" pitchFamily="34" charset="0"/>
              <a:buChar char="•"/>
            </a:pPr>
            <a:r>
              <a:rPr lang="en-US" b="1" dirty="0"/>
              <a:t>Robust and Reliable</a:t>
            </a:r>
            <a:r>
              <a:rPr lang="en-US" dirty="0"/>
              <a:t>: JMS ensures that a message is delivered one and only once to the destination system. So we can develop reliable applications very easily.</a:t>
            </a:r>
          </a:p>
          <a:p>
            <a:endParaRPr lang="en-GB" dirty="0"/>
          </a:p>
        </p:txBody>
      </p:sp>
      <p:sp>
        <p:nvSpPr>
          <p:cNvPr id="3" name="Title 2"/>
          <p:cNvSpPr>
            <a:spLocks noGrp="1"/>
          </p:cNvSpPr>
          <p:nvPr>
            <p:ph type="title"/>
          </p:nvPr>
        </p:nvSpPr>
        <p:spPr/>
        <p:txBody>
          <a:bodyPr/>
          <a:lstStyle/>
          <a:p>
            <a:r>
              <a:rPr lang="en-US" dirty="0"/>
              <a:t>JMS Advantages</a:t>
            </a:r>
            <a:br>
              <a:rPr lang="en-US" b="0"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10</a:t>
            </a:fld>
            <a:endParaRPr lang="en-GB" noProof="0" dirty="0"/>
          </a:p>
        </p:txBody>
      </p:sp>
    </p:spTree>
    <p:extLst>
      <p:ext uri="{BB962C8B-B14F-4D97-AF65-F5344CB8AC3E}">
        <p14:creationId xmlns:p14="http://schemas.microsoft.com/office/powerpoint/2010/main" val="235526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FEA421-F380-4014-99F4-C1A4B0FEE968}"/>
              </a:ext>
            </a:extLst>
          </p:cNvPr>
          <p:cNvPicPr>
            <a:picLocks noGrp="1" noChangeAspect="1"/>
          </p:cNvPicPr>
          <p:nvPr>
            <p:ph idx="1"/>
          </p:nvPr>
        </p:nvPicPr>
        <p:blipFill>
          <a:blip r:embed="rId2"/>
          <a:stretch>
            <a:fillRect/>
          </a:stretch>
        </p:blipFill>
        <p:spPr>
          <a:xfrm>
            <a:off x="1132764" y="1184720"/>
            <a:ext cx="8817939" cy="4853791"/>
          </a:xfrm>
          <a:prstGeom prst="rect">
            <a:avLst/>
          </a:prstGeom>
        </p:spPr>
      </p:pic>
      <p:sp>
        <p:nvSpPr>
          <p:cNvPr id="3" name="Title 2"/>
          <p:cNvSpPr>
            <a:spLocks noGrp="1"/>
          </p:cNvSpPr>
          <p:nvPr>
            <p:ph type="title"/>
          </p:nvPr>
        </p:nvSpPr>
        <p:spPr/>
        <p:txBody>
          <a:bodyPr/>
          <a:lstStyle/>
          <a:p>
            <a:r>
              <a:rPr lang="en-US" dirty="0"/>
              <a:t>Most popular JMS Providers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11</a:t>
            </a:fld>
            <a:endParaRPr lang="en-GB" noProof="0" dirty="0"/>
          </a:p>
        </p:txBody>
      </p:sp>
    </p:spTree>
    <p:extLst>
      <p:ext uri="{BB962C8B-B14F-4D97-AF65-F5344CB8AC3E}">
        <p14:creationId xmlns:p14="http://schemas.microsoft.com/office/powerpoint/2010/main" val="224031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fontAlgn="base">
              <a:buFont typeface="Arial" panose="020B0604020202020204" pitchFamily="34" charset="0"/>
              <a:buChar char="•"/>
            </a:pPr>
            <a:r>
              <a:rPr lang="en-US" dirty="0"/>
              <a:t>Kafka has been originally developed at </a:t>
            </a:r>
            <a:r>
              <a:rPr lang="en-US" b="1" dirty="0"/>
              <a:t>LinkedIn</a:t>
            </a:r>
            <a:r>
              <a:rPr lang="en-US" dirty="0"/>
              <a:t> and has become a top level </a:t>
            </a:r>
            <a:r>
              <a:rPr lang="en-US" b="1" dirty="0"/>
              <a:t>Apache project</a:t>
            </a:r>
            <a:r>
              <a:rPr lang="en-US" dirty="0"/>
              <a:t> during </a:t>
            </a:r>
            <a:r>
              <a:rPr lang="en-US" b="1" dirty="0"/>
              <a:t>2011</a:t>
            </a:r>
            <a:r>
              <a:rPr lang="en-US" dirty="0"/>
              <a:t>.</a:t>
            </a:r>
            <a:endParaRPr lang="en-US" sz="1800" dirty="0"/>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Apache  Kafka is a </a:t>
            </a:r>
            <a:r>
              <a:rPr lang="en-US" b="1" dirty="0"/>
              <a:t>distributed streaming platform.</a:t>
            </a:r>
            <a:r>
              <a:rPr lang="en-US" dirty="0"/>
              <a:t> </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Apache Kafka Architecture is a good choice for </a:t>
            </a:r>
            <a:r>
              <a:rPr lang="en-US" b="1" dirty="0"/>
              <a:t>scalable real-time distributed streaming.</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Apache Kafka can be used for building </a:t>
            </a:r>
            <a:r>
              <a:rPr lang="en-US" b="1" dirty="0"/>
              <a:t>real-time streaming application</a:t>
            </a:r>
            <a:r>
              <a:rPr lang="en-US" dirty="0"/>
              <a:t> that can </a:t>
            </a:r>
            <a:r>
              <a:rPr lang="en-US" b="1" dirty="0"/>
              <a:t>transform</a:t>
            </a:r>
            <a:r>
              <a:rPr lang="en-US" dirty="0"/>
              <a:t> the </a:t>
            </a:r>
            <a:r>
              <a:rPr lang="en-US" b="1" dirty="0"/>
              <a:t>data</a:t>
            </a:r>
            <a:r>
              <a:rPr lang="en-US" dirty="0"/>
              <a:t> streams or deduce some intelligence out of them.</a:t>
            </a:r>
          </a:p>
          <a:p>
            <a:endParaRPr lang="en-GB" dirty="0"/>
          </a:p>
          <a:p>
            <a:endParaRPr lang="en-GB" dirty="0"/>
          </a:p>
        </p:txBody>
      </p:sp>
      <p:sp>
        <p:nvSpPr>
          <p:cNvPr id="3" name="Title 2"/>
          <p:cNvSpPr>
            <a:spLocks noGrp="1"/>
          </p:cNvSpPr>
          <p:nvPr>
            <p:ph type="title"/>
          </p:nvPr>
        </p:nvSpPr>
        <p:spPr/>
        <p:txBody>
          <a:bodyPr/>
          <a:lstStyle/>
          <a:p>
            <a:r>
              <a:rPr lang="en-US" dirty="0"/>
              <a:t>Overview of Apache Kafka </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12</a:t>
            </a:fld>
            <a:endParaRPr lang="en-GB" noProof="0" dirty="0"/>
          </a:p>
        </p:txBody>
      </p:sp>
    </p:spTree>
    <p:extLst>
      <p:ext uri="{BB962C8B-B14F-4D97-AF65-F5344CB8AC3E}">
        <p14:creationId xmlns:p14="http://schemas.microsoft.com/office/powerpoint/2010/main" val="322145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Scalability</a:t>
            </a:r>
            <a:r>
              <a:rPr lang="en-US" dirty="0"/>
              <a:t> – The framework should handle </a:t>
            </a:r>
            <a:r>
              <a:rPr lang="en-US" b="1" dirty="0"/>
              <a:t>scalability</a:t>
            </a:r>
            <a:r>
              <a:rPr lang="en-US" dirty="0"/>
              <a:t> in all the </a:t>
            </a:r>
            <a:r>
              <a:rPr lang="en-US" b="1" dirty="0"/>
              <a:t>four dimensions </a:t>
            </a:r>
            <a:r>
              <a:rPr lang="en-US" dirty="0"/>
              <a:t>(event producers, event processors, event consumers and event connectors [we shall learn about these in due course of this tutorial]).</a:t>
            </a:r>
          </a:p>
          <a:p>
            <a:pPr fontAlgn="base"/>
            <a:endParaRPr lang="en-US" dirty="0"/>
          </a:p>
          <a:p>
            <a:pPr fontAlgn="base"/>
            <a:r>
              <a:rPr lang="en-US" b="1" dirty="0"/>
              <a:t>High-Volume</a:t>
            </a:r>
            <a:r>
              <a:rPr lang="en-US" dirty="0"/>
              <a:t> – It should be capable of working with </a:t>
            </a:r>
            <a:r>
              <a:rPr lang="en-US" b="1" dirty="0"/>
              <a:t>huge volume of data streams</a:t>
            </a:r>
            <a:r>
              <a:rPr lang="en-US" dirty="0"/>
              <a:t>.</a:t>
            </a:r>
          </a:p>
          <a:p>
            <a:pPr fontAlgn="base"/>
            <a:endParaRPr lang="en-US" dirty="0"/>
          </a:p>
          <a:p>
            <a:pPr fontAlgn="base"/>
            <a:r>
              <a:rPr lang="en-US" b="1" dirty="0"/>
              <a:t>Data Transformations</a:t>
            </a:r>
            <a:r>
              <a:rPr lang="en-US" dirty="0"/>
              <a:t> – Kafka should provide provision for </a:t>
            </a:r>
            <a:r>
              <a:rPr lang="en-US" b="1" dirty="0"/>
              <a:t>deriving new data streams </a:t>
            </a:r>
            <a:r>
              <a:rPr lang="en-US" dirty="0"/>
              <a:t>using the data streams from producers.</a:t>
            </a:r>
          </a:p>
          <a:p>
            <a:pPr fontAlgn="base"/>
            <a:endParaRPr lang="en-US" dirty="0"/>
          </a:p>
          <a:p>
            <a:pPr fontAlgn="base"/>
            <a:r>
              <a:rPr lang="en-US" b="1" dirty="0"/>
              <a:t>Low latency</a:t>
            </a:r>
            <a:r>
              <a:rPr lang="en-US" dirty="0"/>
              <a:t> – To address traditional use cases of messaging, which require low latency.</a:t>
            </a:r>
          </a:p>
          <a:p>
            <a:pPr fontAlgn="base"/>
            <a:endParaRPr lang="en-US" dirty="0"/>
          </a:p>
          <a:p>
            <a:pPr fontAlgn="base"/>
            <a:r>
              <a:rPr lang="en-US" b="1" dirty="0"/>
              <a:t>Fault Tolerance</a:t>
            </a:r>
            <a:r>
              <a:rPr lang="en-US" dirty="0"/>
              <a:t> – The </a:t>
            </a:r>
            <a:r>
              <a:rPr lang="en-US" b="1" dirty="0"/>
              <a:t>Kafka cluster</a:t>
            </a:r>
            <a:r>
              <a:rPr lang="en-US" dirty="0"/>
              <a:t> should handle </a:t>
            </a:r>
            <a:r>
              <a:rPr lang="en-US" b="1" dirty="0"/>
              <a:t>failures</a:t>
            </a:r>
            <a:r>
              <a:rPr lang="en-US" dirty="0"/>
              <a:t> with the masters and data bases.</a:t>
            </a:r>
          </a:p>
          <a:p>
            <a:endParaRPr lang="en-GB" dirty="0"/>
          </a:p>
          <a:p>
            <a:endParaRPr lang="en-GB" dirty="0"/>
          </a:p>
        </p:txBody>
      </p:sp>
      <p:sp>
        <p:nvSpPr>
          <p:cNvPr id="3" name="Title 2"/>
          <p:cNvSpPr>
            <a:spLocks noGrp="1"/>
          </p:cNvSpPr>
          <p:nvPr>
            <p:ph type="title"/>
          </p:nvPr>
        </p:nvSpPr>
        <p:spPr/>
        <p:txBody>
          <a:bodyPr/>
          <a:lstStyle/>
          <a:p>
            <a:pPr fontAlgn="base"/>
            <a:r>
              <a:rPr lang="en-US" dirty="0"/>
              <a:t>Design Goals of Apache Kafka</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13</a:t>
            </a:fld>
            <a:endParaRPr lang="en-GB" noProof="0" dirty="0"/>
          </a:p>
        </p:txBody>
      </p:sp>
    </p:spTree>
    <p:extLst>
      <p:ext uri="{BB962C8B-B14F-4D97-AF65-F5344CB8AC3E}">
        <p14:creationId xmlns:p14="http://schemas.microsoft.com/office/powerpoint/2010/main" val="308743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fontAlgn="base">
              <a:buFont typeface="Arial" panose="020B0604020202020204" pitchFamily="34" charset="0"/>
              <a:buChar char="•"/>
            </a:pPr>
            <a:r>
              <a:rPr lang="en-US" dirty="0"/>
              <a:t>Topic [It is soul of Kafka].</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Producers.</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Consumers.</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Stream Processors.</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Connectors.</a:t>
            </a:r>
          </a:p>
          <a:p>
            <a:endParaRPr lang="en-GB" dirty="0"/>
          </a:p>
          <a:p>
            <a:endParaRPr lang="en-GB" dirty="0"/>
          </a:p>
        </p:txBody>
      </p:sp>
      <p:sp>
        <p:nvSpPr>
          <p:cNvPr id="3" name="Title 2"/>
          <p:cNvSpPr>
            <a:spLocks noGrp="1"/>
          </p:cNvSpPr>
          <p:nvPr>
            <p:ph type="title"/>
          </p:nvPr>
        </p:nvSpPr>
        <p:spPr/>
        <p:txBody>
          <a:bodyPr/>
          <a:lstStyle/>
          <a:p>
            <a:pPr fontAlgn="base"/>
            <a:r>
              <a:rPr lang="en-US" dirty="0"/>
              <a:t>Kafka Framework – Core APIs</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14</a:t>
            </a:fld>
            <a:endParaRPr lang="en-GB" noProof="0" dirty="0"/>
          </a:p>
        </p:txBody>
      </p:sp>
    </p:spTree>
    <p:extLst>
      <p:ext uri="{BB962C8B-B14F-4D97-AF65-F5344CB8AC3E}">
        <p14:creationId xmlns:p14="http://schemas.microsoft.com/office/powerpoint/2010/main" val="39857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Kafka Framework – Architecture and  Core APIs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15</a:t>
            </a:fld>
            <a:endParaRPr lang="en-GB" noProof="0" dirty="0"/>
          </a:p>
        </p:txBody>
      </p:sp>
      <p:pic>
        <p:nvPicPr>
          <p:cNvPr id="6" name="Content Placeholder 5">
            <a:extLst>
              <a:ext uri="{FF2B5EF4-FFF2-40B4-BE49-F238E27FC236}">
                <a16:creationId xmlns:a16="http://schemas.microsoft.com/office/drawing/2014/main" id="{311B0701-2778-4102-97E8-EFFAD3C8D5C3}"/>
              </a:ext>
            </a:extLst>
          </p:cNvPr>
          <p:cNvPicPr>
            <a:picLocks noGrp="1" noChangeAspect="1"/>
          </p:cNvPicPr>
          <p:nvPr>
            <p:ph idx="1"/>
          </p:nvPr>
        </p:nvPicPr>
        <p:blipFill>
          <a:blip r:embed="rId2"/>
          <a:stretch>
            <a:fillRect/>
          </a:stretch>
        </p:blipFill>
        <p:spPr>
          <a:xfrm>
            <a:off x="1869743" y="1236995"/>
            <a:ext cx="6563941" cy="5068271"/>
          </a:xfrm>
          <a:prstGeom prst="rect">
            <a:avLst/>
          </a:prstGeom>
        </p:spPr>
      </p:pic>
    </p:spTree>
    <p:extLst>
      <p:ext uri="{BB962C8B-B14F-4D97-AF65-F5344CB8AC3E}">
        <p14:creationId xmlns:p14="http://schemas.microsoft.com/office/powerpoint/2010/main" val="246340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134808"/>
            <a:ext cx="10479024" cy="5065967"/>
          </a:xfrm>
        </p:spPr>
        <p:txBody>
          <a:bodyPr/>
          <a:lstStyle/>
          <a:p>
            <a:pPr marL="342900" indent="-342900" fontAlgn="base">
              <a:buFont typeface="Arial" panose="020B0604020202020204" pitchFamily="34" charset="0"/>
              <a:buChar char="•"/>
            </a:pPr>
            <a:r>
              <a:rPr lang="en-US" dirty="0"/>
              <a:t>It is an applications that </a:t>
            </a:r>
            <a:r>
              <a:rPr lang="en-US" b="1" dirty="0"/>
              <a:t>send data streams </a:t>
            </a:r>
            <a:r>
              <a:rPr lang="en-US" dirty="0"/>
              <a:t>to </a:t>
            </a:r>
            <a:r>
              <a:rPr lang="en-US" b="1" dirty="0"/>
              <a:t>topics</a:t>
            </a:r>
            <a:r>
              <a:rPr lang="en-US" dirty="0"/>
              <a:t> in Kafka Cluster.</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 A producer can send the </a:t>
            </a:r>
            <a:r>
              <a:rPr lang="en-US" b="1" dirty="0"/>
              <a:t>stream of records</a:t>
            </a:r>
            <a:r>
              <a:rPr lang="en-US" dirty="0"/>
              <a:t> to </a:t>
            </a:r>
            <a:r>
              <a:rPr lang="en-US" b="1" dirty="0"/>
              <a:t>multiple topics</a:t>
            </a:r>
            <a:r>
              <a:rPr lang="en-US" dirty="0"/>
              <a:t>. </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Apache Kafka </a:t>
            </a:r>
            <a:r>
              <a:rPr lang="en-US" b="1" dirty="0"/>
              <a:t>Producer API</a:t>
            </a:r>
            <a:r>
              <a:rPr lang="en-US" dirty="0"/>
              <a:t> enables an application to become a </a:t>
            </a:r>
            <a:r>
              <a:rPr lang="en-US" b="1" dirty="0"/>
              <a:t>producer</a:t>
            </a:r>
            <a:r>
              <a:rPr lang="en-US" dirty="0"/>
              <a:t>.</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Producers are </a:t>
            </a:r>
            <a:r>
              <a:rPr lang="en-US" b="1" dirty="0"/>
              <a:t>source of data</a:t>
            </a:r>
            <a:r>
              <a:rPr lang="en-US" dirty="0"/>
              <a:t> streams in Kafka Cluster.</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Producers are </a:t>
            </a:r>
            <a:r>
              <a:rPr lang="en-US" b="1" dirty="0"/>
              <a:t>scalable</a:t>
            </a:r>
            <a:r>
              <a:rPr lang="en-US" dirty="0"/>
              <a:t>. Multiple producer applications could be connected to the </a:t>
            </a:r>
            <a:r>
              <a:rPr lang="en-US" b="1" dirty="0"/>
              <a:t>Kafka Cluster</a:t>
            </a:r>
            <a:r>
              <a:rPr lang="en-US" dirty="0"/>
              <a:t>.</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 single producer can write the </a:t>
            </a:r>
            <a:r>
              <a:rPr lang="en-US" b="1" dirty="0"/>
              <a:t>records</a:t>
            </a:r>
            <a:r>
              <a:rPr lang="en-US" dirty="0"/>
              <a:t> to </a:t>
            </a:r>
            <a:r>
              <a:rPr lang="en-US" b="1" dirty="0"/>
              <a:t>multiple Topics</a:t>
            </a:r>
            <a:r>
              <a:rPr lang="en-US" dirty="0"/>
              <a:t> [based on configuration].</a:t>
            </a:r>
          </a:p>
          <a:p>
            <a:pPr fontAlgn="base"/>
            <a:endParaRPr lang="en-US" dirty="0"/>
          </a:p>
        </p:txBody>
      </p:sp>
      <p:sp>
        <p:nvSpPr>
          <p:cNvPr id="3" name="Title 2"/>
          <p:cNvSpPr>
            <a:spLocks noGrp="1"/>
          </p:cNvSpPr>
          <p:nvPr>
            <p:ph type="title"/>
          </p:nvPr>
        </p:nvSpPr>
        <p:spPr/>
        <p:txBody>
          <a:bodyPr/>
          <a:lstStyle/>
          <a:p>
            <a:pPr fontAlgn="base"/>
            <a:r>
              <a:rPr lang="en-US" dirty="0"/>
              <a:t>Kafka Framework  Architecture - Producers</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16</a:t>
            </a:fld>
            <a:endParaRPr lang="en-GB" noProof="0" dirty="0"/>
          </a:p>
        </p:txBody>
      </p:sp>
    </p:spTree>
    <p:extLst>
      <p:ext uri="{BB962C8B-B14F-4D97-AF65-F5344CB8AC3E}">
        <p14:creationId xmlns:p14="http://schemas.microsoft.com/office/powerpoint/2010/main" val="2206628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134808"/>
            <a:ext cx="10479024" cy="5065967"/>
          </a:xfrm>
        </p:spPr>
        <p:txBody>
          <a:bodyPr/>
          <a:lstStyle/>
          <a:p>
            <a:pPr marL="342900" indent="-342900" fontAlgn="base">
              <a:buFont typeface="Arial" panose="020B0604020202020204" pitchFamily="34" charset="0"/>
              <a:buChar char="•"/>
            </a:pPr>
            <a:r>
              <a:rPr lang="en-US" dirty="0"/>
              <a:t>It is an applications that </a:t>
            </a:r>
            <a:r>
              <a:rPr lang="en-US" b="1" dirty="0"/>
              <a:t>feed on data streams </a:t>
            </a:r>
            <a:r>
              <a:rPr lang="en-US" dirty="0"/>
              <a:t>from </a:t>
            </a:r>
            <a:r>
              <a:rPr lang="en-US" b="1" dirty="0"/>
              <a:t>topics</a:t>
            </a:r>
            <a:r>
              <a:rPr lang="en-US" dirty="0"/>
              <a:t> in Kafka Cluster. </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 consumer can </a:t>
            </a:r>
            <a:r>
              <a:rPr lang="en-US" b="1" dirty="0"/>
              <a:t>receive</a:t>
            </a:r>
            <a:r>
              <a:rPr lang="en-US" dirty="0"/>
              <a:t> </a:t>
            </a:r>
            <a:r>
              <a:rPr lang="en-US" b="1" dirty="0"/>
              <a:t>stream</a:t>
            </a:r>
            <a:r>
              <a:rPr lang="en-US" dirty="0"/>
              <a:t> of records from </a:t>
            </a:r>
            <a:r>
              <a:rPr lang="en-US" b="1" dirty="0"/>
              <a:t>multiple topics</a:t>
            </a:r>
            <a:r>
              <a:rPr lang="en-US" dirty="0"/>
              <a:t> through subscription. </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Apache Kafka </a:t>
            </a:r>
            <a:r>
              <a:rPr lang="en-US" b="1" dirty="0"/>
              <a:t>Consumer API </a:t>
            </a:r>
            <a:r>
              <a:rPr lang="en-US" dirty="0"/>
              <a:t>enables an application to become a </a:t>
            </a:r>
            <a:r>
              <a:rPr lang="en-US" b="1" dirty="0"/>
              <a:t>consumer</a:t>
            </a:r>
            <a:r>
              <a:rPr lang="en-US" dirty="0"/>
              <a:t>.</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Consumers are scalable.</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Multiple consumer applications could be </a:t>
            </a:r>
            <a:r>
              <a:rPr lang="en-US" b="1" dirty="0"/>
              <a:t>connected to the Kafka Cluster.</a:t>
            </a:r>
          </a:p>
          <a:p>
            <a:pPr marL="342900" indent="-342900" fontAlgn="base">
              <a:buFont typeface="Arial" panose="020B0604020202020204" pitchFamily="34" charset="0"/>
              <a:buChar char="•"/>
            </a:pPr>
            <a:endParaRPr lang="en-US" b="1" dirty="0"/>
          </a:p>
          <a:p>
            <a:pPr marL="342900" indent="-342900" fontAlgn="base">
              <a:buFont typeface="Arial" panose="020B0604020202020204" pitchFamily="34" charset="0"/>
              <a:buChar char="•"/>
            </a:pPr>
            <a:r>
              <a:rPr lang="en-US" dirty="0"/>
              <a:t>A </a:t>
            </a:r>
            <a:r>
              <a:rPr lang="en-US" b="1" dirty="0"/>
              <a:t>single consumer </a:t>
            </a:r>
            <a:r>
              <a:rPr lang="en-US" dirty="0"/>
              <a:t>can subscribe to the records of </a:t>
            </a:r>
            <a:r>
              <a:rPr lang="en-US" b="1" dirty="0"/>
              <a:t>multiple Topics </a:t>
            </a:r>
            <a:r>
              <a:rPr lang="en-US" dirty="0"/>
              <a:t>[based on configuration].</a:t>
            </a:r>
          </a:p>
        </p:txBody>
      </p:sp>
      <p:sp>
        <p:nvSpPr>
          <p:cNvPr id="3" name="Title 2"/>
          <p:cNvSpPr>
            <a:spLocks noGrp="1"/>
          </p:cNvSpPr>
          <p:nvPr>
            <p:ph type="title"/>
          </p:nvPr>
        </p:nvSpPr>
        <p:spPr/>
        <p:txBody>
          <a:bodyPr/>
          <a:lstStyle/>
          <a:p>
            <a:pPr fontAlgn="base"/>
            <a:r>
              <a:rPr lang="en-US" dirty="0"/>
              <a:t>Kafka Framework Architecture - Consumers</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17</a:t>
            </a:fld>
            <a:endParaRPr lang="en-GB" noProof="0" dirty="0"/>
          </a:p>
        </p:txBody>
      </p:sp>
    </p:spTree>
    <p:extLst>
      <p:ext uri="{BB962C8B-B14F-4D97-AF65-F5344CB8AC3E}">
        <p14:creationId xmlns:p14="http://schemas.microsoft.com/office/powerpoint/2010/main" val="2341885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34808"/>
            <a:ext cx="10479024" cy="5163545"/>
          </a:xfrm>
        </p:spPr>
        <p:txBody>
          <a:bodyPr/>
          <a:lstStyle/>
          <a:p>
            <a:pPr marL="342900" indent="-342900" fontAlgn="base">
              <a:buFont typeface="Arial" panose="020B0604020202020204" pitchFamily="34" charset="0"/>
              <a:buChar char="•"/>
            </a:pPr>
            <a:r>
              <a:rPr lang="en-US" dirty="0"/>
              <a:t>It  is an  applications that </a:t>
            </a:r>
            <a:r>
              <a:rPr lang="en-US" b="1" dirty="0"/>
              <a:t>transform data streams</a:t>
            </a:r>
            <a:r>
              <a:rPr lang="en-US" dirty="0"/>
              <a:t> of topics to other </a:t>
            </a:r>
            <a:r>
              <a:rPr lang="en-US" b="1" dirty="0"/>
              <a:t>data streams of topics</a:t>
            </a:r>
            <a:r>
              <a:rPr lang="en-US" dirty="0"/>
              <a:t> in Kafka Cluster. </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Apache Kafka Streams API enables an application to become a </a:t>
            </a:r>
            <a:r>
              <a:rPr lang="en-US" b="1" dirty="0"/>
              <a:t>stream processor</a:t>
            </a:r>
            <a:r>
              <a:rPr lang="en-US" dirty="0"/>
              <a:t>.</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Stream Processors first act as </a:t>
            </a:r>
            <a:r>
              <a:rPr lang="en-US" b="1" dirty="0"/>
              <a:t>sink</a:t>
            </a:r>
            <a:r>
              <a:rPr lang="en-US" dirty="0"/>
              <a:t> and then as </a:t>
            </a:r>
            <a:r>
              <a:rPr lang="en-US" b="1" dirty="0"/>
              <a:t>source</a:t>
            </a:r>
            <a:r>
              <a:rPr lang="en-US" dirty="0"/>
              <a:t> in Kafka Cluster.</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Stream Processors are </a:t>
            </a:r>
            <a:r>
              <a:rPr lang="en-US" b="1" dirty="0"/>
              <a:t>scalable</a:t>
            </a:r>
            <a:r>
              <a:rPr lang="en-US" dirty="0"/>
              <a:t>. Multiple Stream Processing applications could be </a:t>
            </a:r>
            <a:r>
              <a:rPr lang="en-US" b="1" dirty="0"/>
              <a:t>connected to the Kafka Cluster</a:t>
            </a:r>
            <a:r>
              <a:rPr lang="en-US" dirty="0"/>
              <a:t>.</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 single Stream Processor can subscribe to the records of </a:t>
            </a:r>
            <a:r>
              <a:rPr lang="en-US" b="1" dirty="0"/>
              <a:t>multiple Topics</a:t>
            </a:r>
            <a:r>
              <a:rPr lang="en-US" dirty="0"/>
              <a:t> [based on configuration] and then write records back to multiple Topics.</a:t>
            </a:r>
          </a:p>
          <a:p>
            <a:pPr fontAlgn="base"/>
            <a:endParaRPr lang="en-GB" dirty="0"/>
          </a:p>
        </p:txBody>
      </p:sp>
      <p:sp>
        <p:nvSpPr>
          <p:cNvPr id="3" name="Title 2"/>
          <p:cNvSpPr>
            <a:spLocks noGrp="1"/>
          </p:cNvSpPr>
          <p:nvPr>
            <p:ph type="title"/>
          </p:nvPr>
        </p:nvSpPr>
        <p:spPr/>
        <p:txBody>
          <a:bodyPr/>
          <a:lstStyle/>
          <a:p>
            <a:pPr fontAlgn="base"/>
            <a:r>
              <a:rPr lang="en-US" dirty="0"/>
              <a:t>Kafka Framework  Architecture- Stream Processors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18</a:t>
            </a:fld>
            <a:endParaRPr lang="en-GB" noProof="0" dirty="0"/>
          </a:p>
        </p:txBody>
      </p:sp>
    </p:spTree>
    <p:extLst>
      <p:ext uri="{BB962C8B-B14F-4D97-AF65-F5344CB8AC3E}">
        <p14:creationId xmlns:p14="http://schemas.microsoft.com/office/powerpoint/2010/main" val="450205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037230"/>
            <a:ext cx="10479024" cy="5163545"/>
          </a:xfrm>
        </p:spPr>
        <p:txBody>
          <a:bodyPr/>
          <a:lstStyle/>
          <a:p>
            <a:pPr fontAlgn="base"/>
            <a:endParaRPr lang="en-US" dirty="0"/>
          </a:p>
          <a:p>
            <a:pPr marL="342900" indent="-342900" fontAlgn="base">
              <a:buFont typeface="Arial" panose="020B0604020202020204" pitchFamily="34" charset="0"/>
              <a:buChar char="•"/>
            </a:pPr>
            <a:r>
              <a:rPr lang="en-US" dirty="0"/>
              <a:t>It is  responsible for </a:t>
            </a:r>
            <a:r>
              <a:rPr lang="en-US" b="1" dirty="0"/>
              <a:t>pulling stream data</a:t>
            </a:r>
            <a:r>
              <a:rPr lang="en-US" dirty="0"/>
              <a:t> from Producers or transformed data from Stream Processors and delivering stream data to </a:t>
            </a:r>
            <a:r>
              <a:rPr lang="en-US" b="1" dirty="0"/>
              <a:t>Consumers or Stream Processors</a:t>
            </a:r>
            <a:r>
              <a:rPr lang="en-US" dirty="0"/>
              <a:t>.</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Connectors are those which allow the </a:t>
            </a:r>
            <a:r>
              <a:rPr lang="en-US" b="1" dirty="0"/>
              <a:t>integration</a:t>
            </a:r>
            <a:r>
              <a:rPr lang="en-US" dirty="0"/>
              <a:t> of things like Relational Databases to the Kafka Cluster and </a:t>
            </a:r>
            <a:r>
              <a:rPr lang="en-US" b="1" dirty="0"/>
              <a:t>automatically monitor </a:t>
            </a:r>
            <a:r>
              <a:rPr lang="en-US" dirty="0"/>
              <a:t>the changes. They also help to pull those changes onto the Kafka cluster.</a:t>
            </a:r>
          </a:p>
          <a:p>
            <a:pPr marL="342900" indent="-342900" fontAlgn="base">
              <a:buFont typeface="Arial" panose="020B0604020202020204" pitchFamily="34" charset="0"/>
              <a:buChar char="•"/>
            </a:pPr>
            <a:r>
              <a:rPr lang="en-US" dirty="0"/>
              <a:t>Connectors provide a </a:t>
            </a:r>
            <a:r>
              <a:rPr lang="en-US" b="1" dirty="0"/>
              <a:t>single source </a:t>
            </a:r>
            <a:r>
              <a:rPr lang="en-US" dirty="0"/>
              <a:t>of ground truth data. Which means that we have a record of changes, a Topic has undergone.</a:t>
            </a:r>
          </a:p>
          <a:p>
            <a:pPr fontAlgn="base"/>
            <a:endParaRPr lang="en-GB" dirty="0"/>
          </a:p>
        </p:txBody>
      </p:sp>
      <p:sp>
        <p:nvSpPr>
          <p:cNvPr id="3" name="Title 2"/>
          <p:cNvSpPr>
            <a:spLocks noGrp="1"/>
          </p:cNvSpPr>
          <p:nvPr>
            <p:ph type="title"/>
          </p:nvPr>
        </p:nvSpPr>
        <p:spPr/>
        <p:txBody>
          <a:bodyPr/>
          <a:lstStyle/>
          <a:p>
            <a:pPr fontAlgn="base"/>
            <a:r>
              <a:rPr lang="en-US" dirty="0"/>
              <a:t>Kafka Framework  Architecture- Connectors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19</a:t>
            </a:fld>
            <a:endParaRPr lang="en-GB" noProof="0" dirty="0"/>
          </a:p>
        </p:txBody>
      </p:sp>
    </p:spTree>
    <p:extLst>
      <p:ext uri="{BB962C8B-B14F-4D97-AF65-F5344CB8AC3E}">
        <p14:creationId xmlns:p14="http://schemas.microsoft.com/office/powerpoint/2010/main" val="12459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Transaction Management</a:t>
            </a:r>
          </a:p>
          <a:p>
            <a:pPr marL="342900" indent="-342900">
              <a:buFont typeface="Arial" panose="020B0604020202020204" pitchFamily="34" charset="0"/>
              <a:buChar char="•"/>
            </a:pPr>
            <a:r>
              <a:rPr lang="en-US" dirty="0"/>
              <a:t>What is Messaging</a:t>
            </a:r>
          </a:p>
          <a:p>
            <a:pPr marL="342900" indent="-342900">
              <a:buFont typeface="Arial" panose="020B0604020202020204" pitchFamily="34" charset="0"/>
              <a:buChar char="•"/>
            </a:pPr>
            <a:r>
              <a:rPr lang="en-US" dirty="0"/>
              <a:t>What is Java Message Service(JMS) and Domains</a:t>
            </a:r>
          </a:p>
          <a:p>
            <a:pPr marL="342900" indent="-342900">
              <a:buFont typeface="Arial" panose="020B0604020202020204" pitchFamily="34" charset="0"/>
              <a:buChar char="•"/>
            </a:pPr>
            <a:r>
              <a:rPr lang="en-US" dirty="0"/>
              <a:t>JMS Programming Model &amp; JMS Advantages</a:t>
            </a:r>
          </a:p>
          <a:p>
            <a:pPr marL="342900" indent="-342900">
              <a:buFont typeface="Arial" panose="020B0604020202020204" pitchFamily="34" charset="0"/>
              <a:buChar char="•"/>
            </a:pPr>
            <a:r>
              <a:rPr lang="en-US" dirty="0"/>
              <a:t>Most popular JMS Providers</a:t>
            </a:r>
          </a:p>
          <a:p>
            <a:pPr marL="342900" indent="-342900">
              <a:buFont typeface="Arial" panose="020B0604020202020204" pitchFamily="34" charset="0"/>
              <a:buChar char="•"/>
            </a:pPr>
            <a:r>
              <a:rPr lang="en-US" dirty="0"/>
              <a:t>Overview of Apache Kafka </a:t>
            </a:r>
          </a:p>
          <a:p>
            <a:pPr marL="342900" indent="-342900">
              <a:buFont typeface="Arial" panose="020B0604020202020204" pitchFamily="34" charset="0"/>
              <a:buChar char="•"/>
            </a:pPr>
            <a:r>
              <a:rPr lang="en-US" dirty="0"/>
              <a:t>Design Goals of Apache Kafka</a:t>
            </a:r>
          </a:p>
          <a:p>
            <a:pPr marL="342900" indent="-342900">
              <a:buFont typeface="Arial" panose="020B0604020202020204" pitchFamily="34" charset="0"/>
              <a:buChar char="•"/>
            </a:pPr>
            <a:r>
              <a:rPr lang="en-US" dirty="0"/>
              <a:t>Kafka Framework – Core APIs</a:t>
            </a:r>
          </a:p>
          <a:p>
            <a:pPr marL="342900" indent="-342900">
              <a:buFont typeface="Arial" panose="020B0604020202020204" pitchFamily="34" charset="0"/>
              <a:buChar char="•"/>
            </a:pPr>
            <a:r>
              <a:rPr lang="en-US" dirty="0"/>
              <a:t>Kafka Framework – Architecture and  Core APIs</a:t>
            </a:r>
          </a:p>
          <a:p>
            <a:pPr marL="342900" indent="-342900">
              <a:buFont typeface="Arial" panose="020B0604020202020204" pitchFamily="34" charset="0"/>
              <a:buChar char="•"/>
            </a:pPr>
            <a:r>
              <a:rPr lang="en-US" dirty="0"/>
              <a:t>Kafka Framework  Architecture - Consumer, Producer, Topic, </a:t>
            </a:r>
            <a:r>
              <a:rPr lang="en-US" dirty="0" err="1"/>
              <a:t>ZooKeeper</a:t>
            </a:r>
            <a:r>
              <a:rPr lang="en-US" dirty="0"/>
              <a:t>.</a:t>
            </a:r>
          </a:p>
          <a:p>
            <a:pPr marL="342900" indent="-342900">
              <a:buFont typeface="Arial" panose="020B0604020202020204" pitchFamily="34" charset="0"/>
              <a:buChar char="•"/>
            </a:pPr>
            <a:r>
              <a:rPr lang="en-US" dirty="0"/>
              <a:t>Life cycle of an Entry (or Record) in Kafka Cluster</a:t>
            </a:r>
          </a:p>
          <a:p>
            <a:pPr marL="342900" indent="-342900">
              <a:buFont typeface="Arial" panose="020B0604020202020204" pitchFamily="34" charset="0"/>
              <a:buChar char="•"/>
            </a:pPr>
            <a:r>
              <a:rPr lang="en-US" dirty="0"/>
              <a:t>Brokers, Topics and their Partitions – in Apache Kafka Architecture</a:t>
            </a:r>
          </a:p>
          <a:p>
            <a:pPr marL="342900" indent="-342900">
              <a:buFont typeface="Arial" panose="020B0604020202020204" pitchFamily="34" charset="0"/>
              <a:buChar char="•"/>
            </a:pPr>
            <a:r>
              <a:rPr lang="en-US" dirty="0"/>
              <a:t>Information Required for  Producer and Consumer</a:t>
            </a:r>
          </a:p>
          <a:p>
            <a:pPr marL="342900" indent="-342900">
              <a:buFont typeface="Arial" panose="020B0604020202020204" pitchFamily="34" charset="0"/>
              <a:buChar char="•"/>
            </a:pPr>
            <a:r>
              <a:rPr lang="en-US" dirty="0"/>
              <a:t>Kafka Setup  &amp; Configurations</a:t>
            </a:r>
          </a:p>
          <a:p>
            <a:pPr marL="342900" indent="-342900">
              <a:buFont typeface="Arial" panose="020B0604020202020204" pitchFamily="34" charset="0"/>
              <a:buChar char="•"/>
            </a:pPr>
            <a:r>
              <a:rPr lang="en-US" dirty="0"/>
              <a:t>Examples</a:t>
            </a:r>
          </a:p>
          <a:p>
            <a:pPr marL="342900" indent="-342900">
              <a:buFont typeface="Arial" panose="020B0604020202020204" pitchFamily="34" charset="0"/>
              <a:buChar char="•"/>
            </a:pPr>
            <a:r>
              <a:rPr lang="en-US" dirty="0"/>
              <a:t>Q&amp;A</a:t>
            </a:r>
            <a:endParaRPr lang="en-GB" dirty="0"/>
          </a:p>
        </p:txBody>
      </p:sp>
      <p:sp>
        <p:nvSpPr>
          <p:cNvPr id="3" name="Title 2"/>
          <p:cNvSpPr>
            <a:spLocks noGrp="1"/>
          </p:cNvSpPr>
          <p:nvPr>
            <p:ph type="title"/>
          </p:nvPr>
        </p:nvSpPr>
        <p:spPr/>
        <p:txBody>
          <a:bodyPr/>
          <a:lstStyle/>
          <a:p>
            <a:r>
              <a:rPr lang="en-GB" dirty="0"/>
              <a:t>Transaction Management -Synchronous vs Asynchronous Transactions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1366370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Topic</a:t>
            </a:r>
            <a:r>
              <a:rPr lang="en-US" dirty="0"/>
              <a:t> is a category in which streams of events/records are stored in Kafka cluster.</a:t>
            </a:r>
          </a:p>
          <a:p>
            <a:pPr fontAlgn="base"/>
            <a:endParaRPr lang="en-US" dirty="0"/>
          </a:p>
          <a:p>
            <a:pPr fontAlgn="base"/>
            <a:r>
              <a:rPr lang="en-US" dirty="0"/>
              <a:t> A Kafka Topic could be divided into multiple partitions. Partitions are the ones that realize parallelism and redundancy in Kafka.</a:t>
            </a:r>
          </a:p>
          <a:p>
            <a:pPr fontAlgn="base"/>
            <a:endParaRPr lang="en-US" dirty="0"/>
          </a:p>
          <a:p>
            <a:pPr fontAlgn="base"/>
            <a:r>
              <a:rPr lang="en-US" b="1" dirty="0"/>
              <a:t>Kafka Cluster</a:t>
            </a:r>
          </a:p>
          <a:p>
            <a:pPr fontAlgn="base"/>
            <a:r>
              <a:rPr lang="en-US" dirty="0"/>
              <a:t>Kafka Cluster consists of </a:t>
            </a:r>
            <a:r>
              <a:rPr lang="en-US" b="1" dirty="0"/>
              <a:t>multiple brokers and a Zookeeper</a:t>
            </a:r>
            <a:r>
              <a:rPr lang="en-US" dirty="0"/>
              <a:t>.</a:t>
            </a:r>
          </a:p>
          <a:p>
            <a:pPr fontAlgn="base"/>
            <a:endParaRPr lang="en-US" b="1" dirty="0"/>
          </a:p>
          <a:p>
            <a:pPr fontAlgn="base"/>
            <a:r>
              <a:rPr lang="en-US" b="1" dirty="0"/>
              <a:t>Kafka Broker</a:t>
            </a:r>
          </a:p>
          <a:p>
            <a:pPr fontAlgn="base"/>
            <a:r>
              <a:rPr lang="en-US" dirty="0"/>
              <a:t>Broker is an </a:t>
            </a:r>
            <a:r>
              <a:rPr lang="en-US" b="1" dirty="0"/>
              <a:t>instance of Kafka</a:t>
            </a:r>
            <a:r>
              <a:rPr lang="en-US" dirty="0"/>
              <a:t> that communicate with </a:t>
            </a:r>
            <a:r>
              <a:rPr lang="en-US" b="1" dirty="0" err="1"/>
              <a:t>ZooKeeper</a:t>
            </a:r>
            <a:r>
              <a:rPr lang="en-US" dirty="0"/>
              <a:t>. Each broker holds partition(s) of topic(s). Some of those partitions are leaders and others are </a:t>
            </a:r>
            <a:r>
              <a:rPr lang="en-US" b="1" dirty="0"/>
              <a:t>replicas</a:t>
            </a:r>
            <a:r>
              <a:rPr lang="en-US" dirty="0"/>
              <a:t> of leader partitions from other brokers.</a:t>
            </a:r>
          </a:p>
          <a:p>
            <a:endParaRPr lang="en-GB" dirty="0"/>
          </a:p>
        </p:txBody>
      </p:sp>
      <p:sp>
        <p:nvSpPr>
          <p:cNvPr id="3" name="Title 2"/>
          <p:cNvSpPr>
            <a:spLocks noGrp="1"/>
          </p:cNvSpPr>
          <p:nvPr>
            <p:ph type="title"/>
          </p:nvPr>
        </p:nvSpPr>
        <p:spPr/>
        <p:txBody>
          <a:bodyPr/>
          <a:lstStyle/>
          <a:p>
            <a:pPr fontAlgn="base"/>
            <a:r>
              <a:rPr lang="en-US" dirty="0"/>
              <a:t>Kafka Framework  Architecture - Topic</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20</a:t>
            </a:fld>
            <a:endParaRPr lang="en-GB" noProof="0" dirty="0"/>
          </a:p>
        </p:txBody>
      </p:sp>
    </p:spTree>
    <p:extLst>
      <p:ext uri="{BB962C8B-B14F-4D97-AF65-F5344CB8AC3E}">
        <p14:creationId xmlns:p14="http://schemas.microsoft.com/office/powerpoint/2010/main" val="117723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Zookeeper</a:t>
            </a:r>
            <a:r>
              <a:rPr lang="en-US" dirty="0"/>
              <a:t> is a centralized service for maintaining configuration information, naming, providing distributed synchronization, and providing group services. All of these kinds of services are used in some form or another by distributed applications.</a:t>
            </a:r>
            <a:endParaRPr lang="en-GB" dirty="0"/>
          </a:p>
        </p:txBody>
      </p:sp>
      <p:sp>
        <p:nvSpPr>
          <p:cNvPr id="3" name="Title 2"/>
          <p:cNvSpPr>
            <a:spLocks noGrp="1"/>
          </p:cNvSpPr>
          <p:nvPr>
            <p:ph type="title"/>
          </p:nvPr>
        </p:nvSpPr>
        <p:spPr/>
        <p:txBody>
          <a:bodyPr/>
          <a:lstStyle/>
          <a:p>
            <a:pPr fontAlgn="base"/>
            <a:r>
              <a:rPr lang="en-US" dirty="0"/>
              <a:t>Zookeeper in Kafka</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21</a:t>
            </a:fld>
            <a:endParaRPr lang="en-GB" noProof="0" dirty="0"/>
          </a:p>
        </p:txBody>
      </p:sp>
      <p:pic>
        <p:nvPicPr>
          <p:cNvPr id="5" name="Picture 4">
            <a:extLst>
              <a:ext uri="{FF2B5EF4-FFF2-40B4-BE49-F238E27FC236}">
                <a16:creationId xmlns:a16="http://schemas.microsoft.com/office/drawing/2014/main" id="{6C835963-8125-4FB7-99D8-09D1F30ED044}"/>
              </a:ext>
            </a:extLst>
          </p:cNvPr>
          <p:cNvPicPr>
            <a:picLocks noChangeAspect="1"/>
          </p:cNvPicPr>
          <p:nvPr/>
        </p:nvPicPr>
        <p:blipFill>
          <a:blip r:embed="rId2"/>
          <a:stretch>
            <a:fillRect/>
          </a:stretch>
        </p:blipFill>
        <p:spPr>
          <a:xfrm>
            <a:off x="7629106" y="2715904"/>
            <a:ext cx="4065683" cy="3566761"/>
          </a:xfrm>
          <a:prstGeom prst="rect">
            <a:avLst/>
          </a:prstGeom>
        </p:spPr>
      </p:pic>
      <p:pic>
        <p:nvPicPr>
          <p:cNvPr id="6" name="Picture 5">
            <a:extLst>
              <a:ext uri="{FF2B5EF4-FFF2-40B4-BE49-F238E27FC236}">
                <a16:creationId xmlns:a16="http://schemas.microsoft.com/office/drawing/2014/main" id="{0BAC2FC3-DB62-498A-A21F-AF7DBB6AF4B6}"/>
              </a:ext>
            </a:extLst>
          </p:cNvPr>
          <p:cNvPicPr>
            <a:picLocks noChangeAspect="1"/>
          </p:cNvPicPr>
          <p:nvPr/>
        </p:nvPicPr>
        <p:blipFill>
          <a:blip r:embed="rId3"/>
          <a:stretch>
            <a:fillRect/>
          </a:stretch>
        </p:blipFill>
        <p:spPr>
          <a:xfrm>
            <a:off x="867401" y="3127045"/>
            <a:ext cx="5505450" cy="2076450"/>
          </a:xfrm>
          <a:prstGeom prst="rect">
            <a:avLst/>
          </a:prstGeom>
        </p:spPr>
      </p:pic>
    </p:spTree>
    <p:extLst>
      <p:ext uri="{BB962C8B-B14F-4D97-AF65-F5344CB8AC3E}">
        <p14:creationId xmlns:p14="http://schemas.microsoft.com/office/powerpoint/2010/main" val="298048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fontAlgn="base">
              <a:buFont typeface="Arial" panose="020B0604020202020204" pitchFamily="34" charset="0"/>
              <a:buChar char="•"/>
            </a:pPr>
            <a:r>
              <a:rPr lang="en-US" dirty="0"/>
              <a:t>A record is created by a </a:t>
            </a:r>
            <a:r>
              <a:rPr lang="en-US" b="1" dirty="0"/>
              <a:t>Producer</a:t>
            </a:r>
            <a:r>
              <a:rPr lang="en-US" dirty="0"/>
              <a:t> and is written to one of the existing </a:t>
            </a:r>
            <a:r>
              <a:rPr lang="en-US" b="1" dirty="0"/>
              <a:t>Topics</a:t>
            </a:r>
            <a:r>
              <a:rPr lang="en-US" dirty="0"/>
              <a:t> in Kafka cluster or a new topic is created and written to it. </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The record in the Topic is waiting for the </a:t>
            </a:r>
            <a:r>
              <a:rPr lang="en-US" b="1" dirty="0"/>
              <a:t>Consumer or Stream Processor</a:t>
            </a:r>
            <a:r>
              <a:rPr lang="en-US" dirty="0"/>
              <a:t>  to consume it.</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The Consumer or Processor now may </a:t>
            </a:r>
            <a:r>
              <a:rPr lang="en-US" b="1" dirty="0"/>
              <a:t>transform the record </a:t>
            </a:r>
            <a:r>
              <a:rPr lang="en-US" dirty="0"/>
              <a:t>into a new record or </a:t>
            </a:r>
            <a:r>
              <a:rPr lang="en-US" b="1" dirty="0"/>
              <a:t>enrich</a:t>
            </a:r>
            <a:r>
              <a:rPr lang="en-US" dirty="0"/>
              <a:t> it and write back to the cluster into a new Topic or store in RDBMS. </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There could be </a:t>
            </a:r>
            <a:r>
              <a:rPr lang="en-US" b="1" dirty="0"/>
              <a:t>multiple transformations </a:t>
            </a:r>
            <a:r>
              <a:rPr lang="en-US" dirty="0"/>
              <a:t>by </a:t>
            </a:r>
            <a:r>
              <a:rPr lang="en-US" b="1" dirty="0"/>
              <a:t>multiple Stream Processors</a:t>
            </a:r>
            <a:r>
              <a:rPr lang="en-US" dirty="0"/>
              <a:t> on the record.</a:t>
            </a:r>
          </a:p>
          <a:p>
            <a:pPr marL="342900" indent="-342900" fontAlgn="base">
              <a:buFont typeface="Arial" panose="020B0604020202020204" pitchFamily="34" charset="0"/>
              <a:buChar char="•"/>
            </a:pPr>
            <a:endParaRPr lang="en-US" dirty="0"/>
          </a:p>
          <a:p>
            <a:pPr marL="342900" indent="-342900" fontAlgn="base">
              <a:buFont typeface="Arial" panose="020B0604020202020204" pitchFamily="34" charset="0"/>
              <a:buChar char="•"/>
            </a:pPr>
            <a:r>
              <a:rPr lang="en-US" dirty="0"/>
              <a:t>Any application can become a </a:t>
            </a:r>
            <a:r>
              <a:rPr lang="en-US" b="1" dirty="0"/>
              <a:t>Producer, Consumer or Stream Processor</a:t>
            </a:r>
            <a:r>
              <a:rPr lang="en-US" dirty="0"/>
              <a:t> based on the role it plays in the Cluster. Kafka Cluster is flexible on how an application wants to connect to it.</a:t>
            </a:r>
          </a:p>
          <a:p>
            <a:endParaRPr lang="en-GB" dirty="0"/>
          </a:p>
        </p:txBody>
      </p:sp>
      <p:sp>
        <p:nvSpPr>
          <p:cNvPr id="3" name="Title 2"/>
          <p:cNvSpPr>
            <a:spLocks noGrp="1"/>
          </p:cNvSpPr>
          <p:nvPr>
            <p:ph type="title"/>
          </p:nvPr>
        </p:nvSpPr>
        <p:spPr/>
        <p:txBody>
          <a:bodyPr/>
          <a:lstStyle/>
          <a:p>
            <a:pPr fontAlgn="base"/>
            <a:r>
              <a:rPr lang="en-US" dirty="0"/>
              <a:t>Life cycle of an Entry (or Record) in Kafka Cluster</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22</a:t>
            </a:fld>
            <a:endParaRPr lang="en-GB" noProof="0" dirty="0"/>
          </a:p>
        </p:txBody>
      </p:sp>
    </p:spTree>
    <p:extLst>
      <p:ext uri="{BB962C8B-B14F-4D97-AF65-F5344CB8AC3E}">
        <p14:creationId xmlns:p14="http://schemas.microsoft.com/office/powerpoint/2010/main" val="103321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pPr fontAlgn="base"/>
            <a:r>
              <a:rPr lang="en-US" dirty="0"/>
              <a:t>Brokers, Topics and their Partitions – in Apache Kafka Architecture</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23</a:t>
            </a:fld>
            <a:endParaRPr lang="en-GB" noProof="0" dirty="0"/>
          </a:p>
        </p:txBody>
      </p:sp>
      <p:pic>
        <p:nvPicPr>
          <p:cNvPr id="5" name="Picture 4">
            <a:extLst>
              <a:ext uri="{FF2B5EF4-FFF2-40B4-BE49-F238E27FC236}">
                <a16:creationId xmlns:a16="http://schemas.microsoft.com/office/drawing/2014/main" id="{679F5AEA-FB9E-4CEA-A91D-A025A69618B7}"/>
              </a:ext>
            </a:extLst>
          </p:cNvPr>
          <p:cNvPicPr>
            <a:picLocks noChangeAspect="1"/>
          </p:cNvPicPr>
          <p:nvPr/>
        </p:nvPicPr>
        <p:blipFill>
          <a:blip r:embed="rId2"/>
          <a:stretch>
            <a:fillRect/>
          </a:stretch>
        </p:blipFill>
        <p:spPr>
          <a:xfrm>
            <a:off x="1333500" y="1356369"/>
            <a:ext cx="9216219" cy="4844406"/>
          </a:xfrm>
          <a:prstGeom prst="rect">
            <a:avLst/>
          </a:prstGeom>
        </p:spPr>
      </p:pic>
    </p:spTree>
    <p:extLst>
      <p:ext uri="{BB962C8B-B14F-4D97-AF65-F5344CB8AC3E}">
        <p14:creationId xmlns:p14="http://schemas.microsoft.com/office/powerpoint/2010/main" val="120222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Kafka broker</a:t>
            </a:r>
            <a:r>
              <a:rPr lang="en-US" dirty="0"/>
              <a:t> is the Kafka instance,  Kafka cluster can multiple instances.</a:t>
            </a:r>
          </a:p>
          <a:p>
            <a:r>
              <a:rPr lang="en-US" b="1" dirty="0"/>
              <a:t>Record:</a:t>
            </a:r>
          </a:p>
          <a:p>
            <a:pPr marL="342900" indent="-342900">
              <a:buFont typeface="Arial" panose="020B0604020202020204" pitchFamily="34" charset="0"/>
              <a:buChar char="•"/>
            </a:pPr>
            <a:r>
              <a:rPr lang="en-US" dirty="0"/>
              <a:t>Producer sends </a:t>
            </a:r>
            <a:r>
              <a:rPr lang="en-US" b="1" dirty="0"/>
              <a:t>messages</a:t>
            </a:r>
            <a:r>
              <a:rPr lang="en-US" dirty="0"/>
              <a:t> to Kafka in the form of records. </a:t>
            </a:r>
          </a:p>
          <a:p>
            <a:pPr marL="342900" indent="-342900">
              <a:buFont typeface="Arial" panose="020B0604020202020204" pitchFamily="34" charset="0"/>
              <a:buChar char="•"/>
            </a:pPr>
            <a:r>
              <a:rPr lang="en-US" dirty="0"/>
              <a:t>A record is a key-value pair. It contains the </a:t>
            </a:r>
            <a:r>
              <a:rPr lang="en-US" b="1" dirty="0"/>
              <a:t>topic name and partition number </a:t>
            </a:r>
            <a:r>
              <a:rPr lang="en-US" dirty="0"/>
              <a:t>to be sent. </a:t>
            </a:r>
          </a:p>
          <a:p>
            <a:r>
              <a:rPr lang="en-US" b="1" dirty="0"/>
              <a:t>Kafka broker </a:t>
            </a:r>
            <a:r>
              <a:rPr lang="en-US" dirty="0"/>
              <a:t>keeps records inside topic partitions. Records sequence is maintained at the partition level. </a:t>
            </a:r>
          </a:p>
          <a:p>
            <a:r>
              <a:rPr lang="en-US" b="1" dirty="0"/>
              <a:t>Topic:</a:t>
            </a:r>
            <a:r>
              <a:rPr lang="en-US" dirty="0"/>
              <a:t> Producer writes a record on a topic and the consumer listens to it. A topic can have many partitions but must have at least one.</a:t>
            </a:r>
          </a:p>
          <a:p>
            <a:r>
              <a:rPr lang="en-US" b="1" dirty="0"/>
              <a:t>Partition: </a:t>
            </a:r>
          </a:p>
          <a:p>
            <a:pPr marL="342900" indent="-342900">
              <a:buFont typeface="Arial" panose="020B0604020202020204" pitchFamily="34" charset="0"/>
              <a:buChar char="•"/>
            </a:pPr>
            <a:r>
              <a:rPr lang="en-US" dirty="0"/>
              <a:t>A topic partition is a unit of parallelism in Kafka, i.e. two consumers cannot consume messages from the same partition at the same time.</a:t>
            </a:r>
          </a:p>
          <a:p>
            <a:pPr marL="342900" indent="-342900">
              <a:buFont typeface="Arial" panose="020B0604020202020204" pitchFamily="34" charset="0"/>
              <a:buChar char="•"/>
            </a:pPr>
            <a:r>
              <a:rPr lang="en-US" dirty="0"/>
              <a:t> A consumer can consume from multiple partitions at the same time.</a:t>
            </a:r>
          </a:p>
          <a:p>
            <a:r>
              <a:rPr lang="en-US" b="1" dirty="0"/>
              <a:t>Offset: </a:t>
            </a:r>
            <a:r>
              <a:rPr lang="en-US" dirty="0"/>
              <a:t>A record in a partition has an offset associated with it. Think of it like this: partition is like an array; offsets are like </a:t>
            </a:r>
            <a:r>
              <a:rPr lang="en-US" dirty="0" err="1"/>
              <a:t>indexs</a:t>
            </a:r>
            <a:r>
              <a:rPr lang="en-US" dirty="0"/>
              <a:t>.</a:t>
            </a:r>
          </a:p>
          <a:p>
            <a:pPr fontAlgn="base"/>
            <a:endParaRPr lang="en-US" dirty="0"/>
          </a:p>
          <a:p>
            <a:endParaRPr lang="en-GB" dirty="0"/>
          </a:p>
        </p:txBody>
      </p:sp>
      <p:sp>
        <p:nvSpPr>
          <p:cNvPr id="3" name="Title 2"/>
          <p:cNvSpPr>
            <a:spLocks noGrp="1"/>
          </p:cNvSpPr>
          <p:nvPr>
            <p:ph type="title"/>
          </p:nvPr>
        </p:nvSpPr>
        <p:spPr/>
        <p:txBody>
          <a:bodyPr/>
          <a:lstStyle/>
          <a:p>
            <a:pPr fontAlgn="base"/>
            <a:r>
              <a:rPr lang="en-US" dirty="0"/>
              <a:t>Kafka Broker  &amp; Kafka Topic</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24</a:t>
            </a:fld>
            <a:endParaRPr lang="en-GB" noProof="0" dirty="0"/>
          </a:p>
        </p:txBody>
      </p:sp>
    </p:spTree>
    <p:extLst>
      <p:ext uri="{BB962C8B-B14F-4D97-AF65-F5344CB8AC3E}">
        <p14:creationId xmlns:p14="http://schemas.microsoft.com/office/powerpoint/2010/main" val="364950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fontAlgn="base">
              <a:buFont typeface="+mj-lt"/>
              <a:buAutoNum type="arabicPeriod"/>
            </a:pPr>
            <a:r>
              <a:rPr lang="en-US" dirty="0"/>
              <a:t>BOOTSTRAP_SERVERS_CONFIG: The Kafka broker's address. If Kafka is running in a cluster then you can provide comma (,) separated addresses. For example:</a:t>
            </a:r>
            <a:r>
              <a:rPr lang="en-US" b="1" dirty="0"/>
              <a:t>localhost:9091,localhost:9092 </a:t>
            </a:r>
          </a:p>
          <a:p>
            <a:pPr marL="457200" indent="-457200" fontAlgn="base">
              <a:buFont typeface="+mj-lt"/>
              <a:buAutoNum type="arabicPeriod"/>
            </a:pPr>
            <a:endParaRPr lang="en-US" dirty="0"/>
          </a:p>
          <a:p>
            <a:pPr marL="457200" indent="-457200" fontAlgn="base">
              <a:buFont typeface="+mj-lt"/>
              <a:buAutoNum type="arabicPeriod"/>
            </a:pPr>
            <a:r>
              <a:rPr lang="en-US" dirty="0"/>
              <a:t>CLIENT_ID_CONFIG: Id of the producer so that the broker can determine the source of the request.</a:t>
            </a:r>
          </a:p>
          <a:p>
            <a:pPr marL="457200" indent="-457200" fontAlgn="base">
              <a:buFont typeface="+mj-lt"/>
              <a:buAutoNum type="arabicPeriod"/>
            </a:pPr>
            <a:endParaRPr lang="en-US" dirty="0"/>
          </a:p>
          <a:p>
            <a:pPr marL="457200" indent="-457200" fontAlgn="base">
              <a:buFont typeface="+mj-lt"/>
              <a:buAutoNum type="arabicPeriod"/>
            </a:pPr>
            <a:r>
              <a:rPr lang="en-US" dirty="0"/>
              <a:t>KEY_SERIALIZER_CLASS_CONFIG: The class that will be used to serialize the key object. In our example, our key is Long, so we can use the </a:t>
            </a:r>
            <a:r>
              <a:rPr lang="en-US" dirty="0" err="1"/>
              <a:t>LongSerializer</a:t>
            </a:r>
            <a:r>
              <a:rPr lang="en-US" dirty="0"/>
              <a:t> class to serialize the key. If in your use case you are using some other object as the key then you can create your custom serializer class by implementing the Serializer interface of Kafka and overriding the serialize method.</a:t>
            </a:r>
          </a:p>
          <a:p>
            <a:pPr marL="457200" indent="-457200" fontAlgn="base">
              <a:buFont typeface="+mj-lt"/>
              <a:buAutoNum type="arabicPeriod"/>
            </a:pPr>
            <a:endParaRPr lang="en-US" dirty="0"/>
          </a:p>
          <a:p>
            <a:pPr marL="457200" indent="-457200" fontAlgn="base">
              <a:buFont typeface="+mj-lt"/>
              <a:buAutoNum type="arabicPeriod"/>
            </a:pPr>
            <a:r>
              <a:rPr lang="en-US" dirty="0"/>
              <a:t>VALUE_SERIALIZER_CLASS_CONFIG: The class that will be used to serialize the value object. In our example, our value is String, so we can use the </a:t>
            </a:r>
            <a:r>
              <a:rPr lang="en-US" dirty="0" err="1"/>
              <a:t>StringSerializer</a:t>
            </a:r>
            <a:r>
              <a:rPr lang="en-US" dirty="0"/>
              <a:t> class to serialize the key. If your value is some other object then you create your custom serializer class.</a:t>
            </a:r>
          </a:p>
          <a:p>
            <a:pPr fontAlgn="base"/>
            <a:endParaRPr lang="en-US" dirty="0"/>
          </a:p>
          <a:p>
            <a:endParaRPr lang="en-GB" dirty="0"/>
          </a:p>
        </p:txBody>
      </p:sp>
      <p:sp>
        <p:nvSpPr>
          <p:cNvPr id="3" name="Title 2"/>
          <p:cNvSpPr>
            <a:spLocks noGrp="1"/>
          </p:cNvSpPr>
          <p:nvPr>
            <p:ph type="title"/>
          </p:nvPr>
        </p:nvSpPr>
        <p:spPr/>
        <p:txBody>
          <a:bodyPr/>
          <a:lstStyle/>
          <a:p>
            <a:pPr fontAlgn="base"/>
            <a:r>
              <a:rPr lang="en-US" dirty="0"/>
              <a:t>Information Required for  Producer</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25</a:t>
            </a:fld>
            <a:endParaRPr lang="en-GB" noProof="0" dirty="0"/>
          </a:p>
        </p:txBody>
      </p:sp>
    </p:spTree>
    <p:extLst>
      <p:ext uri="{BB962C8B-B14F-4D97-AF65-F5344CB8AC3E}">
        <p14:creationId xmlns:p14="http://schemas.microsoft.com/office/powerpoint/2010/main" val="359591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fontAlgn="base">
              <a:buFont typeface="+mj-lt"/>
              <a:buAutoNum type="arabicPeriod"/>
            </a:pPr>
            <a:r>
              <a:rPr lang="en-US" dirty="0"/>
              <a:t>BOOTSTRAP_SERVERS_CONFIG: The Kafka broker's address. If Kafka is running in a cluster then you can provide comma (,) </a:t>
            </a:r>
            <a:r>
              <a:rPr lang="en-US" dirty="0" err="1"/>
              <a:t>seperated</a:t>
            </a:r>
            <a:r>
              <a:rPr lang="en-US" dirty="0"/>
              <a:t> addresses. For example: localhost:9091,localhost:9092.</a:t>
            </a:r>
          </a:p>
          <a:p>
            <a:pPr marL="457200" indent="-457200" fontAlgn="base">
              <a:buFont typeface="+mj-lt"/>
              <a:buAutoNum type="arabicPeriod"/>
            </a:pPr>
            <a:endParaRPr lang="en-US" dirty="0"/>
          </a:p>
          <a:p>
            <a:pPr marL="457200" indent="-457200" fontAlgn="base">
              <a:buFont typeface="+mj-lt"/>
              <a:buAutoNum type="arabicPeriod"/>
            </a:pPr>
            <a:r>
              <a:rPr lang="en-US" dirty="0"/>
              <a:t>GROUP_ID_CONFIG: The consumer group id used to identify to which group this consumer belongs.</a:t>
            </a:r>
          </a:p>
          <a:p>
            <a:pPr marL="457200" indent="-457200" fontAlgn="base">
              <a:buFont typeface="+mj-lt"/>
              <a:buAutoNum type="arabicPeriod"/>
            </a:pPr>
            <a:endParaRPr lang="en-US" dirty="0"/>
          </a:p>
          <a:p>
            <a:pPr marL="457200" indent="-457200" fontAlgn="base">
              <a:buFont typeface="+mj-lt"/>
              <a:buAutoNum type="arabicPeriod"/>
            </a:pPr>
            <a:r>
              <a:rPr lang="en-US" dirty="0"/>
              <a:t>KEY_DESERIALIZER_CLASS_CONFIG: The class name to deserialize the key object. We have used Long as the key so we will be using </a:t>
            </a:r>
            <a:r>
              <a:rPr lang="en-US" dirty="0" err="1"/>
              <a:t>LongDeserializer</a:t>
            </a:r>
            <a:r>
              <a:rPr lang="en-US" dirty="0"/>
              <a:t> as the </a:t>
            </a:r>
            <a:r>
              <a:rPr lang="en-US" dirty="0" err="1"/>
              <a:t>deserializer</a:t>
            </a:r>
            <a:r>
              <a:rPr lang="en-US" dirty="0"/>
              <a:t> class. You can create your custom </a:t>
            </a:r>
            <a:r>
              <a:rPr lang="en-US" dirty="0" err="1"/>
              <a:t>deserializer</a:t>
            </a:r>
            <a:r>
              <a:rPr lang="en-US" dirty="0"/>
              <a:t> by implementing the </a:t>
            </a:r>
            <a:r>
              <a:rPr lang="en-US" dirty="0" err="1"/>
              <a:t>Deserializer</a:t>
            </a:r>
            <a:r>
              <a:rPr lang="en-US" dirty="0"/>
              <a:t> interface provided by Kafka.</a:t>
            </a:r>
          </a:p>
          <a:p>
            <a:pPr marL="457200" indent="-457200" fontAlgn="base">
              <a:buFont typeface="+mj-lt"/>
              <a:buAutoNum type="arabicPeriod"/>
            </a:pPr>
            <a:endParaRPr lang="en-US" dirty="0"/>
          </a:p>
          <a:p>
            <a:pPr marL="457200" indent="-457200" fontAlgn="base">
              <a:buFont typeface="+mj-lt"/>
              <a:buAutoNum type="arabicPeriod"/>
            </a:pPr>
            <a:r>
              <a:rPr lang="en-US" dirty="0"/>
              <a:t>VALUE_DESERIALIZER_CLASS_CONFIG: The class name to deserialize the value object. We have used String as the value so we will be using </a:t>
            </a:r>
            <a:r>
              <a:rPr lang="en-US" dirty="0" err="1"/>
              <a:t>StringDeserializer</a:t>
            </a:r>
            <a:r>
              <a:rPr lang="en-US" dirty="0"/>
              <a:t> as the </a:t>
            </a:r>
            <a:r>
              <a:rPr lang="en-US" dirty="0" err="1"/>
              <a:t>deserializer</a:t>
            </a:r>
            <a:r>
              <a:rPr lang="en-US" dirty="0"/>
              <a:t> class. You can create your custom </a:t>
            </a:r>
            <a:r>
              <a:rPr lang="en-US" dirty="0" err="1"/>
              <a:t>deserializer</a:t>
            </a:r>
            <a:r>
              <a:rPr lang="en-US" dirty="0"/>
              <a:t>.</a:t>
            </a:r>
          </a:p>
          <a:p>
            <a:endParaRPr lang="en-GB" dirty="0"/>
          </a:p>
        </p:txBody>
      </p:sp>
      <p:sp>
        <p:nvSpPr>
          <p:cNvPr id="3" name="Title 2"/>
          <p:cNvSpPr>
            <a:spLocks noGrp="1"/>
          </p:cNvSpPr>
          <p:nvPr>
            <p:ph type="title"/>
          </p:nvPr>
        </p:nvSpPr>
        <p:spPr/>
        <p:txBody>
          <a:bodyPr/>
          <a:lstStyle/>
          <a:p>
            <a:pPr fontAlgn="base"/>
            <a:r>
              <a:rPr lang="en-US" dirty="0"/>
              <a:t>Information Required for  Consumer</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26</a:t>
            </a:fld>
            <a:endParaRPr lang="en-GB" noProof="0" dirty="0"/>
          </a:p>
        </p:txBody>
      </p:sp>
    </p:spTree>
    <p:extLst>
      <p:ext uri="{BB962C8B-B14F-4D97-AF65-F5344CB8AC3E}">
        <p14:creationId xmlns:p14="http://schemas.microsoft.com/office/powerpoint/2010/main" val="1905779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endParaRPr lang="en-US" dirty="0"/>
          </a:p>
          <a:p>
            <a:pPr fontAlgn="base"/>
            <a:r>
              <a:rPr lang="en-US" dirty="0"/>
              <a:t>Zookeeper start:</a:t>
            </a:r>
          </a:p>
          <a:p>
            <a:pPr fontAlgn="base"/>
            <a:r>
              <a:rPr lang="en-US" dirty="0"/>
              <a:t>.\bin\windows\zookeeper-server-start.bat .\config\</a:t>
            </a:r>
            <a:r>
              <a:rPr lang="en-US" dirty="0" err="1"/>
              <a:t>zookeeper.properties</a:t>
            </a:r>
            <a:endParaRPr lang="en-US" dirty="0"/>
          </a:p>
          <a:p>
            <a:pPr fontAlgn="base"/>
            <a:endParaRPr lang="en-US" dirty="0"/>
          </a:p>
          <a:p>
            <a:pPr fontAlgn="base"/>
            <a:r>
              <a:rPr lang="en-US" dirty="0"/>
              <a:t>Kafka Server Start</a:t>
            </a:r>
          </a:p>
          <a:p>
            <a:pPr fontAlgn="base"/>
            <a:r>
              <a:rPr lang="en-US" dirty="0"/>
              <a:t>.\bin\windows\kafka-server-start.bat .\config\</a:t>
            </a:r>
            <a:r>
              <a:rPr lang="en-US" dirty="0" err="1"/>
              <a:t>server.properties</a:t>
            </a:r>
            <a:endParaRPr lang="en-US" dirty="0"/>
          </a:p>
          <a:p>
            <a:pPr fontAlgn="base"/>
            <a:endParaRPr lang="en-US" dirty="0"/>
          </a:p>
          <a:p>
            <a:pPr fontAlgn="base"/>
            <a:r>
              <a:rPr lang="en-US" dirty="0"/>
              <a:t>Topic Creation</a:t>
            </a:r>
          </a:p>
          <a:p>
            <a:pPr fontAlgn="base"/>
            <a:r>
              <a:rPr lang="en-US" dirty="0"/>
              <a:t>\bin\windows\kafka-topics.bat --create --zookeeper localhost:2181 --replication-factor 1 --partitions 1 --topic </a:t>
            </a:r>
            <a:r>
              <a:rPr lang="en-US" dirty="0" err="1"/>
              <a:t>javainuse</a:t>
            </a:r>
            <a:r>
              <a:rPr lang="en-US" dirty="0"/>
              <a:t>-topic</a:t>
            </a:r>
          </a:p>
          <a:p>
            <a:pPr fontAlgn="base"/>
            <a:endParaRPr lang="en-US" dirty="0"/>
          </a:p>
          <a:p>
            <a:pPr fontAlgn="base"/>
            <a:endParaRPr lang="en-US" dirty="0"/>
          </a:p>
          <a:p>
            <a:pPr fontAlgn="base"/>
            <a:r>
              <a:rPr lang="en-US" dirty="0"/>
              <a:t>For details information , </a:t>
            </a:r>
            <a:r>
              <a:rPr lang="en-US" dirty="0">
                <a:hlinkClick r:id="rId2" action="ppaction://hlinkfile"/>
              </a:rPr>
              <a:t>refer</a:t>
            </a:r>
            <a:r>
              <a:rPr lang="en-US" dirty="0"/>
              <a:t>  the Apache Kafka Setup and installation document.</a:t>
            </a:r>
          </a:p>
          <a:p>
            <a:pPr fontAlgn="base"/>
            <a:endParaRPr lang="en-US" dirty="0"/>
          </a:p>
          <a:p>
            <a:endParaRPr lang="en-GB" dirty="0"/>
          </a:p>
        </p:txBody>
      </p:sp>
      <p:sp>
        <p:nvSpPr>
          <p:cNvPr id="3" name="Title 2"/>
          <p:cNvSpPr>
            <a:spLocks noGrp="1"/>
          </p:cNvSpPr>
          <p:nvPr>
            <p:ph type="title"/>
          </p:nvPr>
        </p:nvSpPr>
        <p:spPr/>
        <p:txBody>
          <a:bodyPr/>
          <a:lstStyle/>
          <a:p>
            <a:pPr fontAlgn="base"/>
            <a:r>
              <a:rPr lang="en-US" dirty="0"/>
              <a:t>Kafka Setup  &amp; Configurations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27</a:t>
            </a:fld>
            <a:endParaRPr lang="en-GB" noProof="0" dirty="0"/>
          </a:p>
        </p:txBody>
      </p:sp>
    </p:spTree>
    <p:extLst>
      <p:ext uri="{BB962C8B-B14F-4D97-AF65-F5344CB8AC3E}">
        <p14:creationId xmlns:p14="http://schemas.microsoft.com/office/powerpoint/2010/main" val="2458355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Refer  the Apache Kafka  examples  provided.</a:t>
            </a:r>
          </a:p>
          <a:p>
            <a:pPr fontAlgn="base"/>
            <a:endParaRPr lang="en-US" dirty="0"/>
          </a:p>
          <a:p>
            <a:endParaRPr lang="en-GB" dirty="0"/>
          </a:p>
        </p:txBody>
      </p:sp>
      <p:sp>
        <p:nvSpPr>
          <p:cNvPr id="3" name="Title 2"/>
          <p:cNvSpPr>
            <a:spLocks noGrp="1"/>
          </p:cNvSpPr>
          <p:nvPr>
            <p:ph type="title"/>
          </p:nvPr>
        </p:nvSpPr>
        <p:spPr/>
        <p:txBody>
          <a:bodyPr/>
          <a:lstStyle/>
          <a:p>
            <a:pPr fontAlgn="base"/>
            <a:r>
              <a:rPr lang="en-US" dirty="0"/>
              <a:t>Examples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28</a:t>
            </a:fld>
            <a:endParaRPr lang="en-GB" noProof="0" dirty="0"/>
          </a:p>
        </p:txBody>
      </p:sp>
    </p:spTree>
    <p:extLst>
      <p:ext uri="{BB962C8B-B14F-4D97-AF65-F5344CB8AC3E}">
        <p14:creationId xmlns:p14="http://schemas.microsoft.com/office/powerpoint/2010/main" val="3773832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Q&amp;A</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29</a:t>
            </a:fld>
            <a:endParaRPr lang="en-GB" noProof="0" dirty="0"/>
          </a:p>
        </p:txBody>
      </p:sp>
    </p:spTree>
    <p:extLst>
      <p:ext uri="{BB962C8B-B14F-4D97-AF65-F5344CB8AC3E}">
        <p14:creationId xmlns:p14="http://schemas.microsoft.com/office/powerpoint/2010/main" val="381004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In the case of </a:t>
            </a:r>
            <a:r>
              <a:rPr lang="en-US" b="1" dirty="0"/>
              <a:t>synchronous transactions</a:t>
            </a:r>
            <a:r>
              <a:rPr lang="en-US" dirty="0"/>
              <a:t>,  application pauses its execution until a response is returned from the Server. In the case of </a:t>
            </a:r>
            <a:r>
              <a:rPr lang="en-US" b="1" dirty="0"/>
              <a:t>asynchronous</a:t>
            </a:r>
            <a:r>
              <a:rPr lang="en-US" dirty="0"/>
              <a:t> </a:t>
            </a:r>
            <a:r>
              <a:rPr lang="en-US" b="1" dirty="0"/>
              <a:t> transactions</a:t>
            </a:r>
            <a:r>
              <a:rPr lang="en-US" dirty="0"/>
              <a:t>, application can continue performing other, background operations.</a:t>
            </a:r>
          </a:p>
          <a:p>
            <a:pPr marL="342900" indent="-342900">
              <a:buFont typeface="Arial" panose="020B0604020202020204" pitchFamily="34" charset="0"/>
              <a:buChar char="•"/>
            </a:pPr>
            <a:endParaRPr lang="en-GB" dirty="0"/>
          </a:p>
        </p:txBody>
      </p:sp>
      <p:sp>
        <p:nvSpPr>
          <p:cNvPr id="3" name="Title 2"/>
          <p:cNvSpPr>
            <a:spLocks noGrp="1"/>
          </p:cNvSpPr>
          <p:nvPr>
            <p:ph type="title"/>
          </p:nvPr>
        </p:nvSpPr>
        <p:spPr/>
        <p:txBody>
          <a:bodyPr/>
          <a:lstStyle/>
          <a:p>
            <a:r>
              <a:rPr lang="en-GB" dirty="0"/>
              <a:t>Transaction Management -Synchronous vs Asynchronous Transactions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a:t>
            </a:fld>
            <a:endParaRPr lang="en-GB" noProof="0" dirty="0"/>
          </a:p>
        </p:txBody>
      </p:sp>
      <p:pic>
        <p:nvPicPr>
          <p:cNvPr id="5" name="Picture 4">
            <a:extLst>
              <a:ext uri="{FF2B5EF4-FFF2-40B4-BE49-F238E27FC236}">
                <a16:creationId xmlns:a16="http://schemas.microsoft.com/office/drawing/2014/main" id="{3490857D-553E-4440-B584-8952235005A8}"/>
              </a:ext>
            </a:extLst>
          </p:cNvPr>
          <p:cNvPicPr>
            <a:picLocks noChangeAspect="1"/>
          </p:cNvPicPr>
          <p:nvPr/>
        </p:nvPicPr>
        <p:blipFill>
          <a:blip r:embed="rId2"/>
          <a:stretch>
            <a:fillRect/>
          </a:stretch>
        </p:blipFill>
        <p:spPr>
          <a:xfrm>
            <a:off x="845575" y="2605947"/>
            <a:ext cx="5048250" cy="2219325"/>
          </a:xfrm>
          <a:prstGeom prst="rect">
            <a:avLst/>
          </a:prstGeom>
        </p:spPr>
      </p:pic>
      <p:pic>
        <p:nvPicPr>
          <p:cNvPr id="6" name="Picture 5">
            <a:extLst>
              <a:ext uri="{FF2B5EF4-FFF2-40B4-BE49-F238E27FC236}">
                <a16:creationId xmlns:a16="http://schemas.microsoft.com/office/drawing/2014/main" id="{DC6B6206-C4B1-42DB-899F-4782849E3417}"/>
              </a:ext>
            </a:extLst>
          </p:cNvPr>
          <p:cNvPicPr>
            <a:picLocks noChangeAspect="1"/>
          </p:cNvPicPr>
          <p:nvPr/>
        </p:nvPicPr>
        <p:blipFill>
          <a:blip r:embed="rId3"/>
          <a:stretch>
            <a:fillRect/>
          </a:stretch>
        </p:blipFill>
        <p:spPr>
          <a:xfrm>
            <a:off x="6821819" y="2421410"/>
            <a:ext cx="3952875" cy="2943225"/>
          </a:xfrm>
          <a:prstGeom prst="rect">
            <a:avLst/>
          </a:prstGeom>
        </p:spPr>
      </p:pic>
    </p:spTree>
    <p:extLst>
      <p:ext uri="{BB962C8B-B14F-4D97-AF65-F5344CB8AC3E}">
        <p14:creationId xmlns:p14="http://schemas.microsoft.com/office/powerpoint/2010/main" val="1591572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Thanks for listening</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30</a:t>
            </a:fld>
            <a:endParaRPr lang="en-GB" noProof="0" dirty="0"/>
          </a:p>
        </p:txBody>
      </p:sp>
    </p:spTree>
    <p:extLst>
      <p:ext uri="{BB962C8B-B14F-4D97-AF65-F5344CB8AC3E}">
        <p14:creationId xmlns:p14="http://schemas.microsoft.com/office/powerpoint/2010/main" val="313382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Currently, most of the </a:t>
            </a:r>
            <a:r>
              <a:rPr lang="en-US" b="1" dirty="0"/>
              <a:t>enterprise applications </a:t>
            </a:r>
            <a:r>
              <a:rPr lang="en-US" dirty="0"/>
              <a:t>are using messaging concept for </a:t>
            </a:r>
            <a:r>
              <a:rPr lang="en-US" b="1" dirty="0"/>
              <a:t>asynchronous</a:t>
            </a:r>
            <a:r>
              <a:rPr lang="en-US" dirty="0"/>
              <a:t> communication between </a:t>
            </a:r>
            <a:r>
              <a:rPr lang="en-US" b="1" dirty="0"/>
              <a:t>heterogeneous</a:t>
            </a:r>
            <a:r>
              <a:rPr lang="en-US" dirty="0"/>
              <a:t> applications using JMS or AMQP.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message is a </a:t>
            </a:r>
            <a:r>
              <a:rPr lang="en-US" b="1" dirty="0"/>
              <a:t>piece of information</a:t>
            </a:r>
            <a:r>
              <a:rPr lang="en-US" dirty="0"/>
              <a:t>. It can be a </a:t>
            </a:r>
            <a:r>
              <a:rPr lang="en-US" b="1" dirty="0"/>
              <a:t>text, XML document, JSON data or an Entity (Java Object)</a:t>
            </a:r>
            <a:r>
              <a:rPr lang="en-US" dirty="0"/>
              <a:t> etc. The message is very useful data to communicate between </a:t>
            </a:r>
            <a:r>
              <a:rPr lang="en-US" b="1" dirty="0"/>
              <a:t>different systems</a:t>
            </a:r>
            <a:r>
              <a:rPr lang="en-US" dirty="0"/>
              <a:t>.</a:t>
            </a:r>
          </a:p>
          <a:p>
            <a:pPr marL="457200" indent="-457200">
              <a:buFont typeface="Arial" panose="020B0604020202020204" pitchFamily="34" charset="0"/>
              <a:buChar char="•"/>
            </a:pPr>
            <a:endParaRPr lang="en-US" sz="3200" b="1" dirty="0"/>
          </a:p>
          <a:p>
            <a:pPr marL="342900" indent="-342900">
              <a:buFont typeface="Arial" panose="020B0604020202020204" pitchFamily="34" charset="0"/>
              <a:buChar char="•"/>
            </a:pPr>
            <a:r>
              <a:rPr lang="en-US" dirty="0"/>
              <a:t>Messaging means </a:t>
            </a:r>
            <a:r>
              <a:rPr lang="en-US" b="1" dirty="0"/>
              <a:t>exchanging</a:t>
            </a:r>
            <a:r>
              <a:rPr lang="en-US" dirty="0"/>
              <a:t> information between </a:t>
            </a:r>
            <a:r>
              <a:rPr lang="en-US" b="1" dirty="0"/>
              <a:t>different components </a:t>
            </a:r>
            <a:r>
              <a:rPr lang="en-US" dirty="0"/>
              <a:t>in the same system or different systems. </a:t>
            </a:r>
            <a:endParaRPr lang="en-GB" dirty="0"/>
          </a:p>
          <a:p>
            <a:endParaRPr lang="en-GB" dirty="0"/>
          </a:p>
        </p:txBody>
      </p:sp>
      <p:sp>
        <p:nvSpPr>
          <p:cNvPr id="3" name="Title 2"/>
          <p:cNvSpPr>
            <a:spLocks noGrp="1"/>
          </p:cNvSpPr>
          <p:nvPr>
            <p:ph type="title"/>
          </p:nvPr>
        </p:nvSpPr>
        <p:spPr/>
        <p:txBody>
          <a:bodyPr/>
          <a:lstStyle/>
          <a:p>
            <a:r>
              <a:rPr lang="en-GB" dirty="0"/>
              <a:t>What is </a:t>
            </a:r>
            <a:r>
              <a:rPr lang="en-US" dirty="0"/>
              <a:t>Messaging</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a:t>
            </a:fld>
            <a:endParaRPr lang="en-GB" noProof="0" dirty="0"/>
          </a:p>
        </p:txBody>
      </p:sp>
    </p:spTree>
    <p:extLst>
      <p:ext uri="{BB962C8B-B14F-4D97-AF65-F5344CB8AC3E}">
        <p14:creationId xmlns:p14="http://schemas.microsoft.com/office/powerpoint/2010/main" val="257688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a:t>
            </a:r>
            <a:r>
              <a:rPr lang="en-US" dirty="0"/>
              <a:t>Messaging</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5</a:t>
            </a:fld>
            <a:endParaRPr lang="en-GB" noProof="0" dirty="0"/>
          </a:p>
        </p:txBody>
      </p:sp>
      <p:pic>
        <p:nvPicPr>
          <p:cNvPr id="6" name="Content Placeholder 5">
            <a:extLst>
              <a:ext uri="{FF2B5EF4-FFF2-40B4-BE49-F238E27FC236}">
                <a16:creationId xmlns:a16="http://schemas.microsoft.com/office/drawing/2014/main" id="{4C79819F-8933-440E-9239-272EDE7BCE7D}"/>
              </a:ext>
            </a:extLst>
          </p:cNvPr>
          <p:cNvPicPr>
            <a:picLocks noGrp="1" noChangeAspect="1"/>
          </p:cNvPicPr>
          <p:nvPr>
            <p:ph idx="1"/>
          </p:nvPr>
        </p:nvPicPr>
        <p:blipFill>
          <a:blip r:embed="rId2"/>
          <a:stretch>
            <a:fillRect/>
          </a:stretch>
        </p:blipFill>
        <p:spPr>
          <a:xfrm>
            <a:off x="944608" y="1364776"/>
            <a:ext cx="9659702" cy="4913194"/>
          </a:xfrm>
          <a:prstGeom prst="rect">
            <a:avLst/>
          </a:prstGeom>
        </p:spPr>
      </p:pic>
    </p:spTree>
    <p:extLst>
      <p:ext uri="{BB962C8B-B14F-4D97-AF65-F5344CB8AC3E}">
        <p14:creationId xmlns:p14="http://schemas.microsoft.com/office/powerpoint/2010/main" val="427712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Java Message Service(JMS)?</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6" name="Content Placeholder 5">
            <a:extLst>
              <a:ext uri="{FF2B5EF4-FFF2-40B4-BE49-F238E27FC236}">
                <a16:creationId xmlns:a16="http://schemas.microsoft.com/office/drawing/2014/main" id="{ECA5110E-6188-4C9A-8631-5F994567541C}"/>
              </a:ext>
            </a:extLst>
          </p:cNvPr>
          <p:cNvSpPr>
            <a:spLocks noGrp="1"/>
          </p:cNvSpPr>
          <p:nvPr>
            <p:ph idx="1"/>
          </p:nvPr>
        </p:nvSpPr>
        <p:spPr/>
        <p:txBody>
          <a:bodyPr/>
          <a:lstStyle/>
          <a:p>
            <a:pPr marL="342900" indent="-342900">
              <a:buFont typeface="Arial" panose="020B0604020202020204" pitchFamily="34" charset="0"/>
              <a:buChar char="•"/>
            </a:pPr>
            <a:r>
              <a:rPr lang="en-US" dirty="0"/>
              <a:t> JMS API is a Java API which contains a </a:t>
            </a:r>
            <a:r>
              <a:rPr lang="en-US" b="1" dirty="0"/>
              <a:t>common set of interfaces</a:t>
            </a:r>
            <a:r>
              <a:rPr lang="en-US" dirty="0"/>
              <a:t> to implement </a:t>
            </a:r>
            <a:r>
              <a:rPr lang="en-US" b="1" dirty="0"/>
              <a:t>enterprise</a:t>
            </a:r>
            <a:r>
              <a:rPr lang="en-US" dirty="0"/>
              <a:t> based messaging systems.</a:t>
            </a:r>
          </a:p>
          <a:p>
            <a:pPr marL="342900" indent="-342900">
              <a:buFont typeface="Arial" panose="020B0604020202020204" pitchFamily="34" charset="0"/>
              <a:buChar char="•"/>
            </a:pPr>
            <a:r>
              <a:rPr lang="en-US" dirty="0"/>
              <a:t>JMS API is used to implement </a:t>
            </a:r>
            <a:r>
              <a:rPr lang="en-US" b="1" dirty="0"/>
              <a:t>Messaging systems in Java-based applications only</a:t>
            </a:r>
            <a:r>
              <a:rPr lang="en-US" dirty="0"/>
              <a:t>, it does not support </a:t>
            </a:r>
            <a:r>
              <a:rPr lang="en-US" b="1" dirty="0"/>
              <a:t>other languages</a:t>
            </a:r>
            <a:r>
              <a:rPr lang="en-US" dirty="0"/>
              <a:t>.</a:t>
            </a:r>
          </a:p>
          <a:p>
            <a:pPr marL="342900" indent="-342900">
              <a:buFont typeface="Arial" panose="020B0604020202020204" pitchFamily="34" charset="0"/>
              <a:buChar char="•"/>
            </a:pPr>
            <a:r>
              <a:rPr lang="en-US" dirty="0"/>
              <a:t>JMS API is used to </a:t>
            </a:r>
            <a:r>
              <a:rPr lang="en-US" b="1" dirty="0"/>
              <a:t>create, send, receive and read messages or exchange messages</a:t>
            </a:r>
            <a:r>
              <a:rPr lang="en-US" dirty="0"/>
              <a:t> between different systems. </a:t>
            </a:r>
          </a:p>
          <a:p>
            <a:endParaRPr lang="en-US" dirty="0"/>
          </a:p>
        </p:txBody>
      </p:sp>
      <p:pic>
        <p:nvPicPr>
          <p:cNvPr id="7" name="Picture 6">
            <a:extLst>
              <a:ext uri="{FF2B5EF4-FFF2-40B4-BE49-F238E27FC236}">
                <a16:creationId xmlns:a16="http://schemas.microsoft.com/office/drawing/2014/main" id="{09F2379F-BA47-4201-B28C-505B7B667E27}"/>
              </a:ext>
            </a:extLst>
          </p:cNvPr>
          <p:cNvPicPr>
            <a:picLocks noChangeAspect="1"/>
          </p:cNvPicPr>
          <p:nvPr/>
        </p:nvPicPr>
        <p:blipFill>
          <a:blip r:embed="rId2"/>
          <a:stretch>
            <a:fillRect/>
          </a:stretch>
        </p:blipFill>
        <p:spPr>
          <a:xfrm>
            <a:off x="3605354" y="2852382"/>
            <a:ext cx="5991225" cy="3505617"/>
          </a:xfrm>
          <a:prstGeom prst="rect">
            <a:avLst/>
          </a:prstGeom>
        </p:spPr>
      </p:pic>
    </p:spTree>
    <p:extLst>
      <p:ext uri="{BB962C8B-B14F-4D97-AF65-F5344CB8AC3E}">
        <p14:creationId xmlns:p14="http://schemas.microsoft.com/office/powerpoint/2010/main" val="343107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two types of messaging domains in JMS.</a:t>
            </a:r>
          </a:p>
          <a:p>
            <a:pPr marL="611188" lvl="1" indent="-342900">
              <a:buFont typeface="Arial" panose="020B0604020202020204" pitchFamily="34" charset="0"/>
              <a:buChar char="•"/>
            </a:pPr>
            <a:r>
              <a:rPr lang="en-US" dirty="0"/>
              <a:t>Point-to-Point Messaging Domain</a:t>
            </a:r>
          </a:p>
          <a:p>
            <a:pPr marL="611188" lvl="1" indent="-342900">
              <a:buFont typeface="Arial" panose="020B0604020202020204" pitchFamily="34" charset="0"/>
              <a:buChar char="•"/>
            </a:pPr>
            <a:r>
              <a:rPr lang="en-US" dirty="0"/>
              <a:t>Publisher/Subscriber Messaging Domain</a:t>
            </a:r>
          </a:p>
          <a:p>
            <a:endParaRPr lang="en-GB" dirty="0"/>
          </a:p>
          <a:p>
            <a:r>
              <a:rPr lang="en-US" b="1" dirty="0"/>
              <a:t>Point-to-Point Messaging Domain:</a:t>
            </a:r>
          </a:p>
          <a:p>
            <a:pPr marL="342900" indent="-342900">
              <a:buFont typeface="Arial" panose="020B0604020202020204" pitchFamily="34" charset="0"/>
              <a:buChar char="•"/>
            </a:pPr>
            <a:r>
              <a:rPr lang="en-US" dirty="0"/>
              <a:t>In PTP model, one message is </a:t>
            </a:r>
            <a:r>
              <a:rPr lang="en-US" b="1" dirty="0"/>
              <a:t>delivered to one receiver</a:t>
            </a:r>
            <a:r>
              <a:rPr lang="en-US" dirty="0"/>
              <a:t> only. Here, </a:t>
            </a:r>
            <a:r>
              <a:rPr lang="en-US" b="1" dirty="0"/>
              <a:t>Queue</a:t>
            </a:r>
            <a:r>
              <a:rPr lang="en-US" dirty="0"/>
              <a:t> is used as a </a:t>
            </a:r>
            <a:r>
              <a:rPr lang="en-US" b="1" dirty="0"/>
              <a:t>message oriented middleware </a:t>
            </a:r>
            <a:r>
              <a:rPr lang="en-US" dirty="0"/>
              <a:t>(MOM).</a:t>
            </a:r>
          </a:p>
          <a:p>
            <a:pPr marL="342900" indent="-342900">
              <a:buFont typeface="Arial" panose="020B0604020202020204" pitchFamily="34" charset="0"/>
              <a:buChar char="•"/>
            </a:pPr>
            <a:r>
              <a:rPr lang="en-US" dirty="0"/>
              <a:t>The Queue is responsible to </a:t>
            </a:r>
            <a:r>
              <a:rPr lang="en-US" b="1" dirty="0"/>
              <a:t>hold the message </a:t>
            </a:r>
            <a:r>
              <a:rPr lang="en-US" dirty="0"/>
              <a:t>until receiver is ready.</a:t>
            </a:r>
          </a:p>
          <a:p>
            <a:pPr marL="342900" indent="-342900">
              <a:buFont typeface="Arial" panose="020B0604020202020204" pitchFamily="34" charset="0"/>
              <a:buChar char="•"/>
            </a:pPr>
            <a:r>
              <a:rPr lang="en-US" dirty="0"/>
              <a:t>In PTP model, there is </a:t>
            </a:r>
            <a:r>
              <a:rPr lang="en-US" b="1" dirty="0"/>
              <a:t>no timing dependency</a:t>
            </a:r>
            <a:r>
              <a:rPr lang="en-US" dirty="0"/>
              <a:t> between sender and receiver.</a:t>
            </a:r>
          </a:p>
          <a:p>
            <a:endParaRPr lang="en-GB" dirty="0"/>
          </a:p>
        </p:txBody>
      </p:sp>
      <p:sp>
        <p:nvSpPr>
          <p:cNvPr id="3" name="Title 2"/>
          <p:cNvSpPr>
            <a:spLocks noGrp="1"/>
          </p:cNvSpPr>
          <p:nvPr>
            <p:ph type="title"/>
          </p:nvPr>
        </p:nvSpPr>
        <p:spPr/>
        <p:txBody>
          <a:bodyPr/>
          <a:lstStyle/>
          <a:p>
            <a:r>
              <a:rPr lang="en-US" b="0" dirty="0"/>
              <a:t>JMS Messaging Domains.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7</a:t>
            </a:fld>
            <a:endParaRPr lang="en-GB" noProof="0" dirty="0"/>
          </a:p>
        </p:txBody>
      </p:sp>
      <p:pic>
        <p:nvPicPr>
          <p:cNvPr id="5" name="Picture 4">
            <a:extLst>
              <a:ext uri="{FF2B5EF4-FFF2-40B4-BE49-F238E27FC236}">
                <a16:creationId xmlns:a16="http://schemas.microsoft.com/office/drawing/2014/main" id="{D482E308-0DB9-4F5C-9630-172FD71C6015}"/>
              </a:ext>
            </a:extLst>
          </p:cNvPr>
          <p:cNvPicPr>
            <a:picLocks noChangeAspect="1"/>
          </p:cNvPicPr>
          <p:nvPr/>
        </p:nvPicPr>
        <p:blipFill>
          <a:blip r:embed="rId2"/>
          <a:stretch>
            <a:fillRect/>
          </a:stretch>
        </p:blipFill>
        <p:spPr>
          <a:xfrm>
            <a:off x="2042258" y="4307361"/>
            <a:ext cx="5805205" cy="1424699"/>
          </a:xfrm>
          <a:prstGeom prst="rect">
            <a:avLst/>
          </a:prstGeom>
        </p:spPr>
      </p:pic>
    </p:spTree>
    <p:extLst>
      <p:ext uri="{BB962C8B-B14F-4D97-AF65-F5344CB8AC3E}">
        <p14:creationId xmlns:p14="http://schemas.microsoft.com/office/powerpoint/2010/main" val="320043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342900" indent="-342900">
              <a:buFont typeface="Arial" panose="020B0604020202020204" pitchFamily="34" charset="0"/>
              <a:buChar char="•"/>
            </a:pPr>
            <a:r>
              <a:rPr lang="en-US" dirty="0"/>
              <a:t>In Pub/Sub model, one message is </a:t>
            </a:r>
            <a:r>
              <a:rPr lang="en-US" b="1" dirty="0"/>
              <a:t>delivered to all the subscribers</a:t>
            </a:r>
            <a:r>
              <a:rPr lang="en-US" dirty="0"/>
              <a:t>. It is like broadcasting. Here, </a:t>
            </a:r>
            <a:r>
              <a:rPr lang="en-US" b="1" dirty="0"/>
              <a:t>Topic</a:t>
            </a:r>
            <a:r>
              <a:rPr lang="en-US" dirty="0"/>
              <a:t> is used as a </a:t>
            </a:r>
            <a:r>
              <a:rPr lang="en-US" b="1" dirty="0"/>
              <a:t>message oriented middleware </a:t>
            </a:r>
            <a:r>
              <a:rPr lang="en-US" dirty="0"/>
              <a:t>that is responsible to hold and deliver messages.</a:t>
            </a:r>
          </a:p>
          <a:p>
            <a:pPr marL="342900" indent="-342900">
              <a:buFont typeface="Arial" panose="020B0604020202020204" pitchFamily="34" charset="0"/>
              <a:buChar char="•"/>
            </a:pPr>
            <a:r>
              <a:rPr lang="en-US" dirty="0"/>
              <a:t>In PTP model, there is </a:t>
            </a:r>
            <a:r>
              <a:rPr lang="en-US" b="1" dirty="0"/>
              <a:t>timing dependency</a:t>
            </a:r>
            <a:r>
              <a:rPr lang="en-US" dirty="0"/>
              <a:t> between publisher and subscriber.</a:t>
            </a:r>
          </a:p>
          <a:p>
            <a:endParaRPr lang="en-US" dirty="0"/>
          </a:p>
          <a:p>
            <a:endParaRPr lang="en-GB" dirty="0"/>
          </a:p>
        </p:txBody>
      </p:sp>
      <p:sp>
        <p:nvSpPr>
          <p:cNvPr id="3" name="Title 2"/>
          <p:cNvSpPr>
            <a:spLocks noGrp="1"/>
          </p:cNvSpPr>
          <p:nvPr>
            <p:ph type="title"/>
          </p:nvPr>
        </p:nvSpPr>
        <p:spPr/>
        <p:txBody>
          <a:bodyPr/>
          <a:lstStyle/>
          <a:p>
            <a:r>
              <a:rPr lang="en-US" dirty="0"/>
              <a:t>JMS Messaging Domains- Publisher/Subscriber</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8</a:t>
            </a:fld>
            <a:endParaRPr lang="en-GB" noProof="0" dirty="0"/>
          </a:p>
        </p:txBody>
      </p:sp>
      <p:pic>
        <p:nvPicPr>
          <p:cNvPr id="6" name="Picture 5">
            <a:extLst>
              <a:ext uri="{FF2B5EF4-FFF2-40B4-BE49-F238E27FC236}">
                <a16:creationId xmlns:a16="http://schemas.microsoft.com/office/drawing/2014/main" id="{37E268CB-B7A4-43C0-A048-D050A2DC8962}"/>
              </a:ext>
            </a:extLst>
          </p:cNvPr>
          <p:cNvPicPr>
            <a:picLocks noChangeAspect="1"/>
          </p:cNvPicPr>
          <p:nvPr/>
        </p:nvPicPr>
        <p:blipFill>
          <a:blip r:embed="rId2"/>
          <a:stretch>
            <a:fillRect/>
          </a:stretch>
        </p:blipFill>
        <p:spPr>
          <a:xfrm>
            <a:off x="2888065" y="3429000"/>
            <a:ext cx="4095750" cy="1676400"/>
          </a:xfrm>
          <a:prstGeom prst="rect">
            <a:avLst/>
          </a:prstGeom>
        </p:spPr>
      </p:pic>
    </p:spTree>
    <p:extLst>
      <p:ext uri="{BB962C8B-B14F-4D97-AF65-F5344CB8AC3E}">
        <p14:creationId xmlns:p14="http://schemas.microsoft.com/office/powerpoint/2010/main" val="191248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endParaRPr lang="en-GB" dirty="0"/>
          </a:p>
        </p:txBody>
      </p:sp>
      <p:sp>
        <p:nvSpPr>
          <p:cNvPr id="3" name="Title 2"/>
          <p:cNvSpPr>
            <a:spLocks noGrp="1"/>
          </p:cNvSpPr>
          <p:nvPr>
            <p:ph type="title"/>
          </p:nvPr>
        </p:nvSpPr>
        <p:spPr/>
        <p:txBody>
          <a:bodyPr/>
          <a:lstStyle/>
          <a:p>
            <a:r>
              <a:rPr lang="en-US" b="0" dirty="0"/>
              <a:t>JMS Programming Model</a:t>
            </a:r>
            <a:br>
              <a:rPr lang="en-US"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9</a:t>
            </a:fld>
            <a:endParaRPr lang="en-GB" noProof="0" dirty="0"/>
          </a:p>
        </p:txBody>
      </p:sp>
      <p:pic>
        <p:nvPicPr>
          <p:cNvPr id="5" name="Picture 4">
            <a:extLst>
              <a:ext uri="{FF2B5EF4-FFF2-40B4-BE49-F238E27FC236}">
                <a16:creationId xmlns:a16="http://schemas.microsoft.com/office/drawing/2014/main" id="{3118875F-0A35-4910-86BC-AEABEB991DF0}"/>
              </a:ext>
            </a:extLst>
          </p:cNvPr>
          <p:cNvPicPr>
            <a:picLocks noChangeAspect="1"/>
          </p:cNvPicPr>
          <p:nvPr/>
        </p:nvPicPr>
        <p:blipFill>
          <a:blip r:embed="rId2"/>
          <a:stretch>
            <a:fillRect/>
          </a:stretch>
        </p:blipFill>
        <p:spPr>
          <a:xfrm>
            <a:off x="2088107" y="1134808"/>
            <a:ext cx="6987654" cy="4651843"/>
          </a:xfrm>
          <a:prstGeom prst="rect">
            <a:avLst/>
          </a:prstGeom>
        </p:spPr>
      </p:pic>
    </p:spTree>
    <p:extLst>
      <p:ext uri="{BB962C8B-B14F-4D97-AF65-F5344CB8AC3E}">
        <p14:creationId xmlns:p14="http://schemas.microsoft.com/office/powerpoint/2010/main" val="9772502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April2017">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Corporate template 16x9.potx" id="{B72F318C-4168-43A3-BD78-483577BCD89C}" vid="{8F52D876-317E-44FF-A1D4-F56E443EDAD3}"/>
    </a:ext>
  </a:extLst>
</a:theme>
</file>

<file path=ppt/theme/theme2.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Corporate template 16x9</Template>
  <TotalTime>22485</TotalTime>
  <Words>2006</Words>
  <Application>Microsoft Office PowerPoint</Application>
  <PresentationFormat>Widescreen</PresentationFormat>
  <Paragraphs>218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ING Me</vt:lpstr>
      <vt:lpstr>Arial</vt:lpstr>
      <vt:lpstr>Calibri</vt:lpstr>
      <vt:lpstr>ING_PP_Template_16x9_April2017</vt:lpstr>
      <vt:lpstr>Apache Kafka Knowledge Sharing Session</vt:lpstr>
      <vt:lpstr>Transaction Management -Synchronous vs Asynchronous Transactions</vt:lpstr>
      <vt:lpstr>Transaction Management -Synchronous vs Asynchronous Transactions</vt:lpstr>
      <vt:lpstr>What is Messaging</vt:lpstr>
      <vt:lpstr>What is Messaging</vt:lpstr>
      <vt:lpstr>What is Java Message Service(JMS)? </vt:lpstr>
      <vt:lpstr>JMS Messaging Domains.</vt:lpstr>
      <vt:lpstr>JMS Messaging Domains- Publisher/Subscriber</vt:lpstr>
      <vt:lpstr>JMS Programming Model </vt:lpstr>
      <vt:lpstr>JMS Advantages </vt:lpstr>
      <vt:lpstr>Most popular JMS Providers</vt:lpstr>
      <vt:lpstr>Overview of Apache Kafka </vt:lpstr>
      <vt:lpstr>Design Goals of Apache Kafka </vt:lpstr>
      <vt:lpstr>Kafka Framework – Core APIs </vt:lpstr>
      <vt:lpstr>Kafka Framework – Architecture and  Core APIs</vt:lpstr>
      <vt:lpstr>Kafka Framework  Architecture - Producers </vt:lpstr>
      <vt:lpstr>Kafka Framework Architecture - Consumers </vt:lpstr>
      <vt:lpstr>Kafka Framework  Architecture- Stream Processors</vt:lpstr>
      <vt:lpstr>Kafka Framework  Architecture- Connectors</vt:lpstr>
      <vt:lpstr>Kafka Framework  Architecture - Topic</vt:lpstr>
      <vt:lpstr>Zookeeper in Kafka</vt:lpstr>
      <vt:lpstr>Life cycle of an Entry (or Record) in Kafka Cluster </vt:lpstr>
      <vt:lpstr>Brokers, Topics and their Partitions – in Apache Kafka Architecture </vt:lpstr>
      <vt:lpstr>Kafka Broker  &amp; Kafka Topic </vt:lpstr>
      <vt:lpstr>Information Required for  Producer</vt:lpstr>
      <vt:lpstr>Information Required for  Consumer</vt:lpstr>
      <vt:lpstr>Kafka Setup  &amp; Configurations</vt:lpstr>
      <vt:lpstr>Examples</vt:lpstr>
      <vt:lpstr>Q&amp;A</vt:lpstr>
      <vt:lpstr>Thanks for listening</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Hoekema, E.G. (Eelco)</dc:creator>
  <cp:keywords>16x9; Think Forward; External</cp:keywords>
  <dc:description>May 2017</dc:description>
  <cp:lastModifiedBy>S Mahendran</cp:lastModifiedBy>
  <cp:revision>465</cp:revision>
  <dcterms:created xsi:type="dcterms:W3CDTF">2017-06-16T07:47:50Z</dcterms:created>
  <dcterms:modified xsi:type="dcterms:W3CDTF">2020-02-12T13:33:27Z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dea3f299-238e-44af-b168-586a6ba3109d</vt:lpwstr>
  </property>
  <property fmtid="{D5CDD505-2E9C-101B-9397-08002B2CF9AE}" pid="3" name="HCLClassification">
    <vt:lpwstr>HCL_Cla5s_Publ1c</vt:lpwstr>
  </property>
  <property fmtid="{D5CDD505-2E9C-101B-9397-08002B2CF9AE}" pid="4" name="HCL_Cla5s_D6">
    <vt:lpwstr>False</vt:lpwstr>
  </property>
</Properties>
</file>