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4EA4CC-737D-4416-B561-F655A8D79759}"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7968AA-7D1F-4FE4-AF0F-0A9A19EA3325}" type="slidenum">
              <a:rPr lang="en-IN" smtClean="0"/>
              <a:t>‹#›</a:t>
            </a:fld>
            <a:endParaRPr lang="en-IN"/>
          </a:p>
        </p:txBody>
      </p:sp>
    </p:spTree>
    <p:extLst>
      <p:ext uri="{BB962C8B-B14F-4D97-AF65-F5344CB8AC3E}">
        <p14:creationId xmlns:p14="http://schemas.microsoft.com/office/powerpoint/2010/main" val="1792791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4EA4CC-737D-4416-B561-F655A8D79759}"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7968AA-7D1F-4FE4-AF0F-0A9A19EA3325}" type="slidenum">
              <a:rPr lang="en-IN" smtClean="0"/>
              <a:t>‹#›</a:t>
            </a:fld>
            <a:endParaRPr lang="en-IN"/>
          </a:p>
        </p:txBody>
      </p:sp>
    </p:spTree>
    <p:extLst>
      <p:ext uri="{BB962C8B-B14F-4D97-AF65-F5344CB8AC3E}">
        <p14:creationId xmlns:p14="http://schemas.microsoft.com/office/powerpoint/2010/main" val="970067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4EA4CC-737D-4416-B561-F655A8D79759}"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7968AA-7D1F-4FE4-AF0F-0A9A19EA3325}" type="slidenum">
              <a:rPr lang="en-IN" smtClean="0"/>
              <a:t>‹#›</a:t>
            </a:fld>
            <a:endParaRPr lang="en-IN"/>
          </a:p>
        </p:txBody>
      </p:sp>
    </p:spTree>
    <p:extLst>
      <p:ext uri="{BB962C8B-B14F-4D97-AF65-F5344CB8AC3E}">
        <p14:creationId xmlns:p14="http://schemas.microsoft.com/office/powerpoint/2010/main" val="4216332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4EA4CC-737D-4416-B561-F655A8D79759}"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7968AA-7D1F-4FE4-AF0F-0A9A19EA3325}"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44168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4EA4CC-737D-4416-B561-F655A8D79759}"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7968AA-7D1F-4FE4-AF0F-0A9A19EA3325}" type="slidenum">
              <a:rPr lang="en-IN" smtClean="0"/>
              <a:t>‹#›</a:t>
            </a:fld>
            <a:endParaRPr lang="en-IN"/>
          </a:p>
        </p:txBody>
      </p:sp>
    </p:spTree>
    <p:extLst>
      <p:ext uri="{BB962C8B-B14F-4D97-AF65-F5344CB8AC3E}">
        <p14:creationId xmlns:p14="http://schemas.microsoft.com/office/powerpoint/2010/main" val="1775989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14EA4CC-737D-4416-B561-F655A8D79759}" type="datetimeFigureOut">
              <a:rPr lang="en-IN" smtClean="0"/>
              <a:t>29-09-2022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7968AA-7D1F-4FE4-AF0F-0A9A19EA3325}" type="slidenum">
              <a:rPr lang="en-IN" smtClean="0"/>
              <a:t>‹#›</a:t>
            </a:fld>
            <a:endParaRPr lang="en-IN"/>
          </a:p>
        </p:txBody>
      </p:sp>
    </p:spTree>
    <p:extLst>
      <p:ext uri="{BB962C8B-B14F-4D97-AF65-F5344CB8AC3E}">
        <p14:creationId xmlns:p14="http://schemas.microsoft.com/office/powerpoint/2010/main" val="2119118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14EA4CC-737D-4416-B561-F655A8D79759}" type="datetimeFigureOut">
              <a:rPr lang="en-IN" smtClean="0"/>
              <a:t>29-09-2022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7968AA-7D1F-4FE4-AF0F-0A9A19EA3325}" type="slidenum">
              <a:rPr lang="en-IN" smtClean="0"/>
              <a:t>‹#›</a:t>
            </a:fld>
            <a:endParaRPr lang="en-IN"/>
          </a:p>
        </p:txBody>
      </p:sp>
    </p:spTree>
    <p:extLst>
      <p:ext uri="{BB962C8B-B14F-4D97-AF65-F5344CB8AC3E}">
        <p14:creationId xmlns:p14="http://schemas.microsoft.com/office/powerpoint/2010/main" val="420349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4EA4CC-737D-4416-B561-F655A8D79759}"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7968AA-7D1F-4FE4-AF0F-0A9A19EA3325}" type="slidenum">
              <a:rPr lang="en-IN" smtClean="0"/>
              <a:t>‹#›</a:t>
            </a:fld>
            <a:endParaRPr lang="en-IN"/>
          </a:p>
        </p:txBody>
      </p:sp>
    </p:spTree>
    <p:extLst>
      <p:ext uri="{BB962C8B-B14F-4D97-AF65-F5344CB8AC3E}">
        <p14:creationId xmlns:p14="http://schemas.microsoft.com/office/powerpoint/2010/main" val="34340312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4EA4CC-737D-4416-B561-F655A8D79759}"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7968AA-7D1F-4FE4-AF0F-0A9A19EA3325}" type="slidenum">
              <a:rPr lang="en-IN" smtClean="0"/>
              <a:t>‹#›</a:t>
            </a:fld>
            <a:endParaRPr lang="en-IN"/>
          </a:p>
        </p:txBody>
      </p:sp>
    </p:spTree>
    <p:extLst>
      <p:ext uri="{BB962C8B-B14F-4D97-AF65-F5344CB8AC3E}">
        <p14:creationId xmlns:p14="http://schemas.microsoft.com/office/powerpoint/2010/main" val="2033671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4EA4CC-737D-4416-B561-F655A8D79759}"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7968AA-7D1F-4FE4-AF0F-0A9A19EA3325}" type="slidenum">
              <a:rPr lang="en-IN" smtClean="0"/>
              <a:t>‹#›</a:t>
            </a:fld>
            <a:endParaRPr lang="en-IN"/>
          </a:p>
        </p:txBody>
      </p:sp>
    </p:spTree>
    <p:extLst>
      <p:ext uri="{BB962C8B-B14F-4D97-AF65-F5344CB8AC3E}">
        <p14:creationId xmlns:p14="http://schemas.microsoft.com/office/powerpoint/2010/main" val="3373494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4EA4CC-737D-4416-B561-F655A8D79759}"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7968AA-7D1F-4FE4-AF0F-0A9A19EA3325}" type="slidenum">
              <a:rPr lang="en-IN" smtClean="0"/>
              <a:t>‹#›</a:t>
            </a:fld>
            <a:endParaRPr lang="en-IN"/>
          </a:p>
        </p:txBody>
      </p:sp>
    </p:spTree>
    <p:extLst>
      <p:ext uri="{BB962C8B-B14F-4D97-AF65-F5344CB8AC3E}">
        <p14:creationId xmlns:p14="http://schemas.microsoft.com/office/powerpoint/2010/main" val="1563483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4EA4CC-737D-4416-B561-F655A8D79759}"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7968AA-7D1F-4FE4-AF0F-0A9A19EA3325}" type="slidenum">
              <a:rPr lang="en-IN" smtClean="0"/>
              <a:t>‹#›</a:t>
            </a:fld>
            <a:endParaRPr lang="en-IN"/>
          </a:p>
        </p:txBody>
      </p:sp>
    </p:spTree>
    <p:extLst>
      <p:ext uri="{BB962C8B-B14F-4D97-AF65-F5344CB8AC3E}">
        <p14:creationId xmlns:p14="http://schemas.microsoft.com/office/powerpoint/2010/main" val="2253733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4EA4CC-737D-4416-B561-F655A8D79759}" type="datetimeFigureOut">
              <a:rPr lang="en-IN" smtClean="0"/>
              <a:t>29-09-2022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7968AA-7D1F-4FE4-AF0F-0A9A19EA3325}" type="slidenum">
              <a:rPr lang="en-IN" smtClean="0"/>
              <a:t>‹#›</a:t>
            </a:fld>
            <a:endParaRPr lang="en-IN"/>
          </a:p>
        </p:txBody>
      </p:sp>
    </p:spTree>
    <p:extLst>
      <p:ext uri="{BB962C8B-B14F-4D97-AF65-F5344CB8AC3E}">
        <p14:creationId xmlns:p14="http://schemas.microsoft.com/office/powerpoint/2010/main" val="3773637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4EA4CC-737D-4416-B561-F655A8D79759}" type="datetimeFigureOut">
              <a:rPr lang="en-IN" smtClean="0"/>
              <a:t>29-09-2022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7968AA-7D1F-4FE4-AF0F-0A9A19EA3325}" type="slidenum">
              <a:rPr lang="en-IN" smtClean="0"/>
              <a:t>‹#›</a:t>
            </a:fld>
            <a:endParaRPr lang="en-IN"/>
          </a:p>
        </p:txBody>
      </p:sp>
    </p:spTree>
    <p:extLst>
      <p:ext uri="{BB962C8B-B14F-4D97-AF65-F5344CB8AC3E}">
        <p14:creationId xmlns:p14="http://schemas.microsoft.com/office/powerpoint/2010/main" val="1730398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14EA4CC-737D-4416-B561-F655A8D79759}" type="datetimeFigureOut">
              <a:rPr lang="en-IN" smtClean="0"/>
              <a:t>29-09-2022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7968AA-7D1F-4FE4-AF0F-0A9A19EA3325}" type="slidenum">
              <a:rPr lang="en-IN" smtClean="0"/>
              <a:t>‹#›</a:t>
            </a:fld>
            <a:endParaRPr lang="en-IN"/>
          </a:p>
        </p:txBody>
      </p:sp>
    </p:spTree>
    <p:extLst>
      <p:ext uri="{BB962C8B-B14F-4D97-AF65-F5344CB8AC3E}">
        <p14:creationId xmlns:p14="http://schemas.microsoft.com/office/powerpoint/2010/main" val="234987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4EA4CC-737D-4416-B561-F655A8D79759}"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7968AA-7D1F-4FE4-AF0F-0A9A19EA3325}" type="slidenum">
              <a:rPr lang="en-IN" smtClean="0"/>
              <a:t>‹#›</a:t>
            </a:fld>
            <a:endParaRPr lang="en-IN"/>
          </a:p>
        </p:txBody>
      </p:sp>
    </p:spTree>
    <p:extLst>
      <p:ext uri="{BB962C8B-B14F-4D97-AF65-F5344CB8AC3E}">
        <p14:creationId xmlns:p14="http://schemas.microsoft.com/office/powerpoint/2010/main" val="816702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4EA4CC-737D-4416-B561-F655A8D79759}"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7968AA-7D1F-4FE4-AF0F-0A9A19EA3325}" type="slidenum">
              <a:rPr lang="en-IN" smtClean="0"/>
              <a:t>‹#›</a:t>
            </a:fld>
            <a:endParaRPr lang="en-IN"/>
          </a:p>
        </p:txBody>
      </p:sp>
    </p:spTree>
    <p:extLst>
      <p:ext uri="{BB962C8B-B14F-4D97-AF65-F5344CB8AC3E}">
        <p14:creationId xmlns:p14="http://schemas.microsoft.com/office/powerpoint/2010/main" val="242787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14EA4CC-737D-4416-B561-F655A8D79759}" type="datetimeFigureOut">
              <a:rPr lang="en-IN" smtClean="0"/>
              <a:t>29-09-2022</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CE7968AA-7D1F-4FE4-AF0F-0A9A19EA3325}" type="slidenum">
              <a:rPr lang="en-IN" smtClean="0"/>
              <a:t>‹#›</a:t>
            </a:fld>
            <a:endParaRPr lang="en-IN"/>
          </a:p>
        </p:txBody>
      </p:sp>
    </p:spTree>
    <p:extLst>
      <p:ext uri="{BB962C8B-B14F-4D97-AF65-F5344CB8AC3E}">
        <p14:creationId xmlns:p14="http://schemas.microsoft.com/office/powerpoint/2010/main" val="32438044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EB316-9625-ADA2-C337-8606C7448E61}"/>
              </a:ext>
            </a:extLst>
          </p:cNvPr>
          <p:cNvSpPr>
            <a:spLocks noGrp="1"/>
          </p:cNvSpPr>
          <p:nvPr>
            <p:ph type="ctrTitle"/>
          </p:nvPr>
        </p:nvSpPr>
        <p:spPr/>
        <p:txBody>
          <a:bodyPr/>
          <a:lstStyle/>
          <a:p>
            <a:r>
              <a:rPr lang="en-US" dirty="0"/>
              <a:t>Loan default/fraud prediction</a:t>
            </a:r>
            <a:endParaRPr lang="en-IN" dirty="0"/>
          </a:p>
        </p:txBody>
      </p:sp>
      <p:sp>
        <p:nvSpPr>
          <p:cNvPr id="3" name="Subtitle 2">
            <a:extLst>
              <a:ext uri="{FF2B5EF4-FFF2-40B4-BE49-F238E27FC236}">
                <a16:creationId xmlns:a16="http://schemas.microsoft.com/office/drawing/2014/main" id="{56906F16-25FD-1273-A392-9DA4C5E97937}"/>
              </a:ext>
            </a:extLst>
          </p:cNvPr>
          <p:cNvSpPr>
            <a:spLocks noGrp="1"/>
          </p:cNvSpPr>
          <p:nvPr>
            <p:ph type="subTitle" idx="1"/>
          </p:nvPr>
        </p:nvSpPr>
        <p:spPr/>
        <p:txBody>
          <a:bodyPr>
            <a:normAutofit/>
          </a:bodyPr>
          <a:lstStyle/>
          <a:p>
            <a:r>
              <a:rPr lang="en-US" sz="3600" dirty="0"/>
              <a:t>Using machine learning</a:t>
            </a:r>
            <a:endParaRPr lang="en-IN" sz="3600" dirty="0"/>
          </a:p>
        </p:txBody>
      </p:sp>
    </p:spTree>
    <p:extLst>
      <p:ext uri="{BB962C8B-B14F-4D97-AF65-F5344CB8AC3E}">
        <p14:creationId xmlns:p14="http://schemas.microsoft.com/office/powerpoint/2010/main" val="3306974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299C5-3F9F-B6F5-99FF-7771A6ADE504}"/>
              </a:ext>
            </a:extLst>
          </p:cNvPr>
          <p:cNvSpPr>
            <a:spLocks noGrp="1"/>
          </p:cNvSpPr>
          <p:nvPr>
            <p:ph type="title"/>
          </p:nvPr>
        </p:nvSpPr>
        <p:spPr/>
        <p:txBody>
          <a:bodyPr/>
          <a:lstStyle/>
          <a:p>
            <a:pPr algn="l"/>
            <a:r>
              <a:rPr lang="en-US" dirty="0"/>
              <a:t>objective</a:t>
            </a:r>
            <a:endParaRPr lang="en-IN" dirty="0"/>
          </a:p>
        </p:txBody>
      </p:sp>
      <p:sp>
        <p:nvSpPr>
          <p:cNvPr id="3" name="Content Placeholder 2">
            <a:extLst>
              <a:ext uri="{FF2B5EF4-FFF2-40B4-BE49-F238E27FC236}">
                <a16:creationId xmlns:a16="http://schemas.microsoft.com/office/drawing/2014/main" id="{3AD6E6B8-7AB2-10C4-BE95-49B12C6D8FEC}"/>
              </a:ext>
            </a:extLst>
          </p:cNvPr>
          <p:cNvSpPr>
            <a:spLocks noGrp="1"/>
          </p:cNvSpPr>
          <p:nvPr>
            <p:ph sz="quarter" idx="13"/>
          </p:nvPr>
        </p:nvSpPr>
        <p:spPr/>
        <p:txBody>
          <a:bodyPr/>
          <a:lstStyle/>
          <a:p>
            <a:r>
              <a:rPr lang="en-US" cap="none" dirty="0"/>
              <a:t>Many customers of banks become defaulters and some persons refused to pay loan amount even thought he/she can.</a:t>
            </a:r>
          </a:p>
          <a:p>
            <a:r>
              <a:rPr lang="en-US" cap="none" dirty="0"/>
              <a:t>This causes financial losses to bank and create difficulties to repay or pay the amount or interest of depositors and investors which financial lose to them. It create black mark to bank and bank mangers</a:t>
            </a:r>
          </a:p>
          <a:p>
            <a:r>
              <a:rPr lang="en-IN" cap="none" dirty="0"/>
              <a:t>To avoid this scenarios, our aim to develop a machine learning model to predict defaulters of loan using machine learning algorithms</a:t>
            </a:r>
          </a:p>
        </p:txBody>
      </p:sp>
    </p:spTree>
    <p:extLst>
      <p:ext uri="{BB962C8B-B14F-4D97-AF65-F5344CB8AC3E}">
        <p14:creationId xmlns:p14="http://schemas.microsoft.com/office/powerpoint/2010/main" val="1946219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C593C-9569-8CA0-5E3B-780202F2FF19}"/>
              </a:ext>
            </a:extLst>
          </p:cNvPr>
          <p:cNvSpPr>
            <a:spLocks noGrp="1"/>
          </p:cNvSpPr>
          <p:nvPr>
            <p:ph type="title"/>
          </p:nvPr>
        </p:nvSpPr>
        <p:spPr/>
        <p:txBody>
          <a:bodyPr/>
          <a:lstStyle/>
          <a:p>
            <a:pPr algn="l"/>
            <a:r>
              <a:rPr lang="en-US" dirty="0"/>
              <a:t>Dataset</a:t>
            </a:r>
            <a:endParaRPr lang="en-IN" dirty="0"/>
          </a:p>
        </p:txBody>
      </p:sp>
      <p:sp>
        <p:nvSpPr>
          <p:cNvPr id="3" name="Content Placeholder 2">
            <a:extLst>
              <a:ext uri="{FF2B5EF4-FFF2-40B4-BE49-F238E27FC236}">
                <a16:creationId xmlns:a16="http://schemas.microsoft.com/office/drawing/2014/main" id="{F91BD78E-B767-68FA-CE2A-E0F22E1B68AF}"/>
              </a:ext>
            </a:extLst>
          </p:cNvPr>
          <p:cNvSpPr>
            <a:spLocks noGrp="1"/>
          </p:cNvSpPr>
          <p:nvPr>
            <p:ph sz="quarter" idx="13"/>
          </p:nvPr>
        </p:nvSpPr>
        <p:spPr>
          <a:xfrm>
            <a:off x="913775" y="2367092"/>
            <a:ext cx="10363826" cy="3424107"/>
          </a:xfrm>
        </p:spPr>
        <p:txBody>
          <a:bodyPr>
            <a:normAutofit fontScale="25000" lnSpcReduction="20000"/>
          </a:bodyPr>
          <a:lstStyle/>
          <a:p>
            <a:r>
              <a:rPr lang="en-US" sz="7200" cap="none" dirty="0"/>
              <a:t>Mentor provided dataset is used to develop the machine learning model</a:t>
            </a:r>
          </a:p>
          <a:p>
            <a:endParaRPr lang="en-IN" dirty="0"/>
          </a:p>
          <a:p>
            <a:endParaRPr lang="en-IN" dirty="0"/>
          </a:p>
          <a:p>
            <a:endParaRPr lang="en-IN" dirty="0"/>
          </a:p>
          <a:p>
            <a:endParaRPr lang="en-IN" dirty="0"/>
          </a:p>
          <a:p>
            <a:endParaRPr lang="en-IN" dirty="0"/>
          </a:p>
          <a:p>
            <a:pPr marL="0" indent="0">
              <a:buNone/>
            </a:pPr>
            <a:endParaRPr lang="en-IN" dirty="0"/>
          </a:p>
          <a:p>
            <a:endParaRPr lang="en-IN" sz="2000" cap="none" dirty="0"/>
          </a:p>
          <a:p>
            <a:endParaRPr lang="en-IN" sz="2000" cap="none" dirty="0"/>
          </a:p>
          <a:p>
            <a:endParaRPr lang="en-IN" sz="2000" cap="none" dirty="0"/>
          </a:p>
          <a:p>
            <a:endParaRPr lang="en-IN" sz="2000" cap="none" dirty="0"/>
          </a:p>
          <a:p>
            <a:endParaRPr lang="en-IN" sz="2000" cap="none" dirty="0"/>
          </a:p>
          <a:p>
            <a:endParaRPr lang="en-IN" sz="2000" cap="none" dirty="0"/>
          </a:p>
          <a:p>
            <a:endParaRPr lang="en-IN" sz="2000" cap="none" dirty="0"/>
          </a:p>
          <a:p>
            <a:endParaRPr lang="en-IN" sz="2000" cap="none" dirty="0"/>
          </a:p>
          <a:p>
            <a:endParaRPr lang="en-IN" cap="none" dirty="0"/>
          </a:p>
          <a:p>
            <a:endParaRPr lang="en-IN" sz="2000" cap="none" dirty="0"/>
          </a:p>
          <a:p>
            <a:endParaRPr lang="en-IN" cap="none" dirty="0"/>
          </a:p>
          <a:p>
            <a:r>
              <a:rPr lang="en-IN" sz="7200" cap="none" dirty="0"/>
              <a:t>Above are the information about given dataset</a:t>
            </a:r>
          </a:p>
          <a:p>
            <a:endParaRPr lang="en-IN" dirty="0"/>
          </a:p>
        </p:txBody>
      </p:sp>
      <p:pic>
        <p:nvPicPr>
          <p:cNvPr id="5" name="Picture 4">
            <a:extLst>
              <a:ext uri="{FF2B5EF4-FFF2-40B4-BE49-F238E27FC236}">
                <a16:creationId xmlns:a16="http://schemas.microsoft.com/office/drawing/2014/main" id="{75FA6938-AF12-5FE8-FD42-29A080F144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473" y="2794677"/>
            <a:ext cx="6770889" cy="2996522"/>
          </a:xfrm>
          <a:prstGeom prst="rect">
            <a:avLst/>
          </a:prstGeom>
        </p:spPr>
      </p:pic>
    </p:spTree>
    <p:extLst>
      <p:ext uri="{BB962C8B-B14F-4D97-AF65-F5344CB8AC3E}">
        <p14:creationId xmlns:p14="http://schemas.microsoft.com/office/powerpoint/2010/main" val="1098850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F1BB9-9DD4-BF35-5FB2-26F70C5AA2DC}"/>
              </a:ext>
            </a:extLst>
          </p:cNvPr>
          <p:cNvSpPr>
            <a:spLocks noGrp="1"/>
          </p:cNvSpPr>
          <p:nvPr>
            <p:ph type="title"/>
          </p:nvPr>
        </p:nvSpPr>
        <p:spPr/>
        <p:txBody>
          <a:bodyPr/>
          <a:lstStyle/>
          <a:p>
            <a:r>
              <a:rPr lang="en-US" dirty="0"/>
              <a:t>Data preprocessing/cleaning</a:t>
            </a:r>
            <a:endParaRPr lang="en-IN" dirty="0"/>
          </a:p>
        </p:txBody>
      </p:sp>
      <p:sp>
        <p:nvSpPr>
          <p:cNvPr id="3" name="Content Placeholder 2">
            <a:extLst>
              <a:ext uri="{FF2B5EF4-FFF2-40B4-BE49-F238E27FC236}">
                <a16:creationId xmlns:a16="http://schemas.microsoft.com/office/drawing/2014/main" id="{3E2F8FC9-4C2A-EF6F-A40F-1534046C33CC}"/>
              </a:ext>
            </a:extLst>
          </p:cNvPr>
          <p:cNvSpPr>
            <a:spLocks noGrp="1"/>
          </p:cNvSpPr>
          <p:nvPr>
            <p:ph sz="quarter" idx="13"/>
          </p:nvPr>
        </p:nvSpPr>
        <p:spPr/>
        <p:txBody>
          <a:bodyPr/>
          <a:lstStyle/>
          <a:p>
            <a:r>
              <a:rPr lang="en-US" cap="none" dirty="0"/>
              <a:t>Checked for null values , no null values is detected</a:t>
            </a:r>
          </a:p>
          <a:p>
            <a:r>
              <a:rPr lang="en-US" cap="none" dirty="0"/>
              <a:t>Detected duplicated records and dropped it</a:t>
            </a:r>
          </a:p>
          <a:p>
            <a:r>
              <a:rPr lang="en-US" cap="none" dirty="0"/>
              <a:t>Checked outliers by data visualization</a:t>
            </a:r>
          </a:p>
          <a:p>
            <a:r>
              <a:rPr lang="en-US" cap="none" dirty="0"/>
              <a:t>Not much outliers was detected and detected outliers are removed by </a:t>
            </a:r>
            <a:r>
              <a:rPr lang="en-US" i="0" cap="none" dirty="0">
                <a:solidFill>
                  <a:srgbClr val="000000"/>
                </a:solidFill>
                <a:effectLst/>
                <a:latin typeface="Helvetica Neue"/>
              </a:rPr>
              <a:t>inter quantile rule</a:t>
            </a:r>
          </a:p>
          <a:p>
            <a:endParaRPr lang="en-US" cap="none" dirty="0"/>
          </a:p>
          <a:p>
            <a:endParaRPr lang="en-IN" dirty="0"/>
          </a:p>
        </p:txBody>
      </p:sp>
    </p:spTree>
    <p:extLst>
      <p:ext uri="{BB962C8B-B14F-4D97-AF65-F5344CB8AC3E}">
        <p14:creationId xmlns:p14="http://schemas.microsoft.com/office/powerpoint/2010/main" val="3601881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BCE7C-7E18-A98B-24C9-03057B31167E}"/>
              </a:ext>
            </a:extLst>
          </p:cNvPr>
          <p:cNvSpPr>
            <a:spLocks noGrp="1"/>
          </p:cNvSpPr>
          <p:nvPr>
            <p:ph type="title"/>
          </p:nvPr>
        </p:nvSpPr>
        <p:spPr>
          <a:xfrm>
            <a:off x="72498" y="1081712"/>
            <a:ext cx="12049801" cy="1207315"/>
          </a:xfrm>
        </p:spPr>
        <p:txBody>
          <a:bodyPr/>
          <a:lstStyle/>
          <a:p>
            <a:r>
              <a:rPr lang="en-US" dirty="0"/>
              <a:t>Co-relation matrix</a:t>
            </a:r>
            <a:endParaRPr lang="en-IN" dirty="0"/>
          </a:p>
        </p:txBody>
      </p:sp>
      <p:sp>
        <p:nvSpPr>
          <p:cNvPr id="3" name="Content Placeholder 2">
            <a:extLst>
              <a:ext uri="{FF2B5EF4-FFF2-40B4-BE49-F238E27FC236}">
                <a16:creationId xmlns:a16="http://schemas.microsoft.com/office/drawing/2014/main" id="{5DF9B2FD-5E5C-6019-BD6A-4EDCF756DF00}"/>
              </a:ext>
            </a:extLst>
          </p:cNvPr>
          <p:cNvSpPr>
            <a:spLocks noGrp="1"/>
          </p:cNvSpPr>
          <p:nvPr>
            <p:ph sz="quarter" idx="13"/>
          </p:nvPr>
        </p:nvSpPr>
        <p:spPr/>
        <p:txBody>
          <a:bodyPr/>
          <a:lstStyle/>
          <a:p>
            <a:endParaRPr lang="en-IN" dirty="0"/>
          </a:p>
        </p:txBody>
      </p:sp>
      <p:pic>
        <p:nvPicPr>
          <p:cNvPr id="1026" name="Picture 2">
            <a:extLst>
              <a:ext uri="{FF2B5EF4-FFF2-40B4-BE49-F238E27FC236}">
                <a16:creationId xmlns:a16="http://schemas.microsoft.com/office/drawing/2014/main" id="{2507F0A8-0E32-84E7-E0D0-93A258D2CC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9103" y="2555575"/>
            <a:ext cx="8460420" cy="4185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2208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486F4-1FB8-ACBA-2652-36604003143C}"/>
              </a:ext>
            </a:extLst>
          </p:cNvPr>
          <p:cNvSpPr>
            <a:spLocks noGrp="1"/>
          </p:cNvSpPr>
          <p:nvPr>
            <p:ph type="title"/>
          </p:nvPr>
        </p:nvSpPr>
        <p:spPr/>
        <p:txBody>
          <a:bodyPr/>
          <a:lstStyle/>
          <a:p>
            <a:r>
              <a:rPr lang="en-US" dirty="0"/>
              <a:t>Data visualization</a:t>
            </a:r>
            <a:endParaRPr lang="en-IN" dirty="0"/>
          </a:p>
        </p:txBody>
      </p:sp>
      <p:pic>
        <p:nvPicPr>
          <p:cNvPr id="2050" name="Picture 2">
            <a:extLst>
              <a:ext uri="{FF2B5EF4-FFF2-40B4-BE49-F238E27FC236}">
                <a16:creationId xmlns:a16="http://schemas.microsoft.com/office/drawing/2014/main" id="{2D83A92A-F063-BB51-5900-165A1A1C75C4}"/>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635606" y="1755025"/>
            <a:ext cx="3019115" cy="240498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9379391-D021-F1A6-D27E-6B61490F7B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8831" y="1934407"/>
            <a:ext cx="335280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5455FCD-7CDD-7E26-4E35-1E69AA050D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3887" y="1934407"/>
            <a:ext cx="335280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E0FF97CC-3CBB-7B12-D554-887DA2B346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5036" y="4429958"/>
            <a:ext cx="3771900" cy="240498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AEA1C8DB-7E82-E4AC-D28B-50D9F15C6A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56936" y="4498072"/>
            <a:ext cx="3705225" cy="2359928"/>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848A69EB-2FA9-4F50-6D41-4C14B267CF0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9688" y="4165216"/>
            <a:ext cx="379095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049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8FF3E-6A9F-3886-3C0C-C970C3A85B6E}"/>
              </a:ext>
            </a:extLst>
          </p:cNvPr>
          <p:cNvSpPr>
            <a:spLocks noGrp="1"/>
          </p:cNvSpPr>
          <p:nvPr>
            <p:ph type="title"/>
          </p:nvPr>
        </p:nvSpPr>
        <p:spPr/>
        <p:txBody>
          <a:bodyPr/>
          <a:lstStyle/>
          <a:p>
            <a:r>
              <a:rPr lang="en-US" dirty="0"/>
              <a:t>Model building</a:t>
            </a:r>
            <a:endParaRPr lang="en-IN" dirty="0"/>
          </a:p>
        </p:txBody>
      </p:sp>
      <p:sp>
        <p:nvSpPr>
          <p:cNvPr id="3" name="Content Placeholder 2">
            <a:extLst>
              <a:ext uri="{FF2B5EF4-FFF2-40B4-BE49-F238E27FC236}">
                <a16:creationId xmlns:a16="http://schemas.microsoft.com/office/drawing/2014/main" id="{8D5A95D7-5C4B-DCE6-0758-B1108C5C1B77}"/>
              </a:ext>
            </a:extLst>
          </p:cNvPr>
          <p:cNvSpPr>
            <a:spLocks noGrp="1"/>
          </p:cNvSpPr>
          <p:nvPr>
            <p:ph sz="quarter" idx="13"/>
          </p:nvPr>
        </p:nvSpPr>
        <p:spPr/>
        <p:txBody>
          <a:bodyPr/>
          <a:lstStyle/>
          <a:p>
            <a:r>
              <a:rPr lang="en-US" cap="none" dirty="0"/>
              <a:t>Split into dependent and independent features</a:t>
            </a:r>
          </a:p>
          <a:p>
            <a:r>
              <a:rPr lang="en-IN" cap="none" dirty="0"/>
              <a:t>Then dataset is split into train and test datasets</a:t>
            </a:r>
          </a:p>
          <a:p>
            <a:r>
              <a:rPr lang="en-IN" cap="none" dirty="0"/>
              <a:t>Linear Regression , Lasso, Ridge, KNN, Random Forest, Decision Tree, SVM models are used for prediction</a:t>
            </a:r>
          </a:p>
          <a:p>
            <a:endParaRPr lang="en-IN" dirty="0"/>
          </a:p>
        </p:txBody>
      </p:sp>
    </p:spTree>
    <p:extLst>
      <p:ext uri="{BB962C8B-B14F-4D97-AF65-F5344CB8AC3E}">
        <p14:creationId xmlns:p14="http://schemas.microsoft.com/office/powerpoint/2010/main" val="1039974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3CB2-D08E-8953-23F6-850FFDBC95A2}"/>
              </a:ext>
            </a:extLst>
          </p:cNvPr>
          <p:cNvSpPr>
            <a:spLocks noGrp="1"/>
          </p:cNvSpPr>
          <p:nvPr>
            <p:ph type="title"/>
          </p:nvPr>
        </p:nvSpPr>
        <p:spPr/>
        <p:txBody>
          <a:bodyPr/>
          <a:lstStyle/>
          <a:p>
            <a:r>
              <a:rPr lang="en-US" dirty="0"/>
              <a:t>Accuracy of models</a:t>
            </a:r>
            <a:endParaRPr lang="en-IN" dirty="0"/>
          </a:p>
        </p:txBody>
      </p:sp>
      <p:sp>
        <p:nvSpPr>
          <p:cNvPr id="3" name="Content Placeholder 2">
            <a:extLst>
              <a:ext uri="{FF2B5EF4-FFF2-40B4-BE49-F238E27FC236}">
                <a16:creationId xmlns:a16="http://schemas.microsoft.com/office/drawing/2014/main" id="{13086FDE-23CA-CFC6-758D-FF3923052990}"/>
              </a:ext>
            </a:extLst>
          </p:cNvPr>
          <p:cNvSpPr>
            <a:spLocks noGrp="1"/>
          </p:cNvSpPr>
          <p:nvPr>
            <p:ph sz="quarter" idx="13"/>
          </p:nvPr>
        </p:nvSpPr>
        <p:spPr/>
        <p:txBody>
          <a:bodyPr>
            <a:normAutofit fontScale="92500" lnSpcReduction="20000"/>
          </a:bodyPr>
          <a:lstStyle/>
          <a:p>
            <a:r>
              <a:rPr lang="en-US" cap="none" dirty="0">
                <a:solidFill>
                  <a:srgbClr val="000000"/>
                </a:solidFill>
                <a:latin typeface="Helvetica Neue"/>
              </a:rPr>
              <a:t>At last</a:t>
            </a:r>
            <a:r>
              <a:rPr lang="en-US" i="0" cap="none" dirty="0">
                <a:solidFill>
                  <a:srgbClr val="000000"/>
                </a:solidFill>
                <a:effectLst/>
                <a:latin typeface="Helvetica Neue"/>
              </a:rPr>
              <a:t> accuracy given by models are</a:t>
            </a:r>
          </a:p>
          <a:p>
            <a:r>
              <a:rPr lang="en-IN" cap="none" dirty="0">
                <a:solidFill>
                  <a:srgbClr val="000000"/>
                </a:solidFill>
                <a:latin typeface="Helvetica Neue"/>
              </a:rPr>
              <a:t>L</a:t>
            </a:r>
            <a:r>
              <a:rPr lang="en-IN" i="0" cap="none" dirty="0">
                <a:solidFill>
                  <a:srgbClr val="000000"/>
                </a:solidFill>
                <a:effectLst/>
                <a:latin typeface="Helvetica Neue"/>
              </a:rPr>
              <a:t>ogistic </a:t>
            </a:r>
            <a:r>
              <a:rPr lang="en-IN" cap="none" dirty="0">
                <a:solidFill>
                  <a:srgbClr val="000000"/>
                </a:solidFill>
                <a:latin typeface="Helvetica Neue"/>
              </a:rPr>
              <a:t>R</a:t>
            </a:r>
            <a:r>
              <a:rPr lang="en-IN" i="0" cap="none" dirty="0">
                <a:solidFill>
                  <a:srgbClr val="000000"/>
                </a:solidFill>
                <a:effectLst/>
                <a:latin typeface="Helvetica Neue"/>
              </a:rPr>
              <a:t>egression:65.21739130434783 %</a:t>
            </a:r>
          </a:p>
          <a:p>
            <a:r>
              <a:rPr lang="en-IN" cap="none" dirty="0">
                <a:solidFill>
                  <a:srgbClr val="000000"/>
                </a:solidFill>
                <a:latin typeface="Helvetica Neue"/>
              </a:rPr>
              <a:t>SVM</a:t>
            </a:r>
            <a:r>
              <a:rPr lang="en-IN" i="0" cap="none" dirty="0">
                <a:solidFill>
                  <a:srgbClr val="000000"/>
                </a:solidFill>
                <a:effectLst/>
                <a:latin typeface="Helvetica Neue"/>
              </a:rPr>
              <a:t>:60.86956521739131 %</a:t>
            </a:r>
          </a:p>
          <a:p>
            <a:r>
              <a:rPr lang="en-IN" i="0" cap="none" dirty="0">
                <a:solidFill>
                  <a:srgbClr val="000000"/>
                </a:solidFill>
                <a:effectLst/>
                <a:latin typeface="Helvetica Neue"/>
              </a:rPr>
              <a:t>Decision Tree :90.57971014492754 %</a:t>
            </a:r>
          </a:p>
          <a:p>
            <a:r>
              <a:rPr lang="en-IN" i="0" cap="none" dirty="0">
                <a:solidFill>
                  <a:srgbClr val="000000"/>
                </a:solidFill>
                <a:effectLst/>
                <a:latin typeface="Helvetica Neue"/>
              </a:rPr>
              <a:t>Random Forest :95.65217391304348 %</a:t>
            </a:r>
          </a:p>
          <a:p>
            <a:r>
              <a:rPr lang="en-IN" cap="none" dirty="0" err="1">
                <a:solidFill>
                  <a:srgbClr val="000000"/>
                </a:solidFill>
                <a:latin typeface="Helvetica Neue"/>
              </a:rPr>
              <a:t>KN</a:t>
            </a:r>
            <a:r>
              <a:rPr lang="en-IN" i="0" cap="none" dirty="0" err="1">
                <a:solidFill>
                  <a:srgbClr val="000000"/>
                </a:solidFill>
                <a:effectLst/>
                <a:latin typeface="Helvetica Neue"/>
              </a:rPr>
              <a:t>neighbors</a:t>
            </a:r>
            <a:r>
              <a:rPr lang="en-IN" i="0" cap="none" dirty="0">
                <a:solidFill>
                  <a:srgbClr val="000000"/>
                </a:solidFill>
                <a:effectLst/>
                <a:latin typeface="Helvetica Neue"/>
              </a:rPr>
              <a:t> :67.39130434782609 %</a:t>
            </a:r>
          </a:p>
          <a:p>
            <a:r>
              <a:rPr lang="en-US" cap="none" dirty="0">
                <a:solidFill>
                  <a:srgbClr val="000000"/>
                </a:solidFill>
                <a:latin typeface="Helvetica Neue"/>
              </a:rPr>
              <a:t>C</a:t>
            </a:r>
            <a:r>
              <a:rPr lang="en-US" i="0" cap="none" dirty="0">
                <a:solidFill>
                  <a:srgbClr val="000000"/>
                </a:solidFill>
                <a:effectLst/>
                <a:latin typeface="Helvetica Neue"/>
              </a:rPr>
              <a:t>onclusion </a:t>
            </a:r>
          </a:p>
          <a:p>
            <a:r>
              <a:rPr lang="en-US" i="0" cap="none" dirty="0">
                <a:solidFill>
                  <a:srgbClr val="000000"/>
                </a:solidFill>
                <a:effectLst/>
                <a:latin typeface="Helvetica Neue"/>
              </a:rPr>
              <a:t>Random Forest gives high accuracy than other models</a:t>
            </a:r>
          </a:p>
          <a:p>
            <a:endParaRPr lang="en-IN" cap="none" dirty="0"/>
          </a:p>
        </p:txBody>
      </p:sp>
    </p:spTree>
    <p:extLst>
      <p:ext uri="{BB962C8B-B14F-4D97-AF65-F5344CB8AC3E}">
        <p14:creationId xmlns:p14="http://schemas.microsoft.com/office/powerpoint/2010/main" val="690683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903AE-6570-A097-1A6E-19D41597552A}"/>
              </a:ext>
            </a:extLst>
          </p:cNvPr>
          <p:cNvSpPr>
            <a:spLocks noGrp="1"/>
          </p:cNvSpPr>
          <p:nvPr>
            <p:ph type="title"/>
          </p:nvPr>
        </p:nvSpPr>
        <p:spPr/>
        <p:txBody>
          <a:bodyPr/>
          <a:lstStyle/>
          <a:p>
            <a:r>
              <a:rPr lang="en-US" dirty="0"/>
              <a:t>Confusion Matrix</a:t>
            </a:r>
            <a:endParaRPr lang="en-IN" dirty="0"/>
          </a:p>
        </p:txBody>
      </p:sp>
      <p:pic>
        <p:nvPicPr>
          <p:cNvPr id="4098" name="Picture 2">
            <a:extLst>
              <a:ext uri="{FF2B5EF4-FFF2-40B4-BE49-F238E27FC236}">
                <a16:creationId xmlns:a16="http://schemas.microsoft.com/office/drawing/2014/main" id="{C55F08E9-8F4C-6AEE-DCCE-D1C873D8B880}"/>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3980751" y="2366963"/>
            <a:ext cx="4230497" cy="3424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96824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87</TotalTime>
  <Words>232</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Helvetica Neue</vt:lpstr>
      <vt:lpstr>Tw Cen MT</vt:lpstr>
      <vt:lpstr>Droplet</vt:lpstr>
      <vt:lpstr>Loan default/fraud prediction</vt:lpstr>
      <vt:lpstr>objective</vt:lpstr>
      <vt:lpstr>Dataset</vt:lpstr>
      <vt:lpstr>Data preprocessing/cleaning</vt:lpstr>
      <vt:lpstr>Co-relation matrix</vt:lpstr>
      <vt:lpstr>Data visualization</vt:lpstr>
      <vt:lpstr>Model building</vt:lpstr>
      <vt:lpstr>Accuracy of models</vt:lpstr>
      <vt:lpstr>Confusion Matrix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default/fraud prediction</dc:title>
  <dc:creator>Mahendran Mahe</dc:creator>
  <cp:lastModifiedBy>Mahendran Mahe</cp:lastModifiedBy>
  <cp:revision>1</cp:revision>
  <dcterms:created xsi:type="dcterms:W3CDTF">2022-09-29T17:59:15Z</dcterms:created>
  <dcterms:modified xsi:type="dcterms:W3CDTF">2022-09-29T19:27:01Z</dcterms:modified>
</cp:coreProperties>
</file>