
<file path=[Content_Types].xml><?xml version="1.0" encoding="utf-8"?>
<Types xmlns="http://schemas.openxmlformats.org/package/2006/content-types">
  <Override PartName="/_rels/.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_rels/presentation.xml.rels" ContentType="application/vnd.openxmlformats-package.relationships+xml"/>
  <Override PartName="/ppt/media/image2.png" ContentType="image/png"/>
  <Override PartName="/ppt/media/image3.png" ContentType="image/png"/>
  <Override PartName="/ppt/media/image1.jpeg" ContentType="image/jpeg"/>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3"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9"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4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1"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7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75"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7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8"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8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81"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8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8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9"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1"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9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98"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0"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0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0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06"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8"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11"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1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13"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1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16"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12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2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1;p2" descr=""/>
          <p:cNvPicPr/>
          <p:nvPr/>
        </p:nvPicPr>
        <p:blipFill>
          <a:blip r:embed="rId2"/>
          <a:stretch/>
        </p:blipFill>
        <p:spPr>
          <a:xfrm>
            <a:off x="0" y="0"/>
            <a:ext cx="9142920" cy="6860520"/>
          </a:xfrm>
          <a:prstGeom prst="rect">
            <a:avLst/>
          </a:prstGeom>
          <a:ln>
            <a:noFill/>
          </a:ln>
        </p:spPr>
      </p:pic>
      <p:sp>
        <p:nvSpPr>
          <p:cNvPr id="1" name="CustomShape 1"/>
          <p:cNvSpPr/>
          <p:nvPr/>
        </p:nvSpPr>
        <p:spPr>
          <a:xfrm>
            <a:off x="961920" y="3015000"/>
            <a:ext cx="4079160" cy="3018960"/>
          </a:xfrm>
          <a:prstGeom prst="rect">
            <a:avLst/>
          </a:prstGeom>
          <a:solidFill>
            <a:schemeClr val="dk1">
              <a:alpha val="80000"/>
            </a:schemeClr>
          </a:solidFill>
          <a:ln>
            <a:noFill/>
          </a:ln>
        </p:spPr>
        <p:style>
          <a:lnRef idx="0"/>
          <a:fillRef idx="0"/>
          <a:effectRef idx="0"/>
          <a:fontRef idx="minor"/>
        </p:style>
        <p:txBody>
          <a:bodyPr lIns="178920" rIns="178920" tIns="178920" bIns="178920"/>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2" name="PlaceHolder 2"/>
          <p:cNvSpPr>
            <a:spLocks noGrp="1"/>
          </p:cNvSpPr>
          <p:nvPr>
            <p:ph type="title"/>
          </p:nvPr>
        </p:nvSpPr>
        <p:spPr>
          <a:xfrm>
            <a:off x="1278000" y="3764160"/>
            <a:ext cx="3089160" cy="492840"/>
          </a:xfrm>
          <a:prstGeom prst="rect">
            <a:avLst/>
          </a:prstGeom>
        </p:spPr>
        <p:txBody>
          <a:bodyPr lIns="91080" rIns="91080" anchor="b"/>
          <a:p>
            <a:r>
              <a:rPr b="0" lang="en-IN" sz="3110" spc="-1" strike="noStrike">
                <a:solidFill>
                  <a:srgbClr val="000000"/>
                </a:solidFill>
                <a:latin typeface="Arial"/>
              </a:rPr>
              <a:t>Click to edit the title text format</a:t>
            </a:r>
            <a:endParaRPr b="0" lang="en-IN" sz="3110" spc="-1" strike="noStrike">
              <a:solidFill>
                <a:srgbClr val="000000"/>
              </a:solidFill>
              <a:latin typeface="Arial"/>
            </a:endParaRPr>
          </a:p>
        </p:txBody>
      </p:sp>
      <p:sp>
        <p:nvSpPr>
          <p:cNvPr id="3" name="PlaceHolder 3"/>
          <p:cNvSpPr>
            <a:spLocks noGrp="1"/>
          </p:cNvSpPr>
          <p:nvPr>
            <p:ph type="body"/>
          </p:nvPr>
        </p:nvSpPr>
        <p:spPr>
          <a:xfrm>
            <a:off x="1278000" y="4678560"/>
            <a:ext cx="1089360" cy="276480"/>
          </a:xfrm>
          <a:prstGeom prst="rect">
            <a:avLst/>
          </a:prstGeom>
        </p:spPr>
        <p:txBody>
          <a:bodyPr lIns="91080" rIns="91080"/>
          <a:p>
            <a:pPr marL="432000" indent="-324000">
              <a:spcBef>
                <a:spcPts val="1417"/>
              </a:spcBef>
              <a:buClr>
                <a:srgbClr val="000000"/>
              </a:buClr>
              <a:buSzPct val="45000"/>
              <a:buFont typeface="Wingdings" charset="2"/>
              <a:buChar char=""/>
            </a:pPr>
            <a:r>
              <a:rPr b="0" lang="en-IN" sz="1690" spc="-1" strike="noStrike">
                <a:solidFill>
                  <a:srgbClr val="000000"/>
                </a:solidFill>
                <a:latin typeface="Arial"/>
              </a:rPr>
              <a:t>Click to edit the outline text format</a:t>
            </a:r>
            <a:endParaRPr b="0" lang="en-IN" sz="169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690" spc="-1" strike="noStrike">
                <a:solidFill>
                  <a:srgbClr val="000000"/>
                </a:solidFill>
                <a:latin typeface="Arial"/>
              </a:rPr>
              <a:t>Second Outline Level</a:t>
            </a:r>
            <a:endParaRPr b="0" lang="en-IN" sz="169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690" spc="-1" strike="noStrike">
                <a:solidFill>
                  <a:srgbClr val="000000"/>
                </a:solidFill>
                <a:latin typeface="Arial"/>
              </a:rPr>
              <a:t>Third Outline Level</a:t>
            </a:r>
            <a:endParaRPr b="0" lang="en-IN" sz="169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690" spc="-1" strike="noStrike">
                <a:solidFill>
                  <a:srgbClr val="000000"/>
                </a:solidFill>
                <a:latin typeface="Arial"/>
              </a:rPr>
              <a:t>Fourth Outline Level</a:t>
            </a:r>
            <a:endParaRPr b="0" lang="en-IN" sz="169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690" spc="-1" strike="noStrike">
                <a:solidFill>
                  <a:srgbClr val="000000"/>
                </a:solidFill>
                <a:latin typeface="Arial"/>
              </a:rPr>
              <a:t>Fifth Outline Level</a:t>
            </a:r>
            <a:endParaRPr b="0" lang="en-IN" sz="169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690" spc="-1" strike="noStrike">
                <a:solidFill>
                  <a:srgbClr val="000000"/>
                </a:solidFill>
                <a:latin typeface="Arial"/>
              </a:rPr>
              <a:t>Sixth Outline Level</a:t>
            </a:r>
            <a:endParaRPr b="0" lang="en-IN" sz="169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690" spc="-1" strike="noStrike">
                <a:solidFill>
                  <a:srgbClr val="000000"/>
                </a:solidFill>
                <a:latin typeface="Arial"/>
              </a:rPr>
              <a:t>Seventh Outline Level</a:t>
            </a:r>
            <a:endParaRPr b="0" lang="en-IN" sz="1690" spc="-1" strike="noStrike">
              <a:solidFill>
                <a:srgbClr val="000000"/>
              </a:solidFill>
              <a:latin typeface="Arial"/>
            </a:endParaRPr>
          </a:p>
        </p:txBody>
      </p:sp>
      <p:sp>
        <p:nvSpPr>
          <p:cNvPr id="4" name="CustomShape 4"/>
          <p:cNvSpPr/>
          <p:nvPr/>
        </p:nvSpPr>
        <p:spPr>
          <a:xfrm>
            <a:off x="1278000" y="5674320"/>
            <a:ext cx="6089400" cy="211320"/>
          </a:xfrm>
          <a:prstGeom prst="rect">
            <a:avLst/>
          </a:prstGeom>
          <a:noFill/>
          <a:ln>
            <a:noFill/>
          </a:ln>
        </p:spPr>
        <p:style>
          <a:lnRef idx="0"/>
          <a:fillRef idx="0"/>
          <a:effectRef idx="0"/>
          <a:fontRef idx="minor"/>
        </p:style>
        <p:txBody>
          <a:bodyPr/>
          <a:p>
            <a:pPr>
              <a:lnSpc>
                <a:spcPct val="100000"/>
              </a:lnSpc>
            </a:pPr>
            <a:r>
              <a:rPr b="0" lang="en-IN" sz="780" spc="-1" strike="noStrike">
                <a:solidFill>
                  <a:srgbClr val="ffffff"/>
                </a:solidFill>
                <a:latin typeface="Arial"/>
                <a:ea typeface="Arial"/>
              </a:rPr>
              <a:t>Copyright © 2018 Aricent. All rights reserved. </a:t>
            </a:r>
            <a:endParaRPr b="0" lang="en-IN" sz="780" spc="-1" strike="noStrike">
              <a:latin typeface="Arial"/>
            </a:endParaRPr>
          </a:p>
        </p:txBody>
      </p:sp>
      <p:pic>
        <p:nvPicPr>
          <p:cNvPr id="5" name="Google Shape;16;p2" descr=""/>
          <p:cNvPicPr/>
          <p:nvPr/>
        </p:nvPicPr>
        <p:blipFill>
          <a:blip r:embed="rId3"/>
          <a:stretch/>
        </p:blipFill>
        <p:spPr>
          <a:xfrm>
            <a:off x="7230600" y="338400"/>
            <a:ext cx="1530360" cy="122436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body"/>
          </p:nvPr>
        </p:nvSpPr>
        <p:spPr>
          <a:xfrm>
            <a:off x="309600" y="645120"/>
            <a:ext cx="7175880" cy="545400"/>
          </a:xfrm>
          <a:prstGeom prst="rect">
            <a:avLst/>
          </a:prstGeom>
        </p:spPr>
        <p:txBody>
          <a:bodyPr lIns="91080" rIns="91080"/>
          <a:p>
            <a:pPr marL="432000" indent="-324000">
              <a:spcBef>
                <a:spcPts val="1417"/>
              </a:spcBef>
              <a:buClr>
                <a:srgbClr val="000000"/>
              </a:buClr>
              <a:buSzPct val="45000"/>
              <a:buFont typeface="Wingdings" charset="2"/>
              <a:buChar char=""/>
            </a:pPr>
            <a:r>
              <a:rPr b="0" lang="en-IN" sz="2120" spc="-1" strike="noStrike">
                <a:solidFill>
                  <a:srgbClr val="000000"/>
                </a:solidFill>
                <a:latin typeface="Arial"/>
              </a:rPr>
              <a:t>Click to edit the outline text format</a:t>
            </a:r>
            <a:endParaRPr b="0" lang="en-IN" sz="212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120" spc="-1" strike="noStrike">
                <a:solidFill>
                  <a:srgbClr val="000000"/>
                </a:solidFill>
                <a:latin typeface="Arial"/>
              </a:rPr>
              <a:t>Second Outline Level</a:t>
            </a:r>
            <a:endParaRPr b="0" lang="en-IN" sz="212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120" spc="-1" strike="noStrike">
                <a:solidFill>
                  <a:srgbClr val="000000"/>
                </a:solidFill>
                <a:latin typeface="Arial"/>
              </a:rPr>
              <a:t>Third Outline Level</a:t>
            </a:r>
            <a:endParaRPr b="0" lang="en-IN" sz="212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120" spc="-1" strike="noStrike">
                <a:solidFill>
                  <a:srgbClr val="000000"/>
                </a:solidFill>
                <a:latin typeface="Arial"/>
              </a:rPr>
              <a:t>Fourth Outline Level</a:t>
            </a:r>
            <a:endParaRPr b="0" lang="en-IN" sz="212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120" spc="-1" strike="noStrike">
                <a:solidFill>
                  <a:srgbClr val="000000"/>
                </a:solidFill>
                <a:latin typeface="Arial"/>
              </a:rPr>
              <a:t>Fifth Outline Level</a:t>
            </a:r>
            <a:endParaRPr b="0" lang="en-IN" sz="212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120" spc="-1" strike="noStrike">
                <a:solidFill>
                  <a:srgbClr val="000000"/>
                </a:solidFill>
                <a:latin typeface="Arial"/>
              </a:rPr>
              <a:t>Sixth Outline Level</a:t>
            </a:r>
            <a:endParaRPr b="0" lang="en-IN" sz="212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120" spc="-1" strike="noStrike">
                <a:solidFill>
                  <a:srgbClr val="000000"/>
                </a:solidFill>
                <a:latin typeface="Arial"/>
              </a:rPr>
              <a:t>Seventh Outline Level</a:t>
            </a:r>
            <a:endParaRPr b="0" lang="en-IN" sz="2120" spc="-1" strike="noStrike">
              <a:solidFill>
                <a:srgbClr val="000000"/>
              </a:solidFill>
              <a:latin typeface="Arial"/>
            </a:endParaRPr>
          </a:p>
        </p:txBody>
      </p:sp>
      <p:sp>
        <p:nvSpPr>
          <p:cNvPr id="43" name="CustomShape 2"/>
          <p:cNvSpPr/>
          <p:nvPr/>
        </p:nvSpPr>
        <p:spPr>
          <a:xfrm>
            <a:off x="8580240" y="6585840"/>
            <a:ext cx="563400" cy="211320"/>
          </a:xfrm>
          <a:prstGeom prst="rect">
            <a:avLst/>
          </a:prstGeom>
          <a:noFill/>
          <a:ln>
            <a:noFill/>
          </a:ln>
        </p:spPr>
        <p:style>
          <a:lnRef idx="0"/>
          <a:fillRef idx="0"/>
          <a:effectRef idx="0"/>
          <a:fontRef idx="minor"/>
        </p:style>
        <p:txBody>
          <a:bodyPr anchor="ctr"/>
          <a:p>
            <a:pPr algn="ctr">
              <a:lnSpc>
                <a:spcPct val="100000"/>
              </a:lnSpc>
            </a:pPr>
            <a:fld id="{9BDA15D7-F6CD-4501-B5A3-BAA74B855AF0}" type="slidenum">
              <a:rPr b="0" lang="en-IN" sz="780" spc="-1" strike="noStrike">
                <a:solidFill>
                  <a:srgbClr val="000000"/>
                </a:solidFill>
                <a:latin typeface="Arial"/>
                <a:ea typeface="Arial"/>
              </a:rPr>
              <a:t>&lt;number&gt;</a:t>
            </a:fld>
            <a:endParaRPr b="0" lang="en-IN" sz="780" spc="-1" strike="noStrike">
              <a:latin typeface="Arial"/>
            </a:endParaRPr>
          </a:p>
        </p:txBody>
      </p:sp>
      <p:sp>
        <p:nvSpPr>
          <p:cNvPr id="44" name="PlaceHolder 3"/>
          <p:cNvSpPr>
            <a:spLocks noGrp="1"/>
          </p:cNvSpPr>
          <p:nvPr>
            <p:ph type="body"/>
          </p:nvPr>
        </p:nvSpPr>
        <p:spPr>
          <a:xfrm>
            <a:off x="309600" y="1538640"/>
            <a:ext cx="8493120" cy="4872960"/>
          </a:xfrm>
          <a:prstGeom prst="rect">
            <a:avLst/>
          </a:prstGeom>
        </p:spPr>
        <p:txBody>
          <a:bodyPr/>
          <a:p>
            <a:pPr marL="432000" indent="-324000">
              <a:spcBef>
                <a:spcPts val="1417"/>
              </a:spcBef>
              <a:buClr>
                <a:srgbClr val="000000"/>
              </a:buClr>
              <a:buSzPct val="45000"/>
              <a:buFont typeface="Wingdings" charset="2"/>
              <a:buChar char=""/>
            </a:pPr>
            <a:r>
              <a:rPr b="0" lang="en-IN" sz="1200" spc="-1" strike="noStrike">
                <a:solidFill>
                  <a:srgbClr val="000000"/>
                </a:solidFill>
                <a:latin typeface="Arial"/>
              </a:rPr>
              <a:t>Click to edit the outline text format</a:t>
            </a:r>
            <a:endParaRPr b="0" lang="en-IN"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200" spc="-1" strike="noStrike">
                <a:solidFill>
                  <a:srgbClr val="000000"/>
                </a:solidFill>
                <a:latin typeface="Arial"/>
              </a:rPr>
              <a:t>Second Outline Level</a:t>
            </a:r>
            <a:endParaRPr b="0" lang="en-IN"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200" spc="-1" strike="noStrike">
                <a:solidFill>
                  <a:srgbClr val="000000"/>
                </a:solidFill>
                <a:latin typeface="Arial"/>
              </a:rPr>
              <a:t>Third Outline Level</a:t>
            </a:r>
            <a:endParaRPr b="0" lang="en-IN"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200" spc="-1" strike="noStrike">
                <a:solidFill>
                  <a:srgbClr val="000000"/>
                </a:solidFill>
                <a:latin typeface="Arial"/>
              </a:rPr>
              <a:t>Fourth Outline Level</a:t>
            </a:r>
            <a:endParaRPr b="0" lang="en-IN"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200" spc="-1" strike="noStrike">
                <a:solidFill>
                  <a:srgbClr val="000000"/>
                </a:solidFill>
                <a:latin typeface="Arial"/>
              </a:rPr>
              <a:t>Fifth Outline Level</a:t>
            </a:r>
            <a:endParaRPr b="0" lang="en-IN"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200" spc="-1" strike="noStrike">
                <a:solidFill>
                  <a:srgbClr val="000000"/>
                </a:solidFill>
                <a:latin typeface="Arial"/>
              </a:rPr>
              <a:t>Sixth Outline Level</a:t>
            </a:r>
            <a:endParaRPr b="0" lang="en-IN"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200" spc="-1" strike="noStrike">
                <a:solidFill>
                  <a:srgbClr val="000000"/>
                </a:solidFill>
                <a:latin typeface="Arial"/>
              </a:rPr>
              <a:t>Seventh Outline Level</a:t>
            </a:r>
            <a:endParaRPr b="0" lang="en-IN" sz="1200" spc="-1" strike="noStrike">
              <a:solidFill>
                <a:srgbClr val="000000"/>
              </a:solidFill>
              <a:latin typeface="Arial"/>
            </a:endParaRPr>
          </a:p>
        </p:txBody>
      </p:sp>
      <p:sp>
        <p:nvSpPr>
          <p:cNvPr id="45" name="CustomShape 4"/>
          <p:cNvSpPr/>
          <p:nvPr/>
        </p:nvSpPr>
        <p:spPr>
          <a:xfrm>
            <a:off x="309600" y="6610680"/>
            <a:ext cx="4569480" cy="211320"/>
          </a:xfrm>
          <a:prstGeom prst="rect">
            <a:avLst/>
          </a:prstGeom>
          <a:noFill/>
          <a:ln>
            <a:noFill/>
          </a:ln>
        </p:spPr>
        <p:style>
          <a:lnRef idx="0"/>
          <a:fillRef idx="0"/>
          <a:effectRef idx="0"/>
          <a:fontRef idx="minor"/>
        </p:style>
        <p:txBody>
          <a:bodyPr/>
          <a:p>
            <a:pPr>
              <a:lnSpc>
                <a:spcPct val="100000"/>
              </a:lnSpc>
            </a:pPr>
            <a:r>
              <a:rPr b="0" lang="en-IN" sz="780" spc="-1" strike="noStrike">
                <a:solidFill>
                  <a:srgbClr val="000000"/>
                </a:solidFill>
                <a:latin typeface="Arial"/>
                <a:ea typeface="Arial"/>
              </a:rPr>
              <a:t>Copyright © 2018 Aricent. All rights reserved. </a:t>
            </a:r>
            <a:endParaRPr b="0" lang="en-IN" sz="780" spc="-1" strike="noStrike">
              <a:latin typeface="Arial"/>
            </a:endParaRPr>
          </a:p>
        </p:txBody>
      </p:sp>
      <p:pic>
        <p:nvPicPr>
          <p:cNvPr id="46" name="Google Shape;912;p79" descr=""/>
          <p:cNvPicPr/>
          <p:nvPr/>
        </p:nvPicPr>
        <p:blipFill>
          <a:blip r:embed="rId2"/>
          <a:stretch/>
        </p:blipFill>
        <p:spPr>
          <a:xfrm>
            <a:off x="7473240" y="390240"/>
            <a:ext cx="1366200" cy="570240"/>
          </a:xfrm>
          <a:prstGeom prst="rect">
            <a:avLst/>
          </a:prstGeom>
          <a:ln>
            <a:noFill/>
          </a:ln>
        </p:spPr>
      </p:pic>
      <p:sp>
        <p:nvSpPr>
          <p:cNvPr id="47" name="PlaceHolder 5"/>
          <p:cNvSpPr>
            <a:spLocks noGrp="1"/>
          </p:cNvSpPr>
          <p:nvPr>
            <p:ph type="title"/>
          </p:nvPr>
        </p:nvSpPr>
        <p:spPr>
          <a:xfrm>
            <a:off x="457200" y="273600"/>
            <a:ext cx="8229240" cy="1144800"/>
          </a:xfrm>
          <a:prstGeom prst="rect">
            <a:avLst/>
          </a:prstGeom>
        </p:spPr>
        <p:txBody>
          <a:bodyPr lIns="0" rIns="0" tIns="0" bIns="0" anchor="ct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85"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openweathermap.org/api"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1244160" y="3429000"/>
            <a:ext cx="3005640" cy="781200"/>
          </a:xfrm>
          <a:prstGeom prst="rect">
            <a:avLst/>
          </a:prstGeom>
          <a:noFill/>
          <a:ln>
            <a:noFill/>
          </a:ln>
        </p:spPr>
        <p:txBody>
          <a:bodyPr lIns="91080" rIns="91080" anchor="b"/>
          <a:p>
            <a:pPr>
              <a:lnSpc>
                <a:spcPct val="100000"/>
              </a:lnSpc>
            </a:pPr>
            <a:r>
              <a:rPr b="1" lang="en-IN" sz="2000" spc="-1" strike="noStrike">
                <a:solidFill>
                  <a:srgbClr val="ffffff"/>
                </a:solidFill>
                <a:latin typeface="Arial"/>
                <a:ea typeface="Arial"/>
              </a:rPr>
              <a:t>Python-Weather forecast</a:t>
            </a:r>
            <a:endParaRPr b="0" lang="en-IN" sz="2000" spc="-1" strike="noStrike">
              <a:solidFill>
                <a:srgbClr val="000000"/>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309600" y="645120"/>
            <a:ext cx="7175880" cy="545400"/>
          </a:xfrm>
          <a:prstGeom prst="rect">
            <a:avLst/>
          </a:prstGeom>
          <a:noFill/>
          <a:ln>
            <a:noFill/>
          </a:ln>
        </p:spPr>
        <p:txBody>
          <a:bodyPr lIns="91080" rIns="91080"/>
          <a:p>
            <a:pPr>
              <a:lnSpc>
                <a:spcPct val="100000"/>
              </a:lnSpc>
            </a:pPr>
            <a:r>
              <a:rPr b="0" lang="en-IN" sz="2120" spc="-1" strike="noStrike">
                <a:solidFill>
                  <a:srgbClr val="000000"/>
                </a:solidFill>
                <a:latin typeface="Arial"/>
                <a:ea typeface="Arial"/>
              </a:rPr>
              <a:t>Agenda</a:t>
            </a:r>
            <a:endParaRPr b="0" lang="en-IN" sz="2120" spc="-1" strike="noStrike">
              <a:solidFill>
                <a:srgbClr val="000000"/>
              </a:solidFill>
              <a:latin typeface="Arial"/>
            </a:endParaRPr>
          </a:p>
        </p:txBody>
      </p:sp>
      <p:sp>
        <p:nvSpPr>
          <p:cNvPr id="124" name="TextShape 2"/>
          <p:cNvSpPr txBox="1"/>
          <p:nvPr/>
        </p:nvSpPr>
        <p:spPr>
          <a:xfrm>
            <a:off x="309600" y="1556640"/>
            <a:ext cx="8366400" cy="4968360"/>
          </a:xfrm>
          <a:prstGeom prst="rect">
            <a:avLst/>
          </a:prstGeom>
          <a:noFill/>
          <a:ln w="9360">
            <a:solidFill>
              <a:srgbClr val="ffc000"/>
            </a:solidFill>
            <a:round/>
          </a:ln>
        </p:spPr>
        <p:txBody>
          <a:bodyPr/>
          <a:p>
            <a:pPr marL="343080" indent="-342720">
              <a:lnSpc>
                <a:spcPct val="200000"/>
              </a:lnSpc>
              <a:buClr>
                <a:srgbClr val="eb8024"/>
              </a:buClr>
              <a:buFont typeface="Arial"/>
              <a:buAutoNum type="arabicPeriod"/>
            </a:pPr>
            <a:r>
              <a:rPr b="0" lang="en-IN" sz="1400" spc="-1" strike="noStrike">
                <a:solidFill>
                  <a:srgbClr val="000000"/>
                </a:solidFill>
                <a:latin typeface="Arial"/>
                <a:ea typeface="Arial"/>
              </a:rPr>
              <a:t>Abstract</a:t>
            </a:r>
            <a:endParaRPr b="0" lang="en-IN" sz="1400" spc="-1" strike="noStrike">
              <a:solidFill>
                <a:srgbClr val="000000"/>
              </a:solidFill>
              <a:latin typeface="Arial"/>
            </a:endParaRPr>
          </a:p>
          <a:p>
            <a:pPr marL="343080" indent="-342720">
              <a:lnSpc>
                <a:spcPct val="200000"/>
              </a:lnSpc>
              <a:spcBef>
                <a:spcPts val="281"/>
              </a:spcBef>
              <a:buClr>
                <a:srgbClr val="eb8024"/>
              </a:buClr>
              <a:buFont typeface="Arial"/>
              <a:buAutoNum type="arabicPeriod"/>
            </a:pPr>
            <a:r>
              <a:rPr b="0" lang="en-IN" sz="1400" spc="-1" strike="noStrike">
                <a:solidFill>
                  <a:srgbClr val="000000"/>
                </a:solidFill>
                <a:latin typeface="Arial"/>
                <a:ea typeface="Arial"/>
              </a:rPr>
              <a:t>Core Technologies</a:t>
            </a:r>
            <a:endParaRPr b="0" lang="en-IN" sz="1400" spc="-1" strike="noStrike">
              <a:solidFill>
                <a:srgbClr val="000000"/>
              </a:solidFill>
              <a:latin typeface="Arial"/>
            </a:endParaRPr>
          </a:p>
          <a:p>
            <a:pPr marL="343080" indent="-342720">
              <a:lnSpc>
                <a:spcPct val="200000"/>
              </a:lnSpc>
              <a:spcBef>
                <a:spcPts val="281"/>
              </a:spcBef>
              <a:buClr>
                <a:srgbClr val="eb8024"/>
              </a:buClr>
              <a:buFont typeface="Arial"/>
              <a:buAutoNum type="arabicPeriod"/>
            </a:pPr>
            <a:r>
              <a:rPr b="0" lang="en-IN" sz="1400" spc="-1" strike="noStrike">
                <a:solidFill>
                  <a:srgbClr val="000000"/>
                </a:solidFill>
                <a:latin typeface="Arial"/>
                <a:ea typeface="Arial"/>
              </a:rPr>
              <a:t>How it Works?</a:t>
            </a:r>
            <a:endParaRPr b="0" lang="en-IN" sz="1400" spc="-1" strike="noStrike">
              <a:solidFill>
                <a:srgbClr val="000000"/>
              </a:solidFill>
              <a:latin typeface="Arial"/>
            </a:endParaRPr>
          </a:p>
          <a:p>
            <a:pPr marL="343080" indent="-342720">
              <a:lnSpc>
                <a:spcPct val="200000"/>
              </a:lnSpc>
              <a:spcBef>
                <a:spcPts val="281"/>
              </a:spcBef>
              <a:buClr>
                <a:srgbClr val="eb8024"/>
              </a:buClr>
              <a:buFont typeface="Arial"/>
              <a:buAutoNum type="arabicPeriod"/>
            </a:pPr>
            <a:r>
              <a:rPr b="0" lang="en-IN" sz="1400" spc="-1" strike="noStrike">
                <a:solidFill>
                  <a:srgbClr val="000000"/>
                </a:solidFill>
                <a:latin typeface="Arial"/>
                <a:ea typeface="Arial"/>
              </a:rPr>
              <a:t>Conclusion</a:t>
            </a:r>
            <a:endParaRPr b="0" lang="en-IN" sz="1400" spc="-1" strike="noStrike">
              <a:solidFill>
                <a:srgbClr val="000000"/>
              </a:solidFill>
              <a:latin typeface="Arial"/>
            </a:endParaRPr>
          </a:p>
          <a:p>
            <a:pPr marL="343080">
              <a:lnSpc>
                <a:spcPct val="200000"/>
              </a:lnSpc>
              <a:spcBef>
                <a:spcPts val="281"/>
              </a:spcBef>
            </a:pPr>
            <a:endParaRPr b="0" lang="en-IN" sz="14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179640" y="283320"/>
            <a:ext cx="7175880" cy="545400"/>
          </a:xfrm>
          <a:prstGeom prst="rect">
            <a:avLst/>
          </a:prstGeom>
          <a:noFill/>
          <a:ln>
            <a:noFill/>
          </a:ln>
        </p:spPr>
        <p:txBody>
          <a:bodyPr lIns="91080" rIns="91080"/>
          <a:p>
            <a:pPr algn="just">
              <a:lnSpc>
                <a:spcPct val="100000"/>
              </a:lnSpc>
            </a:pPr>
            <a:r>
              <a:rPr b="0" lang="en-IN" sz="2120" spc="-1" strike="noStrike">
                <a:solidFill>
                  <a:srgbClr val="000000"/>
                </a:solidFill>
                <a:latin typeface="Arial"/>
                <a:ea typeface="Arial"/>
              </a:rPr>
              <a:t>Abstract</a:t>
            </a:r>
            <a:endParaRPr b="0" lang="en-IN" sz="2120" spc="-1" strike="noStrike">
              <a:solidFill>
                <a:srgbClr val="000000"/>
              </a:solidFill>
              <a:latin typeface="Arial"/>
            </a:endParaRPr>
          </a:p>
        </p:txBody>
      </p:sp>
      <p:sp>
        <p:nvSpPr>
          <p:cNvPr id="126" name="CustomShape 2"/>
          <p:cNvSpPr/>
          <p:nvPr/>
        </p:nvSpPr>
        <p:spPr>
          <a:xfrm>
            <a:off x="558720" y="1312920"/>
            <a:ext cx="7341120" cy="4748760"/>
          </a:xfrm>
          <a:prstGeom prst="rect">
            <a:avLst/>
          </a:prstGeom>
          <a:noFill/>
          <a:ln>
            <a:noFill/>
          </a:ln>
        </p:spPr>
        <p:style>
          <a:lnRef idx="0"/>
          <a:fillRef idx="0"/>
          <a:effectRef idx="0"/>
          <a:fontRef idx="minor"/>
        </p:style>
        <p:txBody>
          <a:bodyPr tIns="91440" bIns="91440"/>
          <a:p>
            <a:pPr algn="just">
              <a:lnSpc>
                <a:spcPct val="100000"/>
              </a:lnSpc>
            </a:pPr>
            <a:r>
              <a:rPr b="0" lang="en-IN" sz="1800" spc="-1" strike="noStrike">
                <a:solidFill>
                  <a:srgbClr val="000000"/>
                </a:solidFill>
                <a:latin typeface="Georgia"/>
                <a:ea typeface="Arial"/>
              </a:rPr>
              <a:t>Weather forecasting information helps to plan the daily activity and organise the work for many organisation and also for the public for planning their activity. Pulling the weather data from the “</a:t>
            </a:r>
            <a:r>
              <a:rPr b="0" lang="en-IN" sz="1800" spc="-1" strike="noStrike" u="sng">
                <a:solidFill>
                  <a:srgbClr val="0066ff"/>
                </a:solidFill>
                <a:uFillTx/>
                <a:latin typeface="Georgia"/>
                <a:ea typeface="Arial"/>
                <a:hlinkClick r:id="rId1"/>
              </a:rPr>
              <a:t>OpenWeatherMap.org</a:t>
            </a:r>
            <a:r>
              <a:rPr b="0" lang="en-IN" sz="1800" spc="-1" strike="noStrike">
                <a:solidFill>
                  <a:srgbClr val="000000"/>
                </a:solidFill>
                <a:latin typeface="Georgia"/>
                <a:ea typeface="Arial"/>
              </a:rPr>
              <a:t>“ API and to present the data as per the user usage and requirement like HTML or print data in a file .It also provide week long data for all the week days.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179640" y="265680"/>
            <a:ext cx="7175880" cy="545400"/>
          </a:xfrm>
          <a:prstGeom prst="rect">
            <a:avLst/>
          </a:prstGeom>
          <a:noFill/>
          <a:ln>
            <a:noFill/>
          </a:ln>
        </p:spPr>
        <p:txBody>
          <a:bodyPr lIns="91080" rIns="91080"/>
          <a:p>
            <a:pPr>
              <a:lnSpc>
                <a:spcPct val="100000"/>
              </a:lnSpc>
            </a:pPr>
            <a:r>
              <a:rPr b="0" lang="en-IN" sz="2120" spc="-1" strike="noStrike">
                <a:solidFill>
                  <a:srgbClr val="000000"/>
                </a:solidFill>
                <a:latin typeface="Arial"/>
                <a:ea typeface="Arial"/>
              </a:rPr>
              <a:t>Core Technologies</a:t>
            </a:r>
            <a:endParaRPr b="0" lang="en-IN" sz="2120" spc="-1" strike="noStrike">
              <a:solidFill>
                <a:srgbClr val="000000"/>
              </a:solidFill>
              <a:latin typeface="Arial"/>
            </a:endParaRPr>
          </a:p>
        </p:txBody>
      </p:sp>
      <p:sp>
        <p:nvSpPr>
          <p:cNvPr id="128" name="CustomShape 2"/>
          <p:cNvSpPr/>
          <p:nvPr/>
        </p:nvSpPr>
        <p:spPr>
          <a:xfrm>
            <a:off x="474840" y="1271160"/>
            <a:ext cx="7341120" cy="4846320"/>
          </a:xfrm>
          <a:prstGeom prst="rect">
            <a:avLst/>
          </a:prstGeom>
          <a:noFill/>
          <a:ln>
            <a:noFill/>
          </a:ln>
        </p:spPr>
        <p:style>
          <a:lnRef idx="0"/>
          <a:fillRef idx="0"/>
          <a:effectRef idx="0"/>
          <a:fontRef idx="minor"/>
        </p:style>
        <p:txBody>
          <a:bodyPr tIns="91440" bIns="91440"/>
          <a:p>
            <a:pPr>
              <a:lnSpc>
                <a:spcPct val="140000"/>
              </a:lnSpc>
              <a:spcBef>
                <a:spcPts val="3399"/>
              </a:spcBef>
            </a:pPr>
            <a:r>
              <a:rPr b="0" lang="en-IN" sz="1800" spc="-1" strike="noStrike">
                <a:solidFill>
                  <a:srgbClr val="cb0000"/>
                </a:solidFill>
                <a:latin typeface="Georgia"/>
                <a:ea typeface="Georgia"/>
              </a:rPr>
              <a:t>Core Technologies</a:t>
            </a:r>
            <a:endParaRPr b="0" lang="en-IN" sz="1800" spc="-1" strike="noStrike">
              <a:latin typeface="Arial"/>
            </a:endParaRPr>
          </a:p>
          <a:p>
            <a:pPr>
              <a:lnSpc>
                <a:spcPct val="115000"/>
              </a:lnSpc>
            </a:pPr>
            <a:r>
              <a:rPr b="0" lang="en-IN" sz="1800" spc="-1" strike="noStrike">
                <a:solidFill>
                  <a:srgbClr val="000000"/>
                </a:solidFill>
                <a:latin typeface="Georgia"/>
                <a:ea typeface="Georgia"/>
              </a:rPr>
              <a:t>This program will use the following core technologies:</a:t>
            </a:r>
            <a:endParaRPr b="0" lang="en-IN" sz="1800" spc="-1" strike="noStrike">
              <a:latin typeface="Arial"/>
            </a:endParaRPr>
          </a:p>
          <a:p>
            <a:pPr marL="673200" indent="-342720">
              <a:lnSpc>
                <a:spcPct val="115000"/>
              </a:lnSpc>
              <a:spcBef>
                <a:spcPts val="1701"/>
              </a:spcBef>
              <a:buClr>
                <a:srgbClr val="000000"/>
              </a:buClr>
              <a:buFont typeface="Georgia"/>
              <a:buChar char="●"/>
            </a:pPr>
            <a:r>
              <a:rPr b="0" lang="en-IN" sz="1800" spc="-1" strike="noStrike">
                <a:solidFill>
                  <a:srgbClr val="000000"/>
                </a:solidFill>
                <a:latin typeface="Georgia"/>
                <a:ea typeface="Georgia"/>
              </a:rPr>
              <a:t>Python</a:t>
            </a:r>
            <a:endParaRPr b="0" lang="en-IN" sz="1800" spc="-1" strike="noStrike">
              <a:latin typeface="Arial"/>
            </a:endParaRPr>
          </a:p>
          <a:p>
            <a:pPr marL="673200" indent="-342720">
              <a:lnSpc>
                <a:spcPct val="115000"/>
              </a:lnSpc>
              <a:buClr>
                <a:srgbClr val="000000"/>
              </a:buClr>
              <a:buFont typeface="Georgia"/>
              <a:buChar char="●"/>
            </a:pPr>
            <a:r>
              <a:rPr b="0" lang="en-IN" sz="1800" spc="-1" strike="noStrike">
                <a:solidFill>
                  <a:srgbClr val="000000"/>
                </a:solidFill>
                <a:latin typeface="Georgia"/>
                <a:ea typeface="Georgia"/>
              </a:rPr>
              <a:t>JavaScript</a:t>
            </a:r>
            <a:endParaRPr b="0" lang="en-IN" sz="1800" spc="-1" strike="noStrike">
              <a:latin typeface="Arial"/>
            </a:endParaRPr>
          </a:p>
          <a:p>
            <a:pPr marL="673200" indent="-342720">
              <a:lnSpc>
                <a:spcPct val="115000"/>
              </a:lnSpc>
              <a:buClr>
                <a:srgbClr val="000000"/>
              </a:buClr>
              <a:buFont typeface="Georgia"/>
              <a:buChar char="●"/>
            </a:pPr>
            <a:r>
              <a:rPr b="0" lang="en-IN" sz="1800" spc="-1" strike="noStrike">
                <a:solidFill>
                  <a:srgbClr val="000000"/>
                </a:solidFill>
                <a:latin typeface="Georgia"/>
                <a:ea typeface="Georgia"/>
              </a:rPr>
              <a:t>Cascading Style Sheets</a:t>
            </a:r>
            <a:endParaRPr b="0" lang="en-IN" sz="1800" spc="-1" strike="noStrike">
              <a:latin typeface="Arial"/>
            </a:endParaRPr>
          </a:p>
          <a:p>
            <a:pPr marL="673200" indent="-342720">
              <a:lnSpc>
                <a:spcPct val="115000"/>
              </a:lnSpc>
              <a:buClr>
                <a:srgbClr val="000000"/>
              </a:buClr>
              <a:buFont typeface="Georgia"/>
              <a:buChar char="●"/>
            </a:pPr>
            <a:r>
              <a:rPr b="0" lang="en-IN" sz="1800" spc="-1" strike="noStrike">
                <a:solidFill>
                  <a:srgbClr val="000000"/>
                </a:solidFill>
                <a:latin typeface="Georgia"/>
                <a:ea typeface="Georgia"/>
              </a:rPr>
              <a:t>HTML</a:t>
            </a:r>
            <a:endParaRPr b="0" lang="en-IN" sz="1800" spc="-1" strike="noStrike">
              <a:latin typeface="Arial"/>
            </a:endParaRPr>
          </a:p>
          <a:p>
            <a:pPr>
              <a:lnSpc>
                <a:spcPct val="100000"/>
              </a:lnSpc>
              <a:spcBef>
                <a:spcPts val="1701"/>
              </a:spcBef>
            </a:pPr>
            <a:endParaRPr b="0" lang="en-IN"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179640" y="283320"/>
            <a:ext cx="7175880" cy="446040"/>
          </a:xfrm>
          <a:prstGeom prst="rect">
            <a:avLst/>
          </a:prstGeom>
          <a:noFill/>
          <a:ln>
            <a:noFill/>
          </a:ln>
        </p:spPr>
        <p:txBody>
          <a:bodyPr lIns="91080" rIns="91080"/>
          <a:p>
            <a:pPr>
              <a:lnSpc>
                <a:spcPct val="100000"/>
              </a:lnSpc>
            </a:pPr>
            <a:r>
              <a:rPr b="0" lang="en-IN" sz="2120" spc="-1" strike="noStrike">
                <a:solidFill>
                  <a:srgbClr val="000000"/>
                </a:solidFill>
                <a:latin typeface="Arial"/>
                <a:ea typeface="Arial"/>
              </a:rPr>
              <a:t>How it Works?</a:t>
            </a:r>
            <a:endParaRPr b="0" lang="en-IN" sz="2120" spc="-1" strike="noStrike">
              <a:solidFill>
                <a:srgbClr val="000000"/>
              </a:solidFill>
              <a:latin typeface="Arial"/>
            </a:endParaRPr>
          </a:p>
        </p:txBody>
      </p:sp>
      <p:sp>
        <p:nvSpPr>
          <p:cNvPr id="130" name="CustomShape 2"/>
          <p:cNvSpPr/>
          <p:nvPr/>
        </p:nvSpPr>
        <p:spPr>
          <a:xfrm>
            <a:off x="530640" y="1243080"/>
            <a:ext cx="7341120" cy="4804560"/>
          </a:xfrm>
          <a:prstGeom prst="rect">
            <a:avLst/>
          </a:prstGeom>
          <a:noFill/>
          <a:ln>
            <a:noFill/>
          </a:ln>
        </p:spPr>
        <p:style>
          <a:lnRef idx="0"/>
          <a:fillRef idx="0"/>
          <a:effectRef idx="0"/>
          <a:fontRef idx="minor"/>
        </p:style>
        <p:txBody>
          <a:bodyPr tIns="91440" bIns="91440"/>
          <a:p>
            <a:pPr marL="457200" indent="-342720" algn="just">
              <a:lnSpc>
                <a:spcPct val="100000"/>
              </a:lnSpc>
              <a:buClr>
                <a:srgbClr val="000000"/>
              </a:buClr>
              <a:buFont typeface="Georgia"/>
              <a:buChar char="●"/>
            </a:pPr>
            <a:r>
              <a:rPr b="0" lang="en-IN" sz="1800" spc="-1" strike="noStrike">
                <a:solidFill>
                  <a:srgbClr val="000000"/>
                </a:solidFill>
                <a:latin typeface="Georgia"/>
                <a:ea typeface="Georgia"/>
              </a:rPr>
              <a:t>Weather forecasting API provides data in form of json response which includes data like high and low temperature and the amount of rain.</a:t>
            </a:r>
            <a:endParaRPr b="0" lang="en-IN" sz="1800" spc="-1" strike="noStrike">
              <a:latin typeface="Arial"/>
            </a:endParaRPr>
          </a:p>
          <a:p>
            <a:pPr marL="457200" indent="-342720" algn="just">
              <a:lnSpc>
                <a:spcPct val="100000"/>
              </a:lnSpc>
              <a:buClr>
                <a:srgbClr val="000000"/>
              </a:buClr>
              <a:buFont typeface="Georgia"/>
              <a:buChar char="●"/>
            </a:pPr>
            <a:r>
              <a:rPr b="0" lang="en-IN" sz="1800" spc="-1" strike="noStrike">
                <a:solidFill>
                  <a:srgbClr val="000000"/>
                </a:solidFill>
                <a:latin typeface="Georgia"/>
                <a:ea typeface="Georgia"/>
              </a:rPr>
              <a:t>Python script will parse the json response from the API and get information for the requested location</a:t>
            </a:r>
            <a:endParaRPr b="0" lang="en-IN" sz="1800" spc="-1" strike="noStrike">
              <a:latin typeface="Arial"/>
            </a:endParaRPr>
          </a:p>
          <a:p>
            <a:pPr marL="457200" indent="-342720" algn="just">
              <a:lnSpc>
                <a:spcPct val="100000"/>
              </a:lnSpc>
              <a:buClr>
                <a:srgbClr val="000000"/>
              </a:buClr>
              <a:buFont typeface="Georgia"/>
              <a:buChar char="●"/>
            </a:pPr>
            <a:r>
              <a:rPr b="0" lang="en-IN" sz="1800" spc="-1" strike="noStrike">
                <a:solidFill>
                  <a:srgbClr val="000000"/>
                </a:solidFill>
                <a:latin typeface="Georgia"/>
                <a:ea typeface="Georgia"/>
              </a:rPr>
              <a:t>This data are displayed in HTML page and also can be print in to a file. </a:t>
            </a:r>
            <a:endParaRPr b="0" lang="en-IN"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309600" y="408600"/>
            <a:ext cx="7175880" cy="545400"/>
          </a:xfrm>
          <a:prstGeom prst="rect">
            <a:avLst/>
          </a:prstGeom>
          <a:noFill/>
          <a:ln>
            <a:noFill/>
          </a:ln>
        </p:spPr>
        <p:txBody>
          <a:bodyPr lIns="91080" rIns="91080"/>
          <a:p>
            <a:pPr>
              <a:lnSpc>
                <a:spcPct val="100000"/>
              </a:lnSpc>
            </a:pPr>
            <a:r>
              <a:rPr b="0" lang="en-IN" sz="2120" spc="-1" strike="noStrike">
                <a:solidFill>
                  <a:srgbClr val="000000"/>
                </a:solidFill>
                <a:latin typeface="Arial"/>
                <a:ea typeface="Arial"/>
              </a:rPr>
              <a:t>Conclusion</a:t>
            </a:r>
            <a:endParaRPr b="0" lang="en-IN" sz="2120" spc="-1" strike="noStrike">
              <a:solidFill>
                <a:srgbClr val="000000"/>
              </a:solidFill>
              <a:latin typeface="Arial"/>
            </a:endParaRPr>
          </a:p>
        </p:txBody>
      </p:sp>
      <p:sp>
        <p:nvSpPr>
          <p:cNvPr id="132" name="CustomShape 2"/>
          <p:cNvSpPr/>
          <p:nvPr/>
        </p:nvSpPr>
        <p:spPr>
          <a:xfrm>
            <a:off x="586800" y="1620360"/>
            <a:ext cx="7341120" cy="4203720"/>
          </a:xfrm>
          <a:prstGeom prst="rect">
            <a:avLst/>
          </a:prstGeom>
          <a:noFill/>
          <a:ln>
            <a:noFill/>
          </a:ln>
        </p:spPr>
        <p:style>
          <a:lnRef idx="0"/>
          <a:fillRef idx="0"/>
          <a:effectRef idx="0"/>
          <a:fontRef idx="minor"/>
        </p:style>
        <p:txBody>
          <a:bodyPr tIns="91440" bIns="91440"/>
          <a:p>
            <a:pPr>
              <a:lnSpc>
                <a:spcPct val="100000"/>
              </a:lnSpc>
            </a:pPr>
            <a:r>
              <a:rPr b="0" lang="en-IN" sz="1800" spc="-1" strike="noStrike">
                <a:solidFill>
                  <a:srgbClr val="000000"/>
                </a:solidFill>
                <a:latin typeface="Georgia"/>
                <a:ea typeface="Georgia"/>
              </a:rPr>
              <a:t>In this Project we shall see  how Python, JavaScript, CSS, API and HTML can be combined to provide a weather forecasting application for given location.</a:t>
            </a:r>
            <a:endParaRPr b="0" lang="en-IN"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2808000" y="850320"/>
            <a:ext cx="4175640" cy="3459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latin typeface="Arial"/>
              </a:rPr>
              <a:t>      </a:t>
            </a:r>
            <a:r>
              <a:rPr b="0" lang="en-IN" sz="1800" spc="-1" strike="noStrike">
                <a:latin typeface="Arial"/>
              </a:rPr>
              <a:t>Data Flow Diagram </a:t>
            </a:r>
            <a:endParaRPr b="0" lang="en-IN" sz="1800" spc="-1" strike="noStrike">
              <a:latin typeface="Times New Roman"/>
            </a:endParaRPr>
          </a:p>
        </p:txBody>
      </p:sp>
      <p:sp>
        <p:nvSpPr>
          <p:cNvPr id="134" name="CustomShape 2"/>
          <p:cNvSpPr/>
          <p:nvPr/>
        </p:nvSpPr>
        <p:spPr>
          <a:xfrm>
            <a:off x="288000" y="3024000"/>
            <a:ext cx="2015640" cy="1007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latin typeface="Arial"/>
                <a:ea typeface="DejaVu Sans"/>
              </a:rPr>
              <a:t>Python Application</a:t>
            </a:r>
            <a:endParaRPr b="0" lang="en-IN" sz="1800" spc="-1" strike="noStrike">
              <a:latin typeface="Times New Roman"/>
            </a:endParaRPr>
          </a:p>
        </p:txBody>
      </p:sp>
      <p:sp>
        <p:nvSpPr>
          <p:cNvPr id="135" name="CustomShape 3"/>
          <p:cNvSpPr/>
          <p:nvPr/>
        </p:nvSpPr>
        <p:spPr>
          <a:xfrm>
            <a:off x="3024000" y="2520000"/>
            <a:ext cx="2735640" cy="2159640"/>
          </a:xfrm>
          <a:custGeom>
            <a:avLst/>
            <a:gdLst/>
            <a:ahLst/>
            <a:rect l="l" t="t" r="r" b="b"/>
            <a:pathLst>
              <a:path w="7601" h="6002">
                <a:moveTo>
                  <a:pt x="1000" y="0"/>
                </a:moveTo>
                <a:cubicBezTo>
                  <a:pt x="500" y="0"/>
                  <a:pt x="0" y="500"/>
                  <a:pt x="0" y="1000"/>
                </a:cubicBezTo>
                <a:lnTo>
                  <a:pt x="0" y="5000"/>
                </a:lnTo>
                <a:cubicBezTo>
                  <a:pt x="0" y="5500"/>
                  <a:pt x="500" y="6001"/>
                  <a:pt x="1000" y="6001"/>
                </a:cubicBezTo>
                <a:lnTo>
                  <a:pt x="6600" y="6001"/>
                </a:lnTo>
                <a:cubicBezTo>
                  <a:pt x="7100" y="6001"/>
                  <a:pt x="7600" y="5500"/>
                  <a:pt x="7600" y="5000"/>
                </a:cubicBezTo>
                <a:lnTo>
                  <a:pt x="7600" y="1000"/>
                </a:lnTo>
                <a:cubicBezTo>
                  <a:pt x="7600" y="500"/>
                  <a:pt x="7100" y="0"/>
                  <a:pt x="6600" y="0"/>
                </a:cubicBezTo>
                <a:lnTo>
                  <a:pt x="1000"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latin typeface="Arial"/>
                <a:ea typeface="DejaVu Sans"/>
              </a:rPr>
              <a:t>Weather-Forecasting-API</a:t>
            </a:r>
            <a:endParaRPr b="0" lang="en-IN" sz="1800" spc="-1" strike="noStrike">
              <a:latin typeface="Times New Roman"/>
            </a:endParaRPr>
          </a:p>
        </p:txBody>
      </p:sp>
      <p:sp>
        <p:nvSpPr>
          <p:cNvPr id="136" name="CustomShape 4"/>
          <p:cNvSpPr/>
          <p:nvPr/>
        </p:nvSpPr>
        <p:spPr>
          <a:xfrm>
            <a:off x="6552000" y="3024000"/>
            <a:ext cx="2015640" cy="1007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latin typeface="Arial"/>
                <a:ea typeface="DejaVu Sans"/>
              </a:rPr>
              <a:t>Web-Browser-Result</a:t>
            </a:r>
            <a:endParaRPr b="0" lang="en-IN" sz="1800" spc="-1" strike="noStrike">
              <a:latin typeface="Times New Roman"/>
            </a:endParaRPr>
          </a:p>
        </p:txBody>
      </p:sp>
      <p:sp>
        <p:nvSpPr>
          <p:cNvPr id="137" name="Line 5"/>
          <p:cNvSpPr/>
          <p:nvPr/>
        </p:nvSpPr>
        <p:spPr>
          <a:xfrm>
            <a:off x="2304000" y="3528000"/>
            <a:ext cx="720000" cy="360"/>
          </a:xfrm>
          <a:prstGeom prst="line">
            <a:avLst/>
          </a:prstGeom>
          <a:ln>
            <a:solidFill>
              <a:srgbClr val="000000"/>
            </a:solidFill>
          </a:ln>
        </p:spPr>
        <p:style>
          <a:lnRef idx="0"/>
          <a:fillRef idx="0"/>
          <a:effectRef idx="0"/>
          <a:fontRef idx="minor"/>
        </p:style>
      </p:sp>
      <p:sp>
        <p:nvSpPr>
          <p:cNvPr id="138" name="Line 6"/>
          <p:cNvSpPr/>
          <p:nvPr/>
        </p:nvSpPr>
        <p:spPr>
          <a:xfrm>
            <a:off x="5760000" y="3456000"/>
            <a:ext cx="720000" cy="360"/>
          </a:xfrm>
          <a:prstGeom prst="line">
            <a:avLst/>
          </a:prstGeom>
          <a:ln>
            <a:solidFill>
              <a:srgbClr val="000000"/>
            </a:solidFill>
          </a:ln>
        </p:spPr>
        <p:style>
          <a:lnRef idx="0"/>
          <a:fillRef idx="0"/>
          <a:effectRef idx="0"/>
          <a:fontRef idx="minor"/>
        </p:style>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ffffff"/>
      </a:lt2>
      <a:accent1>
        <a:srgbClr val="3ec73c"/>
      </a:accent1>
      <a:accent2>
        <a:srgbClr val="ed5041"/>
      </a:accent2>
      <a:accent3>
        <a:srgbClr val="f1ac00"/>
      </a:accent3>
      <a:accent4>
        <a:srgbClr val="3fb2e8"/>
      </a:accent4>
      <a:accent5>
        <a:srgbClr val="eb8024"/>
      </a:accent5>
      <a:accent6>
        <a:srgbClr val="000000"/>
      </a:accent6>
      <a:hlink>
        <a:srgbClr val="0000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ffffff"/>
      </a:lt2>
      <a:accent1>
        <a:srgbClr val="3ec73c"/>
      </a:accent1>
      <a:accent2>
        <a:srgbClr val="ed5041"/>
      </a:accent2>
      <a:accent3>
        <a:srgbClr val="f1ac00"/>
      </a:accent3>
      <a:accent4>
        <a:srgbClr val="3fb2e8"/>
      </a:accent4>
      <a:accent5>
        <a:srgbClr val="eb8024"/>
      </a:accent5>
      <a:accent6>
        <a:srgbClr val="000000"/>
      </a:accent6>
      <a:hlink>
        <a:srgbClr val="0000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TotalTime>
  <Application>LibreOffice/6.0.4.2$MacOSX_X86_64 LibreOffice_project/9b0d9b32d5dcda91d2f1a96dc04c645c450872bf</Application>
  <Words>194</Words>
  <Paragraphs>22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2018-09-24T19:47:31Z</dcterms:modified>
  <cp:revision>8</cp:revision>
  <dc:subject/>
  <dc:title>Python-Search Engine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6</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