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7" r:id="rId2"/>
    <p:sldId id="278" r:id="rId3"/>
    <p:sldId id="273" r:id="rId4"/>
    <p:sldId id="275" r:id="rId5"/>
    <p:sldId id="263" r:id="rId6"/>
    <p:sldId id="265" r:id="rId7"/>
    <p:sldId id="266" r:id="rId8"/>
    <p:sldId id="267" r:id="rId9"/>
    <p:sldId id="271" r:id="rId10"/>
    <p:sldId id="268" r:id="rId11"/>
    <p:sldId id="269" r:id="rId12"/>
    <p:sldId id="270" r:id="rId13"/>
    <p:sldId id="272" r:id="rId14"/>
    <p:sldId id="279" r:id="rId15"/>
    <p:sldId id="280" r:id="rId16"/>
    <p:sldId id="282"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70" d="100"/>
          <a:sy n="70" d="100"/>
        </p:scale>
        <p:origin x="536" y="48"/>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7/5/2024</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7/5/2024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10</a:t>
            </a:fld>
            <a:endParaRPr lang="en-US"/>
          </a:p>
        </p:txBody>
      </p:sp>
    </p:spTree>
    <p:extLst>
      <p:ext uri="{BB962C8B-B14F-4D97-AF65-F5344CB8AC3E}">
        <p14:creationId xmlns:p14="http://schemas.microsoft.com/office/powerpoint/2010/main" val="1579528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11</a:t>
            </a:fld>
            <a:endParaRPr lang="en-US"/>
          </a:p>
        </p:txBody>
      </p:sp>
    </p:spTree>
    <p:extLst>
      <p:ext uri="{BB962C8B-B14F-4D97-AF65-F5344CB8AC3E}">
        <p14:creationId xmlns:p14="http://schemas.microsoft.com/office/powerpoint/2010/main" val="3441062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12</a:t>
            </a:fld>
            <a:endParaRPr lang="en-US"/>
          </a:p>
        </p:txBody>
      </p:sp>
    </p:spTree>
    <p:extLst>
      <p:ext uri="{BB962C8B-B14F-4D97-AF65-F5344CB8AC3E}">
        <p14:creationId xmlns:p14="http://schemas.microsoft.com/office/powerpoint/2010/main" val="2196361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13</a:t>
            </a:fld>
            <a:endParaRPr lang="en-US"/>
          </a:p>
        </p:txBody>
      </p:sp>
    </p:spTree>
    <p:extLst>
      <p:ext uri="{BB962C8B-B14F-4D97-AF65-F5344CB8AC3E}">
        <p14:creationId xmlns:p14="http://schemas.microsoft.com/office/powerpoint/2010/main" val="94048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14</a:t>
            </a:fld>
            <a:endParaRPr lang="en-US"/>
          </a:p>
        </p:txBody>
      </p:sp>
    </p:spTree>
    <p:extLst>
      <p:ext uri="{BB962C8B-B14F-4D97-AF65-F5344CB8AC3E}">
        <p14:creationId xmlns:p14="http://schemas.microsoft.com/office/powerpoint/2010/main" val="164013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15</a:t>
            </a:fld>
            <a:endParaRPr lang="en-US"/>
          </a:p>
        </p:txBody>
      </p:sp>
    </p:spTree>
    <p:extLst>
      <p:ext uri="{BB962C8B-B14F-4D97-AF65-F5344CB8AC3E}">
        <p14:creationId xmlns:p14="http://schemas.microsoft.com/office/powerpoint/2010/main" val="1760347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16</a:t>
            </a:fld>
            <a:endParaRPr lang="en-US"/>
          </a:p>
        </p:txBody>
      </p:sp>
    </p:spTree>
    <p:extLst>
      <p:ext uri="{BB962C8B-B14F-4D97-AF65-F5344CB8AC3E}">
        <p14:creationId xmlns:p14="http://schemas.microsoft.com/office/powerpoint/2010/main" val="933150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119011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extLst>
      <p:ext uri="{BB962C8B-B14F-4D97-AF65-F5344CB8AC3E}">
        <p14:creationId xmlns:p14="http://schemas.microsoft.com/office/powerpoint/2010/main" val="404069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173267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6</a:t>
            </a:fld>
            <a:endParaRPr lang="en-US"/>
          </a:p>
        </p:txBody>
      </p:sp>
    </p:spTree>
    <p:extLst>
      <p:ext uri="{BB962C8B-B14F-4D97-AF65-F5344CB8AC3E}">
        <p14:creationId xmlns:p14="http://schemas.microsoft.com/office/powerpoint/2010/main" val="42313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a:p>
        </p:txBody>
      </p:sp>
    </p:spTree>
    <p:extLst>
      <p:ext uri="{BB962C8B-B14F-4D97-AF65-F5344CB8AC3E}">
        <p14:creationId xmlns:p14="http://schemas.microsoft.com/office/powerpoint/2010/main" val="3150756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8</a:t>
            </a:fld>
            <a:endParaRPr lang="en-US"/>
          </a:p>
        </p:txBody>
      </p:sp>
    </p:spTree>
    <p:extLst>
      <p:ext uri="{BB962C8B-B14F-4D97-AF65-F5344CB8AC3E}">
        <p14:creationId xmlns:p14="http://schemas.microsoft.com/office/powerpoint/2010/main" val="141297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a:t>
            </a:fld>
            <a:endParaRPr lang="en-US"/>
          </a:p>
        </p:txBody>
      </p:sp>
    </p:spTree>
    <p:extLst>
      <p:ext uri="{BB962C8B-B14F-4D97-AF65-F5344CB8AC3E}">
        <p14:creationId xmlns:p14="http://schemas.microsoft.com/office/powerpoint/2010/main" val="288940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7/5/2024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7/5/2024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7/5/2024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7/5/2024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7/5/2024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7/5/2024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54954" y="1447800"/>
            <a:ext cx="9625821" cy="3329581"/>
          </a:xfrm>
        </p:spPr>
        <p:txBody>
          <a:bodyPr/>
          <a:lstStyle/>
          <a:p>
            <a:r>
              <a:rPr lang="en-US" dirty="0">
                <a:latin typeface="Times New Roman" panose="02020603050405020304" pitchFamily="18" charset="0"/>
                <a:cs typeface="Times New Roman" panose="02020603050405020304" pitchFamily="18" charset="0"/>
              </a:rPr>
              <a:t>Singular Value Decomposition(SVD)</a:t>
            </a:r>
          </a:p>
        </p:txBody>
      </p:sp>
      <p:sp>
        <p:nvSpPr>
          <p:cNvPr id="6" name="Subtitle 5"/>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B79C262D-5FF6-E49E-968F-1BD1AF04DF7F}"/>
              </a:ext>
            </a:extLst>
          </p:cNvPr>
          <p:cNvSpPr txBox="1"/>
          <p:nvPr/>
        </p:nvSpPr>
        <p:spPr>
          <a:xfrm>
            <a:off x="1307592" y="923544"/>
            <a:ext cx="9345168" cy="1107996"/>
          </a:xfrm>
          <a:prstGeom prst="rect">
            <a:avLst/>
          </a:prstGeom>
          <a:noFill/>
        </p:spPr>
        <p:txBody>
          <a:bodyPr wrap="square" rtlCol="0">
            <a:spAutoFit/>
          </a:bodyPr>
          <a:lstStyle/>
          <a:p>
            <a:r>
              <a:rPr lang="en-IN" sz="6600" b="1" u="sng" dirty="0" err="1">
                <a:latin typeface="Times New Roman" panose="02020603050405020304" pitchFamily="18" charset="0"/>
                <a:cs typeface="Times New Roman" panose="02020603050405020304" pitchFamily="18" charset="0"/>
              </a:rPr>
              <a:t>BackGround</a:t>
            </a:r>
            <a:r>
              <a:rPr lang="en-IN" sz="6600" b="1" u="sng" dirty="0">
                <a:latin typeface="Times New Roman" panose="02020603050405020304" pitchFamily="18" charset="0"/>
                <a:cs typeface="Times New Roman" panose="02020603050405020304" pitchFamily="18" charset="0"/>
              </a:rPr>
              <a:t> 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sp>
        <p:nvSpPr>
          <p:cNvPr id="6" name="Content Placeholder 5"/>
          <p:cNvSpPr>
            <a:spLocks noGrp="1"/>
          </p:cNvSpPr>
          <p:nvPr>
            <p:ph idx="1"/>
          </p:nvPr>
        </p:nvSpPr>
        <p:spPr>
          <a:xfrm>
            <a:off x="731520" y="1508760"/>
            <a:ext cx="9318333" cy="4739639"/>
          </a:xfrm>
        </p:spPr>
        <p:txBody>
          <a:bodyPr/>
          <a:lstStyle/>
          <a:p>
            <a:pPr marL="0" indent="0">
              <a:buNone/>
            </a:pPr>
            <a:endParaRPr lang="en-US" dirty="0"/>
          </a:p>
        </p:txBody>
      </p:sp>
      <p:pic>
        <p:nvPicPr>
          <p:cNvPr id="4" name="Picture 3">
            <a:extLst>
              <a:ext uri="{FF2B5EF4-FFF2-40B4-BE49-F238E27FC236}">
                <a16:creationId xmlns:a16="http://schemas.microsoft.com/office/drawing/2014/main" id="{9324F678-3B90-3284-C2DA-8B240A559EAC}"/>
              </a:ext>
            </a:extLst>
          </p:cNvPr>
          <p:cNvPicPr>
            <a:picLocks noChangeAspect="1"/>
          </p:cNvPicPr>
          <p:nvPr/>
        </p:nvPicPr>
        <p:blipFill>
          <a:blip r:embed="rId3"/>
          <a:stretch>
            <a:fillRect/>
          </a:stretch>
        </p:blipFill>
        <p:spPr>
          <a:xfrm>
            <a:off x="942256" y="1652339"/>
            <a:ext cx="10307488" cy="3553321"/>
          </a:xfrm>
          <a:prstGeom prst="rect">
            <a:avLst/>
          </a:prstGeom>
        </p:spPr>
      </p:pic>
    </p:spTree>
    <p:extLst>
      <p:ext uri="{BB962C8B-B14F-4D97-AF65-F5344CB8AC3E}">
        <p14:creationId xmlns:p14="http://schemas.microsoft.com/office/powerpoint/2010/main" val="12254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pic>
        <p:nvPicPr>
          <p:cNvPr id="4" name="Content Placeholder 3">
            <a:extLst>
              <a:ext uri="{FF2B5EF4-FFF2-40B4-BE49-F238E27FC236}">
                <a16:creationId xmlns:a16="http://schemas.microsoft.com/office/drawing/2014/main" id="{8F85D2BA-FCDA-A20C-FC53-531165D73B6E}"/>
              </a:ext>
            </a:extLst>
          </p:cNvPr>
          <p:cNvPicPr>
            <a:picLocks noGrp="1" noChangeAspect="1"/>
          </p:cNvPicPr>
          <p:nvPr>
            <p:ph idx="1"/>
          </p:nvPr>
        </p:nvPicPr>
        <p:blipFill>
          <a:blip r:embed="rId3"/>
          <a:stretch>
            <a:fillRect/>
          </a:stretch>
        </p:blipFill>
        <p:spPr>
          <a:xfrm>
            <a:off x="1755648" y="1508125"/>
            <a:ext cx="8220455" cy="5198878"/>
          </a:xfrm>
        </p:spPr>
      </p:pic>
    </p:spTree>
    <p:extLst>
      <p:ext uri="{BB962C8B-B14F-4D97-AF65-F5344CB8AC3E}">
        <p14:creationId xmlns:p14="http://schemas.microsoft.com/office/powerpoint/2010/main" val="223052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pic>
        <p:nvPicPr>
          <p:cNvPr id="4" name="Content Placeholder 3">
            <a:extLst>
              <a:ext uri="{FF2B5EF4-FFF2-40B4-BE49-F238E27FC236}">
                <a16:creationId xmlns:a16="http://schemas.microsoft.com/office/drawing/2014/main" id="{FD361E9E-23C6-AF7B-D090-DEAD8F84ACC9}"/>
              </a:ext>
            </a:extLst>
          </p:cNvPr>
          <p:cNvPicPr>
            <a:picLocks noGrp="1" noChangeAspect="1"/>
          </p:cNvPicPr>
          <p:nvPr>
            <p:ph idx="1"/>
          </p:nvPr>
        </p:nvPicPr>
        <p:blipFill>
          <a:blip r:embed="rId3"/>
          <a:stretch>
            <a:fillRect/>
          </a:stretch>
        </p:blipFill>
        <p:spPr>
          <a:xfrm>
            <a:off x="1316736" y="1508125"/>
            <a:ext cx="8385048" cy="5166995"/>
          </a:xfrm>
        </p:spPr>
      </p:pic>
    </p:spTree>
    <p:extLst>
      <p:ext uri="{BB962C8B-B14F-4D97-AF65-F5344CB8AC3E}">
        <p14:creationId xmlns:p14="http://schemas.microsoft.com/office/powerpoint/2010/main" val="312509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pic>
        <p:nvPicPr>
          <p:cNvPr id="4" name="Content Placeholder 3">
            <a:extLst>
              <a:ext uri="{FF2B5EF4-FFF2-40B4-BE49-F238E27FC236}">
                <a16:creationId xmlns:a16="http://schemas.microsoft.com/office/drawing/2014/main" id="{3AB536B7-63F9-28DD-936C-B4BF89C59A7F}"/>
              </a:ext>
            </a:extLst>
          </p:cNvPr>
          <p:cNvPicPr>
            <a:picLocks noGrp="1" noChangeAspect="1"/>
          </p:cNvPicPr>
          <p:nvPr>
            <p:ph idx="1"/>
          </p:nvPr>
        </p:nvPicPr>
        <p:blipFill>
          <a:blip r:embed="rId3"/>
          <a:stretch>
            <a:fillRect/>
          </a:stretch>
        </p:blipFill>
        <p:spPr>
          <a:xfrm>
            <a:off x="819221" y="1508125"/>
            <a:ext cx="9143858" cy="4740275"/>
          </a:xfrm>
        </p:spPr>
      </p:pic>
    </p:spTree>
    <p:extLst>
      <p:ext uri="{BB962C8B-B14F-4D97-AF65-F5344CB8AC3E}">
        <p14:creationId xmlns:p14="http://schemas.microsoft.com/office/powerpoint/2010/main" val="368509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0385" cy="937170"/>
          </a:xfrm>
        </p:spPr>
        <p:txBody>
          <a:bodyPr/>
          <a:lstStyle/>
          <a:p>
            <a:r>
              <a:rPr lang="en-US" dirty="0" err="1"/>
              <a:t>Hyperperameter</a:t>
            </a:r>
            <a:r>
              <a:rPr lang="en-US" dirty="0"/>
              <a:t> Tuning-</a:t>
            </a:r>
            <a:r>
              <a:rPr lang="en-US" dirty="0" err="1"/>
              <a:t>GridsearchCV</a:t>
            </a:r>
            <a:endParaRPr lang="en-US" dirty="0"/>
          </a:p>
        </p:txBody>
      </p:sp>
      <p:sp>
        <p:nvSpPr>
          <p:cNvPr id="6" name="Content Placeholder 5"/>
          <p:cNvSpPr>
            <a:spLocks noGrp="1"/>
          </p:cNvSpPr>
          <p:nvPr>
            <p:ph idx="1"/>
          </p:nvPr>
        </p:nvSpPr>
        <p:spPr>
          <a:xfrm>
            <a:off x="731520" y="1728216"/>
            <a:ext cx="10030968" cy="4520183"/>
          </a:xfrm>
        </p:spPr>
        <p:txBody>
          <a:bodyPr>
            <a:normAutofit/>
          </a:bodyPr>
          <a:lstStyle/>
          <a:p>
            <a:pPr algn="just"/>
            <a:r>
              <a:rPr lang="en-US" sz="3200" b="0" i="0" dirty="0" err="1">
                <a:effectLst/>
                <a:latin typeface="Times New Roman" panose="02020603050405020304" pitchFamily="18" charset="0"/>
                <a:cs typeface="Times New Roman" panose="02020603050405020304" pitchFamily="18" charset="0"/>
              </a:rPr>
              <a:t>GridSearchCV</a:t>
            </a:r>
            <a:r>
              <a:rPr lang="en-US" sz="3200" b="0" i="0" dirty="0">
                <a:effectLst/>
                <a:latin typeface="Times New Roman" panose="02020603050405020304" pitchFamily="18" charset="0"/>
                <a:cs typeface="Times New Roman" panose="02020603050405020304" pitchFamily="18" charset="0"/>
              </a:rPr>
              <a:t> is a scikit-learn function that performs hyperparameter tuning by training and evaluating a machine-learning model using different combinations of hyperparameters. The best set of hyperparameters is then selected based on a specified performance metric.</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043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0385" cy="937170"/>
          </a:xfrm>
        </p:spPr>
        <p:txBody>
          <a:bodyPr/>
          <a:lstStyle/>
          <a:p>
            <a:r>
              <a:rPr lang="en-US" dirty="0" err="1"/>
              <a:t>Hyperperameter</a:t>
            </a:r>
            <a:r>
              <a:rPr lang="en-US" dirty="0"/>
              <a:t> Tuning-</a:t>
            </a:r>
            <a:r>
              <a:rPr lang="en-US" dirty="0" err="1"/>
              <a:t>GridsearchCV</a:t>
            </a:r>
            <a:endParaRPr lang="en-US" dirty="0"/>
          </a:p>
        </p:txBody>
      </p:sp>
      <p:sp>
        <p:nvSpPr>
          <p:cNvPr id="6" name="Content Placeholder 5"/>
          <p:cNvSpPr>
            <a:spLocks noGrp="1"/>
          </p:cNvSpPr>
          <p:nvPr>
            <p:ph idx="1"/>
          </p:nvPr>
        </p:nvSpPr>
        <p:spPr>
          <a:xfrm>
            <a:off x="795528" y="1307592"/>
            <a:ext cx="10030968" cy="4520183"/>
          </a:xfrm>
        </p:spPr>
        <p:txBody>
          <a:bodyPr>
            <a:normAutofit fontScale="25000" lnSpcReduction="20000"/>
          </a:bodyPr>
          <a:lstStyle/>
          <a:p>
            <a:pPr algn="just"/>
            <a:r>
              <a:rPr lang="en-US" sz="12800" b="0" i="0" dirty="0">
                <a:effectLst/>
                <a:latin typeface="Times New Roman" panose="02020603050405020304" pitchFamily="18" charset="0"/>
                <a:cs typeface="Times New Roman" panose="02020603050405020304" pitchFamily="18" charset="0"/>
              </a:rPr>
              <a:t>How does </a:t>
            </a:r>
            <a:r>
              <a:rPr lang="en-US" sz="12800" b="0" i="0" dirty="0" err="1">
                <a:effectLst/>
                <a:latin typeface="Times New Roman" panose="02020603050405020304" pitchFamily="18" charset="0"/>
                <a:cs typeface="Times New Roman" panose="02020603050405020304" pitchFamily="18" charset="0"/>
              </a:rPr>
              <a:t>GridSearchCV</a:t>
            </a:r>
            <a:r>
              <a:rPr lang="en-US" sz="12800" b="0" i="0" dirty="0">
                <a:effectLst/>
                <a:latin typeface="Times New Roman" panose="02020603050405020304" pitchFamily="18" charset="0"/>
                <a:cs typeface="Times New Roman" panose="02020603050405020304" pitchFamily="18" charset="0"/>
              </a:rPr>
              <a:t> work?</a:t>
            </a:r>
          </a:p>
          <a:p>
            <a:pPr marL="0" indent="0" algn="just">
              <a:buNone/>
            </a:pPr>
            <a:r>
              <a:rPr lang="en-US" sz="12800" b="0" i="0" dirty="0">
                <a:effectLst/>
                <a:latin typeface="Times New Roman" panose="02020603050405020304" pitchFamily="18" charset="0"/>
                <a:cs typeface="Times New Roman" panose="02020603050405020304" pitchFamily="18" charset="0"/>
              </a:rPr>
              <a:t> </a:t>
            </a:r>
            <a:r>
              <a:rPr lang="en-US" sz="12800" b="0" i="0" dirty="0" err="1">
                <a:effectLst/>
                <a:latin typeface="Times New Roman" panose="02020603050405020304" pitchFamily="18" charset="0"/>
                <a:cs typeface="Times New Roman" panose="02020603050405020304" pitchFamily="18" charset="0"/>
              </a:rPr>
              <a:t>GridSearchCV</a:t>
            </a:r>
            <a:r>
              <a:rPr lang="en-US" sz="12800" b="0" i="0" dirty="0">
                <a:effectLst/>
                <a:latin typeface="Times New Roman" panose="02020603050405020304" pitchFamily="18" charset="0"/>
                <a:cs typeface="Times New Roman" panose="02020603050405020304" pitchFamily="18" charset="0"/>
              </a:rPr>
              <a:t> works by defining a grid of hyperparameters and then systematically training and evaluating a machine learning model for each hyperparameter combination. The process of training and evaluating the model for each combination is called cross-validation. The best set of hyperparameters is then selected based on the performance metric.</a:t>
            </a:r>
          </a:p>
          <a:p>
            <a:pPr marL="0" indent="0" algn="just">
              <a:buNone/>
            </a:pPr>
            <a:r>
              <a:rPr lang="en-US" sz="12800" b="0" i="0" dirty="0">
                <a:effectLst/>
                <a:latin typeface="Times New Roman" panose="02020603050405020304" pitchFamily="18" charset="0"/>
                <a:cs typeface="Times New Roman" panose="02020603050405020304" pitchFamily="18" charset="0"/>
              </a:rPr>
              <a:t>To use </a:t>
            </a:r>
            <a:r>
              <a:rPr lang="en-US" sz="12800" b="0" i="0" dirty="0" err="1">
                <a:effectLst/>
                <a:latin typeface="Times New Roman" panose="02020603050405020304" pitchFamily="18" charset="0"/>
                <a:cs typeface="Times New Roman" panose="02020603050405020304" pitchFamily="18" charset="0"/>
              </a:rPr>
              <a:t>GridSearchCV</a:t>
            </a:r>
            <a:r>
              <a:rPr lang="en-US" sz="12800" b="0" i="0" dirty="0">
                <a:effectLst/>
                <a:latin typeface="Times New Roman" panose="02020603050405020304" pitchFamily="18" charset="0"/>
                <a:cs typeface="Times New Roman" panose="02020603050405020304" pitchFamily="18" charset="0"/>
              </a:rPr>
              <a:t>, you need to specify the following:</a:t>
            </a:r>
          </a:p>
          <a:p>
            <a:pPr algn="just">
              <a:buFont typeface="Arial" panose="020B0604020202020204" pitchFamily="34" charset="0"/>
              <a:buChar char="•"/>
            </a:pPr>
            <a:r>
              <a:rPr lang="en-US" sz="12800" b="0" i="0" dirty="0">
                <a:effectLst/>
                <a:latin typeface="Times New Roman" panose="02020603050405020304" pitchFamily="18" charset="0"/>
                <a:cs typeface="Times New Roman" panose="02020603050405020304" pitchFamily="18" charset="0"/>
              </a:rPr>
              <a:t>The hyperparameters to be tuned: This includes specifying a range of values for each hyperparameter.</a:t>
            </a:r>
          </a:p>
          <a:p>
            <a:pPr algn="just"/>
            <a:endParaRPr lang="en-US" sz="3200" b="0" i="0" dirty="0" err="1">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09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80385" cy="937170"/>
          </a:xfrm>
        </p:spPr>
        <p:txBody>
          <a:bodyPr/>
          <a:lstStyle/>
          <a:p>
            <a:r>
              <a:rPr lang="en-US" dirty="0" err="1"/>
              <a:t>Hyperperameter</a:t>
            </a:r>
            <a:r>
              <a:rPr lang="en-US" dirty="0"/>
              <a:t> Tuning-</a:t>
            </a:r>
            <a:r>
              <a:rPr lang="en-US" dirty="0" err="1"/>
              <a:t>GridsearchCV</a:t>
            </a:r>
            <a:endParaRPr lang="en-US" dirty="0"/>
          </a:p>
        </p:txBody>
      </p:sp>
      <p:sp>
        <p:nvSpPr>
          <p:cNvPr id="6" name="Content Placeholder 5"/>
          <p:cNvSpPr>
            <a:spLocks noGrp="1"/>
          </p:cNvSpPr>
          <p:nvPr>
            <p:ph idx="1"/>
          </p:nvPr>
        </p:nvSpPr>
        <p:spPr>
          <a:xfrm>
            <a:off x="731520" y="1728216"/>
            <a:ext cx="10030968" cy="4520183"/>
          </a:xfrm>
        </p:spPr>
        <p:txBody>
          <a:bodyPr>
            <a:normAutofit/>
          </a:bodyPr>
          <a:lstStyle/>
          <a:p>
            <a:pPr algn="just">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The machine learning model: This includes the type of model you want to use and its parameters.</a:t>
            </a:r>
            <a:endParaRPr lang="en-US" sz="3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metric to be used: This is the metric that will be used to evaluate the performance of the different hyperparameter combinations.</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27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sp>
        <p:nvSpPr>
          <p:cNvPr id="6" name="Content Placeholder 5"/>
          <p:cNvSpPr>
            <a:spLocks noGrp="1"/>
          </p:cNvSpPr>
          <p:nvPr>
            <p:ph idx="1"/>
          </p:nvPr>
        </p:nvSpPr>
        <p:spPr>
          <a:xfrm>
            <a:off x="731520" y="1508760"/>
            <a:ext cx="9318333" cy="4739639"/>
          </a:xfrm>
        </p:spPr>
        <p:txBody>
          <a:bodyPr/>
          <a:lstStyle/>
          <a:p>
            <a:pPr algn="l"/>
            <a:r>
              <a:rPr lang="en-US" dirty="0"/>
              <a:t>Consider trying to predict the number of people biking to work given two features A and B. Ideally, what would we want the relationship between A and B to look like? What happens if they are perfectly linearly related as such:</a:t>
            </a:r>
            <a:br>
              <a:rPr lang="en-US" dirty="0"/>
            </a:br>
            <a:endParaRPr lang="en-US" dirty="0"/>
          </a:p>
        </p:txBody>
      </p:sp>
      <p:pic>
        <p:nvPicPr>
          <p:cNvPr id="4" name="Picture 3">
            <a:extLst>
              <a:ext uri="{FF2B5EF4-FFF2-40B4-BE49-F238E27FC236}">
                <a16:creationId xmlns:a16="http://schemas.microsoft.com/office/drawing/2014/main" id="{66830FD3-AF36-008D-4F77-494ECFDF88F4}"/>
              </a:ext>
            </a:extLst>
          </p:cNvPr>
          <p:cNvPicPr>
            <a:picLocks noChangeAspect="1"/>
          </p:cNvPicPr>
          <p:nvPr/>
        </p:nvPicPr>
        <p:blipFill>
          <a:blip r:embed="rId3"/>
          <a:stretch>
            <a:fillRect/>
          </a:stretch>
        </p:blipFill>
        <p:spPr>
          <a:xfrm>
            <a:off x="3447288" y="3237170"/>
            <a:ext cx="3715948" cy="2871929"/>
          </a:xfrm>
          <a:prstGeom prst="rect">
            <a:avLst/>
          </a:prstGeom>
        </p:spPr>
      </p:pic>
    </p:spTree>
    <p:extLst>
      <p:ext uri="{BB962C8B-B14F-4D97-AF65-F5344CB8AC3E}">
        <p14:creationId xmlns:p14="http://schemas.microsoft.com/office/powerpoint/2010/main" val="405641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sp>
        <p:nvSpPr>
          <p:cNvPr id="6" name="Content Placeholder 5"/>
          <p:cNvSpPr>
            <a:spLocks noGrp="1"/>
          </p:cNvSpPr>
          <p:nvPr>
            <p:ph idx="1"/>
          </p:nvPr>
        </p:nvSpPr>
        <p:spPr>
          <a:xfrm>
            <a:off x="530353" y="1362456"/>
            <a:ext cx="5641848" cy="4739639"/>
          </a:xfrm>
        </p:spPr>
        <p:txBody>
          <a:bodyPr>
            <a:normAutofit fontScale="92500"/>
          </a:bodyPr>
          <a:lstStyle/>
          <a:p>
            <a:pPr marL="0" indent="0" algn="just">
              <a:buNone/>
            </a:pPr>
            <a:r>
              <a:rPr lang="en-US" sz="2400" dirty="0">
                <a:latin typeface="Times New Roman" panose="02020603050405020304" pitchFamily="18" charset="0"/>
                <a:cs typeface="Times New Roman" panose="02020603050405020304" pitchFamily="18" charset="0"/>
              </a:rPr>
              <a:t>Consider a large dataset of users where the first feature is the user’s age, the second feature is the user’s age multiplied by 2, the third feature is the user’s age multiplied by 3 and so on. Most of that dataset is redundant since all the information is contained in that first feature. So while the matrix containing all this data may be high-dimensional, the effective dimension (or rank of the matrix) is very low.</a:t>
            </a:r>
          </a:p>
          <a:p>
            <a:pPr marL="0" indent="0" algn="just">
              <a:buNone/>
            </a:pPr>
            <a:r>
              <a:rPr lang="en-US" sz="2400" dirty="0">
                <a:latin typeface="Times New Roman" panose="02020603050405020304" pitchFamily="18" charset="0"/>
                <a:cs typeface="Times New Roman" panose="02020603050405020304" pitchFamily="18" charset="0"/>
              </a:rPr>
              <a:t>In practice, it’s rare to have perfectly linearly dependent features as above. There is usually some variation around that linear relationship:</a:t>
            </a:r>
          </a:p>
          <a:p>
            <a:pPr marL="0" indent="0">
              <a:buNone/>
            </a:pPr>
            <a:endParaRPr lang="en-US" dirty="0"/>
          </a:p>
        </p:txBody>
      </p:sp>
      <p:pic>
        <p:nvPicPr>
          <p:cNvPr id="4" name="Picture 3">
            <a:extLst>
              <a:ext uri="{FF2B5EF4-FFF2-40B4-BE49-F238E27FC236}">
                <a16:creationId xmlns:a16="http://schemas.microsoft.com/office/drawing/2014/main" id="{93A228D4-C81E-51E7-0B40-6DD22DD3BC4F}"/>
              </a:ext>
            </a:extLst>
          </p:cNvPr>
          <p:cNvPicPr>
            <a:picLocks noChangeAspect="1"/>
          </p:cNvPicPr>
          <p:nvPr/>
        </p:nvPicPr>
        <p:blipFill>
          <a:blip r:embed="rId3"/>
          <a:stretch>
            <a:fillRect/>
          </a:stretch>
        </p:blipFill>
        <p:spPr>
          <a:xfrm>
            <a:off x="6820056" y="1618488"/>
            <a:ext cx="4335623" cy="4029818"/>
          </a:xfrm>
          <a:prstGeom prst="rect">
            <a:avLst/>
          </a:prstGeom>
        </p:spPr>
      </p:pic>
    </p:spTree>
    <p:extLst>
      <p:ext uri="{BB962C8B-B14F-4D97-AF65-F5344CB8AC3E}">
        <p14:creationId xmlns:p14="http://schemas.microsoft.com/office/powerpoint/2010/main" val="389437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sp>
        <p:nvSpPr>
          <p:cNvPr id="6" name="Content Placeholder 5"/>
          <p:cNvSpPr>
            <a:spLocks noGrp="1"/>
          </p:cNvSpPr>
          <p:nvPr>
            <p:ph idx="1"/>
          </p:nvPr>
        </p:nvSpPr>
        <p:spPr>
          <a:xfrm>
            <a:off x="731520" y="1508760"/>
            <a:ext cx="9318333" cy="4739639"/>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Now the dimension of the data matches the rank (i.e. the matrix of our features is full rank) but this is still not a desirable relationship to have between A and B. Although you cannot predict exactly what B will be for any A, you know that if A increases you can expect to see an increase in B.</a:t>
            </a:r>
          </a:p>
          <a:p>
            <a:pPr marL="0" indent="0">
              <a:buNone/>
            </a:pPr>
            <a:endParaRPr lang="en-US" dirty="0"/>
          </a:p>
        </p:txBody>
      </p:sp>
      <p:pic>
        <p:nvPicPr>
          <p:cNvPr id="4" name="Picture 3">
            <a:extLst>
              <a:ext uri="{FF2B5EF4-FFF2-40B4-BE49-F238E27FC236}">
                <a16:creationId xmlns:a16="http://schemas.microsoft.com/office/drawing/2014/main" id="{7A82A587-8D4B-9974-B968-AF2E688D2392}"/>
              </a:ext>
            </a:extLst>
          </p:cNvPr>
          <p:cNvPicPr>
            <a:picLocks noChangeAspect="1"/>
          </p:cNvPicPr>
          <p:nvPr/>
        </p:nvPicPr>
        <p:blipFill>
          <a:blip r:embed="rId3"/>
          <a:stretch>
            <a:fillRect/>
          </a:stretch>
        </p:blipFill>
        <p:spPr>
          <a:xfrm>
            <a:off x="991448" y="3348185"/>
            <a:ext cx="9678751" cy="3343742"/>
          </a:xfrm>
          <a:prstGeom prst="rect">
            <a:avLst/>
          </a:prstGeom>
        </p:spPr>
      </p:pic>
    </p:spTree>
    <p:extLst>
      <p:ext uri="{BB962C8B-B14F-4D97-AF65-F5344CB8AC3E}">
        <p14:creationId xmlns:p14="http://schemas.microsoft.com/office/powerpoint/2010/main" val="414876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sp>
        <p:nvSpPr>
          <p:cNvPr id="6" name="Content Placeholder 5"/>
          <p:cNvSpPr>
            <a:spLocks noGrp="1"/>
          </p:cNvSpPr>
          <p:nvPr>
            <p:ph idx="1"/>
          </p:nvPr>
        </p:nvSpPr>
        <p:spPr/>
        <p:txBody>
          <a:bodyPr>
            <a:normAutofit fontScale="92500" lnSpcReduction="20000"/>
          </a:bodyPr>
          <a:lstStyle/>
          <a:p>
            <a:pPr algn="just"/>
            <a:r>
              <a:rPr lang="en-US" sz="3200" dirty="0">
                <a:latin typeface="Times New Roman" panose="02020603050405020304" pitchFamily="18" charset="0"/>
                <a:cs typeface="Times New Roman" panose="02020603050405020304" pitchFamily="18" charset="0"/>
              </a:rPr>
              <a:t>The Singular Value Decomposition (SVD) algorithm is typically used for numerical data in linear algebra, but it can be adapted to handle categorical data through various preprocessing techniques. SVD decomposes a matrix into three other matrices, making it useful for tasks like dimensionality reduction, noise reduction, and data compression. However, to apply SVD to categorical data, the categorical variables need to be converted into a numerical format. One common method for this conversion is one-hot encoding.</a:t>
            </a: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sp>
        <p:nvSpPr>
          <p:cNvPr id="6" name="Content Placeholder 5"/>
          <p:cNvSpPr>
            <a:spLocks noGrp="1"/>
          </p:cNvSpPr>
          <p:nvPr>
            <p:ph idx="1"/>
          </p:nvPr>
        </p:nvSpPr>
        <p:spPr>
          <a:xfrm>
            <a:off x="731520" y="1508760"/>
            <a:ext cx="9318333" cy="4739639"/>
          </a:xfrm>
        </p:spPr>
        <p:txBody>
          <a:bodyPr/>
          <a:lstStyle/>
          <a:p>
            <a:r>
              <a:rPr lang="en-US" sz="2800" b="1" u="sng" dirty="0">
                <a:latin typeface="Times New Roman" panose="02020603050405020304" pitchFamily="18" charset="0"/>
                <a:cs typeface="Times New Roman" panose="02020603050405020304" pitchFamily="18" charset="0"/>
              </a:rPr>
              <a:t>Steps to Apply SVD to Categorical Data:</a:t>
            </a:r>
          </a:p>
          <a:p>
            <a:pPr>
              <a:buFont typeface="+mj-lt"/>
              <a:buAutoNum type="arabicPeriod"/>
            </a:pPr>
            <a:r>
              <a:rPr lang="en-US" sz="2800" b="1" dirty="0">
                <a:latin typeface="Times New Roman" panose="02020603050405020304" pitchFamily="18" charset="0"/>
                <a:cs typeface="Times New Roman" panose="02020603050405020304" pitchFamily="18" charset="0"/>
              </a:rPr>
              <a:t>Convert Categorical Data to Numerical Format</a:t>
            </a:r>
            <a:r>
              <a:rPr lang="en-US" sz="2800" dirty="0">
                <a:latin typeface="Times New Roman" panose="02020603050405020304" pitchFamily="18" charset="0"/>
                <a:cs typeface="Times New Roman" panose="02020603050405020304" pitchFamily="18" charset="0"/>
              </a:rPr>
              <a:t>:</a:t>
            </a:r>
          </a:p>
          <a:p>
            <a:pPr marL="457200" lvl="1" indent="0">
              <a:buNone/>
            </a:pPr>
            <a:r>
              <a:rPr lang="en-US" sz="2400" dirty="0">
                <a:latin typeface="Times New Roman" panose="02020603050405020304" pitchFamily="18" charset="0"/>
                <a:cs typeface="Times New Roman" panose="02020603050405020304" pitchFamily="18" charset="0"/>
              </a:rPr>
              <a:t>Use one-hot encoding to convert categorical variables into binary vectors.</a:t>
            </a:r>
          </a:p>
          <a:p>
            <a:pPr>
              <a:buFont typeface="+mj-lt"/>
              <a:buAutoNum type="arabicPeriod"/>
            </a:pPr>
            <a:r>
              <a:rPr lang="en-US" sz="2800" b="1" dirty="0">
                <a:latin typeface="Times New Roman" panose="02020603050405020304" pitchFamily="18" charset="0"/>
                <a:cs typeface="Times New Roman" panose="02020603050405020304" pitchFamily="18" charset="0"/>
              </a:rPr>
              <a:t>Construct a Matrix</a:t>
            </a:r>
            <a:r>
              <a:rPr lang="en-US" sz="2800" dirty="0">
                <a:latin typeface="Times New Roman" panose="02020603050405020304" pitchFamily="18" charset="0"/>
                <a:cs typeface="Times New Roman" panose="02020603050405020304" pitchFamily="18" charset="0"/>
              </a:rPr>
              <a:t>:</a:t>
            </a:r>
          </a:p>
          <a:p>
            <a:pPr marL="457200" lvl="1" indent="0">
              <a:buNone/>
            </a:pPr>
            <a:r>
              <a:rPr lang="en-US" sz="2400" dirty="0">
                <a:latin typeface="Times New Roman" panose="02020603050405020304" pitchFamily="18" charset="0"/>
                <a:cs typeface="Times New Roman" panose="02020603050405020304" pitchFamily="18" charset="0"/>
              </a:rPr>
              <a:t>Create a matrix where rows represent samples and columns represent the one-hot encoded features.</a:t>
            </a:r>
          </a:p>
          <a:p>
            <a:pPr>
              <a:buFont typeface="+mj-lt"/>
              <a:buAutoNum type="arabicPeriod"/>
            </a:pPr>
            <a:r>
              <a:rPr lang="en-US" sz="2800" b="1" dirty="0">
                <a:latin typeface="Times New Roman" panose="02020603050405020304" pitchFamily="18" charset="0"/>
                <a:cs typeface="Times New Roman" panose="02020603050405020304" pitchFamily="18" charset="0"/>
              </a:rPr>
              <a:t>Apply SVD</a:t>
            </a:r>
            <a:r>
              <a:rPr lang="en-US" sz="2800" dirty="0">
                <a:latin typeface="Times New Roman" panose="02020603050405020304" pitchFamily="18" charset="0"/>
                <a:cs typeface="Times New Roman" panose="02020603050405020304" pitchFamily="18" charset="0"/>
              </a:rPr>
              <a:t>:</a:t>
            </a:r>
          </a:p>
          <a:p>
            <a:pPr marL="457200" lvl="1" indent="0">
              <a:buNone/>
            </a:pPr>
            <a:r>
              <a:rPr lang="en-US" sz="2400" dirty="0">
                <a:latin typeface="Times New Roman" panose="02020603050405020304" pitchFamily="18" charset="0"/>
                <a:cs typeface="Times New Roman" panose="02020603050405020304" pitchFamily="18" charset="0"/>
              </a:rPr>
              <a:t>Decompose the matrix using SVD.</a:t>
            </a:r>
          </a:p>
          <a:p>
            <a:pPr marL="742950" lvl="1" indent="-28575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962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sp>
        <p:nvSpPr>
          <p:cNvPr id="6" name="Content Placeholder 5"/>
          <p:cNvSpPr>
            <a:spLocks noGrp="1"/>
          </p:cNvSpPr>
          <p:nvPr>
            <p:ph idx="1"/>
          </p:nvPr>
        </p:nvSpPr>
        <p:spPr>
          <a:xfrm>
            <a:off x="338328" y="1362456"/>
            <a:ext cx="9711525" cy="4885943"/>
          </a:xfrm>
        </p:spPr>
        <p:txBody>
          <a:bodyPr/>
          <a:lstStyle/>
          <a:p>
            <a:pPr marL="457200" lvl="1" indent="0">
              <a:buNone/>
            </a:pPr>
            <a:r>
              <a:rPr lang="en-US" sz="2000" b="1" u="sng" dirty="0">
                <a:latin typeface="Times New Roman" panose="02020603050405020304" pitchFamily="18" charset="0"/>
                <a:cs typeface="Times New Roman" panose="02020603050405020304" pitchFamily="18" charset="0"/>
              </a:rPr>
              <a:t>Example: Movie Recommendations</a:t>
            </a:r>
          </a:p>
          <a:p>
            <a:pPr marL="0" indent="0">
              <a:buNone/>
            </a:pPr>
            <a:r>
              <a:rPr lang="en-US" sz="2400" b="1" dirty="0">
                <a:latin typeface="Times New Roman" panose="02020603050405020304" pitchFamily="18" charset="0"/>
                <a:cs typeface="Times New Roman" panose="02020603050405020304" pitchFamily="18" charset="0"/>
              </a:rPr>
              <a:t>	Steps to Use SVD for Movie Recommendations</a:t>
            </a:r>
          </a:p>
          <a:p>
            <a:pPr>
              <a:buFont typeface="+mj-lt"/>
              <a:buAutoNum type="arabicPeriod"/>
            </a:pPr>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Create a user-item interaction matrix where rows represent users, columns represent movies, and entries represent ratings.</a:t>
            </a:r>
          </a:p>
          <a:p>
            <a:pPr marL="0" indent="0">
              <a:buNone/>
            </a:pPr>
            <a:r>
              <a:rPr lang="en-US" sz="2400" dirty="0">
                <a:latin typeface="Times New Roman" panose="02020603050405020304" pitchFamily="18" charset="0"/>
                <a:cs typeface="Times New Roman" panose="02020603050405020304" pitchFamily="18" charset="0"/>
              </a:rPr>
              <a:t>	For example, let's consider a small dataset with ratings from four users (U1, 	U2, U3, U4) for five movies (M1, M2, M3, M4, M5):</a:t>
            </a:r>
          </a:p>
          <a:p>
            <a:pPr marL="457200" lvl="1"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56BEACA-983F-810E-4C93-4A1A286459C9}"/>
              </a:ext>
            </a:extLst>
          </p:cNvPr>
          <p:cNvPicPr>
            <a:picLocks noChangeAspect="1"/>
          </p:cNvPicPr>
          <p:nvPr/>
        </p:nvPicPr>
        <p:blipFill>
          <a:blip r:embed="rId3"/>
          <a:stretch>
            <a:fillRect/>
          </a:stretch>
        </p:blipFill>
        <p:spPr>
          <a:xfrm>
            <a:off x="3808566" y="4080183"/>
            <a:ext cx="4172532" cy="1952898"/>
          </a:xfrm>
          <a:prstGeom prst="rect">
            <a:avLst/>
          </a:prstGeom>
        </p:spPr>
      </p:pic>
    </p:spTree>
    <p:extLst>
      <p:ext uri="{BB962C8B-B14F-4D97-AF65-F5344CB8AC3E}">
        <p14:creationId xmlns:p14="http://schemas.microsoft.com/office/powerpoint/2010/main" val="300947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pic>
        <p:nvPicPr>
          <p:cNvPr id="7" name="Content Placeholder 6">
            <a:extLst>
              <a:ext uri="{FF2B5EF4-FFF2-40B4-BE49-F238E27FC236}">
                <a16:creationId xmlns:a16="http://schemas.microsoft.com/office/drawing/2014/main" id="{511C50F8-2A5A-6117-777A-5C9F8279BCAE}"/>
              </a:ext>
            </a:extLst>
          </p:cNvPr>
          <p:cNvPicPr>
            <a:picLocks noGrp="1" noChangeAspect="1"/>
          </p:cNvPicPr>
          <p:nvPr>
            <p:ph idx="1"/>
          </p:nvPr>
        </p:nvPicPr>
        <p:blipFill>
          <a:blip r:embed="rId3"/>
          <a:stretch>
            <a:fillRect/>
          </a:stretch>
        </p:blipFill>
        <p:spPr>
          <a:xfrm>
            <a:off x="1518222" y="2287708"/>
            <a:ext cx="9318625" cy="2778773"/>
          </a:xfrm>
        </p:spPr>
      </p:pic>
    </p:spTree>
    <p:extLst>
      <p:ext uri="{BB962C8B-B14F-4D97-AF65-F5344CB8AC3E}">
        <p14:creationId xmlns:p14="http://schemas.microsoft.com/office/powerpoint/2010/main" val="423285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9738"/>
          </a:xfrm>
        </p:spPr>
        <p:txBody>
          <a:bodyPr/>
          <a:lstStyle/>
          <a:p>
            <a:r>
              <a:rPr lang="en-US" dirty="0"/>
              <a:t>Singular Value Decomposition(SVD)</a:t>
            </a:r>
          </a:p>
        </p:txBody>
      </p:sp>
      <p:sp>
        <p:nvSpPr>
          <p:cNvPr id="6" name="Content Placeholder 5"/>
          <p:cNvSpPr>
            <a:spLocks noGrp="1"/>
          </p:cNvSpPr>
          <p:nvPr>
            <p:ph idx="1"/>
          </p:nvPr>
        </p:nvSpPr>
        <p:spPr>
          <a:xfrm>
            <a:off x="731520" y="1508760"/>
            <a:ext cx="9318333" cy="4739639"/>
          </a:xfrm>
        </p:spPr>
        <p:txBody>
          <a:bodyPr/>
          <a:lstStyle/>
          <a:p>
            <a:pPr marL="0" indent="0">
              <a:buNone/>
            </a:pPr>
            <a:endParaRPr lang="en-US" dirty="0"/>
          </a:p>
        </p:txBody>
      </p:sp>
      <p:pic>
        <p:nvPicPr>
          <p:cNvPr id="4" name="Picture 3">
            <a:extLst>
              <a:ext uri="{FF2B5EF4-FFF2-40B4-BE49-F238E27FC236}">
                <a16:creationId xmlns:a16="http://schemas.microsoft.com/office/drawing/2014/main" id="{B7ABF6B8-969D-5105-801C-1D3A03277B21}"/>
              </a:ext>
            </a:extLst>
          </p:cNvPr>
          <p:cNvPicPr>
            <a:picLocks noChangeAspect="1"/>
          </p:cNvPicPr>
          <p:nvPr/>
        </p:nvPicPr>
        <p:blipFill>
          <a:blip r:embed="rId3"/>
          <a:stretch>
            <a:fillRect/>
          </a:stretch>
        </p:blipFill>
        <p:spPr>
          <a:xfrm>
            <a:off x="1008940" y="1709928"/>
            <a:ext cx="9534092" cy="3419856"/>
          </a:xfrm>
          <a:prstGeom prst="rect">
            <a:avLst/>
          </a:prstGeom>
        </p:spPr>
      </p:pic>
    </p:spTree>
    <p:extLst>
      <p:ext uri="{BB962C8B-B14F-4D97-AF65-F5344CB8AC3E}">
        <p14:creationId xmlns:p14="http://schemas.microsoft.com/office/powerpoint/2010/main" val="1541074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51</TotalTime>
  <Words>703</Words>
  <Application>Microsoft Office PowerPoint</Application>
  <PresentationFormat>Widescreen</PresentationFormat>
  <Paragraphs>56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Business Strategy</vt:lpstr>
      <vt:lpstr>Singular Value Decomposition(SVD)</vt:lpstr>
      <vt:lpstr>Singular Value Decomposition(SVD)</vt:lpstr>
      <vt:lpstr>Singular Value Decomposition(SVD)</vt:lpstr>
      <vt:lpstr>Singular Value Decomposition(SVD)</vt:lpstr>
      <vt:lpstr>Singular Value Decomposition(SVD)</vt:lpstr>
      <vt:lpstr>Singular Value Decomposition(SVD)</vt:lpstr>
      <vt:lpstr>Singular Value Decomposition(SVD)</vt:lpstr>
      <vt:lpstr>Singular Value Decomposition(SVD)</vt:lpstr>
      <vt:lpstr>Singular Value Decomposition(SVD)</vt:lpstr>
      <vt:lpstr>Singular Value Decomposition(SVD)</vt:lpstr>
      <vt:lpstr>Singular Value Decomposition(SVD)</vt:lpstr>
      <vt:lpstr>Singular Value Decomposition(SVD)</vt:lpstr>
      <vt:lpstr>Singular Value Decomposition(SVD)</vt:lpstr>
      <vt:lpstr>Hyperperameter Tuning-GridsearchCV</vt:lpstr>
      <vt:lpstr>Hyperperameter Tuning-GridsearchCV</vt:lpstr>
      <vt:lpstr>Hyperperameter Tuning-GridsearchCV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Mahendra Vusa</dc:creator>
  <cp:lastModifiedBy>Mahendra Vusa</cp:lastModifiedBy>
  <cp:revision>2</cp:revision>
  <cp:lastPrinted>2012-08-15T21:38:02Z</cp:lastPrinted>
  <dcterms:created xsi:type="dcterms:W3CDTF">2024-07-05T06:47:14Z</dcterms:created>
  <dcterms:modified xsi:type="dcterms:W3CDTF">2024-07-05T07:38:45Z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