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8" r:id="rId2"/>
    <p:sldId id="259" r:id="rId3"/>
    <p:sldId id="263" r:id="rId4"/>
    <p:sldId id="260" r:id="rId5"/>
    <p:sldId id="261" r:id="rId6"/>
    <p:sldId id="262" r:id="rId7"/>
    <p:sldId id="264" r:id="rId8"/>
    <p:sldId id="265" r:id="rId9"/>
    <p:sldId id="266"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70" d="100"/>
          <a:sy n="70" d="100"/>
        </p:scale>
        <p:origin x="536" y="48"/>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7/16/2024</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7/16/2024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7/16/2024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7/16/2024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7/16/2024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7/16/2024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7/16/2024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7/16/2024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776472" y="2697480"/>
            <a:ext cx="7004303" cy="1107997"/>
          </a:xfrm>
        </p:spPr>
        <p:txBody>
          <a:bodyPr/>
          <a:lstStyle/>
          <a:p>
            <a:r>
              <a:rPr lang="en-US" dirty="0">
                <a:latin typeface="Times New Roman" panose="02020603050405020304" pitchFamily="18" charset="0"/>
                <a:cs typeface="Times New Roman" panose="02020603050405020304" pitchFamily="18" charset="0"/>
              </a:rPr>
              <a:t>Text Summarizer</a:t>
            </a:r>
          </a:p>
        </p:txBody>
      </p:sp>
      <p:sp>
        <p:nvSpPr>
          <p:cNvPr id="6" name="Subtitle 5"/>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B79C262D-5FF6-E49E-968F-1BD1AF04DF7F}"/>
              </a:ext>
            </a:extLst>
          </p:cNvPr>
          <p:cNvSpPr txBox="1"/>
          <p:nvPr/>
        </p:nvSpPr>
        <p:spPr>
          <a:xfrm>
            <a:off x="1054369" y="1054920"/>
            <a:ext cx="9345168" cy="1107996"/>
          </a:xfrm>
          <a:prstGeom prst="rect">
            <a:avLst/>
          </a:prstGeom>
          <a:noFill/>
        </p:spPr>
        <p:txBody>
          <a:bodyPr wrap="square" rtlCol="0">
            <a:spAutoFit/>
          </a:bodyPr>
          <a:lstStyle/>
          <a:p>
            <a:r>
              <a:rPr lang="en-IN" sz="6600" b="1" u="sng" dirty="0">
                <a:latin typeface="Times New Roman" panose="02020603050405020304" pitchFamily="18" charset="0"/>
                <a:cs typeface="Times New Roman" panose="02020603050405020304" pitchFamily="18" charset="0"/>
              </a:rPr>
              <a:t>Project-II: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normAutofit/>
          </a:bodyPr>
          <a:lstStyle/>
          <a:p>
            <a:r>
              <a:rPr lang="en-US" sz="2800" u="sng" dirty="0"/>
              <a:t>Objective:</a:t>
            </a:r>
          </a:p>
          <a:p>
            <a:pPr marL="0" indent="0">
              <a:buNone/>
            </a:pPr>
            <a:endParaRPr lang="en-US" sz="2800" u="sng" dirty="0"/>
          </a:p>
          <a:p>
            <a:pPr marL="457200" lvl="1" indent="0" algn="just">
              <a:buNone/>
            </a:pPr>
            <a:r>
              <a:rPr lang="en-US" sz="2400" b="0" i="0" dirty="0">
                <a:effectLst/>
                <a:latin typeface="Helvetica Neue"/>
              </a:rPr>
              <a:t>THIS PROJECT BUILDS A TEXT SUMMARIZER THAT CONDENSES LENGTHY DOCUMENTS INTO SHORTER VERSIONS CAPTURING THE KEY IDEAS. IT HELPS PEOPLE QUICKLY GRASP INFORMATION FROM ARTICLES, EMAILS, OR RESEARCH PAPERS, SAVING TIME AND IMPROVING KNOWLEDGE RETENTION.</a:t>
            </a:r>
            <a:endParaRPr lang="en-IN" sz="2800" u="sng" dirty="0"/>
          </a:p>
        </p:txBody>
      </p:sp>
    </p:spTree>
    <p:extLst>
      <p:ext uri="{BB962C8B-B14F-4D97-AF65-F5344CB8AC3E}">
        <p14:creationId xmlns:p14="http://schemas.microsoft.com/office/powerpoint/2010/main" val="324873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normAutofit fontScale="62500" lnSpcReduction="20000"/>
          </a:bodyPr>
          <a:lstStyle/>
          <a:p>
            <a:r>
              <a:rPr lang="en-US" sz="4000" b="1" u="sng" dirty="0"/>
              <a:t>Process:</a:t>
            </a:r>
          </a:p>
          <a:p>
            <a:pPr marL="0" indent="0" algn="l">
              <a:buNone/>
            </a:pPr>
            <a:endParaRPr lang="en-US" sz="2800" b="1" i="0" dirty="0">
              <a:effectLst/>
              <a:latin typeface="Roboto" panose="02000000000000000000" pitchFamily="2" charset="0"/>
            </a:endParaRPr>
          </a:p>
          <a:p>
            <a:pPr marL="0" indent="0" algn="l">
              <a:buNone/>
            </a:pPr>
            <a:r>
              <a:rPr lang="en-US" sz="4600" b="1" i="0" dirty="0">
                <a:effectLst/>
                <a:latin typeface="Roboto" panose="02000000000000000000" pitchFamily="2" charset="0"/>
              </a:rPr>
              <a:t>1.Load Text and Preprocess:</a:t>
            </a:r>
            <a:endParaRPr lang="en-US" sz="4600" b="0" i="0" dirty="0">
              <a:effectLst/>
              <a:latin typeface="Roboto" panose="02000000000000000000" pitchFamily="2" charset="0"/>
            </a:endParaRPr>
          </a:p>
          <a:p>
            <a:pPr marL="0" indent="0" algn="l">
              <a:buNone/>
            </a:pPr>
            <a:r>
              <a:rPr lang="en-US" sz="4600" b="0" i="0" dirty="0">
                <a:effectLst/>
                <a:latin typeface="Roboto" panose="02000000000000000000" pitchFamily="2" charset="0"/>
              </a:rPr>
              <a:t>		Load the text to be summarized.</a:t>
            </a:r>
          </a:p>
          <a:p>
            <a:pPr marL="0" indent="0" algn="l">
              <a:buNone/>
            </a:pPr>
            <a:r>
              <a:rPr lang="en-US" sz="4600" b="0" i="0" dirty="0">
                <a:effectLst/>
                <a:latin typeface="Roboto" panose="02000000000000000000" pitchFamily="2" charset="0"/>
              </a:rPr>
              <a:t>		Define stop words using </a:t>
            </a:r>
            <a:r>
              <a:rPr lang="en-US" sz="4600" b="0" i="0" dirty="0" err="1">
                <a:effectLst/>
                <a:latin typeface="Roboto" panose="02000000000000000000" pitchFamily="2" charset="0"/>
              </a:rPr>
              <a:t>nltk.corpus.stopwords</a:t>
            </a:r>
            <a:r>
              <a:rPr lang="en-US" sz="4600" b="0" i="0" dirty="0">
                <a:effectLst/>
                <a:latin typeface="Roboto" panose="02000000000000000000" pitchFamily="2" charset="0"/>
              </a:rPr>
              <a:t>.</a:t>
            </a:r>
          </a:p>
          <a:p>
            <a:pPr marL="0" indent="0" algn="l">
              <a:buNone/>
            </a:pPr>
            <a:r>
              <a:rPr lang="en-US" sz="4600" b="1" i="0" dirty="0">
                <a:effectLst/>
                <a:latin typeface="Roboto" panose="02000000000000000000" pitchFamily="2" charset="0"/>
              </a:rPr>
              <a:t>2.Create Frequency Table:</a:t>
            </a:r>
            <a:endParaRPr lang="en-US" sz="4600" b="0" i="0" dirty="0">
              <a:effectLst/>
              <a:latin typeface="Roboto" panose="02000000000000000000" pitchFamily="2" charset="0"/>
            </a:endParaRPr>
          </a:p>
          <a:p>
            <a:pPr marL="0" indent="0" algn="l">
              <a:buNone/>
            </a:pPr>
            <a:r>
              <a:rPr lang="en-US" sz="4600" b="0" i="0" dirty="0">
                <a:effectLst/>
                <a:latin typeface="Roboto" panose="02000000000000000000" pitchFamily="2" charset="0"/>
              </a:rPr>
              <a:t>		Generate a frequency table of significant words in the 			text.</a:t>
            </a:r>
          </a:p>
          <a:p>
            <a:pPr marL="0" indent="0" algn="l">
              <a:buNone/>
            </a:pPr>
            <a:r>
              <a:rPr lang="en-US" sz="4600" b="1" i="0" dirty="0">
                <a:effectLst/>
                <a:latin typeface="Roboto" panose="02000000000000000000" pitchFamily="2" charset="0"/>
              </a:rPr>
              <a:t>3.Score Sentences:</a:t>
            </a:r>
            <a:endParaRPr lang="en-US" sz="4600" b="0" i="0" dirty="0">
              <a:effectLst/>
              <a:latin typeface="Roboto" panose="02000000000000000000" pitchFamily="2" charset="0"/>
            </a:endParaRPr>
          </a:p>
          <a:p>
            <a:pPr marL="0" indent="0" algn="l">
              <a:buNone/>
            </a:pPr>
            <a:r>
              <a:rPr lang="en-US" sz="4600" b="0" i="0" dirty="0">
                <a:effectLst/>
                <a:latin typeface="Roboto" panose="02000000000000000000" pitchFamily="2" charset="0"/>
              </a:rPr>
              <a:t>		Tokenize the text into sentences and score each 					sentence based on word frequencies.</a:t>
            </a:r>
          </a:p>
          <a:p>
            <a:pPr marL="0" indent="0">
              <a:buNone/>
            </a:pPr>
            <a:endParaRPr lang="en-IN" sz="3200" b="1" dirty="0"/>
          </a:p>
        </p:txBody>
      </p:sp>
    </p:spTree>
    <p:extLst>
      <p:ext uri="{BB962C8B-B14F-4D97-AF65-F5344CB8AC3E}">
        <p14:creationId xmlns:p14="http://schemas.microsoft.com/office/powerpoint/2010/main" val="358413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normAutofit/>
          </a:bodyPr>
          <a:lstStyle/>
          <a:p>
            <a:r>
              <a:rPr lang="en-US" sz="2800" b="1" u="sng" dirty="0"/>
              <a:t>Process:</a:t>
            </a:r>
          </a:p>
          <a:p>
            <a:pPr marL="0" indent="0">
              <a:buNone/>
            </a:pPr>
            <a:endParaRPr lang="en-US" sz="2800" b="1" u="sng" dirty="0"/>
          </a:p>
          <a:p>
            <a:pPr marL="0" indent="0" algn="l" rtl="0" eaLnBrk="1" latinLnBrk="0" hangingPunct="1">
              <a:spcBef>
                <a:spcPts val="1000"/>
              </a:spcBef>
              <a:spcAft>
                <a:spcPts val="0"/>
              </a:spcAft>
              <a:buNone/>
            </a:pPr>
            <a:r>
              <a:rPr lang="en-US" sz="2800" b="1" i="0" kern="1200" dirty="0">
                <a:solidFill>
                  <a:srgbClr val="FFFFFF"/>
                </a:solidFill>
                <a:effectLst/>
                <a:latin typeface="Roboto" panose="02000000000000000000" pitchFamily="2" charset="0"/>
                <a:ea typeface="+mj-ea"/>
                <a:cs typeface="+mj-cs"/>
              </a:rPr>
              <a:t>4.Calculate Average Score:</a:t>
            </a:r>
            <a:endParaRPr lang="en-IN" sz="3600" dirty="0">
              <a:effectLst/>
            </a:endParaRPr>
          </a:p>
          <a:p>
            <a:pPr marL="914400" indent="0" algn="l" rtl="0" eaLnBrk="1" latinLnBrk="0" hangingPunct="1">
              <a:spcBef>
                <a:spcPts val="1000"/>
              </a:spcBef>
              <a:spcAft>
                <a:spcPts val="0"/>
              </a:spcAft>
              <a:buNone/>
            </a:pPr>
            <a:r>
              <a:rPr lang="en-US" sz="2800" b="0" i="0" kern="1200" dirty="0">
                <a:solidFill>
                  <a:srgbClr val="FFFFFF"/>
                </a:solidFill>
                <a:effectLst/>
                <a:latin typeface="Roboto" panose="02000000000000000000" pitchFamily="2" charset="0"/>
                <a:ea typeface="+mj-ea"/>
                <a:cs typeface="+mj-cs"/>
              </a:rPr>
              <a:t>Calculate the average sentence score to determine the threshold for selecting sentences.</a:t>
            </a:r>
            <a:endParaRPr lang="en-IN" sz="3600" dirty="0">
              <a:effectLst/>
            </a:endParaRPr>
          </a:p>
          <a:p>
            <a:pPr marL="0" indent="0" algn="l" rtl="0" eaLnBrk="1" latinLnBrk="0" hangingPunct="1">
              <a:spcBef>
                <a:spcPts val="1000"/>
              </a:spcBef>
              <a:spcAft>
                <a:spcPts val="0"/>
              </a:spcAft>
              <a:buNone/>
            </a:pPr>
            <a:r>
              <a:rPr lang="en-US" sz="2800" b="1" i="0" kern="1200" dirty="0">
                <a:solidFill>
                  <a:srgbClr val="FFFFFF"/>
                </a:solidFill>
                <a:effectLst/>
                <a:latin typeface="Roboto" panose="02000000000000000000" pitchFamily="2" charset="0"/>
                <a:ea typeface="+mj-ea"/>
                <a:cs typeface="+mj-cs"/>
              </a:rPr>
              <a:t>5.Generate Summary:</a:t>
            </a:r>
            <a:endParaRPr lang="en-IN" sz="3600" dirty="0">
              <a:effectLst/>
            </a:endParaRPr>
          </a:p>
          <a:p>
            <a:pPr marL="914400" indent="0" algn="l" rtl="0" eaLnBrk="1" latinLnBrk="0" hangingPunct="1">
              <a:spcBef>
                <a:spcPts val="1000"/>
              </a:spcBef>
              <a:spcAft>
                <a:spcPts val="0"/>
              </a:spcAft>
              <a:buNone/>
            </a:pPr>
            <a:r>
              <a:rPr lang="en-US" sz="2800" b="0" i="0" kern="1200" dirty="0">
                <a:solidFill>
                  <a:srgbClr val="FFFFFF"/>
                </a:solidFill>
                <a:effectLst/>
                <a:latin typeface="Roboto" panose="02000000000000000000" pitchFamily="2" charset="0"/>
                <a:ea typeface="+mj-ea"/>
                <a:cs typeface="+mj-cs"/>
              </a:rPr>
              <a:t>Generate the summary by selecting sentences that have a score above the threshold.</a:t>
            </a:r>
            <a:endParaRPr lang="en-IN" sz="3600" dirty="0">
              <a:effectLst/>
            </a:endParaRPr>
          </a:p>
          <a:p>
            <a:endParaRPr lang="en-IN" sz="2800" b="1" u="sng" dirty="0"/>
          </a:p>
        </p:txBody>
      </p:sp>
    </p:spTree>
    <p:extLst>
      <p:ext uri="{BB962C8B-B14F-4D97-AF65-F5344CB8AC3E}">
        <p14:creationId xmlns:p14="http://schemas.microsoft.com/office/powerpoint/2010/main" val="118424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795528" y="1115568"/>
            <a:ext cx="10469880" cy="5586984"/>
          </a:xfrm>
        </p:spPr>
        <p:txBody>
          <a:bodyPr>
            <a:normAutofit lnSpcReduction="10000"/>
          </a:bodyPr>
          <a:lstStyle/>
          <a:p>
            <a:pPr marL="0" indent="0">
              <a:buNone/>
            </a:pPr>
            <a:r>
              <a:rPr lang="en-US" sz="2800" b="1" i="0" u="sng" dirty="0">
                <a:effectLst/>
                <a:latin typeface="Roboto" panose="02000000000000000000" pitchFamily="2" charset="0"/>
              </a:rPr>
              <a:t>1.Load Text and Preprocess:</a:t>
            </a:r>
          </a:p>
          <a:p>
            <a:pPr marL="0" indent="0">
              <a:buNone/>
            </a:pPr>
            <a:endParaRPr lang="en-US" sz="2800" b="1" i="0" u="sng" dirty="0">
              <a:effectLst/>
              <a:latin typeface="Roboto" panose="02000000000000000000" pitchFamily="2" charset="0"/>
            </a:endParaRPr>
          </a:p>
          <a:p>
            <a:pPr marL="0" indent="0">
              <a:buNone/>
            </a:pPr>
            <a:endParaRPr lang="en-US" sz="2800" b="1" i="0" u="sng" dirty="0">
              <a:effectLst/>
              <a:latin typeface="Roboto" panose="02000000000000000000" pitchFamily="2" charset="0"/>
            </a:endParaRPr>
          </a:p>
          <a:p>
            <a:pPr marL="0" indent="0">
              <a:buNone/>
            </a:pPr>
            <a:endParaRPr lang="en-US" sz="2800" dirty="0">
              <a:latin typeface="Roboto" panose="02000000000000000000" pitchFamily="2" charset="0"/>
            </a:endParaRPr>
          </a:p>
          <a:p>
            <a:pPr marL="0" indent="0">
              <a:buNone/>
            </a:pPr>
            <a:endParaRPr lang="en-US" sz="2800" dirty="0">
              <a:latin typeface="Roboto" panose="02000000000000000000" pitchFamily="2" charset="0"/>
            </a:endParaRPr>
          </a:p>
          <a:p>
            <a:pPr marL="0" indent="0">
              <a:buNone/>
            </a:pPr>
            <a:endParaRPr lang="en-US" sz="2800" dirty="0">
              <a:latin typeface="Roboto" panose="02000000000000000000" pitchFamily="2" charset="0"/>
            </a:endParaRPr>
          </a:p>
          <a:p>
            <a:pPr marL="0" indent="0">
              <a:buNone/>
            </a:pPr>
            <a:r>
              <a:rPr lang="en-US" sz="2800" dirty="0">
                <a:latin typeface="Roboto" panose="02000000000000000000" pitchFamily="2" charset="0"/>
              </a:rPr>
              <a:t>Remove the stop words :</a:t>
            </a:r>
          </a:p>
          <a:p>
            <a:pPr marL="0" indent="0">
              <a:buNone/>
            </a:pPr>
            <a:r>
              <a:rPr lang="en-US" sz="2800" i="0" dirty="0">
                <a:effectLst/>
                <a:latin typeface="Roboto" panose="02000000000000000000" pitchFamily="2" charset="0"/>
              </a:rPr>
              <a:t>(A , an , the </a:t>
            </a:r>
            <a:r>
              <a:rPr lang="en-US" sz="2800" b="1" i="0" dirty="0">
                <a:effectLst/>
                <a:latin typeface="Roboto" panose="02000000000000000000" pitchFamily="2" charset="0"/>
              </a:rPr>
              <a:t>, </a:t>
            </a:r>
            <a:r>
              <a:rPr lang="en-US" sz="2800" dirty="0"/>
              <a:t>and , but , or, nor, so, yet , in, on, at, by, for, with, about, against, between, into, through, during, before, after, above, below, to, from, up, down, under, again, further, then, once,………..)</a:t>
            </a:r>
            <a:endParaRPr lang="en-US" sz="3200" b="0" i="0" dirty="0">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28F92AED-53EA-C4AE-A05D-79E8CFAC14FF}"/>
              </a:ext>
            </a:extLst>
          </p:cNvPr>
          <p:cNvPicPr>
            <a:picLocks noChangeAspect="1"/>
          </p:cNvPicPr>
          <p:nvPr/>
        </p:nvPicPr>
        <p:blipFill>
          <a:blip r:embed="rId2"/>
          <a:stretch>
            <a:fillRect/>
          </a:stretch>
        </p:blipFill>
        <p:spPr>
          <a:xfrm>
            <a:off x="1823600" y="1834827"/>
            <a:ext cx="8006163" cy="2071610"/>
          </a:xfrm>
          <a:prstGeom prst="rect">
            <a:avLst/>
          </a:prstGeom>
        </p:spPr>
      </p:pic>
    </p:spTree>
    <p:extLst>
      <p:ext uri="{BB962C8B-B14F-4D97-AF65-F5344CB8AC3E}">
        <p14:creationId xmlns:p14="http://schemas.microsoft.com/office/powerpoint/2010/main" val="343101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646111" y="1220814"/>
            <a:ext cx="10463848" cy="4933098"/>
          </a:xfrm>
        </p:spPr>
        <p:txBody>
          <a:bodyPr/>
          <a:lstStyle/>
          <a:p>
            <a:r>
              <a:rPr lang="en-US" sz="2800" b="1" i="0" u="sng" dirty="0">
                <a:effectLst/>
                <a:latin typeface="Roboto" panose="02000000000000000000" pitchFamily="2" charset="0"/>
              </a:rPr>
              <a:t>2.Create Frequency Table:</a:t>
            </a:r>
          </a:p>
          <a:p>
            <a:pPr marL="0" indent="0">
              <a:buNone/>
            </a:pPr>
            <a:r>
              <a:rPr lang="en-US" dirty="0"/>
              <a:t>Example:</a:t>
            </a:r>
          </a:p>
          <a:p>
            <a:pPr marL="0" indent="0">
              <a:buNone/>
            </a:pPr>
            <a:r>
              <a:rPr lang="en-US" dirty="0"/>
              <a:t>	"Data science is an interdisciplinary field that uses scientific methods to extract 	knowledge from data.“</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31A2ED75-BF95-350E-7904-ADF7D6121CA0}"/>
              </a:ext>
            </a:extLst>
          </p:cNvPr>
          <p:cNvPicPr>
            <a:picLocks noChangeAspect="1"/>
          </p:cNvPicPr>
          <p:nvPr/>
        </p:nvPicPr>
        <p:blipFill>
          <a:blip r:embed="rId2"/>
          <a:stretch>
            <a:fillRect/>
          </a:stretch>
        </p:blipFill>
        <p:spPr>
          <a:xfrm>
            <a:off x="914400" y="2946534"/>
            <a:ext cx="3877056" cy="3591426"/>
          </a:xfrm>
          <a:prstGeom prst="rect">
            <a:avLst/>
          </a:prstGeom>
        </p:spPr>
      </p:pic>
    </p:spTree>
    <p:extLst>
      <p:ext uri="{BB962C8B-B14F-4D97-AF65-F5344CB8AC3E}">
        <p14:creationId xmlns:p14="http://schemas.microsoft.com/office/powerpoint/2010/main" val="262429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lstStyle/>
          <a:p>
            <a:r>
              <a:rPr lang="en-US" sz="3200" b="1" i="0" u="sng" dirty="0">
                <a:effectLst/>
                <a:latin typeface="Roboto" panose="02000000000000000000" pitchFamily="2" charset="0"/>
              </a:rPr>
              <a:t>3.Score Sentences:</a:t>
            </a:r>
            <a:endParaRPr lang="en-US" sz="3200" b="0" i="0" u="sng" dirty="0">
              <a:effectLst/>
              <a:latin typeface="Roboto" panose="02000000000000000000" pitchFamily="2" charset="0"/>
            </a:endParaRPr>
          </a:p>
          <a:p>
            <a:pPr marL="0" indent="0">
              <a:buNone/>
            </a:pPr>
            <a:r>
              <a:rPr lang="en-US" dirty="0"/>
              <a:t>Ex:</a:t>
            </a:r>
          </a:p>
          <a:p>
            <a:pPr marL="0" indent="0">
              <a:buNone/>
            </a:pPr>
            <a:r>
              <a:rPr lang="en-US" dirty="0"/>
              <a:t>"Data science is an interdisciplinary field that uses scientific methods to extract knowledge from data. It involves techniques from statistics, machine learning, and computer science. Professionals in this field are often called data scientists.“</a:t>
            </a:r>
          </a:p>
          <a:p>
            <a:pPr marL="0" indent="0">
              <a:buNone/>
            </a:pPr>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4BC15CA1-05D0-AC35-EB46-3E36CFBAC159}"/>
              </a:ext>
            </a:extLst>
          </p:cNvPr>
          <p:cNvPicPr>
            <a:picLocks noChangeAspect="1"/>
          </p:cNvPicPr>
          <p:nvPr/>
        </p:nvPicPr>
        <p:blipFill>
          <a:blip r:embed="rId2"/>
          <a:stretch>
            <a:fillRect/>
          </a:stretch>
        </p:blipFill>
        <p:spPr>
          <a:xfrm>
            <a:off x="2003916" y="3769882"/>
            <a:ext cx="7525800" cy="3057952"/>
          </a:xfrm>
          <a:prstGeom prst="rect">
            <a:avLst/>
          </a:prstGeom>
        </p:spPr>
      </p:pic>
    </p:spTree>
    <p:extLst>
      <p:ext uri="{BB962C8B-B14F-4D97-AF65-F5344CB8AC3E}">
        <p14:creationId xmlns:p14="http://schemas.microsoft.com/office/powerpoint/2010/main" val="332736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lstStyle/>
          <a:p>
            <a:r>
              <a:rPr lang="en-US" sz="2800" b="1" i="0" kern="1200" dirty="0">
                <a:solidFill>
                  <a:srgbClr val="FFFFFF"/>
                </a:solidFill>
                <a:effectLst/>
                <a:latin typeface="Roboto" panose="02000000000000000000" pitchFamily="2" charset="0"/>
                <a:ea typeface="+mj-ea"/>
                <a:cs typeface="+mj-cs"/>
              </a:rPr>
              <a:t>4.Calculate Average Score:</a:t>
            </a:r>
          </a:p>
          <a:p>
            <a:endParaRPr lang="en-IN" sz="3200" dirty="0">
              <a:effectLst/>
            </a:endParaRPr>
          </a:p>
          <a:p>
            <a:endParaRPr lang="en-IN" dirty="0"/>
          </a:p>
        </p:txBody>
      </p:sp>
      <p:pic>
        <p:nvPicPr>
          <p:cNvPr id="5" name="Picture 4">
            <a:extLst>
              <a:ext uri="{FF2B5EF4-FFF2-40B4-BE49-F238E27FC236}">
                <a16:creationId xmlns:a16="http://schemas.microsoft.com/office/drawing/2014/main" id="{6C1BF2D1-EBB3-3DA4-889B-03B8C494A3F0}"/>
              </a:ext>
            </a:extLst>
          </p:cNvPr>
          <p:cNvPicPr>
            <a:picLocks noChangeAspect="1"/>
          </p:cNvPicPr>
          <p:nvPr/>
        </p:nvPicPr>
        <p:blipFill>
          <a:blip r:embed="rId2"/>
          <a:stretch>
            <a:fillRect/>
          </a:stretch>
        </p:blipFill>
        <p:spPr>
          <a:xfrm>
            <a:off x="1151382" y="2760726"/>
            <a:ext cx="10401300" cy="2781300"/>
          </a:xfrm>
          <a:prstGeom prst="rect">
            <a:avLst/>
          </a:prstGeom>
        </p:spPr>
      </p:pic>
    </p:spTree>
    <p:extLst>
      <p:ext uri="{BB962C8B-B14F-4D97-AF65-F5344CB8AC3E}">
        <p14:creationId xmlns:p14="http://schemas.microsoft.com/office/powerpoint/2010/main" val="419380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2DB-6DFD-7291-5592-FD82C1D3461B}"/>
              </a:ext>
            </a:extLst>
          </p:cNvPr>
          <p:cNvSpPr>
            <a:spLocks noGrp="1"/>
          </p:cNvSpPr>
          <p:nvPr>
            <p:ph type="title"/>
          </p:nvPr>
        </p:nvSpPr>
        <p:spPr>
          <a:xfrm>
            <a:off x="646111" y="452718"/>
            <a:ext cx="9404723" cy="854874"/>
          </a:xfrm>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261307BD-52A0-094D-2B67-98B6A2A5840A}"/>
              </a:ext>
            </a:extLst>
          </p:cNvPr>
          <p:cNvSpPr>
            <a:spLocks noGrp="1"/>
          </p:cNvSpPr>
          <p:nvPr>
            <p:ph idx="1"/>
          </p:nvPr>
        </p:nvSpPr>
        <p:spPr>
          <a:xfrm>
            <a:off x="801560" y="1559142"/>
            <a:ext cx="10463848" cy="4933098"/>
          </a:xfrm>
        </p:spPr>
        <p:txBody>
          <a:bodyPr>
            <a:normAutofit/>
          </a:bodyPr>
          <a:lstStyle/>
          <a:p>
            <a:r>
              <a:rPr lang="en-IN" sz="2800" b="1" dirty="0"/>
              <a:t>5.Generate Summary:</a:t>
            </a:r>
          </a:p>
          <a:p>
            <a:pPr marL="0" indent="0">
              <a:buNone/>
            </a:pPr>
            <a:r>
              <a:rPr lang="en-IN" sz="2800" b="1" dirty="0"/>
              <a:t>				</a:t>
            </a:r>
            <a:r>
              <a:rPr lang="en-IN" sz="2800" b="1" dirty="0" err="1">
                <a:highlight>
                  <a:srgbClr val="000000"/>
                </a:highlight>
              </a:rPr>
              <a:t>SentenceScore</a:t>
            </a:r>
            <a:r>
              <a:rPr lang="en-IN" sz="2800" b="1" dirty="0">
                <a:highlight>
                  <a:srgbClr val="000000"/>
                </a:highlight>
              </a:rPr>
              <a:t> &gt; </a:t>
            </a:r>
            <a:r>
              <a:rPr lang="en-IN" sz="2800" b="1" dirty="0" err="1">
                <a:highlight>
                  <a:srgbClr val="000000"/>
                </a:highlight>
              </a:rPr>
              <a:t>Avg</a:t>
            </a:r>
            <a:r>
              <a:rPr lang="en-IN" sz="2800" b="1" dirty="0">
                <a:highlight>
                  <a:srgbClr val="000000"/>
                </a:highlight>
              </a:rPr>
              <a:t> score</a:t>
            </a:r>
          </a:p>
          <a:p>
            <a:pPr marL="0" indent="0">
              <a:buNone/>
            </a:pPr>
            <a:r>
              <a:rPr lang="en-US" sz="2400" dirty="0"/>
              <a:t>Include sentences that have a score above a certain threshold.</a:t>
            </a:r>
            <a:endParaRPr lang="en-IN" sz="2800" b="1" dirty="0">
              <a:highlight>
                <a:srgbClr val="000000"/>
              </a:highlight>
            </a:endParaRPr>
          </a:p>
          <a:p>
            <a:pPr marL="0" indent="0">
              <a:buNone/>
            </a:pPr>
            <a:r>
              <a:rPr lang="en-US" sz="2400" dirty="0"/>
              <a:t>Select the sentences based on their scores.</a:t>
            </a:r>
            <a:endParaRPr lang="en-IN" sz="2800" b="1" dirty="0"/>
          </a:p>
        </p:txBody>
      </p:sp>
    </p:spTree>
    <p:extLst>
      <p:ext uri="{BB962C8B-B14F-4D97-AF65-F5344CB8AC3E}">
        <p14:creationId xmlns:p14="http://schemas.microsoft.com/office/powerpoint/2010/main" val="3546874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216</TotalTime>
  <Words>382</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Helvetica Neue</vt:lpstr>
      <vt:lpstr>Roboto</vt:lpstr>
      <vt:lpstr>Times New Roman</vt:lpstr>
      <vt:lpstr>Wingdings 3</vt:lpstr>
      <vt:lpstr>Business Strategy</vt:lpstr>
      <vt:lpstr>Text Summarizer</vt:lpstr>
      <vt:lpstr>Text summarizer:</vt:lpstr>
      <vt:lpstr>Text summarizer:</vt:lpstr>
      <vt:lpstr>Text summarizer:</vt:lpstr>
      <vt:lpstr>Text summarizer:</vt:lpstr>
      <vt:lpstr>Text summarizer:</vt:lpstr>
      <vt:lpstr>Text summarizer:</vt:lpstr>
      <vt:lpstr>Text summarizer:</vt:lpstr>
      <vt:lpstr>Text summarizer: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Mahendra Vusa</dc:creator>
  <cp:lastModifiedBy>Mahendra Vusa</cp:lastModifiedBy>
  <cp:revision>3</cp:revision>
  <cp:lastPrinted>2012-08-15T21:38:02Z</cp:lastPrinted>
  <dcterms:created xsi:type="dcterms:W3CDTF">2024-07-16T07:17:05Z</dcterms:created>
  <dcterms:modified xsi:type="dcterms:W3CDTF">2024-07-16T10:53:09Z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